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1" r:id="rId3"/>
  </p:sldMasterIdLst>
  <p:notesMasterIdLst>
    <p:notesMasterId r:id="rId5"/>
  </p:notesMasterIdLst>
  <p:sldIdLst>
    <p:sldId id="256" r:id="rId4"/>
    <p:sldId id="257" r:id="rId6"/>
    <p:sldId id="258" r:id="rId7"/>
    <p:sldId id="259" r:id="rId8"/>
    <p:sldId id="306" r:id="rId9"/>
    <p:sldId id="303" r:id="rId10"/>
    <p:sldId id="304" r:id="rId11"/>
    <p:sldId id="305" r:id="rId12"/>
    <p:sldId id="26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655F"/>
    <a:srgbClr val="A9D18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5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customXml" Target="../customXml/item1.xml"/><Relationship Id="rId17" Type="http://schemas.openxmlformats.org/officeDocument/2006/relationships/customXmlProps" Target="../customXml/itemProps2.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1" name="TextBox 9"/>
          <p:cNvSpPr txBox="1"/>
          <p:nvPr userDrawn="1"/>
        </p:nvSpPr>
        <p:spPr>
          <a:xfrm>
            <a:off x="1993775" y="6463345"/>
            <a:ext cx="43204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TextBox 9"/>
          <p:cNvSpPr txBox="1"/>
          <p:nvPr/>
        </p:nvSpPr>
        <p:spPr>
          <a:xfrm>
            <a:off x="943827" y="586420"/>
            <a:ext cx="453651"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http://www.1ppt.com/xiazai/</a:t>
            </a:r>
            <a:endParaRPr kumimoji="0" lang="en-US" altLang="zh-CN" sz="100" b="0" i="0" u="none" strike="noStrike" kern="0" cap="none" spc="0" normalizeH="0" baseline="0" noProof="0" dirty="0">
              <a:ln>
                <a:noFill/>
              </a:ln>
              <a:solidFill>
                <a:schemeClr val="bg1"/>
              </a:solidFill>
              <a:effectLst/>
              <a:uLnTx/>
              <a:uFillTx/>
            </a:endParaRPr>
          </a:p>
        </p:txBody>
      </p:sp>
      <p:grpSp>
        <p:nvGrpSpPr>
          <p:cNvPr id="2" name="组合 1"/>
          <p:cNvGrpSpPr/>
          <p:nvPr/>
        </p:nvGrpSpPr>
        <p:grpSpPr>
          <a:xfrm>
            <a:off x="655563" y="552450"/>
            <a:ext cx="10883414" cy="5753100"/>
            <a:chOff x="507290" y="552450"/>
            <a:chExt cx="10883414" cy="5753100"/>
          </a:xfrm>
        </p:grpSpPr>
        <p:sp>
          <p:nvSpPr>
            <p:cNvPr id="17" name="矩形 16"/>
            <p:cNvSpPr/>
            <p:nvPr/>
          </p:nvSpPr>
          <p:spPr>
            <a:xfrm>
              <a:off x="507290" y="552450"/>
              <a:ext cx="10883414" cy="5753100"/>
            </a:xfrm>
            <a:prstGeom prst="rect">
              <a:avLst/>
            </a:prstGeom>
            <a:solidFill>
              <a:srgbClr val="39655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796824" y="857250"/>
              <a:ext cx="10304346" cy="5143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5" name="文本框 24"/>
          <p:cNvSpPr txBox="1"/>
          <p:nvPr/>
        </p:nvSpPr>
        <p:spPr>
          <a:xfrm>
            <a:off x="2152650" y="2065020"/>
            <a:ext cx="7889240" cy="1106805"/>
          </a:xfrm>
          <a:prstGeom prst="rect">
            <a:avLst/>
          </a:prstGeom>
          <a:noFill/>
          <a:ln>
            <a:noFill/>
          </a:ln>
        </p:spPr>
        <p:txBody>
          <a:bodyPr wrap="square" rtlCol="0">
            <a:spAutoFit/>
            <a:scene3d>
              <a:camera prst="orthographicFront"/>
              <a:lightRig rig="threePt" dir="t"/>
            </a:scene3d>
          </a:bodyPr>
          <a:lstStyle/>
          <a:p>
            <a:pPr algn="ctr" fontAlgn="auto"/>
            <a:r>
              <a:rPr lang="zh-CN" altLang="zh-CN" sz="6600" b="1" spc="500" dirty="0">
                <a:solidFill>
                  <a:schemeClr val="bg1"/>
                </a:solidFill>
                <a:effectLst>
                  <a:outerShdw blurRad="38100" dist="19050" dir="2700000" algn="tl" rotWithShape="0">
                    <a:schemeClr val="dk1">
                      <a:alpha val="40000"/>
                    </a:schemeClr>
                  </a:outerShdw>
                </a:effectLst>
                <a:uFillTx/>
                <a:cs typeface="+mn-ea"/>
                <a:sym typeface="+mn-lt"/>
              </a:rPr>
              <a:t>条块体制</a:t>
            </a:r>
            <a:endParaRPr lang="zh-CN" altLang="zh-CN" sz="6600" b="1" spc="500" dirty="0">
              <a:solidFill>
                <a:schemeClr val="bg1"/>
              </a:solidFill>
              <a:effectLst>
                <a:outerShdw blurRad="38100" dist="19050" dir="2700000" algn="tl" rotWithShape="0">
                  <a:schemeClr val="dk1">
                    <a:alpha val="40000"/>
                  </a:schemeClr>
                </a:outerShdw>
              </a:effectLst>
              <a:uFillTx/>
              <a:cs typeface="+mn-ea"/>
              <a:sym typeface="+mn-lt"/>
            </a:endParaRPr>
          </a:p>
        </p:txBody>
      </p:sp>
      <p:sp>
        <p:nvSpPr>
          <p:cNvPr id="29" name="文本框 28"/>
          <p:cNvSpPr txBox="1"/>
          <p:nvPr/>
        </p:nvSpPr>
        <p:spPr>
          <a:xfrm>
            <a:off x="2239645" y="4151630"/>
            <a:ext cx="8015605" cy="398780"/>
          </a:xfrm>
          <a:prstGeom prst="rect">
            <a:avLst/>
          </a:prstGeom>
          <a:noFill/>
        </p:spPr>
        <p:txBody>
          <a:bodyPr wrap="square" rtlCol="0" anchor="t">
            <a:spAutoFit/>
            <a:scene3d>
              <a:camera prst="orthographicFront"/>
              <a:lightRig rig="threePt" dir="t"/>
            </a:scene3d>
          </a:bodyPr>
          <a:lstStyle/>
          <a:p>
            <a:pPr algn="ctr"/>
            <a:r>
              <a:rPr lang="zh-CN" altLang="en-US" sz="2000" b="1" spc="300" dirty="0">
                <a:solidFill>
                  <a:schemeClr val="bg1"/>
                </a:solidFill>
                <a:effectLst/>
                <a:cs typeface="+mn-ea"/>
                <a:sym typeface="+mn-lt"/>
              </a:rPr>
              <a:t>小组成员：赵起、渠喆、吴俊谕、高董恒、胡靖戈、赵淑阳</a:t>
            </a:r>
            <a:endParaRPr lang="zh-CN" altLang="en-US" sz="2000" b="1" spc="300" dirty="0">
              <a:solidFill>
                <a:schemeClr val="bg1"/>
              </a:solidFill>
              <a:effectLst/>
              <a:cs typeface="+mn-ea"/>
              <a:sym typeface="+mn-lt"/>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barn(outVertical)">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p:nvPr/>
        </p:nvSpPr>
        <p:spPr>
          <a:xfrm>
            <a:off x="716280" y="528083"/>
            <a:ext cx="4191000" cy="805815"/>
          </a:xfrm>
          <a:prstGeom prst="rect">
            <a:avLst/>
          </a:prstGeom>
          <a:noFill/>
          <a:ln w="9525">
            <a:noFill/>
          </a:ln>
          <a:effectLst>
            <a:prstShdw prst="shdw17" dist="17961" dir="2699999">
              <a:srgbClr val="3B5C67"/>
            </a:prstShdw>
          </a:effectLst>
        </p:spPr>
        <p:txBody>
          <a:bodyPr lIns="45720" tIns="44450" rIns="45720" bIns="44450" anchor="ctr" anchorCtr="1">
            <a:scene3d>
              <a:camera prst="orthographicFront"/>
              <a:lightRig rig="threePt" dir="t"/>
            </a:scene3d>
          </a:bodyPr>
          <a:lstStyle/>
          <a:p>
            <a:pPr algn="l" eaLnBrk="0" hangingPunct="0">
              <a:lnSpc>
                <a:spcPct val="85000"/>
              </a:lnSpc>
              <a:spcBef>
                <a:spcPct val="30000"/>
              </a:spcBef>
            </a:pPr>
            <a:r>
              <a:rPr lang="zh-CN" altLang="en-US" sz="4400" b="1" spc="300" dirty="0">
                <a:solidFill>
                  <a:schemeClr val="tx1"/>
                </a:solidFill>
                <a:effectLst>
                  <a:outerShdw blurRad="38100" dist="19050" dir="2700000" algn="tl" rotWithShape="0">
                    <a:schemeClr val="dk1">
                      <a:alpha val="40000"/>
                    </a:schemeClr>
                  </a:outerShdw>
                </a:effectLst>
                <a:cs typeface="+mn-ea"/>
                <a:sym typeface="+mn-lt"/>
              </a:rPr>
              <a:t>目  录</a:t>
            </a:r>
            <a:endParaRPr lang="zh-CN" altLang="en-US" sz="4400" b="1" spc="300" dirty="0">
              <a:solidFill>
                <a:schemeClr val="tx1"/>
              </a:solidFill>
              <a:effectLst>
                <a:outerShdw blurRad="38100" dist="19050" dir="2700000" algn="tl" rotWithShape="0">
                  <a:schemeClr val="dk1">
                    <a:alpha val="40000"/>
                  </a:schemeClr>
                </a:outerShdw>
              </a:effectLst>
              <a:cs typeface="+mn-ea"/>
              <a:sym typeface="+mn-lt"/>
            </a:endParaRPr>
          </a:p>
        </p:txBody>
      </p:sp>
      <p:sp>
        <p:nvSpPr>
          <p:cNvPr id="11" name="矩形 10"/>
          <p:cNvSpPr/>
          <p:nvPr/>
        </p:nvSpPr>
        <p:spPr>
          <a:xfrm rot="5400000">
            <a:off x="6018284" y="-4592926"/>
            <a:ext cx="144001" cy="12162155"/>
          </a:xfrm>
          <a:prstGeom prst="rect">
            <a:avLst/>
          </a:prstGeom>
          <a:solidFill>
            <a:srgbClr val="396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cs typeface="+mn-ea"/>
              <a:sym typeface="+mn-lt"/>
            </a:endParaRPr>
          </a:p>
        </p:txBody>
      </p:sp>
      <p:sp>
        <p:nvSpPr>
          <p:cNvPr id="10" name="文本框 9"/>
          <p:cNvSpPr txBox="1"/>
          <p:nvPr/>
        </p:nvSpPr>
        <p:spPr>
          <a:xfrm>
            <a:off x="3878580" y="810658"/>
            <a:ext cx="1731500" cy="369332"/>
          </a:xfrm>
          <a:prstGeom prst="rect">
            <a:avLst/>
          </a:prstGeom>
          <a:noFill/>
        </p:spPr>
        <p:txBody>
          <a:bodyPr wrap="none" rtlCol="0" anchor="t">
            <a:spAutoFit/>
          </a:bodyPr>
          <a:lstStyle/>
          <a:p>
            <a:r>
              <a:rPr lang="en-US" altLang="zh-CN" spc="300">
                <a:solidFill>
                  <a:schemeClr val="tx1"/>
                </a:solidFill>
                <a:effectLst>
                  <a:outerShdw blurRad="38100" dist="19050" dir="2700000" algn="tl" rotWithShape="0">
                    <a:schemeClr val="dk1">
                      <a:alpha val="40000"/>
                    </a:schemeClr>
                  </a:outerShdw>
                </a:effectLst>
                <a:cs typeface="+mn-ea"/>
                <a:sym typeface="+mn-lt"/>
              </a:rPr>
              <a:t>CONTENTS</a:t>
            </a:r>
            <a:endParaRPr lang="en-US" altLang="zh-CN" spc="300">
              <a:solidFill>
                <a:schemeClr val="tx1"/>
              </a:solidFill>
              <a:effectLst>
                <a:outerShdw blurRad="38100" dist="19050" dir="2700000" algn="tl" rotWithShape="0">
                  <a:schemeClr val="dk1">
                    <a:alpha val="40000"/>
                  </a:schemeClr>
                </a:outerShdw>
              </a:effectLst>
              <a:cs typeface="+mn-ea"/>
              <a:sym typeface="+mn-lt"/>
            </a:endParaRPr>
          </a:p>
        </p:txBody>
      </p:sp>
      <p:sp>
        <p:nvSpPr>
          <p:cNvPr id="2050" name="书写"/>
          <p:cNvSpPr/>
          <p:nvPr/>
        </p:nvSpPr>
        <p:spPr bwMode="auto">
          <a:xfrm>
            <a:off x="716280" y="355998"/>
            <a:ext cx="914400" cy="914400"/>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39655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pc="300">
              <a:latin typeface="+mn-lt"/>
              <a:ea typeface="+mn-ea"/>
              <a:cs typeface="+mn-ea"/>
              <a:sym typeface="+mn-lt"/>
            </a:endParaRPr>
          </a:p>
        </p:txBody>
      </p:sp>
      <p:sp>
        <p:nvSpPr>
          <p:cNvPr id="80903" name="Rectangle 7"/>
          <p:cNvSpPr/>
          <p:nvPr/>
        </p:nvSpPr>
        <p:spPr>
          <a:xfrm>
            <a:off x="5020936" y="2167748"/>
            <a:ext cx="1678543" cy="649210"/>
          </a:xfrm>
          <a:prstGeom prst="rect">
            <a:avLst/>
          </a:prstGeom>
          <a:solidFill>
            <a:srgbClr val="39655F"/>
          </a:solidFill>
          <a:ln w="9525">
            <a:noFill/>
          </a:ln>
          <a:effectLst>
            <a:prstShdw prst="shdw17" dist="17961" dir="2699999">
              <a:srgbClr val="6A6238"/>
            </a:prstShdw>
          </a:effectLst>
        </p:spPr>
        <p:txBody>
          <a:bodyPr lIns="45720" tIns="44450" rIns="45720" bIns="44450" anchor="ctr" anchorCtr="1">
            <a:scene3d>
              <a:camera prst="orthographicFront"/>
              <a:lightRig rig="threePt" dir="t"/>
            </a:scene3d>
          </a:bodyPr>
          <a:lstStyle/>
          <a:p>
            <a:pPr algn="ctr"/>
            <a:r>
              <a:rPr lang="zh-CN" altLang="en-US" sz="4000" spc="300" dirty="0">
                <a:solidFill>
                  <a:schemeClr val="bg1"/>
                </a:solidFill>
                <a:effectLst>
                  <a:outerShdw blurRad="38100" dist="19050" dir="2700000" algn="tl" rotWithShape="0">
                    <a:schemeClr val="dk1">
                      <a:alpha val="40000"/>
                    </a:schemeClr>
                  </a:outerShdw>
                </a:effectLst>
                <a:cs typeface="+mn-ea"/>
                <a:sym typeface="+mn-lt"/>
              </a:rPr>
              <a:t>一</a:t>
            </a:r>
            <a:endParaRPr lang="zh-CN" altLang="en-US" sz="4000" spc="300" dirty="0">
              <a:solidFill>
                <a:schemeClr val="bg1"/>
              </a:solidFill>
              <a:effectLst>
                <a:outerShdw blurRad="38100" dist="19050" dir="2700000" algn="tl" rotWithShape="0">
                  <a:schemeClr val="dk1">
                    <a:alpha val="40000"/>
                  </a:schemeClr>
                </a:outerShdw>
              </a:effectLst>
              <a:cs typeface="+mn-ea"/>
              <a:sym typeface="+mn-lt"/>
            </a:endParaRPr>
          </a:p>
        </p:txBody>
      </p:sp>
      <p:sp>
        <p:nvSpPr>
          <p:cNvPr id="80904" name="Rectangle 8"/>
          <p:cNvSpPr/>
          <p:nvPr/>
        </p:nvSpPr>
        <p:spPr>
          <a:xfrm>
            <a:off x="5021571" y="3330344"/>
            <a:ext cx="1678543" cy="649210"/>
          </a:xfrm>
          <a:prstGeom prst="rect">
            <a:avLst/>
          </a:prstGeom>
          <a:solidFill>
            <a:srgbClr val="39655F"/>
          </a:solidFill>
          <a:ln w="9525">
            <a:noFill/>
          </a:ln>
          <a:effectLst>
            <a:prstShdw prst="shdw17" dist="17961" dir="2699999">
              <a:srgbClr val="6A6238"/>
            </a:prstShdw>
          </a:effectLst>
        </p:spPr>
        <p:txBody>
          <a:bodyPr lIns="45720" tIns="44450" rIns="45720" bIns="44450" anchor="ctr" anchorCtr="1">
            <a:scene3d>
              <a:camera prst="orthographicFront"/>
              <a:lightRig rig="threePt" dir="t"/>
            </a:scene3d>
          </a:bodyPr>
          <a:lstStyle/>
          <a:p>
            <a:pPr algn="ctr"/>
            <a:r>
              <a:rPr lang="zh-CN" altLang="en-US" sz="4000" spc="300" dirty="0">
                <a:solidFill>
                  <a:schemeClr val="bg1"/>
                </a:solidFill>
                <a:effectLst>
                  <a:outerShdw blurRad="38100" dist="19050" dir="2700000" algn="tl" rotWithShape="0">
                    <a:schemeClr val="dk1">
                      <a:alpha val="40000"/>
                    </a:schemeClr>
                  </a:outerShdw>
                </a:effectLst>
                <a:cs typeface="+mn-ea"/>
                <a:sym typeface="+mn-lt"/>
              </a:rPr>
              <a:t>二</a:t>
            </a:r>
            <a:endParaRPr lang="zh-CN" altLang="en-US" sz="4000" spc="300" dirty="0">
              <a:solidFill>
                <a:schemeClr val="bg1"/>
              </a:solidFill>
              <a:effectLst>
                <a:outerShdw blurRad="38100" dist="19050" dir="2700000" algn="tl" rotWithShape="0">
                  <a:schemeClr val="dk1">
                    <a:alpha val="40000"/>
                  </a:schemeClr>
                </a:outerShdw>
              </a:effectLst>
              <a:cs typeface="+mn-ea"/>
              <a:sym typeface="+mn-lt"/>
            </a:endParaRPr>
          </a:p>
        </p:txBody>
      </p:sp>
      <p:sp>
        <p:nvSpPr>
          <p:cNvPr id="80905" name="Rectangle 9"/>
          <p:cNvSpPr/>
          <p:nvPr/>
        </p:nvSpPr>
        <p:spPr>
          <a:xfrm>
            <a:off x="5020936" y="4493374"/>
            <a:ext cx="1678543" cy="649210"/>
          </a:xfrm>
          <a:prstGeom prst="rect">
            <a:avLst/>
          </a:prstGeom>
          <a:solidFill>
            <a:srgbClr val="39655F"/>
          </a:solidFill>
          <a:ln w="9525">
            <a:noFill/>
          </a:ln>
          <a:effectLst>
            <a:prstShdw prst="shdw17" dist="17961" dir="2699999">
              <a:srgbClr val="6A6238"/>
            </a:prstShdw>
          </a:effectLst>
        </p:spPr>
        <p:txBody>
          <a:bodyPr lIns="45720" tIns="44450" rIns="45720" bIns="44450" anchor="ctr" anchorCtr="1">
            <a:scene3d>
              <a:camera prst="orthographicFront"/>
              <a:lightRig rig="threePt" dir="t"/>
            </a:scene3d>
          </a:bodyPr>
          <a:lstStyle/>
          <a:p>
            <a:pPr algn="ctr"/>
            <a:r>
              <a:rPr lang="zh-CN" altLang="en-US" sz="4000" spc="300" dirty="0">
                <a:solidFill>
                  <a:schemeClr val="bg1"/>
                </a:solidFill>
                <a:effectLst>
                  <a:outerShdw blurRad="38100" dist="19050" dir="2700000" algn="tl" rotWithShape="0">
                    <a:schemeClr val="dk1">
                      <a:alpha val="40000"/>
                    </a:schemeClr>
                  </a:outerShdw>
                </a:effectLst>
                <a:cs typeface="+mn-ea"/>
                <a:sym typeface="+mn-lt"/>
              </a:rPr>
              <a:t>三</a:t>
            </a:r>
            <a:endParaRPr lang="zh-CN" altLang="en-US" sz="4000" spc="300" dirty="0">
              <a:solidFill>
                <a:schemeClr val="bg1"/>
              </a:solidFill>
              <a:effectLst>
                <a:outerShdw blurRad="38100" dist="19050" dir="2700000" algn="tl" rotWithShape="0">
                  <a:schemeClr val="dk1">
                    <a:alpha val="40000"/>
                  </a:schemeClr>
                </a:outerShdw>
              </a:effectLst>
              <a:cs typeface="+mn-ea"/>
              <a:sym typeface="+mn-lt"/>
            </a:endParaRPr>
          </a:p>
        </p:txBody>
      </p:sp>
      <p:sp>
        <p:nvSpPr>
          <p:cNvPr id="80906" name="AutoShape 10"/>
          <p:cNvSpPr/>
          <p:nvPr/>
        </p:nvSpPr>
        <p:spPr>
          <a:xfrm>
            <a:off x="7651465" y="2195321"/>
            <a:ext cx="3366414" cy="624144"/>
          </a:xfrm>
          <a:prstGeom prst="roundRect">
            <a:avLst>
              <a:gd name="adj" fmla="val 16667"/>
            </a:avLst>
          </a:prstGeom>
          <a:noFill/>
          <a:ln w="28575" cap="flat" cmpd="sng">
            <a:solidFill>
              <a:schemeClr val="bg1">
                <a:lumMod val="50000"/>
              </a:schemeClr>
            </a:solidFill>
            <a:prstDash val="sysDot"/>
            <a:round/>
            <a:headEnd type="none" w="med" len="med"/>
            <a:tailEnd type="none" w="med" len="med"/>
          </a:ln>
        </p:spPr>
        <p:txBody>
          <a:bodyPr wrap="none" anchor="ctr"/>
          <a:lstStyle/>
          <a:p>
            <a:pPr algn="ctr"/>
            <a:endParaRPr lang="zh-CN" altLang="en-US" spc="300" dirty="0">
              <a:cs typeface="+mn-ea"/>
              <a:sym typeface="+mn-lt"/>
            </a:endParaRPr>
          </a:p>
        </p:txBody>
      </p:sp>
      <p:sp>
        <p:nvSpPr>
          <p:cNvPr id="80908" name="AutoShape 12"/>
          <p:cNvSpPr/>
          <p:nvPr/>
        </p:nvSpPr>
        <p:spPr>
          <a:xfrm>
            <a:off x="7651465" y="3335323"/>
            <a:ext cx="3366933" cy="624144"/>
          </a:xfrm>
          <a:prstGeom prst="roundRect">
            <a:avLst>
              <a:gd name="adj" fmla="val 16667"/>
            </a:avLst>
          </a:prstGeom>
          <a:noFill/>
          <a:ln w="28575" cap="flat" cmpd="sng">
            <a:solidFill>
              <a:schemeClr val="bg1">
                <a:lumMod val="50000"/>
              </a:schemeClr>
            </a:solidFill>
            <a:prstDash val="sysDot"/>
            <a:round/>
            <a:headEnd type="none" w="med" len="med"/>
            <a:tailEnd type="none" w="med" len="med"/>
          </a:ln>
        </p:spPr>
        <p:txBody>
          <a:bodyPr wrap="none" anchor="ctr"/>
          <a:lstStyle/>
          <a:p>
            <a:pPr algn="ctr"/>
            <a:endParaRPr lang="zh-CN" altLang="en-US" spc="300" dirty="0">
              <a:cs typeface="+mn-ea"/>
              <a:sym typeface="+mn-lt"/>
            </a:endParaRPr>
          </a:p>
        </p:txBody>
      </p:sp>
      <p:sp>
        <p:nvSpPr>
          <p:cNvPr id="80910" name="AutoShape 14"/>
          <p:cNvSpPr/>
          <p:nvPr/>
        </p:nvSpPr>
        <p:spPr>
          <a:xfrm>
            <a:off x="7651465" y="4529970"/>
            <a:ext cx="3366414" cy="624144"/>
          </a:xfrm>
          <a:prstGeom prst="roundRect">
            <a:avLst>
              <a:gd name="adj" fmla="val 16667"/>
            </a:avLst>
          </a:prstGeom>
          <a:noFill/>
          <a:ln w="28575" cap="flat" cmpd="sng">
            <a:solidFill>
              <a:schemeClr val="bg1">
                <a:lumMod val="50000"/>
              </a:schemeClr>
            </a:solidFill>
            <a:prstDash val="sysDot"/>
            <a:round/>
            <a:headEnd type="none" w="med" len="med"/>
            <a:tailEnd type="none" w="med" len="med"/>
          </a:ln>
        </p:spPr>
        <p:txBody>
          <a:bodyPr wrap="none" anchor="ctr"/>
          <a:lstStyle/>
          <a:p>
            <a:pPr algn="ctr"/>
            <a:endParaRPr lang="zh-CN" altLang="en-US" spc="300" dirty="0">
              <a:cs typeface="+mn-ea"/>
              <a:sym typeface="+mn-lt"/>
            </a:endParaRPr>
          </a:p>
        </p:txBody>
      </p:sp>
      <p:sp>
        <p:nvSpPr>
          <p:cNvPr id="80907" name="Text Box 11"/>
          <p:cNvSpPr txBox="1"/>
          <p:nvPr/>
        </p:nvSpPr>
        <p:spPr>
          <a:xfrm>
            <a:off x="7728525" y="2228072"/>
            <a:ext cx="3075247" cy="521970"/>
          </a:xfrm>
          <a:prstGeom prst="rect">
            <a:avLst/>
          </a:prstGeom>
          <a:noFill/>
          <a:ln w="9525">
            <a:noFill/>
          </a:ln>
        </p:spPr>
        <p:txBody>
          <a:bodyPr wrap="square" anchor="t">
            <a:spAutoFit/>
            <a:scene3d>
              <a:camera prst="orthographicFront"/>
              <a:lightRig rig="threePt" dir="t"/>
            </a:scene3d>
          </a:bodyPr>
          <a:lstStyle/>
          <a:p>
            <a:pPr algn="ctr">
              <a:spcBef>
                <a:spcPct val="50000"/>
              </a:spcBef>
            </a:pPr>
            <a:r>
              <a:rPr lang="zh-CN" altLang="zh-TW" sz="2800" spc="300" dirty="0">
                <a:solidFill>
                  <a:schemeClr val="tx1"/>
                </a:solidFill>
                <a:effectLst>
                  <a:outerShdw blurRad="38100" dist="19050" dir="2700000" algn="tl" rotWithShape="0">
                    <a:schemeClr val="dk1">
                      <a:alpha val="40000"/>
                    </a:schemeClr>
                  </a:outerShdw>
                </a:effectLst>
                <a:cs typeface="+mn-ea"/>
                <a:sym typeface="+mn-lt"/>
              </a:rPr>
              <a:t>含义</a:t>
            </a:r>
            <a:endParaRPr lang="zh-CN" altLang="zh-TW" sz="2800" spc="300" dirty="0">
              <a:solidFill>
                <a:schemeClr val="tx1"/>
              </a:solidFill>
              <a:effectLst>
                <a:outerShdw blurRad="38100" dist="19050" dir="2700000" algn="tl" rotWithShape="0">
                  <a:schemeClr val="dk1">
                    <a:alpha val="40000"/>
                  </a:schemeClr>
                </a:outerShdw>
              </a:effectLst>
              <a:cs typeface="+mn-ea"/>
              <a:sym typeface="+mn-lt"/>
            </a:endParaRPr>
          </a:p>
        </p:txBody>
      </p:sp>
      <p:sp>
        <p:nvSpPr>
          <p:cNvPr id="80909" name="Text Box 13"/>
          <p:cNvSpPr txBox="1"/>
          <p:nvPr/>
        </p:nvSpPr>
        <p:spPr>
          <a:xfrm>
            <a:off x="7804724" y="3376137"/>
            <a:ext cx="2986349" cy="521970"/>
          </a:xfrm>
          <a:prstGeom prst="rect">
            <a:avLst/>
          </a:prstGeom>
          <a:noFill/>
          <a:ln w="9525">
            <a:noFill/>
          </a:ln>
        </p:spPr>
        <p:txBody>
          <a:bodyPr wrap="square" anchor="t">
            <a:spAutoFit/>
            <a:scene3d>
              <a:camera prst="orthographicFront"/>
              <a:lightRig rig="threePt" dir="t"/>
            </a:scene3d>
          </a:bodyPr>
          <a:lstStyle/>
          <a:p>
            <a:pPr algn="ctr">
              <a:spcBef>
                <a:spcPct val="50000"/>
              </a:spcBef>
            </a:pPr>
            <a:r>
              <a:rPr lang="zh-CN" altLang="zh-TW" sz="2800" spc="300" dirty="0">
                <a:solidFill>
                  <a:schemeClr val="tx1"/>
                </a:solidFill>
                <a:effectLst>
                  <a:outerShdw blurRad="38100" dist="19050" dir="2700000" algn="tl" rotWithShape="0">
                    <a:schemeClr val="dk1">
                      <a:alpha val="40000"/>
                    </a:schemeClr>
                  </a:outerShdw>
                </a:effectLst>
                <a:cs typeface="+mn-ea"/>
                <a:sym typeface="+mn-lt"/>
              </a:rPr>
              <a:t>成因</a:t>
            </a:r>
            <a:endParaRPr lang="zh-CN" altLang="zh-TW" sz="2800" spc="300" dirty="0">
              <a:solidFill>
                <a:schemeClr val="tx1"/>
              </a:solidFill>
              <a:effectLst>
                <a:outerShdw blurRad="38100" dist="19050" dir="2700000" algn="tl" rotWithShape="0">
                  <a:schemeClr val="dk1">
                    <a:alpha val="40000"/>
                  </a:schemeClr>
                </a:outerShdw>
              </a:effectLst>
              <a:cs typeface="+mn-ea"/>
              <a:sym typeface="+mn-lt"/>
            </a:endParaRPr>
          </a:p>
        </p:txBody>
      </p:sp>
      <p:sp>
        <p:nvSpPr>
          <p:cNvPr id="80911" name="Text Box 15"/>
          <p:cNvSpPr txBox="1"/>
          <p:nvPr/>
        </p:nvSpPr>
        <p:spPr>
          <a:xfrm>
            <a:off x="7882827" y="4570557"/>
            <a:ext cx="2986349" cy="521970"/>
          </a:xfrm>
          <a:prstGeom prst="rect">
            <a:avLst/>
          </a:prstGeom>
          <a:noFill/>
          <a:ln w="9525">
            <a:noFill/>
          </a:ln>
        </p:spPr>
        <p:txBody>
          <a:bodyPr wrap="square" anchor="t">
            <a:spAutoFit/>
            <a:scene3d>
              <a:camera prst="orthographicFront"/>
              <a:lightRig rig="threePt" dir="t"/>
            </a:scene3d>
          </a:bodyPr>
          <a:lstStyle/>
          <a:p>
            <a:pPr algn="ctr">
              <a:spcBef>
                <a:spcPct val="50000"/>
              </a:spcBef>
            </a:pPr>
            <a:r>
              <a:rPr lang="zh-CN" altLang="zh-TW" sz="2800" spc="300" dirty="0">
                <a:solidFill>
                  <a:schemeClr val="tx1"/>
                </a:solidFill>
                <a:effectLst>
                  <a:outerShdw blurRad="38100" dist="19050" dir="2700000" algn="tl" rotWithShape="0">
                    <a:schemeClr val="dk1">
                      <a:alpha val="40000"/>
                    </a:schemeClr>
                  </a:outerShdw>
                </a:effectLst>
                <a:cs typeface="+mn-ea"/>
                <a:sym typeface="+mn-lt"/>
              </a:rPr>
              <a:t>历史变迁</a:t>
            </a:r>
            <a:endParaRPr lang="zh-CN" altLang="zh-TW" sz="2800" spc="300" dirty="0">
              <a:solidFill>
                <a:schemeClr val="tx1"/>
              </a:solidFill>
              <a:effectLst>
                <a:outerShdw blurRad="38100" dist="19050" dir="2700000" algn="tl" rotWithShape="0">
                  <a:schemeClr val="dk1">
                    <a:alpha val="40000"/>
                  </a:schemeClr>
                </a:outerShdw>
              </a:effectLst>
              <a:cs typeface="+mn-ea"/>
              <a:sym typeface="+mn-lt"/>
            </a:endParaRPr>
          </a:p>
        </p:txBody>
      </p:sp>
      <p:sp>
        <p:nvSpPr>
          <p:cNvPr id="19" name="Rectangle 9"/>
          <p:cNvSpPr/>
          <p:nvPr/>
        </p:nvSpPr>
        <p:spPr>
          <a:xfrm>
            <a:off x="5020936" y="5494470"/>
            <a:ext cx="1678908" cy="648961"/>
          </a:xfrm>
          <a:prstGeom prst="rect">
            <a:avLst/>
          </a:prstGeom>
          <a:solidFill>
            <a:srgbClr val="39655F"/>
          </a:solidFill>
          <a:ln w="9525">
            <a:noFill/>
          </a:ln>
          <a:effectLst>
            <a:prstShdw prst="shdw17" dist="17961" dir="2699999">
              <a:srgbClr val="6A6238"/>
            </a:prstShdw>
          </a:effectLst>
        </p:spPr>
        <p:txBody>
          <a:bodyPr lIns="45720" tIns="44450" rIns="45720" bIns="44450" anchor="ctr" anchorCtr="1">
            <a:scene3d>
              <a:camera prst="orthographicFront"/>
              <a:lightRig rig="threePt" dir="t"/>
            </a:scene3d>
          </a:bodyPr>
          <a:lstStyle/>
          <a:p>
            <a:pPr algn="ctr"/>
            <a:r>
              <a:rPr lang="zh-CN" altLang="en-US" sz="4000" spc="300" dirty="0">
                <a:solidFill>
                  <a:schemeClr val="bg1"/>
                </a:solidFill>
                <a:effectLst>
                  <a:outerShdw blurRad="38100" dist="19050" dir="2700000" algn="tl" rotWithShape="0">
                    <a:schemeClr val="dk1">
                      <a:alpha val="40000"/>
                    </a:schemeClr>
                  </a:outerShdw>
                </a:effectLst>
                <a:cs typeface="+mn-ea"/>
                <a:sym typeface="+mn-lt"/>
              </a:rPr>
              <a:t>四</a:t>
            </a:r>
            <a:endParaRPr lang="zh-CN" altLang="en-US" sz="4000" spc="300" dirty="0">
              <a:solidFill>
                <a:schemeClr val="bg1"/>
              </a:solidFill>
              <a:effectLst>
                <a:outerShdw blurRad="38100" dist="19050" dir="2700000" algn="tl" rotWithShape="0">
                  <a:schemeClr val="dk1">
                    <a:alpha val="40000"/>
                  </a:schemeClr>
                </a:outerShdw>
              </a:effectLst>
              <a:cs typeface="+mn-ea"/>
              <a:sym typeface="+mn-lt"/>
            </a:endParaRPr>
          </a:p>
        </p:txBody>
      </p:sp>
      <p:sp>
        <p:nvSpPr>
          <p:cNvPr id="20" name="AutoShape 14"/>
          <p:cNvSpPr/>
          <p:nvPr/>
        </p:nvSpPr>
        <p:spPr>
          <a:xfrm>
            <a:off x="7651691" y="5531299"/>
            <a:ext cx="3366707" cy="624197"/>
          </a:xfrm>
          <a:prstGeom prst="roundRect">
            <a:avLst>
              <a:gd name="adj" fmla="val 16667"/>
            </a:avLst>
          </a:prstGeom>
          <a:noFill/>
          <a:ln w="28575" cap="flat" cmpd="sng">
            <a:solidFill>
              <a:schemeClr val="bg1">
                <a:lumMod val="50000"/>
              </a:schemeClr>
            </a:solidFill>
            <a:prstDash val="sysDot"/>
            <a:round/>
            <a:headEnd type="none" w="med" len="med"/>
            <a:tailEnd type="none" w="med" len="med"/>
          </a:ln>
        </p:spPr>
        <p:txBody>
          <a:bodyPr wrap="none" anchor="ctr"/>
          <a:lstStyle/>
          <a:p>
            <a:pPr algn="ctr"/>
            <a:endParaRPr lang="zh-CN" altLang="en-US" spc="300" dirty="0">
              <a:cs typeface="+mn-ea"/>
              <a:sym typeface="+mn-lt"/>
            </a:endParaRPr>
          </a:p>
        </p:txBody>
      </p:sp>
      <p:sp>
        <p:nvSpPr>
          <p:cNvPr id="21" name="Text Box 15"/>
          <p:cNvSpPr txBox="1"/>
          <p:nvPr/>
        </p:nvSpPr>
        <p:spPr>
          <a:xfrm>
            <a:off x="7883462" y="5571939"/>
            <a:ext cx="2986349" cy="521970"/>
          </a:xfrm>
          <a:prstGeom prst="rect">
            <a:avLst/>
          </a:prstGeom>
          <a:noFill/>
          <a:ln w="9525">
            <a:noFill/>
          </a:ln>
        </p:spPr>
        <p:txBody>
          <a:bodyPr wrap="square" anchor="t">
            <a:spAutoFit/>
            <a:scene3d>
              <a:camera prst="orthographicFront"/>
              <a:lightRig rig="threePt" dir="t"/>
            </a:scene3d>
          </a:bodyPr>
          <a:lstStyle/>
          <a:p>
            <a:pPr algn="ctr">
              <a:spcBef>
                <a:spcPct val="50000"/>
              </a:spcBef>
            </a:pPr>
            <a:r>
              <a:rPr lang="zh-CN" altLang="zh-TW" sz="2800" spc="300" dirty="0">
                <a:solidFill>
                  <a:schemeClr val="tx1"/>
                </a:solidFill>
                <a:effectLst>
                  <a:outerShdw blurRad="38100" dist="19050" dir="2700000" algn="tl" rotWithShape="0">
                    <a:schemeClr val="dk1">
                      <a:alpha val="40000"/>
                    </a:schemeClr>
                  </a:outerShdw>
                </a:effectLst>
                <a:cs typeface="+mn-ea"/>
                <a:sym typeface="+mn-lt"/>
              </a:rPr>
              <a:t>功能</a:t>
            </a:r>
            <a:endParaRPr lang="zh-CN" altLang="zh-TW" sz="2800" spc="300" dirty="0">
              <a:solidFill>
                <a:schemeClr val="tx1"/>
              </a:solidFill>
              <a:effectLst>
                <a:outerShdw blurRad="38100" dist="19050" dir="2700000" algn="tl" rotWithShape="0">
                  <a:schemeClr val="dk1">
                    <a:alpha val="40000"/>
                  </a:schemeClr>
                </a:outerShdw>
              </a:effectLst>
              <a:cs typeface="+mn-ea"/>
              <a:sym typeface="+mn-lt"/>
            </a:endParaRPr>
          </a:p>
        </p:txBody>
      </p:sp>
      <p:pic>
        <p:nvPicPr>
          <p:cNvPr id="3" name="图片 2"/>
          <p:cNvPicPr>
            <a:picLocks noChangeAspect="1"/>
          </p:cNvPicPr>
          <p:nvPr/>
        </p:nvPicPr>
        <p:blipFill>
          <a:blip r:embed="rId1" cstate="screen"/>
          <a:stretch>
            <a:fillRect/>
          </a:stretch>
        </p:blipFill>
        <p:spPr>
          <a:xfrm>
            <a:off x="705728" y="2055302"/>
            <a:ext cx="4038602" cy="40386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78207" y="186369"/>
            <a:ext cx="5193637" cy="1285882"/>
            <a:chOff x="440083" y="266700"/>
            <a:chExt cx="5193637" cy="1285882"/>
          </a:xfrm>
        </p:grpSpPr>
        <p:grpSp>
          <p:nvGrpSpPr>
            <p:cNvPr id="17" name="组合 16"/>
            <p:cNvGrpSpPr/>
            <p:nvPr/>
          </p:nvGrpSpPr>
          <p:grpSpPr>
            <a:xfrm>
              <a:off x="440083" y="266700"/>
              <a:ext cx="1242176" cy="1285882"/>
              <a:chOff x="2783552" y="0"/>
              <a:chExt cx="6624895" cy="6858000"/>
            </a:xfrm>
          </p:grpSpPr>
          <p:pic>
            <p:nvPicPr>
              <p:cNvPr id="3" name="图片 2"/>
              <p:cNvPicPr>
                <a:picLocks noChangeAspect="1"/>
              </p:cNvPicPr>
              <p:nvPr/>
            </p:nvPicPr>
            <p:blipFill>
              <a:blip r:embed="rId1" cstate="screen"/>
              <a:stretch>
                <a:fillRect/>
              </a:stretch>
            </p:blipFill>
            <p:spPr>
              <a:xfrm>
                <a:off x="2783552" y="0"/>
                <a:ext cx="6624895" cy="6858000"/>
              </a:xfrm>
              <a:prstGeom prst="rect">
                <a:avLst/>
              </a:prstGeom>
            </p:spPr>
          </p:pic>
          <p:sp>
            <p:nvSpPr>
              <p:cNvPr id="4" name="椭圆 3"/>
              <p:cNvSpPr/>
              <p:nvPr/>
            </p:nvSpPr>
            <p:spPr>
              <a:xfrm>
                <a:off x="4174519" y="1413184"/>
                <a:ext cx="3799205" cy="37992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5" name="组合 34"/>
            <p:cNvGrpSpPr/>
            <p:nvPr/>
          </p:nvGrpSpPr>
          <p:grpSpPr>
            <a:xfrm>
              <a:off x="549910" y="546941"/>
              <a:ext cx="5083810" cy="725805"/>
              <a:chOff x="738191" y="332070"/>
              <a:chExt cx="5083635" cy="725854"/>
            </a:xfrm>
          </p:grpSpPr>
          <p:sp>
            <p:nvSpPr>
              <p:cNvPr id="5" name="文本框 4"/>
              <p:cNvSpPr txBox="1"/>
              <p:nvPr/>
            </p:nvSpPr>
            <p:spPr>
              <a:xfrm>
                <a:off x="738191" y="399185"/>
                <a:ext cx="1042035" cy="583604"/>
              </a:xfrm>
              <a:prstGeom prst="rect">
                <a:avLst/>
              </a:prstGeom>
              <a:noFill/>
            </p:spPr>
            <p:txBody>
              <a:bodyPr wrap="square" rtlCol="0">
                <a:spAutoFit/>
              </a:bodyPr>
              <a:lstStyle/>
              <a:p>
                <a:pPr algn="ctr"/>
                <a:r>
                  <a:rPr lang="zh-CN" altLang="en-US" sz="3200" b="1" spc="300" dirty="0">
                    <a:solidFill>
                      <a:srgbClr val="39655F"/>
                    </a:solidFill>
                    <a:effectLst>
                      <a:outerShdw blurRad="38100" dist="19050" dir="2700000" algn="tl" rotWithShape="0">
                        <a:schemeClr val="dk1">
                          <a:alpha val="40000"/>
                        </a:schemeClr>
                      </a:outerShdw>
                    </a:effectLst>
                    <a:cs typeface="+mn-ea"/>
                    <a:sym typeface="+mn-lt"/>
                  </a:rPr>
                  <a:t>一</a:t>
                </a:r>
                <a:endParaRPr lang="zh-CN" altLang="en-US" sz="3200" b="1" spc="300" dirty="0">
                  <a:solidFill>
                    <a:srgbClr val="39655F"/>
                  </a:solidFill>
                  <a:effectLst>
                    <a:outerShdw blurRad="38100" dist="19050" dir="2700000" algn="tl" rotWithShape="0">
                      <a:schemeClr val="dk1">
                        <a:alpha val="40000"/>
                      </a:schemeClr>
                    </a:outerShdw>
                  </a:effectLst>
                  <a:cs typeface="+mn-ea"/>
                  <a:sym typeface="+mn-lt"/>
                </a:endParaRPr>
              </a:p>
            </p:txBody>
          </p:sp>
          <p:sp>
            <p:nvSpPr>
              <p:cNvPr id="38920" name="AutoShape 10"/>
              <p:cNvSpPr>
                <a:spLocks noChangeArrowheads="1"/>
              </p:cNvSpPr>
              <p:nvPr/>
            </p:nvSpPr>
            <p:spPr bwMode="auto">
              <a:xfrm>
                <a:off x="1695738" y="332070"/>
                <a:ext cx="4126088" cy="725854"/>
              </a:xfrm>
              <a:prstGeom prst="roundRect">
                <a:avLst>
                  <a:gd name="adj" fmla="val 16667"/>
                </a:avLst>
              </a:prstGeom>
              <a:noFill/>
              <a:ln w="28575" cmpd="dbl">
                <a:noFill/>
                <a:prstDash val="solid"/>
                <a:round/>
              </a:ln>
              <a:extLst>
                <a:ext uri="{909E8E84-426E-40DD-AFC4-6F175D3DCCD1}">
                  <a14:hiddenFill xmlns:a14="http://schemas.microsoft.com/office/drawing/2010/main">
                    <a:solidFill>
                      <a:srgbClr val="FFFFFF"/>
                    </a:solidFill>
                  </a14:hiddenFill>
                </a:ext>
              </a:extLst>
            </p:spPr>
            <p:txBody>
              <a:bodyPr wrap="none" anchor="ctr"/>
              <a:lstStyle>
                <a:defPPr>
                  <a:defRPr lang="zh-TW"/>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5pPr>
                <a:lvl6pPr marL="22860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6pPr>
                <a:lvl7pPr marL="27432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7pPr>
                <a:lvl8pPr marL="32004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8pPr>
                <a:lvl9pPr marL="36576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9pPr>
              </a:lstStyle>
              <a:p>
                <a:pPr algn="ctr"/>
                <a:r>
                  <a:rPr lang="zh-CN" altLang="en-US" sz="3200" b="1" spc="300" dirty="0">
                    <a:solidFill>
                      <a:srgbClr val="39655F"/>
                    </a:solidFill>
                    <a:effectLst>
                      <a:outerShdw blurRad="38100" dist="19050" dir="2700000" algn="tl" rotWithShape="0">
                        <a:schemeClr val="dk1">
                          <a:alpha val="40000"/>
                        </a:schemeClr>
                      </a:outerShdw>
                    </a:effectLst>
                    <a:latin typeface="+mn-lt"/>
                    <a:ea typeface="+mn-ea"/>
                    <a:cs typeface="+mn-ea"/>
                    <a:sym typeface="+mn-lt"/>
                  </a:rPr>
                  <a:t>条块体制的含义</a:t>
                </a:r>
                <a:endParaRPr lang="zh-CN" altLang="en-US" sz="3200" b="1" spc="300" dirty="0">
                  <a:solidFill>
                    <a:srgbClr val="39655F"/>
                  </a:solidFill>
                  <a:effectLst>
                    <a:outerShdw blurRad="38100" dist="19050" dir="2700000" algn="tl" rotWithShape="0">
                      <a:schemeClr val="dk1">
                        <a:alpha val="40000"/>
                      </a:schemeClr>
                    </a:outerShdw>
                  </a:effectLst>
                  <a:latin typeface="+mn-lt"/>
                  <a:ea typeface="+mn-ea"/>
                  <a:cs typeface="+mn-ea"/>
                  <a:sym typeface="+mn-lt"/>
                </a:endParaRPr>
              </a:p>
            </p:txBody>
          </p:sp>
        </p:grpSp>
      </p:grpSp>
      <p:sp>
        <p:nvSpPr>
          <p:cNvPr id="2" name="文本框 1"/>
          <p:cNvSpPr txBox="1"/>
          <p:nvPr/>
        </p:nvSpPr>
        <p:spPr>
          <a:xfrm>
            <a:off x="868680" y="1833880"/>
            <a:ext cx="10455275" cy="3912870"/>
          </a:xfrm>
          <a:prstGeom prst="rect">
            <a:avLst/>
          </a:prstGeom>
          <a:noFill/>
          <a:ln w="9525">
            <a:noFill/>
          </a:ln>
        </p:spPr>
        <p:txBody>
          <a:bodyPr wrap="square">
            <a:spAutoFit/>
          </a:bodyPr>
          <a:p>
            <a:pPr indent="457200" algn="just" fontAlgn="auto">
              <a:lnSpc>
                <a:spcPts val="3500"/>
              </a:lnSpc>
              <a:spcAft>
                <a:spcPts val="1800"/>
              </a:spcAft>
            </a:pPr>
            <a:r>
              <a:rPr lang="en-US" sz="2400">
                <a:solidFill>
                  <a:schemeClr val="tx1">
                    <a:lumMod val="95000"/>
                    <a:lumOff val="5000"/>
                  </a:schemeClr>
                </a:solidFill>
                <a:ea typeface="+mn-lt"/>
                <a:cs typeface="+mn-lt"/>
              </a:rPr>
              <a:t>“</a:t>
            </a:r>
            <a:r>
              <a:rPr lang="zh-CN" sz="2400">
                <a:solidFill>
                  <a:schemeClr val="tx1">
                    <a:lumMod val="95000"/>
                    <a:lumOff val="5000"/>
                  </a:schemeClr>
                </a:solidFill>
                <a:ea typeface="+mn-lt"/>
                <a:cs typeface="+mn-lt"/>
              </a:rPr>
              <a:t>条条</a:t>
            </a:r>
            <a:r>
              <a:rPr lang="en-US" sz="2400">
                <a:solidFill>
                  <a:schemeClr val="tx1">
                    <a:lumMod val="95000"/>
                    <a:lumOff val="5000"/>
                  </a:schemeClr>
                </a:solidFill>
                <a:ea typeface="+mn-lt"/>
                <a:cs typeface="+mn-lt"/>
              </a:rPr>
              <a:t>”</a:t>
            </a:r>
            <a:r>
              <a:rPr lang="zh-CN" sz="2400" b="0">
                <a:solidFill>
                  <a:schemeClr val="tx1">
                    <a:lumMod val="95000"/>
                    <a:lumOff val="5000"/>
                  </a:schemeClr>
                </a:solidFill>
                <a:ea typeface="+mn-lt"/>
                <a:cs typeface="+mn-lt"/>
              </a:rPr>
              <a:t>一个线状的专业性概念，通常被界定为</a:t>
            </a:r>
            <a:r>
              <a:rPr lang="zh-CN" sz="2400" b="1">
                <a:solidFill>
                  <a:srgbClr val="39655F"/>
                </a:solidFill>
                <a:ea typeface="+mn-lt"/>
                <a:cs typeface="+mn-lt"/>
              </a:rPr>
              <a:t>从中央政府延续到基层的各层级政府中职能相似或业务内容相同的职能部门</a:t>
            </a:r>
            <a:r>
              <a:rPr lang="zh-CN" sz="2400" b="0">
                <a:solidFill>
                  <a:schemeClr val="tx1">
                    <a:lumMod val="95000"/>
                    <a:lumOff val="5000"/>
                  </a:schemeClr>
                </a:solidFill>
                <a:ea typeface="+mn-lt"/>
                <a:cs typeface="+mn-lt"/>
              </a:rPr>
              <a:t>，是起始于中央政府而终止于乡镇（街道）政府层级的职能部门的序列化总称（合集）。</a:t>
            </a:r>
            <a:endParaRPr lang="zh-CN" sz="2400" b="0">
              <a:solidFill>
                <a:schemeClr val="tx1">
                  <a:lumMod val="95000"/>
                  <a:lumOff val="5000"/>
                </a:schemeClr>
              </a:solidFill>
              <a:ea typeface="+mn-lt"/>
              <a:cs typeface="+mn-lt"/>
            </a:endParaRPr>
          </a:p>
          <a:p>
            <a:pPr indent="457200" algn="just" fontAlgn="auto">
              <a:lnSpc>
                <a:spcPts val="3500"/>
              </a:lnSpc>
            </a:pPr>
            <a:r>
              <a:rPr lang="en-US" sz="2400">
                <a:ea typeface="+mn-lt"/>
                <a:cs typeface="+mn-lt"/>
              </a:rPr>
              <a:t>“</a:t>
            </a:r>
            <a:r>
              <a:rPr lang="zh-CN" sz="2400">
                <a:ea typeface="+mn-lt"/>
                <a:cs typeface="+mn-lt"/>
              </a:rPr>
              <a:t>块块</a:t>
            </a:r>
            <a:r>
              <a:rPr lang="en-US" sz="2400">
                <a:ea typeface="+mn-lt"/>
                <a:cs typeface="+mn-lt"/>
              </a:rPr>
              <a:t>”</a:t>
            </a:r>
            <a:r>
              <a:rPr lang="zh-CN" sz="2400" b="0">
                <a:solidFill>
                  <a:schemeClr val="tx1">
                    <a:lumMod val="95000"/>
                    <a:lumOff val="5000"/>
                  </a:schemeClr>
                </a:solidFill>
                <a:ea typeface="+mn-lt"/>
                <a:cs typeface="+mn-lt"/>
              </a:rPr>
              <a:t>一个面状的综合性概念，通常被界定为</a:t>
            </a:r>
            <a:r>
              <a:rPr lang="zh-CN" sz="2400" b="1">
                <a:solidFill>
                  <a:srgbClr val="39655F"/>
                </a:solidFill>
                <a:ea typeface="+mn-lt"/>
                <a:cs typeface="+mn-lt"/>
              </a:rPr>
              <a:t>各层级的地方政府</a:t>
            </a:r>
            <a:r>
              <a:rPr lang="zh-CN" sz="2400" b="0">
                <a:solidFill>
                  <a:schemeClr val="tx1">
                    <a:lumMod val="95000"/>
                    <a:lumOff val="5000"/>
                  </a:schemeClr>
                </a:solidFill>
                <a:ea typeface="+mn-lt"/>
                <a:cs typeface="+mn-lt"/>
              </a:rPr>
              <a:t>，包括省（自治区、直辖市）、市</a:t>
            </a:r>
            <a:r>
              <a:rPr lang="en-US" sz="2400" b="0">
                <a:solidFill>
                  <a:schemeClr val="tx1">
                    <a:lumMod val="95000"/>
                    <a:lumOff val="5000"/>
                  </a:schemeClr>
                </a:solidFill>
                <a:ea typeface="+mn-lt"/>
                <a:cs typeface="+mn-lt"/>
              </a:rPr>
              <a:t> </a:t>
            </a:r>
            <a:r>
              <a:rPr lang="zh-CN" sz="2400" b="0">
                <a:solidFill>
                  <a:schemeClr val="tx1">
                    <a:lumMod val="95000"/>
                    <a:lumOff val="5000"/>
                  </a:schemeClr>
                </a:solidFill>
                <a:ea typeface="+mn-lt"/>
                <a:cs typeface="+mn-lt"/>
              </a:rPr>
              <a:t>（</a:t>
            </a:r>
            <a:r>
              <a:rPr lang="en-US" sz="2400" b="0">
                <a:solidFill>
                  <a:schemeClr val="tx1">
                    <a:lumMod val="95000"/>
                    <a:lumOff val="5000"/>
                  </a:schemeClr>
                </a:solidFill>
                <a:ea typeface="+mn-lt"/>
                <a:cs typeface="+mn-lt"/>
              </a:rPr>
              <a:t> </a:t>
            </a:r>
            <a:r>
              <a:rPr lang="zh-CN" sz="2400" b="0">
                <a:solidFill>
                  <a:schemeClr val="tx1">
                    <a:lumMod val="95000"/>
                    <a:lumOff val="5000"/>
                  </a:schemeClr>
                </a:solidFill>
                <a:ea typeface="+mn-lt"/>
                <a:cs typeface="+mn-lt"/>
              </a:rPr>
              <a:t>省辖市、地区、自治州）、县（县级市、市辖区、自治县）、乡（镇、民族乡）四个层级。</a:t>
            </a:r>
            <a:r>
              <a:rPr lang="en-US" sz="2400" b="0">
                <a:solidFill>
                  <a:schemeClr val="tx1">
                    <a:lumMod val="95000"/>
                    <a:lumOff val="5000"/>
                  </a:schemeClr>
                </a:solidFill>
                <a:ea typeface="+mn-lt"/>
                <a:cs typeface="+mn-lt"/>
              </a:rPr>
              <a:t> </a:t>
            </a:r>
            <a:r>
              <a:rPr lang="zh-CN" sz="2400" b="0">
                <a:solidFill>
                  <a:schemeClr val="tx1">
                    <a:lumMod val="95000"/>
                    <a:lumOff val="5000"/>
                  </a:schemeClr>
                </a:solidFill>
                <a:ea typeface="+mn-lt"/>
                <a:cs typeface="+mn-lt"/>
              </a:rPr>
              <a:t>它是由各职能部门相互并联形成的，各职能部门交织成线，最终“连线成面”；综合属性表明，块块是由多个职能部门构成的系统完备的统一体，是具有内在联系的共同体。</a:t>
            </a:r>
            <a:endParaRPr lang="zh-CN" altLang="en-US" sz="2400" b="0">
              <a:solidFill>
                <a:schemeClr val="tx1">
                  <a:lumMod val="95000"/>
                  <a:lumOff val="5000"/>
                </a:schemeClr>
              </a:solidFill>
              <a:ea typeface="+mn-lt"/>
              <a:cs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3292" y="249234"/>
            <a:ext cx="5531457" cy="1285882"/>
            <a:chOff x="440083" y="266700"/>
            <a:chExt cx="5531457" cy="1285882"/>
          </a:xfrm>
        </p:grpSpPr>
        <p:grpSp>
          <p:nvGrpSpPr>
            <p:cNvPr id="17" name="组合 16"/>
            <p:cNvGrpSpPr/>
            <p:nvPr/>
          </p:nvGrpSpPr>
          <p:grpSpPr>
            <a:xfrm>
              <a:off x="440083" y="266700"/>
              <a:ext cx="1242176" cy="1285882"/>
              <a:chOff x="2783552" y="0"/>
              <a:chExt cx="6624895" cy="6858000"/>
            </a:xfrm>
          </p:grpSpPr>
          <p:pic>
            <p:nvPicPr>
              <p:cNvPr id="3" name="图片 2"/>
              <p:cNvPicPr>
                <a:picLocks noChangeAspect="1"/>
              </p:cNvPicPr>
              <p:nvPr/>
            </p:nvPicPr>
            <p:blipFill>
              <a:blip r:embed="rId1" cstate="screen"/>
              <a:stretch>
                <a:fillRect/>
              </a:stretch>
            </p:blipFill>
            <p:spPr>
              <a:xfrm>
                <a:off x="2783552" y="0"/>
                <a:ext cx="6624895" cy="6858000"/>
              </a:xfrm>
              <a:prstGeom prst="rect">
                <a:avLst/>
              </a:prstGeom>
            </p:spPr>
          </p:pic>
          <p:sp>
            <p:nvSpPr>
              <p:cNvPr id="5" name="椭圆 4"/>
              <p:cNvSpPr/>
              <p:nvPr/>
            </p:nvSpPr>
            <p:spPr>
              <a:xfrm>
                <a:off x="4174519" y="1413184"/>
                <a:ext cx="3799205" cy="37992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5" name="组合 34"/>
            <p:cNvGrpSpPr/>
            <p:nvPr/>
          </p:nvGrpSpPr>
          <p:grpSpPr>
            <a:xfrm>
              <a:off x="549910" y="546941"/>
              <a:ext cx="5421630" cy="725805"/>
              <a:chOff x="738191" y="332070"/>
              <a:chExt cx="5421444" cy="725854"/>
            </a:xfrm>
          </p:grpSpPr>
          <p:sp>
            <p:nvSpPr>
              <p:cNvPr id="6" name="文本框 5"/>
              <p:cNvSpPr txBox="1"/>
              <p:nvPr/>
            </p:nvSpPr>
            <p:spPr>
              <a:xfrm>
                <a:off x="738191" y="399185"/>
                <a:ext cx="1042035" cy="583604"/>
              </a:xfrm>
              <a:prstGeom prst="rect">
                <a:avLst/>
              </a:prstGeom>
              <a:noFill/>
            </p:spPr>
            <p:txBody>
              <a:bodyPr wrap="square" rtlCol="0">
                <a:spAutoFit/>
              </a:bodyPr>
              <a:lstStyle/>
              <a:p>
                <a:pPr algn="ctr"/>
                <a:r>
                  <a:rPr lang="zh-CN" altLang="en-US" sz="3200" b="1" spc="300" dirty="0">
                    <a:solidFill>
                      <a:srgbClr val="39655F"/>
                    </a:solidFill>
                    <a:effectLst>
                      <a:outerShdw blurRad="38100" dist="19050" dir="2700000" algn="tl" rotWithShape="0">
                        <a:schemeClr val="dk1">
                          <a:alpha val="40000"/>
                        </a:schemeClr>
                      </a:outerShdw>
                    </a:effectLst>
                    <a:cs typeface="+mn-ea"/>
                    <a:sym typeface="+mn-lt"/>
                  </a:rPr>
                  <a:t>二</a:t>
                </a:r>
                <a:endParaRPr lang="zh-CN" altLang="en-US" sz="3200" b="1" spc="300" dirty="0">
                  <a:solidFill>
                    <a:srgbClr val="39655F"/>
                  </a:solidFill>
                  <a:effectLst>
                    <a:outerShdw blurRad="38100" dist="19050" dir="2700000" algn="tl" rotWithShape="0">
                      <a:schemeClr val="dk1">
                        <a:alpha val="40000"/>
                      </a:schemeClr>
                    </a:outerShdw>
                  </a:effectLst>
                  <a:cs typeface="+mn-ea"/>
                  <a:sym typeface="+mn-lt"/>
                </a:endParaRPr>
              </a:p>
            </p:txBody>
          </p:sp>
          <p:sp>
            <p:nvSpPr>
              <p:cNvPr id="38920" name="AutoShape 10"/>
              <p:cNvSpPr>
                <a:spLocks noChangeArrowheads="1"/>
              </p:cNvSpPr>
              <p:nvPr/>
            </p:nvSpPr>
            <p:spPr bwMode="auto">
              <a:xfrm>
                <a:off x="2033547" y="332070"/>
                <a:ext cx="4126088" cy="725854"/>
              </a:xfrm>
              <a:prstGeom prst="roundRect">
                <a:avLst>
                  <a:gd name="adj" fmla="val 16667"/>
                </a:avLst>
              </a:prstGeom>
              <a:noFill/>
              <a:ln w="28575" cmpd="dbl">
                <a:noFill/>
                <a:prstDash val="solid"/>
                <a:round/>
              </a:ln>
              <a:extLst>
                <a:ext uri="{909E8E84-426E-40DD-AFC4-6F175D3DCCD1}">
                  <a14:hiddenFill xmlns:a14="http://schemas.microsoft.com/office/drawing/2010/main">
                    <a:solidFill>
                      <a:srgbClr val="FFFFFF"/>
                    </a:solidFill>
                  </a14:hiddenFill>
                </a:ext>
              </a:extLst>
            </p:spPr>
            <p:txBody>
              <a:bodyPr wrap="none" anchor="ctr"/>
              <a:lstStyle>
                <a:defPPr>
                  <a:defRPr lang="zh-TW"/>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5pPr>
                <a:lvl6pPr marL="22860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6pPr>
                <a:lvl7pPr marL="27432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7pPr>
                <a:lvl8pPr marL="32004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8pPr>
                <a:lvl9pPr marL="36576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9pPr>
              </a:lstStyle>
              <a:p>
                <a:pPr algn="ctr"/>
                <a:r>
                  <a:rPr lang="zh-CN" altLang="en-US" sz="3200" b="1" spc="300" dirty="0">
                    <a:solidFill>
                      <a:srgbClr val="39655F"/>
                    </a:solidFill>
                    <a:effectLst>
                      <a:outerShdw blurRad="38100" dist="19050" dir="2700000" algn="tl" rotWithShape="0">
                        <a:schemeClr val="dk1">
                          <a:alpha val="40000"/>
                        </a:schemeClr>
                      </a:outerShdw>
                    </a:effectLst>
                    <a:latin typeface="+mn-lt"/>
                    <a:ea typeface="+mn-ea"/>
                    <a:cs typeface="+mn-ea"/>
                    <a:sym typeface="+mn-lt"/>
                  </a:rPr>
                  <a:t>条块体制的形成原因</a:t>
                </a:r>
                <a:endParaRPr lang="zh-CN" altLang="en-US" sz="3200" b="1" spc="300" dirty="0">
                  <a:solidFill>
                    <a:srgbClr val="39655F"/>
                  </a:solidFill>
                  <a:effectLst>
                    <a:outerShdw blurRad="38100" dist="19050" dir="2700000" algn="tl" rotWithShape="0">
                      <a:schemeClr val="dk1">
                        <a:alpha val="40000"/>
                      </a:schemeClr>
                    </a:outerShdw>
                  </a:effectLst>
                  <a:latin typeface="+mn-lt"/>
                  <a:ea typeface="+mn-ea"/>
                  <a:cs typeface="+mn-ea"/>
                  <a:sym typeface="+mn-lt"/>
                </a:endParaRPr>
              </a:p>
            </p:txBody>
          </p:sp>
        </p:grpSp>
      </p:grpSp>
      <p:sp>
        <p:nvSpPr>
          <p:cNvPr id="100" name="文本框 99"/>
          <p:cNvSpPr txBox="1"/>
          <p:nvPr/>
        </p:nvSpPr>
        <p:spPr>
          <a:xfrm>
            <a:off x="430530" y="1452880"/>
            <a:ext cx="11401425" cy="5120640"/>
          </a:xfrm>
          <a:prstGeom prst="rect">
            <a:avLst/>
          </a:prstGeom>
          <a:noFill/>
          <a:ln w="9525">
            <a:noFill/>
          </a:ln>
        </p:spPr>
        <p:txBody>
          <a:bodyPr wrap="square">
            <a:spAutoFit/>
          </a:bodyPr>
          <a:p>
            <a:pPr indent="0" algn="just" fontAlgn="auto">
              <a:spcAft>
                <a:spcPts val="1000"/>
              </a:spcAft>
            </a:pPr>
            <a:r>
              <a:rPr lang="zh-CN" sz="2800" b="1">
                <a:ea typeface="+mn-lt"/>
                <a:cs typeface="+mn-lt"/>
              </a:rPr>
              <a:t>（一）条块体制内生于中国独特的历史政治环境，因而也具有鲜明的中国特色。</a:t>
            </a:r>
            <a:endParaRPr lang="zh-CN" sz="2800" b="1">
              <a:ea typeface="+mn-lt"/>
              <a:cs typeface="+mn-lt"/>
            </a:endParaRPr>
          </a:p>
          <a:p>
            <a:pPr indent="457200" algn="just" fontAlgn="auto">
              <a:lnSpc>
                <a:spcPts val="3500"/>
              </a:lnSpc>
            </a:pPr>
            <a:r>
              <a:rPr lang="zh-CN" sz="2400" b="0">
                <a:ea typeface="+mn-lt"/>
                <a:cs typeface="+mn-lt"/>
              </a:rPr>
              <a:t>一方面，中国疆域广袤、政权组织庞大而使行政事务纷繁复杂，且各地区在文化观念、经济发展水平上存在巨大差异；</a:t>
            </a:r>
            <a:endParaRPr lang="zh-CN" sz="2400" b="0">
              <a:ea typeface="+mn-lt"/>
              <a:cs typeface="+mn-lt"/>
            </a:endParaRPr>
          </a:p>
          <a:p>
            <a:pPr indent="457200" algn="just" fontAlgn="auto">
              <a:lnSpc>
                <a:spcPts val="3500"/>
              </a:lnSpc>
            </a:pPr>
            <a:r>
              <a:rPr lang="zh-CN" sz="2400" b="0">
                <a:ea typeface="+mn-lt"/>
                <a:cs typeface="+mn-lt"/>
              </a:rPr>
              <a:t>另一方面，我国又是单一制的政权体制，且有着“一竿子插到底”“大一统”的历史传统，这种历史演变进程具有</a:t>
            </a:r>
            <a:r>
              <a:rPr lang="zh-CN" sz="2400" b="1">
                <a:solidFill>
                  <a:srgbClr val="39655F"/>
                </a:solidFill>
                <a:ea typeface="+mn-lt"/>
                <a:cs typeface="+mn-lt"/>
              </a:rPr>
              <a:t>明显的路径依赖性</a:t>
            </a:r>
            <a:r>
              <a:rPr lang="zh-CN" sz="2400" b="0">
                <a:ea typeface="+mn-lt"/>
                <a:cs typeface="+mn-lt"/>
              </a:rPr>
              <a:t>，会深刻地影响着当下的国家治理模式。</a:t>
            </a:r>
            <a:endParaRPr lang="zh-CN" sz="2400" b="0">
              <a:ea typeface="+mn-lt"/>
              <a:cs typeface="+mn-lt"/>
            </a:endParaRPr>
          </a:p>
          <a:p>
            <a:pPr indent="457200" algn="just" fontAlgn="auto">
              <a:lnSpc>
                <a:spcPts val="3500"/>
              </a:lnSpc>
            </a:pPr>
            <a:r>
              <a:rPr lang="zh-CN" sz="2400" b="0">
                <a:ea typeface="+mn-lt"/>
                <a:cs typeface="+mn-lt"/>
              </a:rPr>
              <a:t>因此，条块并存的组织体制凸显出其在中国的适用性，强调“条条”意味着将资源和权力向上集中，强化权威的集中和统一性，便于</a:t>
            </a:r>
            <a:r>
              <a:rPr lang="zh-CN" sz="2400" b="1">
                <a:solidFill>
                  <a:srgbClr val="39655F"/>
                </a:solidFill>
                <a:ea typeface="+mn-lt"/>
                <a:cs typeface="+mn-lt"/>
              </a:rPr>
              <a:t>“集中力量办大事”</a:t>
            </a:r>
            <a:r>
              <a:rPr lang="zh-CN" sz="2400" b="0">
                <a:ea typeface="+mn-lt"/>
                <a:cs typeface="+mn-lt"/>
              </a:rPr>
              <a:t>；而突出“块块”则通常表现为资源和权力的向下一层级的下放，强调积极性和差异化，便于</a:t>
            </a:r>
            <a:r>
              <a:rPr lang="zh-CN" sz="2400" b="1">
                <a:solidFill>
                  <a:srgbClr val="39655F"/>
                </a:solidFill>
                <a:ea typeface="+mn-lt"/>
                <a:cs typeface="+mn-lt"/>
              </a:rPr>
              <a:t>“因地制宜”</a:t>
            </a:r>
            <a:r>
              <a:rPr lang="zh-CN" sz="2400" b="0">
                <a:ea typeface="+mn-lt"/>
                <a:cs typeface="+mn-lt"/>
              </a:rPr>
              <a:t>。</a:t>
            </a:r>
            <a:endParaRPr lang="zh-CN" altLang="en-US" sz="2400">
              <a:ea typeface="+mn-lt"/>
              <a:cs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3292" y="249234"/>
            <a:ext cx="5531457" cy="1285882"/>
            <a:chOff x="440083" y="266700"/>
            <a:chExt cx="5531457" cy="1285882"/>
          </a:xfrm>
        </p:grpSpPr>
        <p:grpSp>
          <p:nvGrpSpPr>
            <p:cNvPr id="17" name="组合 16"/>
            <p:cNvGrpSpPr/>
            <p:nvPr/>
          </p:nvGrpSpPr>
          <p:grpSpPr>
            <a:xfrm>
              <a:off x="440083" y="266700"/>
              <a:ext cx="1242176" cy="1285882"/>
              <a:chOff x="2783552" y="0"/>
              <a:chExt cx="6624895" cy="6858000"/>
            </a:xfrm>
          </p:grpSpPr>
          <p:pic>
            <p:nvPicPr>
              <p:cNvPr id="3" name="图片 2"/>
              <p:cNvPicPr>
                <a:picLocks noChangeAspect="1"/>
              </p:cNvPicPr>
              <p:nvPr/>
            </p:nvPicPr>
            <p:blipFill>
              <a:blip r:embed="rId1" cstate="screen"/>
              <a:stretch>
                <a:fillRect/>
              </a:stretch>
            </p:blipFill>
            <p:spPr>
              <a:xfrm>
                <a:off x="2783552" y="0"/>
                <a:ext cx="6624895" cy="6858000"/>
              </a:xfrm>
              <a:prstGeom prst="rect">
                <a:avLst/>
              </a:prstGeom>
            </p:spPr>
          </p:pic>
          <p:sp>
            <p:nvSpPr>
              <p:cNvPr id="5" name="椭圆 4"/>
              <p:cNvSpPr/>
              <p:nvPr/>
            </p:nvSpPr>
            <p:spPr>
              <a:xfrm>
                <a:off x="4174519" y="1413184"/>
                <a:ext cx="3799205" cy="37992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5" name="组合 34"/>
            <p:cNvGrpSpPr/>
            <p:nvPr/>
          </p:nvGrpSpPr>
          <p:grpSpPr>
            <a:xfrm>
              <a:off x="549910" y="546941"/>
              <a:ext cx="5421630" cy="725805"/>
              <a:chOff x="738191" y="332070"/>
              <a:chExt cx="5421444" cy="725854"/>
            </a:xfrm>
          </p:grpSpPr>
          <p:sp>
            <p:nvSpPr>
              <p:cNvPr id="6" name="文本框 5"/>
              <p:cNvSpPr txBox="1"/>
              <p:nvPr/>
            </p:nvSpPr>
            <p:spPr>
              <a:xfrm>
                <a:off x="738191" y="399185"/>
                <a:ext cx="1042035" cy="583604"/>
              </a:xfrm>
              <a:prstGeom prst="rect">
                <a:avLst/>
              </a:prstGeom>
              <a:noFill/>
            </p:spPr>
            <p:txBody>
              <a:bodyPr wrap="square" rtlCol="0">
                <a:spAutoFit/>
              </a:bodyPr>
              <a:lstStyle/>
              <a:p>
                <a:pPr algn="ctr"/>
                <a:r>
                  <a:rPr lang="zh-CN" altLang="en-US" sz="3200" b="1" spc="300" dirty="0">
                    <a:solidFill>
                      <a:srgbClr val="39655F"/>
                    </a:solidFill>
                    <a:effectLst>
                      <a:outerShdw blurRad="38100" dist="19050" dir="2700000" algn="tl" rotWithShape="0">
                        <a:schemeClr val="dk1">
                          <a:alpha val="40000"/>
                        </a:schemeClr>
                      </a:outerShdw>
                    </a:effectLst>
                    <a:cs typeface="+mn-ea"/>
                    <a:sym typeface="+mn-lt"/>
                  </a:rPr>
                  <a:t>二</a:t>
                </a:r>
                <a:endParaRPr lang="zh-CN" altLang="en-US" sz="3200" b="1" spc="300" dirty="0">
                  <a:solidFill>
                    <a:srgbClr val="39655F"/>
                  </a:solidFill>
                  <a:effectLst>
                    <a:outerShdw blurRad="38100" dist="19050" dir="2700000" algn="tl" rotWithShape="0">
                      <a:schemeClr val="dk1">
                        <a:alpha val="40000"/>
                      </a:schemeClr>
                    </a:outerShdw>
                  </a:effectLst>
                  <a:cs typeface="+mn-ea"/>
                  <a:sym typeface="+mn-lt"/>
                </a:endParaRPr>
              </a:p>
            </p:txBody>
          </p:sp>
          <p:sp>
            <p:nvSpPr>
              <p:cNvPr id="38920" name="AutoShape 10"/>
              <p:cNvSpPr>
                <a:spLocks noChangeArrowheads="1"/>
              </p:cNvSpPr>
              <p:nvPr/>
            </p:nvSpPr>
            <p:spPr bwMode="auto">
              <a:xfrm>
                <a:off x="2033547" y="332070"/>
                <a:ext cx="4126088" cy="725854"/>
              </a:xfrm>
              <a:prstGeom prst="roundRect">
                <a:avLst>
                  <a:gd name="adj" fmla="val 16667"/>
                </a:avLst>
              </a:prstGeom>
              <a:noFill/>
              <a:ln w="28575" cmpd="dbl">
                <a:noFill/>
                <a:prstDash val="solid"/>
                <a:round/>
              </a:ln>
              <a:extLst>
                <a:ext uri="{909E8E84-426E-40DD-AFC4-6F175D3DCCD1}">
                  <a14:hiddenFill xmlns:a14="http://schemas.microsoft.com/office/drawing/2010/main">
                    <a:solidFill>
                      <a:srgbClr val="FFFFFF"/>
                    </a:solidFill>
                  </a14:hiddenFill>
                </a:ext>
              </a:extLst>
            </p:spPr>
            <p:txBody>
              <a:bodyPr wrap="none" anchor="ctr"/>
              <a:lstStyle>
                <a:defPPr>
                  <a:defRPr lang="zh-TW"/>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5pPr>
                <a:lvl6pPr marL="22860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6pPr>
                <a:lvl7pPr marL="27432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7pPr>
                <a:lvl8pPr marL="32004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8pPr>
                <a:lvl9pPr marL="36576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9pPr>
              </a:lstStyle>
              <a:p>
                <a:pPr algn="ctr"/>
                <a:r>
                  <a:rPr lang="zh-CN" altLang="en-US" sz="3200" b="1" spc="300" dirty="0">
                    <a:solidFill>
                      <a:srgbClr val="39655F"/>
                    </a:solidFill>
                    <a:effectLst>
                      <a:outerShdw blurRad="38100" dist="19050" dir="2700000" algn="tl" rotWithShape="0">
                        <a:schemeClr val="dk1">
                          <a:alpha val="40000"/>
                        </a:schemeClr>
                      </a:outerShdw>
                    </a:effectLst>
                    <a:latin typeface="+mn-lt"/>
                    <a:ea typeface="+mn-ea"/>
                    <a:cs typeface="+mn-ea"/>
                    <a:sym typeface="+mn-lt"/>
                  </a:rPr>
                  <a:t>条块体制的形成原因</a:t>
                </a:r>
                <a:endParaRPr lang="zh-CN" altLang="en-US" sz="3200" b="1" spc="300" dirty="0">
                  <a:solidFill>
                    <a:srgbClr val="39655F"/>
                  </a:solidFill>
                  <a:effectLst>
                    <a:outerShdw blurRad="38100" dist="19050" dir="2700000" algn="tl" rotWithShape="0">
                      <a:schemeClr val="dk1">
                        <a:alpha val="40000"/>
                      </a:schemeClr>
                    </a:outerShdw>
                  </a:effectLst>
                  <a:latin typeface="+mn-lt"/>
                  <a:ea typeface="+mn-ea"/>
                  <a:cs typeface="+mn-ea"/>
                  <a:sym typeface="+mn-lt"/>
                </a:endParaRPr>
              </a:p>
            </p:txBody>
          </p:sp>
        </p:grpSp>
      </p:grpSp>
      <p:sp>
        <p:nvSpPr>
          <p:cNvPr id="100" name="文本框 99"/>
          <p:cNvSpPr txBox="1"/>
          <p:nvPr/>
        </p:nvSpPr>
        <p:spPr>
          <a:xfrm>
            <a:off x="720725" y="1925320"/>
            <a:ext cx="10751185" cy="3876675"/>
          </a:xfrm>
          <a:prstGeom prst="rect">
            <a:avLst/>
          </a:prstGeom>
          <a:noFill/>
          <a:ln w="9525">
            <a:noFill/>
          </a:ln>
        </p:spPr>
        <p:txBody>
          <a:bodyPr wrap="square">
            <a:spAutoFit/>
          </a:bodyPr>
          <a:p>
            <a:pPr indent="0" algn="just" fontAlgn="auto">
              <a:spcAft>
                <a:spcPts val="1800"/>
              </a:spcAft>
            </a:pPr>
            <a:r>
              <a:rPr lang="zh-CN" sz="2800" b="1">
                <a:ea typeface="+mn-lt"/>
                <a:cs typeface="+mn-lt"/>
              </a:rPr>
              <a:t>（二）条块体制是在单一制国家结构形式下，解决大国治理难题的重要制度安排。</a:t>
            </a:r>
            <a:endParaRPr lang="zh-CN" sz="2800" b="1">
              <a:ea typeface="+mn-lt"/>
              <a:cs typeface="+mn-lt"/>
            </a:endParaRPr>
          </a:p>
          <a:p>
            <a:pPr indent="457200" algn="just" fontAlgn="auto">
              <a:lnSpc>
                <a:spcPts val="3500"/>
              </a:lnSpc>
            </a:pPr>
            <a:r>
              <a:rPr lang="zh-CN" sz="2400" b="0">
                <a:ea typeface="+mn-lt"/>
                <a:cs typeface="+mn-lt"/>
              </a:rPr>
              <a:t>在单一制的国家结构形式下，地方政府的权力由中央政府授予或委托，中央政府有权收授权力给各级地方政府，各级地方政府必须接受中央政府的监督。在大国治理中，</a:t>
            </a:r>
            <a:r>
              <a:rPr lang="zh-CN" sz="2400" b="1">
                <a:solidFill>
                  <a:srgbClr val="39655F"/>
                </a:solidFill>
                <a:ea typeface="+mn-lt"/>
                <a:cs typeface="+mn-lt"/>
              </a:rPr>
              <a:t>政府体系若缺乏强有力的整合，条块容易成为彼此独立的部分，各自拥有较大的权力和资源。</a:t>
            </a:r>
            <a:r>
              <a:rPr lang="zh-CN" sz="2400" b="0">
                <a:ea typeface="+mn-lt"/>
                <a:cs typeface="+mn-lt"/>
              </a:rPr>
              <a:t>中国把条条和块块有机组合在一起，中央政府拥有绝对权威以保障秩序的稳定，同时通过治理重心下移，实现对地方的适度放权与赋能，从而更好地赋予地方更多自主权，支持地方创造性开展工作。</a:t>
            </a:r>
            <a:endParaRPr lang="zh-CN" sz="2400" b="0">
              <a:ea typeface="+mn-lt"/>
              <a:cs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3292" y="249234"/>
            <a:ext cx="5531457" cy="1285882"/>
            <a:chOff x="440083" y="266700"/>
            <a:chExt cx="5531457" cy="1285882"/>
          </a:xfrm>
        </p:grpSpPr>
        <p:grpSp>
          <p:nvGrpSpPr>
            <p:cNvPr id="17" name="组合 16"/>
            <p:cNvGrpSpPr/>
            <p:nvPr/>
          </p:nvGrpSpPr>
          <p:grpSpPr>
            <a:xfrm>
              <a:off x="440083" y="266700"/>
              <a:ext cx="1242176" cy="1285882"/>
              <a:chOff x="2783552" y="0"/>
              <a:chExt cx="6624895" cy="6858000"/>
            </a:xfrm>
          </p:grpSpPr>
          <p:pic>
            <p:nvPicPr>
              <p:cNvPr id="3" name="图片 2"/>
              <p:cNvPicPr>
                <a:picLocks noChangeAspect="1"/>
              </p:cNvPicPr>
              <p:nvPr/>
            </p:nvPicPr>
            <p:blipFill>
              <a:blip r:embed="rId1" cstate="screen"/>
              <a:stretch>
                <a:fillRect/>
              </a:stretch>
            </p:blipFill>
            <p:spPr>
              <a:xfrm>
                <a:off x="2783552" y="0"/>
                <a:ext cx="6624895" cy="6858000"/>
              </a:xfrm>
              <a:prstGeom prst="rect">
                <a:avLst/>
              </a:prstGeom>
            </p:spPr>
          </p:pic>
          <p:sp>
            <p:nvSpPr>
              <p:cNvPr id="5" name="椭圆 4"/>
              <p:cNvSpPr/>
              <p:nvPr/>
            </p:nvSpPr>
            <p:spPr>
              <a:xfrm>
                <a:off x="4174519" y="1413184"/>
                <a:ext cx="3799205" cy="37992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5" name="组合 34"/>
            <p:cNvGrpSpPr/>
            <p:nvPr/>
          </p:nvGrpSpPr>
          <p:grpSpPr>
            <a:xfrm>
              <a:off x="549910" y="546941"/>
              <a:ext cx="5421630" cy="725805"/>
              <a:chOff x="738191" y="332070"/>
              <a:chExt cx="5421444" cy="725854"/>
            </a:xfrm>
          </p:grpSpPr>
          <p:sp>
            <p:nvSpPr>
              <p:cNvPr id="6" name="文本框 5"/>
              <p:cNvSpPr txBox="1"/>
              <p:nvPr/>
            </p:nvSpPr>
            <p:spPr>
              <a:xfrm>
                <a:off x="738191" y="399185"/>
                <a:ext cx="1042035" cy="583604"/>
              </a:xfrm>
              <a:prstGeom prst="rect">
                <a:avLst/>
              </a:prstGeom>
              <a:noFill/>
            </p:spPr>
            <p:txBody>
              <a:bodyPr wrap="square" rtlCol="0">
                <a:spAutoFit/>
              </a:bodyPr>
              <a:lstStyle/>
              <a:p>
                <a:pPr algn="ctr"/>
                <a:r>
                  <a:rPr lang="zh-CN" altLang="en-US" sz="3200" b="1" spc="300" dirty="0">
                    <a:solidFill>
                      <a:srgbClr val="39655F"/>
                    </a:solidFill>
                    <a:effectLst>
                      <a:outerShdw blurRad="38100" dist="19050" dir="2700000" algn="tl" rotWithShape="0">
                        <a:schemeClr val="dk1">
                          <a:alpha val="40000"/>
                        </a:schemeClr>
                      </a:outerShdw>
                    </a:effectLst>
                    <a:cs typeface="+mn-ea"/>
                    <a:sym typeface="+mn-lt"/>
                  </a:rPr>
                  <a:t>二</a:t>
                </a:r>
                <a:endParaRPr lang="zh-CN" altLang="en-US" sz="3200" b="1" spc="300" dirty="0">
                  <a:solidFill>
                    <a:srgbClr val="39655F"/>
                  </a:solidFill>
                  <a:effectLst>
                    <a:outerShdw blurRad="38100" dist="19050" dir="2700000" algn="tl" rotWithShape="0">
                      <a:schemeClr val="dk1">
                        <a:alpha val="40000"/>
                      </a:schemeClr>
                    </a:outerShdw>
                  </a:effectLst>
                  <a:cs typeface="+mn-ea"/>
                  <a:sym typeface="+mn-lt"/>
                </a:endParaRPr>
              </a:p>
            </p:txBody>
          </p:sp>
          <p:sp>
            <p:nvSpPr>
              <p:cNvPr id="38920" name="AutoShape 10"/>
              <p:cNvSpPr>
                <a:spLocks noChangeArrowheads="1"/>
              </p:cNvSpPr>
              <p:nvPr/>
            </p:nvSpPr>
            <p:spPr bwMode="auto">
              <a:xfrm>
                <a:off x="2033547" y="332070"/>
                <a:ext cx="4126088" cy="725854"/>
              </a:xfrm>
              <a:prstGeom prst="roundRect">
                <a:avLst>
                  <a:gd name="adj" fmla="val 16667"/>
                </a:avLst>
              </a:prstGeom>
              <a:noFill/>
              <a:ln w="28575" cmpd="dbl">
                <a:noFill/>
                <a:prstDash val="solid"/>
                <a:round/>
              </a:ln>
              <a:extLst>
                <a:ext uri="{909E8E84-426E-40DD-AFC4-6F175D3DCCD1}">
                  <a14:hiddenFill xmlns:a14="http://schemas.microsoft.com/office/drawing/2010/main">
                    <a:solidFill>
                      <a:srgbClr val="FFFFFF"/>
                    </a:solidFill>
                  </a14:hiddenFill>
                </a:ext>
              </a:extLst>
            </p:spPr>
            <p:txBody>
              <a:bodyPr wrap="none" anchor="ctr"/>
              <a:lstStyle>
                <a:defPPr>
                  <a:defRPr lang="zh-TW"/>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5pPr>
                <a:lvl6pPr marL="22860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6pPr>
                <a:lvl7pPr marL="27432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7pPr>
                <a:lvl8pPr marL="32004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8pPr>
                <a:lvl9pPr marL="36576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9pPr>
              </a:lstStyle>
              <a:p>
                <a:pPr algn="ctr"/>
                <a:r>
                  <a:rPr lang="zh-CN" altLang="en-US" sz="3200" b="1" spc="300" dirty="0">
                    <a:solidFill>
                      <a:srgbClr val="39655F"/>
                    </a:solidFill>
                    <a:effectLst>
                      <a:outerShdw blurRad="38100" dist="19050" dir="2700000" algn="tl" rotWithShape="0">
                        <a:schemeClr val="dk1">
                          <a:alpha val="40000"/>
                        </a:schemeClr>
                      </a:outerShdw>
                    </a:effectLst>
                    <a:latin typeface="+mn-lt"/>
                    <a:ea typeface="+mn-ea"/>
                    <a:cs typeface="+mn-ea"/>
                    <a:sym typeface="+mn-lt"/>
                  </a:rPr>
                  <a:t>条块体制的形成原因</a:t>
                </a:r>
                <a:endParaRPr lang="zh-CN" altLang="en-US" sz="3200" b="1" spc="300" dirty="0">
                  <a:solidFill>
                    <a:srgbClr val="39655F"/>
                  </a:solidFill>
                  <a:effectLst>
                    <a:outerShdw blurRad="38100" dist="19050" dir="2700000" algn="tl" rotWithShape="0">
                      <a:schemeClr val="dk1">
                        <a:alpha val="40000"/>
                      </a:schemeClr>
                    </a:outerShdw>
                  </a:effectLst>
                  <a:latin typeface="+mn-lt"/>
                  <a:ea typeface="+mn-ea"/>
                  <a:cs typeface="+mn-ea"/>
                  <a:sym typeface="+mn-lt"/>
                </a:endParaRPr>
              </a:p>
            </p:txBody>
          </p:sp>
        </p:grpSp>
      </p:grpSp>
      <p:sp>
        <p:nvSpPr>
          <p:cNvPr id="100" name="文本框 99"/>
          <p:cNvSpPr txBox="1"/>
          <p:nvPr/>
        </p:nvSpPr>
        <p:spPr>
          <a:xfrm>
            <a:off x="760095" y="1828165"/>
            <a:ext cx="10736580" cy="4325620"/>
          </a:xfrm>
          <a:prstGeom prst="rect">
            <a:avLst/>
          </a:prstGeom>
          <a:noFill/>
          <a:ln w="9525">
            <a:noFill/>
          </a:ln>
        </p:spPr>
        <p:txBody>
          <a:bodyPr wrap="square">
            <a:spAutoFit/>
          </a:bodyPr>
          <a:p>
            <a:pPr indent="0" algn="just" fontAlgn="auto">
              <a:spcAft>
                <a:spcPts val="1800"/>
              </a:spcAft>
            </a:pPr>
            <a:r>
              <a:rPr lang="zh-CN" sz="2800" b="1">
                <a:ea typeface="+mn-lt"/>
                <a:cs typeface="+mn-lt"/>
              </a:rPr>
              <a:t>（三）条块结合的管理体制可以把科层制和职能制的优势有机结合在一起，提升我国政府组织结构质效。</a:t>
            </a:r>
            <a:endParaRPr lang="zh-CN" sz="2800" b="1">
              <a:ea typeface="+mn-lt"/>
              <a:cs typeface="+mn-lt"/>
            </a:endParaRPr>
          </a:p>
          <a:p>
            <a:pPr indent="457200" algn="just" fontAlgn="auto">
              <a:lnSpc>
                <a:spcPts val="3500"/>
              </a:lnSpc>
            </a:pPr>
            <a:r>
              <a:rPr lang="zh-CN" sz="2400" b="1">
                <a:solidFill>
                  <a:srgbClr val="39655F"/>
                </a:solidFill>
                <a:ea typeface="+mn-lt"/>
                <a:cs typeface="+mn-lt"/>
              </a:rPr>
              <a:t>职能制</a:t>
            </a:r>
            <a:r>
              <a:rPr lang="zh-CN" sz="2400" b="0">
                <a:ea typeface="+mn-lt"/>
                <a:cs typeface="+mn-lt"/>
              </a:rPr>
              <a:t>根据事务类别进行专业化分工，不同职能部门分管不同事务，有利于提高单一性事务的处理效率和效果，但容易形成部门间壁垒、政出多门的弊端，不利于综合性事务的处理和整体组织目标的实现。</a:t>
            </a:r>
            <a:endParaRPr lang="zh-CN" sz="2400" b="0">
              <a:ea typeface="+mn-lt"/>
              <a:cs typeface="+mn-lt"/>
            </a:endParaRPr>
          </a:p>
          <a:p>
            <a:pPr indent="457200" algn="just" fontAlgn="auto">
              <a:lnSpc>
                <a:spcPts val="3500"/>
              </a:lnSpc>
            </a:pPr>
            <a:r>
              <a:rPr lang="zh-CN" sz="2400" b="1">
                <a:solidFill>
                  <a:srgbClr val="39655F"/>
                </a:solidFill>
                <a:ea typeface="+mn-lt"/>
                <a:cs typeface="+mn-lt"/>
              </a:rPr>
              <a:t>科层制</a:t>
            </a:r>
            <a:r>
              <a:rPr lang="zh-CN" sz="2400" b="0">
                <a:ea typeface="+mn-lt"/>
                <a:cs typeface="+mn-lt"/>
              </a:rPr>
              <a:t>则是将整个组织划分为不同层级，各个层级的职责内容类似，但管理范围逐渐缩小。</a:t>
            </a:r>
            <a:endParaRPr lang="zh-CN" sz="2400" b="0">
              <a:ea typeface="+mn-lt"/>
              <a:cs typeface="+mn-lt"/>
            </a:endParaRPr>
          </a:p>
          <a:p>
            <a:pPr indent="457200" algn="just" fontAlgn="auto">
              <a:lnSpc>
                <a:spcPts val="3500"/>
              </a:lnSpc>
            </a:pPr>
            <a:r>
              <a:rPr lang="zh-CN" sz="2400" b="0">
                <a:ea typeface="+mn-lt"/>
                <a:cs typeface="+mn-lt"/>
              </a:rPr>
              <a:t>条块结合不仅能保证整个组织战略目标的一致性，提高行政效率，还能为组织成员提供晋升途径，激发他们的工作积极性。</a:t>
            </a:r>
            <a:endParaRPr lang="zh-CN" sz="2400" b="0">
              <a:ea typeface="+mn-lt"/>
              <a:cs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3292" y="249234"/>
            <a:ext cx="5531457" cy="1285882"/>
            <a:chOff x="440083" y="266700"/>
            <a:chExt cx="5531457" cy="1285882"/>
          </a:xfrm>
        </p:grpSpPr>
        <p:grpSp>
          <p:nvGrpSpPr>
            <p:cNvPr id="17" name="组合 16"/>
            <p:cNvGrpSpPr/>
            <p:nvPr/>
          </p:nvGrpSpPr>
          <p:grpSpPr>
            <a:xfrm>
              <a:off x="440083" y="266700"/>
              <a:ext cx="1242176" cy="1285882"/>
              <a:chOff x="2783552" y="0"/>
              <a:chExt cx="6624895" cy="6858000"/>
            </a:xfrm>
          </p:grpSpPr>
          <p:pic>
            <p:nvPicPr>
              <p:cNvPr id="3" name="图片 2"/>
              <p:cNvPicPr>
                <a:picLocks noChangeAspect="1"/>
              </p:cNvPicPr>
              <p:nvPr/>
            </p:nvPicPr>
            <p:blipFill>
              <a:blip r:embed="rId1" cstate="screen"/>
              <a:stretch>
                <a:fillRect/>
              </a:stretch>
            </p:blipFill>
            <p:spPr>
              <a:xfrm>
                <a:off x="2783552" y="0"/>
                <a:ext cx="6624895" cy="6858000"/>
              </a:xfrm>
              <a:prstGeom prst="rect">
                <a:avLst/>
              </a:prstGeom>
            </p:spPr>
          </p:pic>
          <p:sp>
            <p:nvSpPr>
              <p:cNvPr id="5" name="椭圆 4"/>
              <p:cNvSpPr/>
              <p:nvPr/>
            </p:nvSpPr>
            <p:spPr>
              <a:xfrm>
                <a:off x="4174519" y="1413184"/>
                <a:ext cx="3799205" cy="37992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5" name="组合 34"/>
            <p:cNvGrpSpPr/>
            <p:nvPr/>
          </p:nvGrpSpPr>
          <p:grpSpPr>
            <a:xfrm>
              <a:off x="549910" y="546941"/>
              <a:ext cx="5421630" cy="725805"/>
              <a:chOff x="738191" y="332070"/>
              <a:chExt cx="5421444" cy="725854"/>
            </a:xfrm>
          </p:grpSpPr>
          <p:sp>
            <p:nvSpPr>
              <p:cNvPr id="6" name="文本框 5"/>
              <p:cNvSpPr txBox="1"/>
              <p:nvPr/>
            </p:nvSpPr>
            <p:spPr>
              <a:xfrm>
                <a:off x="738191" y="399185"/>
                <a:ext cx="1042035" cy="583604"/>
              </a:xfrm>
              <a:prstGeom prst="rect">
                <a:avLst/>
              </a:prstGeom>
              <a:noFill/>
            </p:spPr>
            <p:txBody>
              <a:bodyPr wrap="square" rtlCol="0">
                <a:spAutoFit/>
              </a:bodyPr>
              <a:lstStyle/>
              <a:p>
                <a:pPr algn="ctr"/>
                <a:r>
                  <a:rPr lang="zh-CN" altLang="en-US" sz="3200" b="1" spc="300" dirty="0">
                    <a:solidFill>
                      <a:srgbClr val="39655F"/>
                    </a:solidFill>
                    <a:effectLst>
                      <a:outerShdw blurRad="38100" dist="19050" dir="2700000" algn="tl" rotWithShape="0">
                        <a:schemeClr val="dk1">
                          <a:alpha val="40000"/>
                        </a:schemeClr>
                      </a:outerShdw>
                    </a:effectLst>
                    <a:cs typeface="+mn-ea"/>
                    <a:sym typeface="+mn-lt"/>
                  </a:rPr>
                  <a:t>三</a:t>
                </a:r>
                <a:endParaRPr lang="zh-CN" altLang="en-US" sz="3200" b="1" spc="300" dirty="0">
                  <a:solidFill>
                    <a:srgbClr val="39655F"/>
                  </a:solidFill>
                  <a:effectLst>
                    <a:outerShdw blurRad="38100" dist="19050" dir="2700000" algn="tl" rotWithShape="0">
                      <a:schemeClr val="dk1">
                        <a:alpha val="40000"/>
                      </a:schemeClr>
                    </a:outerShdw>
                  </a:effectLst>
                  <a:cs typeface="+mn-ea"/>
                  <a:sym typeface="+mn-lt"/>
                </a:endParaRPr>
              </a:p>
            </p:txBody>
          </p:sp>
          <p:sp>
            <p:nvSpPr>
              <p:cNvPr id="38920" name="AutoShape 10"/>
              <p:cNvSpPr>
                <a:spLocks noChangeArrowheads="1"/>
              </p:cNvSpPr>
              <p:nvPr/>
            </p:nvSpPr>
            <p:spPr bwMode="auto">
              <a:xfrm>
                <a:off x="2033547" y="332070"/>
                <a:ext cx="4126088" cy="725854"/>
              </a:xfrm>
              <a:prstGeom prst="roundRect">
                <a:avLst>
                  <a:gd name="adj" fmla="val 16667"/>
                </a:avLst>
              </a:prstGeom>
              <a:noFill/>
              <a:ln w="28575" cmpd="dbl">
                <a:noFill/>
                <a:prstDash val="solid"/>
                <a:round/>
              </a:ln>
              <a:extLst>
                <a:ext uri="{909E8E84-426E-40DD-AFC4-6F175D3DCCD1}">
                  <a14:hiddenFill xmlns:a14="http://schemas.microsoft.com/office/drawing/2010/main">
                    <a:solidFill>
                      <a:srgbClr val="FFFFFF"/>
                    </a:solidFill>
                  </a14:hiddenFill>
                </a:ext>
              </a:extLst>
            </p:spPr>
            <p:txBody>
              <a:bodyPr wrap="none" anchor="ctr"/>
              <a:lstStyle>
                <a:defPPr>
                  <a:defRPr lang="zh-TW"/>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5pPr>
                <a:lvl6pPr marL="22860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6pPr>
                <a:lvl7pPr marL="27432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7pPr>
                <a:lvl8pPr marL="32004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8pPr>
                <a:lvl9pPr marL="36576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9pPr>
              </a:lstStyle>
              <a:p>
                <a:pPr algn="ctr"/>
                <a:r>
                  <a:rPr lang="zh-CN" altLang="en-US" sz="3200" b="1" spc="300" dirty="0">
                    <a:solidFill>
                      <a:srgbClr val="39655F"/>
                    </a:solidFill>
                    <a:effectLst>
                      <a:outerShdw blurRad="38100" dist="19050" dir="2700000" algn="tl" rotWithShape="0">
                        <a:schemeClr val="dk1">
                          <a:alpha val="40000"/>
                        </a:schemeClr>
                      </a:outerShdw>
                    </a:effectLst>
                    <a:latin typeface="+mn-lt"/>
                    <a:ea typeface="+mn-ea"/>
                    <a:cs typeface="+mn-ea"/>
                    <a:sym typeface="+mn-lt"/>
                  </a:rPr>
                  <a:t>条块体制的历史变迁</a:t>
                </a:r>
                <a:endParaRPr lang="zh-CN" altLang="en-US" sz="3200" b="1" spc="300" dirty="0">
                  <a:solidFill>
                    <a:srgbClr val="39655F"/>
                  </a:solidFill>
                  <a:effectLst>
                    <a:outerShdw blurRad="38100" dist="19050" dir="2700000" algn="tl" rotWithShape="0">
                      <a:schemeClr val="dk1">
                        <a:alpha val="40000"/>
                      </a:schemeClr>
                    </a:outerShdw>
                  </a:effectLst>
                  <a:latin typeface="+mn-lt"/>
                  <a:ea typeface="+mn-ea"/>
                  <a:cs typeface="+mn-ea"/>
                  <a:sym typeface="+mn-lt"/>
                </a:endParaRPr>
              </a:p>
            </p:txBody>
          </p:sp>
        </p:grpSp>
      </p:grpSp>
      <p:grpSp>
        <p:nvGrpSpPr>
          <p:cNvPr id="39" name="组合 38"/>
          <p:cNvGrpSpPr/>
          <p:nvPr/>
        </p:nvGrpSpPr>
        <p:grpSpPr>
          <a:xfrm>
            <a:off x="584043" y="2129992"/>
            <a:ext cx="10944224" cy="1659678"/>
            <a:chOff x="199709" y="1809661"/>
            <a:chExt cx="10944224" cy="1659678"/>
          </a:xfrm>
          <a:solidFill>
            <a:schemeClr val="bg2">
              <a:lumMod val="10000"/>
            </a:schemeClr>
          </a:solidFill>
        </p:grpSpPr>
        <p:sp>
          <p:nvSpPr>
            <p:cNvPr id="40" name="Rectangle 2"/>
            <p:cNvSpPr/>
            <p:nvPr/>
          </p:nvSpPr>
          <p:spPr>
            <a:xfrm>
              <a:off x="199709" y="3248102"/>
              <a:ext cx="10944224" cy="103128"/>
            </a:xfrm>
            <a:prstGeom prst="rect">
              <a:avLst/>
            </a:prstGeom>
            <a:solidFill>
              <a:srgbClr val="396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vi-VN">
                <a:cs typeface="+mn-ea"/>
                <a:sym typeface="+mn-lt"/>
              </a:endParaRPr>
            </a:p>
          </p:txBody>
        </p:sp>
        <p:cxnSp>
          <p:nvCxnSpPr>
            <p:cNvPr id="41" name="Straight Connector 24"/>
            <p:cNvCxnSpPr>
              <a:endCxn id="42" idx="0"/>
            </p:cNvCxnSpPr>
            <p:nvPr/>
          </p:nvCxnSpPr>
          <p:spPr>
            <a:xfrm>
              <a:off x="1545431" y="2247609"/>
              <a:ext cx="8255" cy="844550"/>
            </a:xfrm>
            <a:prstGeom prst="line">
              <a:avLst/>
            </a:prstGeom>
            <a:solidFill>
              <a:srgbClr val="39655F"/>
            </a:solidFill>
            <a:ln w="28575">
              <a:solidFill>
                <a:srgbClr val="39655F"/>
              </a:solidFill>
            </a:ln>
          </p:spPr>
          <p:style>
            <a:lnRef idx="1">
              <a:schemeClr val="accent1"/>
            </a:lnRef>
            <a:fillRef idx="0">
              <a:schemeClr val="accent1"/>
            </a:fillRef>
            <a:effectRef idx="0">
              <a:schemeClr val="accent1"/>
            </a:effectRef>
            <a:fontRef idx="minor">
              <a:schemeClr val="tx1"/>
            </a:fontRef>
          </p:style>
        </p:cxnSp>
        <p:sp>
          <p:nvSpPr>
            <p:cNvPr id="42" name="Oval 3"/>
            <p:cNvSpPr/>
            <p:nvPr/>
          </p:nvSpPr>
          <p:spPr>
            <a:xfrm>
              <a:off x="1389064" y="3092361"/>
              <a:ext cx="328295" cy="328295"/>
            </a:xfrm>
            <a:prstGeom prst="ellipse">
              <a:avLst/>
            </a:prstGeom>
            <a:solidFill>
              <a:srgbClr val="39655F"/>
            </a:solidFill>
            <a:ln w="38100">
              <a:solidFill>
                <a:srgbClr val="3965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cxnSp>
          <p:nvCxnSpPr>
            <p:cNvPr id="43" name="Straight Connector 27"/>
            <p:cNvCxnSpPr/>
            <p:nvPr/>
          </p:nvCxnSpPr>
          <p:spPr>
            <a:xfrm>
              <a:off x="4333451" y="2247890"/>
              <a:ext cx="0" cy="1113730"/>
            </a:xfrm>
            <a:prstGeom prst="line">
              <a:avLst/>
            </a:prstGeom>
            <a:solidFill>
              <a:srgbClr val="A9D18E"/>
            </a:solidFill>
            <a:ln w="28575">
              <a:solidFill>
                <a:srgbClr val="A9D18E"/>
              </a:solidFill>
            </a:ln>
          </p:spPr>
          <p:style>
            <a:lnRef idx="1">
              <a:schemeClr val="accent1"/>
            </a:lnRef>
            <a:fillRef idx="0">
              <a:schemeClr val="accent1"/>
            </a:fillRef>
            <a:effectRef idx="0">
              <a:schemeClr val="accent1"/>
            </a:effectRef>
            <a:fontRef idx="minor">
              <a:schemeClr val="tx1"/>
            </a:fontRef>
          </p:style>
        </p:cxnSp>
        <p:sp>
          <p:nvSpPr>
            <p:cNvPr id="44" name="Oval 4"/>
            <p:cNvSpPr/>
            <p:nvPr/>
          </p:nvSpPr>
          <p:spPr>
            <a:xfrm>
              <a:off x="4178593" y="3120337"/>
              <a:ext cx="339596" cy="339596"/>
            </a:xfrm>
            <a:prstGeom prst="ellipse">
              <a:avLst/>
            </a:prstGeom>
            <a:solidFill>
              <a:srgbClr val="A9D18E"/>
            </a:solidFill>
            <a:ln w="38100">
              <a:solidFill>
                <a:srgbClr val="A9D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cxnSp>
          <p:nvCxnSpPr>
            <p:cNvPr id="45" name="Straight Connector 29"/>
            <p:cNvCxnSpPr/>
            <p:nvPr/>
          </p:nvCxnSpPr>
          <p:spPr>
            <a:xfrm>
              <a:off x="9986273" y="2173595"/>
              <a:ext cx="0" cy="1113730"/>
            </a:xfrm>
            <a:prstGeom prst="line">
              <a:avLst/>
            </a:prstGeom>
            <a:solidFill>
              <a:srgbClr val="A9D18E"/>
            </a:solidFill>
            <a:ln w="28575">
              <a:solidFill>
                <a:srgbClr val="A9D18E"/>
              </a:solidFill>
            </a:ln>
          </p:spPr>
          <p:style>
            <a:lnRef idx="1">
              <a:schemeClr val="accent1"/>
            </a:lnRef>
            <a:fillRef idx="0">
              <a:schemeClr val="accent1"/>
            </a:fillRef>
            <a:effectRef idx="0">
              <a:schemeClr val="accent1"/>
            </a:effectRef>
            <a:fontRef idx="minor">
              <a:schemeClr val="tx1"/>
            </a:fontRef>
          </p:style>
        </p:cxnSp>
        <p:sp>
          <p:nvSpPr>
            <p:cNvPr id="46" name="Oval 7"/>
            <p:cNvSpPr/>
            <p:nvPr/>
          </p:nvSpPr>
          <p:spPr>
            <a:xfrm>
              <a:off x="9792347" y="3119987"/>
              <a:ext cx="339596" cy="339596"/>
            </a:xfrm>
            <a:prstGeom prst="ellipse">
              <a:avLst/>
            </a:prstGeom>
            <a:solidFill>
              <a:srgbClr val="A9D18E"/>
            </a:solidFill>
            <a:ln w="38100">
              <a:solidFill>
                <a:srgbClr val="A9D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cxnSp>
          <p:nvCxnSpPr>
            <p:cNvPr id="47" name="Straight Connector 30"/>
            <p:cNvCxnSpPr/>
            <p:nvPr/>
          </p:nvCxnSpPr>
          <p:spPr>
            <a:xfrm flipH="1">
              <a:off x="7099776" y="2247609"/>
              <a:ext cx="12700" cy="964565"/>
            </a:xfrm>
            <a:prstGeom prst="line">
              <a:avLst/>
            </a:prstGeom>
            <a:solidFill>
              <a:srgbClr val="39655F"/>
            </a:solidFill>
            <a:ln w="28575">
              <a:solidFill>
                <a:srgbClr val="39655F"/>
              </a:solidFill>
            </a:ln>
          </p:spPr>
          <p:style>
            <a:lnRef idx="1">
              <a:schemeClr val="accent1"/>
            </a:lnRef>
            <a:fillRef idx="0">
              <a:schemeClr val="accent1"/>
            </a:fillRef>
            <a:effectRef idx="0">
              <a:schemeClr val="accent1"/>
            </a:effectRef>
            <a:fontRef idx="minor">
              <a:schemeClr val="tx1"/>
            </a:fontRef>
          </p:style>
        </p:cxnSp>
        <p:sp>
          <p:nvSpPr>
            <p:cNvPr id="48" name="Oval 5"/>
            <p:cNvSpPr/>
            <p:nvPr/>
          </p:nvSpPr>
          <p:spPr>
            <a:xfrm>
              <a:off x="6949627" y="3129743"/>
              <a:ext cx="339596" cy="339596"/>
            </a:xfrm>
            <a:prstGeom prst="ellipse">
              <a:avLst/>
            </a:prstGeom>
            <a:solidFill>
              <a:srgbClr val="39655F"/>
            </a:solidFill>
            <a:ln w="38100">
              <a:solidFill>
                <a:srgbClr val="3965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sp>
          <p:nvSpPr>
            <p:cNvPr id="85" name="Chevron 18"/>
            <p:cNvSpPr/>
            <p:nvPr/>
          </p:nvSpPr>
          <p:spPr>
            <a:xfrm>
              <a:off x="199709" y="1809661"/>
              <a:ext cx="2723515" cy="607695"/>
            </a:xfrm>
            <a:prstGeom prst="chevron">
              <a:avLst/>
            </a:prstGeom>
            <a:solidFill>
              <a:srgbClr val="39655F"/>
            </a:solidFill>
            <a:ln>
              <a:solidFill>
                <a:srgbClr val="39655F"/>
              </a:solidFill>
            </a:ln>
          </p:spPr>
          <p:style>
            <a:lnRef idx="2">
              <a:schemeClr val="accent1">
                <a:shade val="50000"/>
              </a:schemeClr>
            </a:lnRef>
            <a:fillRef idx="1">
              <a:schemeClr val="accent1"/>
            </a:fillRef>
            <a:effectRef idx="0">
              <a:schemeClr val="accent1"/>
            </a:effectRef>
            <a:fontRef idx="minor">
              <a:schemeClr val="lt1"/>
            </a:fontRef>
          </p:style>
          <p:txBody>
            <a:bodyPr lIns="269875" tIns="136525" rIns="269875" bIns="136525" rtlCol="0" anchor="ctr"/>
            <a:p>
              <a:pPr algn="ctr"/>
              <a:endParaRPr lang="en-US" sz="2400" b="1">
                <a:solidFill>
                  <a:schemeClr val="bg1"/>
                </a:solidFill>
                <a:cs typeface="+mn-ea"/>
                <a:sym typeface="+mn-lt"/>
              </a:endParaRPr>
            </a:p>
          </p:txBody>
        </p:sp>
        <p:sp>
          <p:nvSpPr>
            <p:cNvPr id="83" name="Chevron 19"/>
            <p:cNvSpPr/>
            <p:nvPr/>
          </p:nvSpPr>
          <p:spPr>
            <a:xfrm>
              <a:off x="3363157" y="1809661"/>
              <a:ext cx="1970469" cy="607751"/>
            </a:xfrm>
            <a:prstGeom prst="chevron">
              <a:avLst/>
            </a:prstGeom>
            <a:solidFill>
              <a:srgbClr val="A9D18E"/>
            </a:solidFill>
            <a:ln>
              <a:solidFill>
                <a:srgbClr val="A9D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b="1">
                <a:solidFill>
                  <a:schemeClr val="bg1"/>
                </a:solidFill>
                <a:cs typeface="+mn-ea"/>
                <a:sym typeface="+mn-lt"/>
              </a:endParaRPr>
            </a:p>
          </p:txBody>
        </p:sp>
        <p:sp>
          <p:nvSpPr>
            <p:cNvPr id="81" name="Chevron 20"/>
            <p:cNvSpPr/>
            <p:nvPr/>
          </p:nvSpPr>
          <p:spPr>
            <a:xfrm>
              <a:off x="5919154" y="1809661"/>
              <a:ext cx="2367915" cy="607695"/>
            </a:xfrm>
            <a:prstGeom prst="chevron">
              <a:avLst/>
            </a:prstGeom>
            <a:solidFill>
              <a:srgbClr val="39655F"/>
            </a:solidFill>
            <a:ln>
              <a:solidFill>
                <a:srgbClr val="39655F"/>
              </a:solidFill>
            </a:ln>
          </p:spPr>
          <p:style>
            <a:lnRef idx="2">
              <a:schemeClr val="accent1">
                <a:shade val="50000"/>
              </a:schemeClr>
            </a:lnRef>
            <a:fillRef idx="1">
              <a:schemeClr val="accent1"/>
            </a:fillRef>
            <a:effectRef idx="0">
              <a:schemeClr val="accent1"/>
            </a:effectRef>
            <a:fontRef idx="minor">
              <a:schemeClr val="lt1"/>
            </a:fontRef>
          </p:style>
          <p:txBody>
            <a:bodyPr lIns="0" tIns="71755" rIns="0" bIns="179705" rtlCol="0" anchor="ctr"/>
            <a:p>
              <a:pPr algn="ctr">
                <a:lnSpc>
                  <a:spcPct val="150000"/>
                </a:lnSpc>
              </a:pPr>
              <a:r>
                <a:rPr lang="zh-CN" altLang="en-US" sz="2400" b="1">
                  <a:solidFill>
                    <a:schemeClr val="bg1"/>
                  </a:solidFill>
                  <a:ea typeface="+mn-lt"/>
                  <a:sym typeface="+mn-ea"/>
                </a:rPr>
                <a:t>分税制改革</a:t>
              </a:r>
              <a:endParaRPr lang="en-US" altLang="zh-CN" sz="2400" b="1">
                <a:solidFill>
                  <a:schemeClr val="bg1"/>
                </a:solidFill>
                <a:ea typeface="+mn-lt"/>
                <a:cs typeface="+mn-ea"/>
                <a:sym typeface="+mn-ea"/>
              </a:endParaRPr>
            </a:p>
          </p:txBody>
        </p:sp>
        <p:sp>
          <p:nvSpPr>
            <p:cNvPr id="79" name="Chevron 21"/>
            <p:cNvSpPr/>
            <p:nvPr/>
          </p:nvSpPr>
          <p:spPr>
            <a:xfrm>
              <a:off x="9001039" y="1809661"/>
              <a:ext cx="1970469" cy="607751"/>
            </a:xfrm>
            <a:prstGeom prst="chevron">
              <a:avLst/>
            </a:prstGeom>
            <a:solidFill>
              <a:srgbClr val="A9D18E"/>
            </a:solidFill>
            <a:ln>
              <a:solidFill>
                <a:srgbClr val="A9D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b="1">
                <a:solidFill>
                  <a:schemeClr val="bg1"/>
                </a:solidFill>
                <a:cs typeface="+mn-ea"/>
                <a:sym typeface="+mn-lt"/>
              </a:endParaRPr>
            </a:p>
          </p:txBody>
        </p:sp>
      </p:grpSp>
      <p:sp>
        <p:nvSpPr>
          <p:cNvPr id="7" name="文本框 6"/>
          <p:cNvSpPr txBox="1"/>
          <p:nvPr/>
        </p:nvSpPr>
        <p:spPr>
          <a:xfrm>
            <a:off x="833755" y="2045335"/>
            <a:ext cx="2316480" cy="645160"/>
          </a:xfrm>
          <a:prstGeom prst="rect">
            <a:avLst/>
          </a:prstGeom>
          <a:noFill/>
        </p:spPr>
        <p:txBody>
          <a:bodyPr wrap="none" rtlCol="0" anchor="t">
            <a:spAutoFit/>
          </a:bodyPr>
          <a:p>
            <a:pPr algn="ctr">
              <a:lnSpc>
                <a:spcPct val="150000"/>
              </a:lnSpc>
            </a:pPr>
            <a:r>
              <a:rPr lang="zh-CN" altLang="en-US" sz="2400" b="1">
                <a:solidFill>
                  <a:schemeClr val="bg1"/>
                </a:solidFill>
                <a:ea typeface="+mn-lt"/>
              </a:rPr>
              <a:t>新中国成立初期</a:t>
            </a:r>
            <a:endParaRPr lang="zh-CN" altLang="en-US" sz="2400" b="1">
              <a:solidFill>
                <a:schemeClr val="bg1"/>
              </a:solidFill>
              <a:ea typeface="+mn-lt"/>
            </a:endParaRPr>
          </a:p>
        </p:txBody>
      </p:sp>
      <p:sp>
        <p:nvSpPr>
          <p:cNvPr id="12" name="文本框 11"/>
          <p:cNvSpPr txBox="1"/>
          <p:nvPr/>
        </p:nvSpPr>
        <p:spPr>
          <a:xfrm rot="21420000">
            <a:off x="3637280" y="2836545"/>
            <a:ext cx="1230630" cy="368300"/>
          </a:xfrm>
          <a:prstGeom prst="rect">
            <a:avLst/>
          </a:prstGeom>
          <a:noFill/>
        </p:spPr>
        <p:txBody>
          <a:bodyPr wrap="square" rtlCol="0">
            <a:spAutoFit/>
          </a:bodyPr>
          <a:p>
            <a:endParaRPr lang="zh-CN" altLang="en-US"/>
          </a:p>
        </p:txBody>
      </p:sp>
      <p:sp>
        <p:nvSpPr>
          <p:cNvPr id="13" name="文本框 12"/>
          <p:cNvSpPr txBox="1"/>
          <p:nvPr/>
        </p:nvSpPr>
        <p:spPr>
          <a:xfrm>
            <a:off x="4026535" y="2202815"/>
            <a:ext cx="1402080" cy="460375"/>
          </a:xfrm>
          <a:prstGeom prst="rect">
            <a:avLst/>
          </a:prstGeom>
          <a:noFill/>
        </p:spPr>
        <p:txBody>
          <a:bodyPr wrap="none" rtlCol="0">
            <a:spAutoFit/>
          </a:bodyPr>
          <a:p>
            <a:r>
              <a:rPr lang="zh-CN" altLang="en-US" sz="2400" b="1">
                <a:solidFill>
                  <a:schemeClr val="bg1"/>
                </a:solidFill>
              </a:rPr>
              <a:t>改革开放</a:t>
            </a:r>
            <a:endParaRPr lang="zh-CN" altLang="en-US" sz="2400" b="1">
              <a:solidFill>
                <a:schemeClr val="bg1"/>
              </a:solidFill>
            </a:endParaRPr>
          </a:p>
        </p:txBody>
      </p:sp>
      <p:sp>
        <p:nvSpPr>
          <p:cNvPr id="14" name="文本框 13"/>
          <p:cNvSpPr txBox="1"/>
          <p:nvPr/>
        </p:nvSpPr>
        <p:spPr>
          <a:xfrm>
            <a:off x="9660255" y="2042160"/>
            <a:ext cx="1402080" cy="645160"/>
          </a:xfrm>
          <a:prstGeom prst="rect">
            <a:avLst/>
          </a:prstGeom>
          <a:noFill/>
        </p:spPr>
        <p:txBody>
          <a:bodyPr wrap="none" rtlCol="0" anchor="t">
            <a:spAutoFit/>
          </a:bodyPr>
          <a:p>
            <a:pPr algn="ctr">
              <a:lnSpc>
                <a:spcPct val="150000"/>
              </a:lnSpc>
            </a:pPr>
            <a:r>
              <a:rPr lang="zh-CN" altLang="en-US" sz="2400" b="1">
                <a:solidFill>
                  <a:schemeClr val="bg1"/>
                </a:solidFill>
                <a:ea typeface="+mn-lt"/>
              </a:rPr>
              <a:t>未来趋势</a:t>
            </a:r>
            <a:endParaRPr lang="zh-CN" altLang="en-US" sz="2400" b="1">
              <a:solidFill>
                <a:schemeClr val="bg1"/>
              </a:solidFill>
              <a:ea typeface="+mn-lt"/>
            </a:endParaRPr>
          </a:p>
        </p:txBody>
      </p:sp>
      <p:sp>
        <p:nvSpPr>
          <p:cNvPr id="59" name="矩形 58"/>
          <p:cNvSpPr/>
          <p:nvPr/>
        </p:nvSpPr>
        <p:spPr>
          <a:xfrm>
            <a:off x="426720" y="4003675"/>
            <a:ext cx="2724150" cy="2030095"/>
          </a:xfrm>
          <a:prstGeom prst="rect">
            <a:avLst/>
          </a:prstGeom>
          <a:solidFill>
            <a:schemeClr val="bg1">
              <a:lumMod val="95000"/>
            </a:schemeClr>
          </a:solidFill>
        </p:spPr>
        <p:txBody>
          <a:bodyPr wrap="square">
            <a:spAutoFit/>
          </a:bodyPr>
          <a:p>
            <a:pPr indent="457200" algn="just" fontAlgn="auto">
              <a:lnSpc>
                <a:spcPct val="100000"/>
              </a:lnSpc>
            </a:pPr>
            <a:r>
              <a:rPr lang="zh-CN" altLang="en-US" kern="1000" spc="200" dirty="0">
                <a:solidFill>
                  <a:schemeClr val="tx1"/>
                </a:solidFill>
                <a:uFillTx/>
                <a:cs typeface="+mn-ea"/>
                <a:sym typeface="+mn-lt"/>
              </a:rPr>
              <a:t>条块关系确立，为了稳定政权，集中力量发展国民经济，国家加强中央集权，建立计划经济体制，中央部委数量增加，权限增大，即</a:t>
            </a:r>
            <a:r>
              <a:rPr lang="zh-CN" altLang="en-US" b="1" kern="1000" spc="200" dirty="0">
                <a:solidFill>
                  <a:srgbClr val="39655F"/>
                </a:solidFill>
                <a:uFillTx/>
                <a:cs typeface="+mn-ea"/>
                <a:sym typeface="+mn-lt"/>
              </a:rPr>
              <a:t>“条条”集权</a:t>
            </a:r>
            <a:r>
              <a:rPr lang="zh-CN" altLang="en-US" kern="1000" spc="200" dirty="0">
                <a:solidFill>
                  <a:schemeClr val="tx1"/>
                </a:solidFill>
                <a:uFillTx/>
                <a:cs typeface="+mn-ea"/>
                <a:sym typeface="+mn-lt"/>
              </a:rPr>
              <a:t>。</a:t>
            </a:r>
            <a:endParaRPr lang="zh-CN" altLang="en-US" kern="900" spc="200" dirty="0">
              <a:solidFill>
                <a:schemeClr val="tx1"/>
              </a:solidFill>
              <a:uFillTx/>
              <a:cs typeface="+mn-ea"/>
              <a:sym typeface="+mn-lt"/>
            </a:endParaRPr>
          </a:p>
        </p:txBody>
      </p:sp>
      <p:sp>
        <p:nvSpPr>
          <p:cNvPr id="15" name="矩形 14"/>
          <p:cNvSpPr/>
          <p:nvPr/>
        </p:nvSpPr>
        <p:spPr>
          <a:xfrm>
            <a:off x="3307715" y="4003675"/>
            <a:ext cx="2852420" cy="2330450"/>
          </a:xfrm>
          <a:prstGeom prst="rect">
            <a:avLst/>
          </a:prstGeom>
          <a:solidFill>
            <a:schemeClr val="bg1">
              <a:lumMod val="95000"/>
            </a:schemeClr>
          </a:solidFill>
        </p:spPr>
        <p:txBody>
          <a:bodyPr wrap="square">
            <a:spAutoFit/>
          </a:bodyPr>
          <a:lstStyle/>
          <a:p>
            <a:pPr indent="457200" algn="just" fontAlgn="auto">
              <a:lnSpc>
                <a:spcPct val="90000"/>
              </a:lnSpc>
            </a:pPr>
            <a:r>
              <a:rPr lang="zh-CN" altLang="en-US" kern="1000" spc="200" dirty="0">
                <a:solidFill>
                  <a:schemeClr val="tx1"/>
                </a:solidFill>
                <a:uFillTx/>
                <a:cs typeface="+mn-ea"/>
                <a:sym typeface="+mn-lt"/>
              </a:rPr>
              <a:t>经济发展成为国家治理的主要目标，中央政府认识到过度的“条条”集权缺乏体制活力，无法满足经济发展的需要，因此，通过向</a:t>
            </a:r>
            <a:r>
              <a:rPr lang="zh-CN" altLang="en-US" b="1" kern="1000" spc="200" dirty="0">
                <a:solidFill>
                  <a:srgbClr val="39655F"/>
                </a:solidFill>
                <a:uFillTx/>
                <a:cs typeface="+mn-ea"/>
                <a:sym typeface="+mn-lt"/>
              </a:rPr>
              <a:t>“块块”分权，</a:t>
            </a:r>
            <a:r>
              <a:rPr lang="zh-CN" altLang="en-US" kern="1000" spc="200" dirty="0">
                <a:solidFill>
                  <a:schemeClr val="tx1"/>
                </a:solidFill>
                <a:uFillTx/>
                <a:cs typeface="+mn-ea"/>
                <a:sym typeface="+mn-lt"/>
              </a:rPr>
              <a:t>提高了地方政府发展经济的积极性和主动性。</a:t>
            </a:r>
            <a:endParaRPr lang="zh-CN" altLang="en-US" kern="1000" spc="200" dirty="0">
              <a:solidFill>
                <a:schemeClr val="tx1"/>
              </a:solidFill>
              <a:uFillTx/>
              <a:cs typeface="+mn-ea"/>
              <a:sym typeface="+mn-lt"/>
            </a:endParaRPr>
          </a:p>
        </p:txBody>
      </p:sp>
      <p:sp>
        <p:nvSpPr>
          <p:cNvPr id="16" name="矩形 15"/>
          <p:cNvSpPr/>
          <p:nvPr/>
        </p:nvSpPr>
        <p:spPr>
          <a:xfrm>
            <a:off x="9126220" y="4003675"/>
            <a:ext cx="2402205" cy="2081530"/>
          </a:xfrm>
          <a:prstGeom prst="rect">
            <a:avLst/>
          </a:prstGeom>
          <a:solidFill>
            <a:schemeClr val="bg1">
              <a:lumMod val="95000"/>
            </a:schemeClr>
          </a:solidFill>
        </p:spPr>
        <p:txBody>
          <a:bodyPr wrap="square">
            <a:spAutoFit/>
          </a:bodyPr>
          <a:lstStyle/>
          <a:p>
            <a:pPr indent="457200" algn="just" fontAlgn="auto">
              <a:lnSpc>
                <a:spcPct val="90000"/>
              </a:lnSpc>
            </a:pPr>
            <a:r>
              <a:rPr lang="zh-CN" altLang="en-US" sz="1800" kern="1000" spc="200" dirty="0">
                <a:solidFill>
                  <a:schemeClr val="tx1"/>
                </a:solidFill>
                <a:uFillTx/>
                <a:cs typeface="+mn-ea"/>
                <a:sym typeface="+mn-lt"/>
              </a:rPr>
              <a:t>我国条块关系未来的发展方向为条块结合，根据事务的性质和作用范围，在不同的职能部门和政府层级上进行</a:t>
            </a:r>
            <a:r>
              <a:rPr lang="zh-CN" altLang="en-US" sz="1800" b="1" kern="1000" spc="200" dirty="0">
                <a:solidFill>
                  <a:srgbClr val="39655F"/>
                </a:solidFill>
                <a:uFillTx/>
                <a:cs typeface="+mn-ea"/>
                <a:sym typeface="+mn-lt"/>
              </a:rPr>
              <a:t>选择性的集权或分权。</a:t>
            </a:r>
            <a:endParaRPr lang="zh-CN" altLang="en-US" sz="1800" b="1" kern="1000" spc="200" dirty="0">
              <a:solidFill>
                <a:srgbClr val="39655F"/>
              </a:solidFill>
              <a:uFillTx/>
              <a:cs typeface="+mn-ea"/>
              <a:sym typeface="+mn-lt"/>
            </a:endParaRPr>
          </a:p>
        </p:txBody>
      </p:sp>
      <p:sp>
        <p:nvSpPr>
          <p:cNvPr id="18" name="矩形 17"/>
          <p:cNvSpPr/>
          <p:nvPr/>
        </p:nvSpPr>
        <p:spPr>
          <a:xfrm>
            <a:off x="6303645" y="4003675"/>
            <a:ext cx="2555875" cy="2081530"/>
          </a:xfrm>
          <a:prstGeom prst="rect">
            <a:avLst/>
          </a:prstGeom>
          <a:solidFill>
            <a:schemeClr val="bg1">
              <a:lumMod val="95000"/>
            </a:schemeClr>
          </a:solidFill>
        </p:spPr>
        <p:txBody>
          <a:bodyPr wrap="square">
            <a:spAutoFit/>
          </a:bodyPr>
          <a:lstStyle/>
          <a:p>
            <a:pPr indent="457200" algn="just" fontAlgn="auto">
              <a:lnSpc>
                <a:spcPct val="90000"/>
              </a:lnSpc>
            </a:pPr>
            <a:r>
              <a:rPr lang="zh-CN" altLang="en-US" sz="1800" kern="600" spc="200" dirty="0">
                <a:solidFill>
                  <a:schemeClr val="tx1"/>
                </a:solidFill>
                <a:uFillTx/>
                <a:cs typeface="+mn-ea"/>
                <a:sym typeface="+mn-lt"/>
              </a:rPr>
              <a:t>分权引发社会问题，也使中央财政收入降低。1994年，我国正式实施分税制改革，提高了中央政府在财政分配中的地位。也就是说</a:t>
            </a:r>
            <a:r>
              <a:rPr lang="en-US" altLang="zh-CN" sz="1800" b="1" kern="600" spc="200" dirty="0">
                <a:solidFill>
                  <a:srgbClr val="39655F"/>
                </a:solidFill>
                <a:uFillTx/>
                <a:cs typeface="+mn-ea"/>
                <a:sym typeface="+mn-lt"/>
              </a:rPr>
              <a:t>“</a:t>
            </a:r>
            <a:r>
              <a:rPr lang="zh-CN" altLang="en-US" sz="1800" b="1" kern="600" spc="200" dirty="0">
                <a:solidFill>
                  <a:srgbClr val="39655F"/>
                </a:solidFill>
                <a:uFillTx/>
                <a:cs typeface="+mn-ea"/>
                <a:sym typeface="+mn-lt"/>
              </a:rPr>
              <a:t>加强条条集权</a:t>
            </a:r>
            <a:r>
              <a:rPr lang="en-US" altLang="zh-CN" sz="1800" b="1" kern="600" spc="200" dirty="0">
                <a:solidFill>
                  <a:srgbClr val="39655F"/>
                </a:solidFill>
                <a:uFillTx/>
                <a:cs typeface="+mn-ea"/>
                <a:sym typeface="+mn-lt"/>
              </a:rPr>
              <a:t>”</a:t>
            </a:r>
            <a:r>
              <a:rPr lang="zh-CN" altLang="en-US" sz="1800" b="1" kern="600" spc="200" dirty="0">
                <a:solidFill>
                  <a:srgbClr val="39655F"/>
                </a:solidFill>
                <a:uFillTx/>
                <a:cs typeface="+mn-ea"/>
                <a:sym typeface="+mn-lt"/>
              </a:rPr>
              <a:t>。</a:t>
            </a:r>
            <a:endParaRPr lang="zh-CN" altLang="en-US" sz="1800" b="1" kern="600" spc="200" dirty="0">
              <a:solidFill>
                <a:srgbClr val="39655F"/>
              </a:solidFill>
              <a:uFillTx/>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3292" y="249234"/>
            <a:ext cx="5531457" cy="1285882"/>
            <a:chOff x="440083" y="266700"/>
            <a:chExt cx="5531457" cy="1285882"/>
          </a:xfrm>
        </p:grpSpPr>
        <p:grpSp>
          <p:nvGrpSpPr>
            <p:cNvPr id="17" name="组合 16"/>
            <p:cNvGrpSpPr/>
            <p:nvPr/>
          </p:nvGrpSpPr>
          <p:grpSpPr>
            <a:xfrm>
              <a:off x="440083" y="266700"/>
              <a:ext cx="1242176" cy="1285882"/>
              <a:chOff x="2783552" y="0"/>
              <a:chExt cx="6624895" cy="6858000"/>
            </a:xfrm>
          </p:grpSpPr>
          <p:pic>
            <p:nvPicPr>
              <p:cNvPr id="3" name="图片 2"/>
              <p:cNvPicPr>
                <a:picLocks noChangeAspect="1"/>
              </p:cNvPicPr>
              <p:nvPr/>
            </p:nvPicPr>
            <p:blipFill>
              <a:blip r:embed="rId1" cstate="screen"/>
              <a:stretch>
                <a:fillRect/>
              </a:stretch>
            </p:blipFill>
            <p:spPr>
              <a:xfrm>
                <a:off x="2783552" y="0"/>
                <a:ext cx="6624895" cy="6858000"/>
              </a:xfrm>
              <a:prstGeom prst="rect">
                <a:avLst/>
              </a:prstGeom>
            </p:spPr>
          </p:pic>
          <p:sp>
            <p:nvSpPr>
              <p:cNvPr id="5" name="椭圆 4"/>
              <p:cNvSpPr/>
              <p:nvPr/>
            </p:nvSpPr>
            <p:spPr>
              <a:xfrm>
                <a:off x="4174519" y="1413184"/>
                <a:ext cx="3799205" cy="37992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5" name="组合 34"/>
            <p:cNvGrpSpPr/>
            <p:nvPr/>
          </p:nvGrpSpPr>
          <p:grpSpPr>
            <a:xfrm>
              <a:off x="549910" y="546941"/>
              <a:ext cx="5421630" cy="725805"/>
              <a:chOff x="738191" y="332070"/>
              <a:chExt cx="5421444" cy="725854"/>
            </a:xfrm>
          </p:grpSpPr>
          <p:sp>
            <p:nvSpPr>
              <p:cNvPr id="6" name="文本框 5"/>
              <p:cNvSpPr txBox="1"/>
              <p:nvPr/>
            </p:nvSpPr>
            <p:spPr>
              <a:xfrm>
                <a:off x="738191" y="399185"/>
                <a:ext cx="1042035" cy="583604"/>
              </a:xfrm>
              <a:prstGeom prst="rect">
                <a:avLst/>
              </a:prstGeom>
              <a:noFill/>
            </p:spPr>
            <p:txBody>
              <a:bodyPr wrap="square" rtlCol="0">
                <a:spAutoFit/>
              </a:bodyPr>
              <a:lstStyle/>
              <a:p>
                <a:pPr algn="ctr"/>
                <a:r>
                  <a:rPr lang="zh-CN" altLang="en-US" sz="3200" b="1" spc="300" dirty="0">
                    <a:solidFill>
                      <a:srgbClr val="39655F"/>
                    </a:solidFill>
                    <a:effectLst>
                      <a:outerShdw blurRad="38100" dist="19050" dir="2700000" algn="tl" rotWithShape="0">
                        <a:schemeClr val="dk1">
                          <a:alpha val="40000"/>
                        </a:schemeClr>
                      </a:outerShdw>
                    </a:effectLst>
                    <a:cs typeface="+mn-ea"/>
                    <a:sym typeface="+mn-lt"/>
                  </a:rPr>
                  <a:t>四</a:t>
                </a:r>
                <a:endParaRPr lang="zh-CN" altLang="en-US" sz="3200" b="1" spc="300" dirty="0">
                  <a:solidFill>
                    <a:srgbClr val="39655F"/>
                  </a:solidFill>
                  <a:effectLst>
                    <a:outerShdw blurRad="38100" dist="19050" dir="2700000" algn="tl" rotWithShape="0">
                      <a:schemeClr val="dk1">
                        <a:alpha val="40000"/>
                      </a:schemeClr>
                    </a:outerShdw>
                  </a:effectLst>
                  <a:cs typeface="+mn-ea"/>
                  <a:sym typeface="+mn-lt"/>
                </a:endParaRPr>
              </a:p>
            </p:txBody>
          </p:sp>
          <p:sp>
            <p:nvSpPr>
              <p:cNvPr id="38920" name="AutoShape 10"/>
              <p:cNvSpPr>
                <a:spLocks noChangeArrowheads="1"/>
              </p:cNvSpPr>
              <p:nvPr/>
            </p:nvSpPr>
            <p:spPr bwMode="auto">
              <a:xfrm>
                <a:off x="2033547" y="332070"/>
                <a:ext cx="4126088" cy="725854"/>
              </a:xfrm>
              <a:prstGeom prst="roundRect">
                <a:avLst>
                  <a:gd name="adj" fmla="val 16667"/>
                </a:avLst>
              </a:prstGeom>
              <a:noFill/>
              <a:ln w="28575" cmpd="dbl">
                <a:noFill/>
                <a:prstDash val="solid"/>
                <a:round/>
              </a:ln>
              <a:extLst>
                <a:ext uri="{909E8E84-426E-40DD-AFC4-6F175D3DCCD1}">
                  <a14:hiddenFill xmlns:a14="http://schemas.microsoft.com/office/drawing/2010/main">
                    <a:solidFill>
                      <a:srgbClr val="FFFFFF"/>
                    </a:solidFill>
                  </a14:hiddenFill>
                </a:ext>
              </a:extLst>
            </p:spPr>
            <p:txBody>
              <a:bodyPr wrap="none" anchor="ctr"/>
              <a:lstStyle>
                <a:defPPr>
                  <a:defRPr lang="zh-TW"/>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PMingLiU" panose="02020500000000000000" pitchFamily="18" charset="-120"/>
                    <a:cs typeface="+mn-cs"/>
                  </a:defRPr>
                </a:lvl5pPr>
                <a:lvl6pPr marL="22860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6pPr>
                <a:lvl7pPr marL="27432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7pPr>
                <a:lvl8pPr marL="32004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8pPr>
                <a:lvl9pPr marL="3657600" algn="l" defTabSz="914400" rtl="0" eaLnBrk="1" latinLnBrk="0" hangingPunct="1">
                  <a:defRPr kern="1200">
                    <a:solidFill>
                      <a:schemeClr val="tx1"/>
                    </a:solidFill>
                    <a:latin typeface="Arial" panose="020B0604020202020204" pitchFamily="34" charset="0"/>
                    <a:ea typeface="PMingLiU" panose="02020500000000000000" pitchFamily="18" charset="-120"/>
                    <a:cs typeface="+mn-cs"/>
                  </a:defRPr>
                </a:lvl9pPr>
              </a:lstStyle>
              <a:p>
                <a:pPr algn="ctr"/>
                <a:r>
                  <a:rPr lang="zh-CN" altLang="en-US" sz="3200" b="1" spc="300" dirty="0">
                    <a:solidFill>
                      <a:srgbClr val="39655F"/>
                    </a:solidFill>
                    <a:effectLst>
                      <a:outerShdw blurRad="38100" dist="19050" dir="2700000" algn="tl" rotWithShape="0">
                        <a:schemeClr val="dk1">
                          <a:alpha val="40000"/>
                        </a:schemeClr>
                      </a:outerShdw>
                    </a:effectLst>
                    <a:latin typeface="+mn-lt"/>
                    <a:ea typeface="+mn-ea"/>
                    <a:cs typeface="+mn-ea"/>
                    <a:sym typeface="+mn-lt"/>
                  </a:rPr>
                  <a:t>条块体制的功能</a:t>
                </a:r>
                <a:endParaRPr lang="zh-CN" altLang="en-US" sz="3200" b="1" spc="300" dirty="0">
                  <a:solidFill>
                    <a:srgbClr val="39655F"/>
                  </a:solidFill>
                  <a:effectLst>
                    <a:outerShdw blurRad="38100" dist="19050" dir="2700000" algn="tl" rotWithShape="0">
                      <a:schemeClr val="dk1">
                        <a:alpha val="40000"/>
                      </a:schemeClr>
                    </a:outerShdw>
                  </a:effectLst>
                  <a:latin typeface="+mn-lt"/>
                  <a:ea typeface="+mn-ea"/>
                  <a:cs typeface="+mn-ea"/>
                  <a:sym typeface="+mn-lt"/>
                </a:endParaRPr>
              </a:p>
            </p:txBody>
          </p:sp>
        </p:grpSp>
      </p:grpSp>
      <p:sp>
        <p:nvSpPr>
          <p:cNvPr id="12" name="文本框 11"/>
          <p:cNvSpPr txBox="1"/>
          <p:nvPr/>
        </p:nvSpPr>
        <p:spPr>
          <a:xfrm rot="21420000">
            <a:off x="3637280" y="2836545"/>
            <a:ext cx="1230630" cy="368300"/>
          </a:xfrm>
          <a:prstGeom prst="rect">
            <a:avLst/>
          </a:prstGeom>
          <a:noFill/>
        </p:spPr>
        <p:txBody>
          <a:bodyPr wrap="square" rtlCol="0">
            <a:spAutoFit/>
          </a:bodyPr>
          <a:p>
            <a:endParaRPr lang="zh-CN" altLang="en-US"/>
          </a:p>
        </p:txBody>
      </p:sp>
      <p:pic>
        <p:nvPicPr>
          <p:cNvPr id="11" name="C9F754DE-2CAD-44b6-B708-469DEB6407EB-1" descr="wpp"/>
          <p:cNvPicPr>
            <a:picLocks noChangeAspect="1"/>
          </p:cNvPicPr>
          <p:nvPr/>
        </p:nvPicPr>
        <p:blipFill>
          <a:blip r:embed="rId2"/>
          <a:stretch>
            <a:fillRect/>
          </a:stretch>
        </p:blipFill>
        <p:spPr>
          <a:xfrm>
            <a:off x="323215" y="1180465"/>
            <a:ext cx="11603355" cy="54432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4293" y="552450"/>
            <a:ext cx="10883414" cy="5753100"/>
            <a:chOff x="507290" y="552450"/>
            <a:chExt cx="10883414" cy="5753100"/>
          </a:xfrm>
        </p:grpSpPr>
        <p:sp>
          <p:nvSpPr>
            <p:cNvPr id="14" name="矩形 13"/>
            <p:cNvSpPr/>
            <p:nvPr/>
          </p:nvSpPr>
          <p:spPr>
            <a:xfrm>
              <a:off x="507290" y="552450"/>
              <a:ext cx="10883414" cy="5753100"/>
            </a:xfrm>
            <a:prstGeom prst="rect">
              <a:avLst/>
            </a:prstGeom>
            <a:solidFill>
              <a:srgbClr val="39655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a:off x="796824" y="857250"/>
              <a:ext cx="10304346" cy="5143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文本框 15"/>
          <p:cNvSpPr txBox="1"/>
          <p:nvPr/>
        </p:nvSpPr>
        <p:spPr>
          <a:xfrm>
            <a:off x="2294890" y="2875417"/>
            <a:ext cx="7602794" cy="1106805"/>
          </a:xfrm>
          <a:prstGeom prst="rect">
            <a:avLst/>
          </a:prstGeom>
          <a:noFill/>
          <a:ln>
            <a:noFill/>
          </a:ln>
        </p:spPr>
        <p:txBody>
          <a:bodyPr wrap="square" rtlCol="0">
            <a:spAutoFit/>
            <a:scene3d>
              <a:camera prst="orthographicFront"/>
              <a:lightRig rig="threePt" dir="t"/>
            </a:scene3d>
          </a:bodyPr>
          <a:lstStyle/>
          <a:p>
            <a:pPr algn="ctr"/>
            <a:r>
              <a:rPr lang="zh-CN" altLang="en-US" sz="6600" b="1" kern="1500" spc="500" dirty="0">
                <a:solidFill>
                  <a:schemeClr val="bg1"/>
                </a:solidFill>
                <a:effectLst>
                  <a:outerShdw blurRad="38100" dist="19050" dir="2700000" algn="tl" rotWithShape="0">
                    <a:schemeClr val="dk1">
                      <a:alpha val="40000"/>
                    </a:schemeClr>
                  </a:outerShdw>
                </a:effectLst>
                <a:uFillTx/>
                <a:cs typeface="+mn-ea"/>
                <a:sym typeface="+mn-lt"/>
              </a:rPr>
              <a:t>感谢您的观看</a:t>
            </a:r>
            <a:endParaRPr lang="zh-CN" altLang="en-US" sz="6600" b="1" kern="1500" spc="500" dirty="0">
              <a:solidFill>
                <a:schemeClr val="bg1"/>
              </a:solidFill>
              <a:effectLst>
                <a:outerShdw blurRad="38100" dist="19050" dir="2700000" algn="tl" rotWithShape="0">
                  <a:schemeClr val="dk1">
                    <a:alpha val="40000"/>
                  </a:schemeClr>
                </a:outerShdw>
              </a:effectLst>
              <a:uFillTx/>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pprxsl">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C9F754DE-2CAD-44b6-B708-469DEB6407EB-1">
      <extobjdata type="C9F754DE-2CAD-44b6-B708-469DEB6407EB" data="ewogICAiRmlsZUlkIiA6ICIyMjQ3MjgwODY3MzgiLAogICAiR3JvdXBJZCIgOiAiMTUyMTg3OTU2OSIsCiAgICJJbWFnZSIgOiAiaVZCT1J3MEtHZ29BQUFBTlNVaEVVZ0FBQm1FQUFBTCtDQVlBQUFCVkhMQmZBQUFBQ1hCSVdYTUFBQXNUQUFBTEV3RUFtcHdZQUFBZ0FFbEVRVlI0bk96ZGQxZ1VWL3MzOE8vU2tkNHNLSmJZUUxGQU5IWmpER3BzUkkwMWFPellTMkx2WFZFd0dqVVdyTEhFcU5GWW9xSmdpL0dIMkN0MlJRVlJVVVNLUzkzei9rR1lsM1YzWVJjV1VKL3Y1N3JteXV6TWZjck1Edmc4YzNQT0FZ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xTWpJaXJvRFJFUkVSRVJFUkVUWkhUcDB5TnJJeUdpc1RDYjdGa0JGQUJaRjNTY2lvazlZRW9BSFFvaDk2ZW5wQVczYXRJa3Y2ZzRSZlVxWWhDRWlJaUlpSWlLaUQwWklTSWdYZ1BYT3pzNWxuWjJkWVdscENVTkR3Nkx1RmhIUkp5c2pJd09KaVlsNDl1d1puajE3OWdSQWZ5OHZyNUNpN2hmUnA0SkpHQ0lpSWlJaUlpTDZJSVNFaEhpWm1KZ0V1N3U3dzg3T3JxaTdRMFQwUCtmTm16ZTRjZU1Ha3BPVHZWcTJiSG1zcVB0RDlDa3dLT29PRUJFUkVSRVJFUkVkT25USUdzQjZKbUNJaUlxT25aMGQzTjNkWVdCZ3NPRy8zOHRFbEU5TXdoQVJFUkVSRVJGUmtUTXlNaHJyN094Y2xna1lJcUtpWldkbkIyZG41N0pHUmtaamk3b3ZSSjhDSm1HSWlJaUlpSWlJcU1qSlpMSnZuWjJkaTdvYlJFUUV3Tm5aR1FZR0J0NUYzUStpVHdHVE1FUkVSRVJFUkVUMElhaG9hV2xaMUgwZ0lpSUFscGFXRUVKVUxPcCtFSDBLbUlRaElpSWlJaUlpb2crQmhhR2hZVkgzZ1lpSUFQejMrNWlaY1NJOVlCS0dpSWlJaUlpSWlJaUlpSWlvQURBSlEwUkVSRVJFUkVSRVJFUkVWQUNZaENFaUlpSWlJaUlpSWlJaUlpb0FUTUlRRVJFUkVSRVJFUkVSRVJFVkFDWmhpSWlJaUlpSWlJaUlpSWlJQ2dDVE1FUkVSRVJFUkVSRVJFUkVSQVdBU1JnaUlpSWlJaUlpSWlJaUlxSUN3Q1FNRVJFUkVSRVJFUkVSRVJGUkFXQVNob2lJaUlpSWlJaUlpSWlJcUFBd0NVTkVSRVJFUkVSRW41eU1qQXk4ZnYxYXE5ajA5SFRJNVhLTjllVFZxVk9uTUhYcVZFeWRPbFhuc3BHUmtmRHo4OHR6MjdvNmZmbzBUcDQ4aWREUTBFSnJzN0JGUmtZaU1URlI1M0pidDI3RjJiTm45ZGFQUzVjdWFYemVOQWtORFVWS1NvcmUrcUNyMU5UVUltc2JBQlFLUlpHMkh4OGZyL04zUmtSRVJFUkVSRVJFUlBUQkNBNE9GdnEwWjg4ZVlXeHNMTnExYXljdVhicVVZK3oyN2R1RmhZV0YrTzY3NzhTTkd6ZUVFRUxJNVhJeFpjb1VVYjE2ZFJFZkg1K25Qc3laTTBjQUVBQjBLaGNVRkNSc2JXMEZBTEZ1M2JvOHRhMnJZc1dLQ1FDaVZLbFNoZEplVVdqWHJwMnd0TFFVdnI2K0lpMHRMZGQ0dVZ3dW1qUnBJdDJYcUtpb2ZQZmg3ZHUzd3N6TVRKaVptWW1PSFR0cVZlYk9uVHNDZ0RBek14TVRKa3pJZHgveW9tblRwcUpldlhyaTU1OS96bk1kWVdGaGVTcDM2OVl0NGV6c0xDWlBuaXdlUDM2YzUvYXpXNzU4dVU0L216LysrS013TnpjWDdkcTFFNG1KaVhycHc4Y2dPRGhZRk4yL0NrU2ZEbzZFSVNJaUlpSWlJcUpQemkrLy9JSzB0RFFFQndmRDBkRXh4OWdWSzFZZ0tTa0pRVUZCS0ZHaUJBRGcrUEhqbURkdkhtN2V2QWxmWDkvQzZMS2tYTGx5MGwvZGp4dzVFdmZ2M3kvd05vWElmTmNxazhrS3ZLMmljT2ZPSFJ3OGVCQ0ppWWw0OWVvVmpJeU1jaTFqWm1hR2hnMGJBZ0NpbzZQUnRXdFhwS2VuNTZzZmUvYnNRWEp5TXBLVGsxR3FWQ210eXZ6NTU1OEFnT1RrWkZTcFVpVmY3ZWRGUkVRRVRwOCtqYkN3TVB6Nzc3OTVxdU9QUC81QS9mcjEwYjU5ZThURXhPaFVkdnIwNlhqMjdCbm16NStQSTBlTzVLbjkvRWhLU3NMR2pSc2hsOHRoWkdRRUN3dUxmTmNwazhrS2ZDTWlJaUlpSWlJaUlpS1M2SE1rekpVclY2Uy9jaDh4WW9UV3NhTkhqMVk2MTc5L2YrbmNsaTFiZE81SFhrZkNDQ0hFL1BuenBiS05HemNXR1JrWk90ZWhDek16TXdGQWxDbFRwa0RiS1NxK3ZyNENnREF3TUJBM2I5N1V1bHg2ZXJwbzJMQ2g5RjJNSFRzMlgvMzQ2cXV2cExyQ3c4TzFLdVBwNlNrQUNGTlRVL0htelJ1ZDJydDE2MWFldDZTa0pDR0U4blA4Zi8vM2Z6cGZjMFpHaHFoVHA0NVVSNGtTSmNTaFE0ZTBLbnY1OG1VaGs4a0VBTkd3WVVPaFVDaDBibDhkWFViQ1pNV2FtSmlJdTNmdjZxWDlyTFlMY3RNSGpvUWhJaUlpSWlJaUlpTDZST2d6Q2RPMWExY0JRQlFyVmt4RVIwZm5HTnV2WHovcEJYZGtaS1RTdVlTRUJGRytmSGtCUURnNE9JaVhMMS9xMUkvOEpHRlNVMU9GbTV1Yk5CWFd3NGNQZGE1REY2YW1wZ0tBY0hGeEtkQjJpc0t6Wjgra0pGT3ZYcjJrNHhrWkdTSW1KaWJYTFN3c1RKaVptWW5LbFN1TGtKQ1FYT00xdVh2M3JwUlErT2FiYjdUcWUzaDR1UFFNZGVuU1JlZHJSejVlNGdjSEI0dlUxRlJScGt3WktSbVlWMGxKU2NMSHgwZXFXeWFUaVlrVEo0cjA5UFFjeTJVbHJZeU1qTVQxNjlmejNQNzd0RTNDSkNZbWlwSWxTK2JwL3JWcTFVcGp2Vmt4UGo0KytVcVV2Yi8xN2R1WFNSaWlEMUR1WXkrSmlJaUlpSWlJaUQ0U3QyL2ZscVp2K3Vtbm4xQ3laRW1Oc1JFUkVkaXlaUXNBd05mWEY2VkxsMVk2YjJscGllWExsNk45Ky9hd3RyWkdWRlFVbkp5YzlOYlgxTlJVUEh6NFVPUDVFU05HWU5XcVZWaTVjaVZTVWxKdysvWnR0WEd1cnE3NTdrdld3dWNHQnAvZXpQVitmbjVJVGs2R2lZa0pacytlTFIxLytQQWhLbGV1ckhVOTkrN2RnNWVYVjY1eFFxaC9iNzF1M1RycDNFOC8vYVJWbSt2V3JaUDIyN1p0aStmUG4rZGF4dHJhR3NXS0ZkT3EvdHo4L3Z2dmlJeU1CQURNbURFanovVVVLMVlNVzdkdVJjT0dEVEY2OUdpa3BhWEJ6ODhQb2FHaDJMRmpoelFOWUhhN2R1M0NpUk1uQUFCanhveUJ1N3U3U2t4S1NncVdMbDJLZnYzNjZmVm5NOHN2di95aTFUM1BLMXRiVzczOC9HYXh0N2ZYVzExRXBEOU13aEFSRVJFUkVSSFJKMlBXckZsUUtCUndkSFRFdUhIanBPTnBhV2t3TmpaV2lwMC9mejdTMHRKZ2FHaUlqaDA3cWsxeVZLcFVDZVBIajBlM2J0MWdabWFtRWlPVHlWQzFhbFVBVURuMzZ0VXJhVC83T1dOalkxU3NXQkVQSHo2RW01dGJydGZVcEVtVEhNOXJldW12aTZ5MVRyUlpLK1ZqRWgwZGpjREFRQURBc0dIRFVMNTgrVUp0WDlQYUhDMWJ0bFI3Zk5pd1lWaXhZZ1dBekNUZDVzMmJwWE45K3ZUUnFzM2x5NWRqK1BEaEFISitOalp0Mm9TK2ZmdHFqRk1vRktoUm93WUFvRnExYWloVHBvekdSS0E2WmNxVWdhV2xwZEt4b1VPSG9scTFhdWpVcVJQZXZIbUR5TWhJR0JvYXFwUk5URXpFMkxGakFRRGx5NWZIOU9uVFZXSlNVbExnNmVtSjhQQnduRGx6QnZ2Mzc5ZTZiOXA0OHVRSkZpeFlJUFhoNE1HRHVTWXBKMHlZSVBWRFhkS0lpSWlJaUlpSWlJaUlxRWpvWXpxeWMrZk9TZE05clZxMVNqcCs1ODRkNGVEZ0lFYU9IQ2tpSWlLRUVFSkVSRVFJWTJQamZLKzdZR2hvS0xXamJablNwVXNMSVRMWDY4aHYrOUREdEVNS2hVS3FxMnJWcXZtdTcwTXlaTWdRQVVEWTJkbUpWNjllU2NjVkNrV08wNUZObURCQkFCQmVYbDdpOE9IRFdrMWJwbTQ2TWwyL3kySERoa2xsZi92dHR6dzlENEdCZ1ZyZG00MGJOK2I0REFVR0J1YnJ1Znpycjc4MHRuM256aDFScjE0OWNlZk9uUnkvTjVsTUpvNGNPYUt4bnFsVHAwcnQvZnJycjJwakxsKytuS2VmcDlhdFd5c2QzN1JwazhaK0NDSEVrU05IcE44L1pjdVdGUWtKQ1JwajFYM2YrakJtekJoT1IwWkVSRVJFUkVSRVJFU3E5SkdFYWRxMHFRQWdhdFNvb2JUV1JMdDI3YVFYdWhjdVhCQkNDTkd0V3plOUpFRDBsWVE1ZlBpd1R0ZWFuL1ZtM3BlYW1pclY1ZTd1bnUvNlBoVFhyMThYaG9hR0FvQllzbVNKZFB6Rml4ZWlRb1VLWXRhc1dVcUptU3hYcjE0VkppWW1Bc2hjaStUNDhlTjU3a1BXZmUzUW9ZTTRjZUtFeGkwckx1dWx2RUtoa05ZRWNuSnlFdGV2WDg5eExaQ0FnQUN0a3dWWmNrckN4TVhGaWVMRml4ZFlFaVlueDQ0ZGs1SVp3NGNQenpFMk5UVlYxSzVkV3dBUTV1Ym1Janc4WENVbUwwbVl6WnMzUzUvcjE2OHZmUS9Qbno5WDI0OEhEeDRJQndjSDZaazVjZUpFanYzV3grOGViYTRqdjVpRUlkS1BUMnVNS1JFUkVSRVJFUkg5VDlxNmRTdisrZWNmQU1DS0ZTdWtLWTZDZ29Mdzk5OS9BOGljenVuenp6L0g2ZE9uc1dQSERxbXMwREJsVTBCQWdEU2xtYWFZN042UG1UdDNMcVpObTZaMWVYMllOV3NXMHRMU2RDcVRrWkVoN2NmRXhHRHExS2w1YW52dTNMbDVLbGRRUm84ZWpZeU1ERlN0V2hYRGhnMlRqaTlZc0FDUEhqM0NqQmt6VUxac1dhVnB2bEpTVXRDelowK2twcVlDQUpZdVhZcXZ2dnBLcGU2Yk4yOWk3OTY5bURKbGlsWjlLVjI2TkpvMWE2WjEzL2Z1M1l0YnQyNEIwTHdlU25ibno1K1g5azFOVGJWdVI1TkpreWJoNWN1WEFJQmF0V3JoeXBVckdtTjM3OTZOenAwN0F3QXVYcndJVDA5UHBmUHA2ZW1JaUloQXBVcVZjbTMzeFlzWDZOV3JGNFFRY0hWMXhhSkZpM0tNTnpZMnhxWk5tMUNuVGgzSTVYTDA2TkVENTg2ZGc0bUppUlRqNXVZbTNjc3M4K2ZQbDlhRGV2L2MzYnQzTVhUb1VBREFvRUdENE9mbmgyclZxaUU2T2hwOSt2UlJtWmJzNWN1WGFOdTJMVjYvZmcwQVdMaHdvVTdmTlJFUkVSRVJFUkVSRVZHQnk4OUltTmpZV09tdjluLzQ0UWZwZUVwS2lxaFNwWW9BSUt5c3JFUjBkTFRJeU1nUUhoNGVXdjNGdUwrL2Y3NytxankzMFNvRk1STEcxTlMwVVA3S1h0MzJJZG0wYVpQVXI2TkhqMHJISHo5K0xOMmordlhyQzRWQ29WUnV4SWdSVWpsZlgxKzFkUjg4ZUZBYUtiTnIxNjRjKzVGVlYyN1RUbVdQUzB0TEU5V3FWUk1BaEwyOXZZaVBqOC8xZWpkczJDRFZzWHYzN2x6amhkQThFbWIvL3YxSzM2dXhzYkZJU1VuUldNK0NCUXVrMkxkdjM2cWM3OSsvdnpBek14TkxsaXhSdWQvWnBhZW5pMmJObWttalNjNmZQNi9WZFFnaHhNU0pFNlUrVEpnd0lkZjRtalZycXIxMnVWd3VhdFdxSlFDSUNoVXFTRk9LN2QyN1Y0clBQanJuK2ZQbm9ucjE2dEs1b1VPSGF0WGZySGdmSDU4Y1J6anB1dlh0MjVjallZaUlpSWlJaUlpSWlFaFZmcEl3di8vK3UvVGkwY3pNVEJRclZreVltSmdJQXdNRDZmakNoUXVGRU1xSkZlVHlzcEpKbUk4ekNmUGt5Uk5oWTJNakFJZ1dMVnFJSjArZWlQdjM3NHZyMTYrTDd0MjdDd0RDd01CQW1wb3VTL1lwcUpvM2J5NVNVMVBWMXArWW1DZ2w5K3p0N1VWVVZKVEd2bVRWcDBzU1p0bXlaZExuZ0lBQXJhNTU3ZHExVXBtLy8vNWI2ZHkrZmZ0RTZkS2xwV253c3FoTHdxU2xwUWxuWjJjQlFCUXJWa3c2Zi9ueVpZMXQ5K3ZYVHdDWjAzVzk3K3JWcThMYzNGeXFwMW16WnVMSmt5Y3FjU2twS2FKcjE2NVMzSnc1YzVUT0t4UUtrWmlZS0Y2K2ZDa2VQWG9rYnR5NEljTEN3c1N4WThmRTNyMTd4YnAxNjZSbjM4aklTRnk2ZEVsamY2T2pvNlhwemdDSXRMUTA2VnhpWXFLb1U2ZU9NRFkyRm1GaFlVcmxzdFlKd24rSm1LdFhyNHB5NWNwSngzcjE2cFZqa2lrN2JaOExYY1hHeG9wSGp4NkpSNDhlNmFVK0ptR0lpSWlJaUlpSWlJZytFZmxKd2p4NDhFQWxJWkQ5QlhMVnFsVkZTa3FLdUhuenBqQXpNeE1BaEl1THl5ZVpoTW1MME5CUXFTNFhGNWQ4MTFmVWR1M2FsV3ZDNlAwUkN4Y3ZYcFNlRFhkM2R4RVhGNWRqR3hjdlhoVEd4c1lDZ0dqVnFwWEdsKy9ROG1WNzlyang0OGNMRXhNVFVhVktGWTJKb1BldFhMbFNxaVA3eUI4aGhOaStmYnZhWjBYVFNKamR1M2NMUTBORHNXWExGdW44aGcwYk5MYmRxRkVqQVVBMGFOQkE3Zm5yMTY4TGQzZDNxUzU3ZTN0eDRNQUI2Znk1YytlRXE2dXIwdmRUdm54NVVicDBhZUhnNEtDVXhORjI4L0R3VUVxdVpMZHUzVHFsMkJZdFdvZ1pNMlpJNTErOGVDRTJidHlvdG16Ly92MmxjdG1Udk1PR0RSTVpHUmthNzlIN3RIMHVpaHFUTUVUNndUVmhpSWlJaUlnK0lJY09IYkkyTWpJYUs1UEp2Z1ZRRVlCRlVmZUppRDRLU1FBZUNDSDJwYWVuQjdScDB5YStxRHRVbUQ3NzdETU1HVElFZGV2V3hlZWZmNDdLbFN0ajl1elo4UFB6QXdBc1g3NGN4c2JHNk5PbkQ1S1RrMUc2ZEdrTUhEZ1EwNmRQQndEY3ZuMWJiYjB4TVRIU3ZxWVlTMHRMbENsVFJzOVhWTGl5cjRueDlPbFRQSG55QkdYTGxpM0NIdVdQbDVjWERBME5wYlZ1REEwTllXMXRqVGR2M2dBQVNwVXFoZm56NTB2eGx5NWRRcnQyN2FSbjQvRGh3N0N4c1ZHcVU2RlE0TjI3ZDlKbVptYUdybDI3WXR1MmJUaHk1QWpXcmwwTFgxOWZ2ZlIvNGNLRkdEQmdBRjYvZm8zazVHUU1IandZWThhTVFiVnExVFNXU1U5UGwvYnp1eVpNcDA2ZGNPclVLVFJxMUFqVHBrMURSRVFFUWtKQzBMZHZYNVhZNU9Sa1hMaHdBUUJRbzBZTnRmVzV1N3ZqL1BuekdERmlCTmF0VzRmWTJGaDRlM3RqeG93Wm1ERmpCcHlkbmZINDhXT2xNaEVSRVZyMTFjVEVCQllXRnRLV2xKU0V5TWhJWEw1OEdZc1hMOGFFQ1JOVXltemV2Rm5wOC9Ianh4RWNIQXhUVTFOTW1qUUp4WXNYVjFvbktMdkpreWZqenovL3hOdTNiNkZRS0tUcm16MTd0dEk2TWRyNjlkZGY4ZXV2ditwY1RsdkRoZzNEaWhVckNxeCtJdElPa3pCRVJFUkVSQitJa0pBUUx3RHJuWjJkeXpvN084UFMwbEphV0pxSUtDY1pHUmtXaVltSk5aODllMWJ6MmJObnZVTkNRdnA3ZVhtRkZIVy9DdFBLbFN1bC9haW9LUHp5eXk4QU1sOG90MmpSQWdEUXJGa3puRDkvSG5QbXpKRVcwUVl5Ris3T2phYVlWcTFhSVNnb1NPdCtSa1pHNHQ5Ly8wWDM3dDIxTGxQUTNsK1kvUFRwMC9EeDhjbFRYY25KeVRBM045ZEh0L0pNQ0lHclY2L0N3c0lDOXZiMnNMS3lRbUJnSUFZUEhnd0FXTHAwcVpSa21URmpCdno4L0pDYW1nb0FrTWxrYU5PbURlUnlPZVJ5dVpSMFNVbEp5YkhOQ1JNbW9IMzc5aWhWcXBSZXJxRnk1Y29vWDc0OGF0V3FoVnUzYnVIVXFWTUlDd3VEZzRPRDJ2aTB0RFJwUHk5SkdKbE1wbkxzelpzM3FGKy9QaUlpSW5EMDZGRW9GQXFWUk1QWnMyZWxlNVBUWXZSbVptWll1M1l0NnRldmorSERoME1tazZGbHk1WUFnTktsUzJQa3lKRll0MjRkYXRTb2dYTGx5c0hCd1FIMjl2WndjSENBalkyTnRGbGJXOFBLeWtyYVRFeE1sTnA1L3Z3NXFsV3JoamR2M21EbXpKbm8xS2tUS2xldUxKMlBpSWpBNmRPbmxjcXNYTGtTZ3dZTnd1VEprMkZoWVlHUkkwZXE5RDg1T1JsTGxpekIzTGx6OGU3ZE82VnpOMjdjUVBueTVURmt5QkFNR2pRSW4zMzJtY2I3VU5qTXpNeUt1Z3RFQkNaaGlJaUlpSWcrQ0NFaElWNG1KaWJCN3U3dXNMT3pLK3J1RU5GSHh0RFFVSHBKV2JKa3liSTNidHdJUG5yMHFGZkxsaTJQRldXLy9QMzlpeHNZR0V3U1FuZ0RxQUJBOVUxdkFaZzZkU3JrY2ptc3JLeWtaQXdBTEZpd0FISzVITDE3OThiUFAvOWNHRjJSekpzM0QvdjI3Y09GQ3hmZzR1THlRU1Zoamg4L3J2VDU3Ny8vem5NUzVrTlJ2WHAxYVQ4Nk9sb2FFZkh0dDkraWE5ZXUwcm5rNUdRcEFRTmtKc2tpSXlPMWJzZlUxQlFwS1NtSWk0dkQ4T0hEc1h2M2JqMzBQcE94c1RINjkrK1BzV1BINHNHREIralNwUXVPSGowS0l5UFYxM25acnlHL0kyR3krL0xMTC9ISEgzL2cxYXRYT0hmdUhPclhyNjkwL3VUSms5SitUa21ZTFAzNzk0ZUhod2Vpb3FMUW9FRUQ2Zmk4ZWZPa2tXdjVVYkprU2Z6ODg4L28yN2N2M056YzhQYnRXNlh6YTlldWhSQUNEZzRPVWlMVzE5Y1hEeDgreE1LRkN6RjY5R2hVcUZBQjdkdTNCNUNaM05xd1lRUG16cDByUFJlR2hvWVlPblFvdW5UcGdwa3paK0w0OGVOSVNFakFva1dMNE8vdmoyYk5tcUZUcDA3dzl2WldPNklzYTRRV0FQVHExUXVUSjAvTzkzVm45L3IxYXpSdTNCZ0FpandoU2tTWm1JUWhJaUlpSWlwaWh3NGRzZ2F3bmdrWUl0SUhPenM3dUx1NzQ5S2xTeHNPSFRwVW82aW1KZ3NJQ09nRVlJMFF3aFJBR0lCOVFvaWMrakpESCsyZVBYc1d2LzMyR3dCZ3pwdzVTbE9GR1JvYVl2bnk1U3BsaEZDLzdFRkFRQURHalJ1WFk0dzZkKy9leGNtVEozSGd3QUhwMk5TcFU2WDlyRkVMMlVkWHRHN2RXdXY2OVNreU1oSVhMMTRFQU5qYTJpSXVMZzU3OSs3RjI3ZHZWYWJrMG9hQmdRR3FWcTJxNzI3bXk4Q0JBL0gyN1Z2WTJkbGg5ZXJWU3VmNjlldUhSWXNXU1o5dGJHd1FIeDhQSVFRYU4yNk1MbDI2d01iR0JsWldWdGkvZjcvMGJFVkhSOFBXMWhabVptYm8zTGt6ZHUvZWpUMTc5bUR2M3IzbzBLR0RTaC95T3UzVVR6LzloT1BIaitQUW9VTTRjZUlFeG93Wm81Ull6Sko5SkV4ZVJqKzhQeG9LQUt5dHJlSHQ3WTJoUTRkQ0NJR3RXN2VxSkdGMjd0d0pBSEIxZGRWNkZKQ25weWM4UFQyVmp1bHo1RytmUG4zZzZPaUlObTNhS0kzY2VmdjJyZlFkZE83Y0dXdldySkhPTFZpd0FMZHYzMFppWWlLOHZMd1FHeHVMTld2VzROZGZmMFZVVkpRVTE3eDVjeXhldkJpMWE5Y0dBQnc3ZGd3SER4N0VuRGx6RUJZV0JpRUVUcHc0Z1JNblRtREVpQkVvVjY0Y0JnMGFoRW1USmtsMXhNZi8vMStESlV1V2hLdXJxOTZ1SGNpY1VqQUxSOElRRVJFUkVSRVJBVGg2OU9qczhQRHdJbHB5bFlnK1ZlSGg0ZUxvMGFPemkrTDNXa0JBUUtlQWdBQVJFQkN3YzlteVpVN2FsQWtPRHM3M05hZWxwUWtQRHc4QlFOU3BVMGVrcDZkcmpQWDM5ODkxWVh0dFlyS0VoWVdKcmwyN2lsS2xTcWxkS056WjJWbjA2OWRQN05xMVMxcjBQU3dzVE9jRng5VnQrYkYwNlZLcG52WHIxd3NqSXlNQlFLeGV2VHBmOVg0b1ZxOWVMVjNmbGkxYjFNYjgvZmZmSWp3OFhMeDc5MDRJSVlTSmlZa0FJS1pObTZZVU4yZk9ITFgzL1BidDI4TFEwRkFZR0JpSXFWT25LcDNUOWJ0VXQxQjdURXlNY0haMmxtSisvLzEzbFppcFU2ZEs1eDgrZktoMGJ2djI3V3I3dlhIalJxMmVvZnIxNndzQXd0cmFXaVFtSmtySHo1NDlLNVdmTkdsU2puVjhDT2JObXljQWlCbzFhb2pseTVlclhIdENRb0xZdVhPbjZOS2xpekExTlZYNlh1clhyeTl5K3gxMTdOZ3gwYjU5ZTJGb2FLaFVkdHUyYlVweGp4NDlrczY5LzR6cHc3MTc5NlQ2QXdJQzhsVlhjSEN3OXRsbkl0Skk5eFdqaUlpSWlJaElyMlF5MmJmT3pzNUYzUTBpK3NRNE96dkR3TURBdTdEYjlmZjNMeTZFV0ExZzE5aXhZN3VPSERreUp0ZENlakozN2x4Y3Zud1pKaVltMkxoeFk2R3VxM1gvL24zczNMa1QwZEhSYXM5SFJVVmgvZnIxNk55NXN6VENKR3VoZUFBNGNPQUFidDI2cGZVMmF0U29mUGM1TFMxTm1wYk55c29LUGo0KzhQTHlBcEE1Q2lqNzZJcVAwZVhMbHpGNjlHZ0FRSmN1WGRDelowKzFjVzNidG9XYm14dk16YzJSbXBvcVRlMmw3VWlncWxXcll0NjhlUWdORGNXY09YUFV4dmo0K09UNGZlYkUwZEVSVzdac2tkWnQ4ZlgxeGUzYnQ1VmlzbytxMHZmb2g2enAyK0xqNDdGdDJ6YnArSVlOR3dCa3JpY3pZTUFBcmVzYk5HZ1EvdnJyTDZTbnB5c2REd2dJZ0V3bXkvY1dFQkNnMG1ac2JLejByUHY2K3FydGw2V2xKZGF1WFl0ZHUzWko5N04xNjlZNGVmSWtRa05EcFo4TlRabzNiNDc5Ky9majBhTkhtRFZyRnFwVnF3WUxDd3QwNnRSSktTNzdGR25aMS9oWnQyNWRucTczL2RGZDJaOEZUa2RHOUdIZ2RHUkVSRVJFUkVXdm9xV2xaVkgzZ1lnK01aYVdsaEJDVkN6c2R2OWJBOGJNeE1Sa1dHRzJlK3pZTWN5Yk53OUE1Z3Z2Nk9ob25EdDNEaytmUHBXMnBLUWsvUHZ2dndYU2Z0YTBaMVpXVnZqMjIyL1JyVnMzbkR0M1R1TkxlUUI0OGVLRnROKzRjV1BZMnRwcTNaNmpvMlBlTy91ZjMzNzdEVStlUEFHUU9ZV1RxYWtwQmc0Y2lLQ2dJTnkvZng5cjFxekI4T0hEODkxT1VYaisvRGs2ZGVxRTVPUmtPRGs1WWRTb1VUaHc0QUR1MzcrUCsvZnY0OTY5ZTdoMzd4NE9IanlJYXRXcVNlV3l2eUIzY3RKcUVCY0FTR3ZPYUdKcmE1dXZhYWVhTjIrT2dRTUhJakF3RUltSmllalJvd2ZDd3NLa2hlbXpyd21qN3lSTXYzNzlNSDM2ZENRbUptTHUzTG5vMWFzWG5qOS9qazJiTmtsOTAzWXgrbWZQbmlFd01CQ0JnWUZvM3J3NWpoMHJuR1dySmsrZWpOZXZYOFBLeWdxOWUvZVdwcFY3MzhTSkUzSGh3Z1gwN3QwYmd3Y1B6dFBVZWk0dUxwZytmVHFtVDUrT1o4K2VxWHdmV1d2UkFFRHg0c1Yxcmo4M3ljbkowajZuSXlQNk1EQUpRMFJFUkVSVTlDd0s4NisxaWVoL3czKy9Wd285d3l1RThBWVFWcGdqWUFCZzVNaVIwbC9XYjl5NEVSczNibFNKcVZHamh0cXk3NDhxeUJJVEU1TnJqS1dsSmNxVUtRTTNOemZzMnJVTDdkcTFrMTU4WHJseUpjYytaeVZBTEMwdGRVckFBTUNVS1ZNd2NlSkVuY3BrRnhzYmkrblRwd01Bakl5TU1HYk1HQUJBaHc0ZDRPcnFpdHUzYjJQMjdObm8xcTJiVHNtSUQ4WGd3WU1SRVJFQklQTjd6RnFvUER1WlRJWUtGU29vSGNzcUF3Q2xTNWN1eUM3cXpOL2ZId2NQSGtSVVZCUWlJeU54NTg0ZDZabVd5K1ZTbkw1ZnZOdlkyS0JmdjM1WXRtd1puajU5aWtXTEZ1SHUzYnRTNGtlWFJGMUlTSWkwMzdScFU0MXh1WTBPVXNmTnpVM3Q4U3RYcm1EdDJyVUFnS0ZEaDhMS3lrcGpIYzJiTjVjU0oxa2pqL0lxSVNFQjZrWTZYN3QyVGRvdlc3YXMycklSRVJFd05UWE5zWDVOYS9Cd0pBelJoNGRKR0NJaUlpSWlJaUxTcHdvQTloVjJvNjZ1cmdnUEQxYzZabWRuaHdvVktxQmN1WEp3Y1hGQmd3WU4xSmJWOVBKV201aFdyVm9oS0NnSVRrNU82Tnk1czA1OXZubnpKb0RNdjV6WGxVd21nNUZSM2wvckRCbzBTSm82YmVEQWdTaFhyaHdBd01EQUFOT21UWU9Qanc5aVltTGc0K09Eb0tBZ3BRWE9Qd2JxWG00WEsxWU1GU3RXUk9YS2xWR3hZa1c0dXJxcXZLUis4T0NCdEsvdDZJN0NZbTF0amRXclZ5TWdJQUMvLy82NzBnditna3pDQU1EWXNXT3hidDA2dkh2M0RuNStmdEtML3FaTm02SkRodzVhMXhNY0hDenR2ejlOVjNiNlhLemUxTlFVQ29VQ05qWTJHRDkrZks3eEJUMTZKSHR5VnROSW14SWxTdVM1SDltZmhXTEZpdVdwRGlMU0x5WmhpSWlJaUNHQVdqb0FBQ0FBU1VSQlZJaUlpRWlmWkVLSStNSnV0R2ZQbm5CM2Q0ZWJteHNxVjY2TXlwVXJ3OXJhdXJDN29aUExseThEME84TFoyMnNYTGtTZi83NUp3Q2daTW1TV0xCZ2dkTDU3Ny8vSG9HQmdUaDE2aFNDZzRNeGE5WXN6Sm8xcTFEN21GOGRPblJBUmtZRzNOemM0T3JxaWlwVnFzREZ4U1hYMFEyaG9hRUFBQXNMQ3lreDlTRnAxNjRkMnJadHEzSWRTVWxKQUtDWEVSenFaRTJ4TlhIaVJHbTZLd01EQS96eXl5OWExNUdSa1lIRGh3OERBQ3BYcnF4eFpKcSt1Ym01b1ZHalJ1aldyUnZzN2UxMUxqOXExQ2dNSGp4WXE5ak5temVyL0R5OUwrdm52a1NKRW5xWlZ2QjkyWk13RmhZV2VxK2ZpSFRISkF3UkVSRVJFUkVSZmZRNmR1eUlqaDA3NXFtc0VFTHQ4WUNBQUl3Yk55N0htTHg2L3Z3NTd0eTVBd0JvMXF5Wlh1dk95UjkvL0lFUkkwWUF5QnhOczJiTkdyVUwwSzlldlJvZUhoNUlUazdHN05tellXRmhvZFVvZ2c5RjgrYk4wYng1YzUzTFpZM1UrT0tMTDNRZS9lUG41NGZ2di85ZTR4UlQrcUl1eVpLVmhOSEh5QWVGUW9FN2QrN0F6czRPSlV1V2xJNlBIRGtTOCtmUFIzeDhabzdWMWRVVjFhdFgxN3JlME5CUWFUMlV2UDZzNXBXZm54OGFOV3FVcDdLT2pvNWFKMHB6VytQbDVjdVgwb2k5aGcwYjVxay91WG4zN3AyMHp5UU0wWWZoNHhwTFNrUkVSRVJFUkVUMENjZ2FFUUFBWDMzMVZhRzArZWVmZitLSEgzNkFRcUVBQUV5Yk5nM2UzdDVxWTExZFhiRjY5V3JwODRRSkV6Qjc5bXk5SjZPS1FueDhQSTRmUHc0L1B6LzgvZmZmMHZHVEowOUthNUcwYXRWS3B6clQwOU14YWRJa2xDOWZIdjcrL25ydHJ6WVNFaElBNVAybCs1WXRXL0RqanoraVNaTW1zTGEyUnJWcTFYRHg0a1hwdkJBQ2d3WU5raEl3QUJBZUhvNXUzYm9oTFMxTnF6WU9IRGdnN2VzeWhaaytORzdjdUVCR0NPbnFqei8ra05hdXltbE5ISE56Yzhoa3NodzNUYkovUnptdGYwTkVoWWNqWVlpSWlJaUlpSWpvazVlU2tvSnIxNjRoUER3Y3ZYdjNMdXJ1WVB2MjdRQUFKeWNudUx1N0YyaGJRZ2pNbWpWTEtZblN2WHQzekp3NU04ZHl2WHYzeHRXclY3Rmt5UklBd0l3Wk0zRHUzRGxzMnJTcFFLWlJLZ2h5dVJ6WHJsM0RwVXVYY1A3OGVadzdkdzYzYnQyU0VsRXJWcXdBa0RsVjFvUUpFd0FBUmtaRytQNzc3M1ZxSit2RnR4Q2lTTmJQaVl1TEF3QllXbHJtR0xkLy8zN2N1SEVENGVIaE9IdjJySFQ4aHg5K1VJazFORFFFa0RreVp1alFvZGl5WlF1QXpHbTA0dVBqSVpmTDhkZGZmNkZ0MjdiWXNXTUg3T3pzY214N3o1NDlBRElYbEs5ZnY3NzJGL2NKMmJadG03UmZVSW1vcUtnb2FULzdTQ1lpS2pwTXdoQVJFUkVSRVJIUkp5VTVPUmszYjk3RTVjdVhjZUhDQlZ5NGNBSFhyMTlIYW1vcXlwWXRXK1JKbUR0Mzd1RFlzV01BTXRkZktjaS8wSC94NGdWOGZYMnhmLzkrNlZqMzd0MnhkZXRXcmRwZHZIZ3g1SEs1TkNybTRNR0RxRm16SmhZdlhvenUzYnQvRUtNTDNuZm16Qm1zWGJzV2x5NWR3cTFidDZTUkI5bVptWm5CdzhNRHRXclZBZ0JNbVRJRjU4NmRBd0FNSHo0Y0xpNHVPclg1N05remFWOWQyZHUzYjJQVHBrMDYxYW10OVBSMFBIcjBDQUNVcHBiYnRHa1RUcDgrTGExekF3RGZmdnV0eG5yS2xpMkxtalZyb2xhdFdxaFZxeGJxMTY4UHVWeU83Ny8vSG52MzdnVUEyTnZiNDlpeFkzaisvRG04dmIzeDd0MDdCQWNIbzI3ZHV0aTFheGM4UER6VTFuM3AwaVhjdjM4ZkFPRHQ3ZjFCUGpjRjdjcVZLOUl6VnFkT0haUXZYMTVqYkVSRUJFeE5UYldxOS8zcEJHL2N1QUVnYzFUVXg1SXNKZnJVTVFsRFJFUkVSRVJFUkIrMTE2OWZZODJhTmJoMjdScXVYcjJLZS9mdUlTTWpRMjJzdXVsNWJ0KytyVFkySmlZbTF4Z2c4eS83MWEycm91N2xQNUM1UG9WQ29ZQk1Kc1B3NGNNMTFwc2ZRZ2lzWDc4ZTQ4ZVB4NXMzYjZUalE0WU13ZkxseTZWUkRybVJ5V1JZdFdvVnJLeXNwR20yb3FPajhmMzMzeU1nSUFEejU4L1hlZXF1Z2lhWHkvSGJiNzhwSFN0VnFoUWFOV3FFaGcwYm9sR2pSdkR3OElDeHNURVVDZ1hHang4dlhWdWxTcFV3Yjk0OHRmVWFHeHRMKzRtSmlVcWpUcktTSUFCUXNXSkZsYkxIamgyVEVtLzZkdmp3WVdreDl0S2xTMHZIZCt6WWdhQ2dJSlY0TXpNenVMdTdvMWF0V2twSkYxdGJXNlc0Qnc4ZW9GdTNidEswWkE0T0RnZ0tDa0wxNnRWUnZYcDFCQVVGb1VPSERvaU5qY1dEQnc5UXIxNDlUSjQ4R1ZPbVRGRzZWd0N3YTljdWFUK25SRkNXaUlnSXJhLy9ZekY2OUdocGY4aVFJU3JuM2QzZE1XclVLQUNaMzZPUmtlNnZiUk1URXhFU0VnSUE4UFQwekdOUGlVamZtSVFoSWlJaUlpSWlvbythaVlrSlpzeVlvWkwwTURFeGdidTdPK3JXcllzNmRlcWdidDI2YWhjU2QzTnp5N1dObkdJMmJ0eUlQbjM2NE1tVEo3QzF0VVd4WXNVUUd4dUxRNGNPQWNnY1BaRGx3b1VMMkx4NU13Q2dUWnMycUZTcGtsYlhxSXVRa0JCTW56NWRhUVNFaVlrSlZxeFlnWUVEQithcHprV0xGdUdMTDc1QXYzNzlwUFZITGwyNmhHKysrUWFWSzFkR3YzNzkwS2RQbnc5aStxTXZ2L3dTMWF0WGg0ZUhCNzc2NmlzMGFkSUVsU3RYVm9tN2Rlc1crdmZ2TDkybjBxVkxJeWdvU09QaTltWExscFgyVjY5ZWpkR2pSOFBJeUFqUjBkSDQrZWVmQVdUZVoyMmVKMTBFQndlaldMRmljSEp5Z3IyOVBjek16R0JtWm9hRWhBUWNPM1lNSTBhTWtHSWJOMjRzN1ZlcVZBa09EZzZvWGJzMmF0ZXVMWTM4Y1hWMXpmVUYvL2J0MnpGNDhHQnBtclh5NWNzaktDZ0lWYXRXbFdLYU5HbUNzTEF3dEd2WERuZnUzRUZhV2hwbXpacUZIVHQyd00vUFQwcTJDQ0h3KysrL0E4aWNMcTE1OCthNVhuT0ZDaFcwdjBFRjdOV3JWemttWWJONytmS2wydU83ZCsvR3FWT25BQURPenM3bzBhT0hTa3o5K3ZWem5hWnQ5Kzdkc0xhMlJzbVNKZUhrNUlSaXhZckIzTndjUWdqY3ZuMGJreVpOa3FhbWE5ZXVuVlo5SmlJaUlpSWlJdnJrQlFjSEN5S2lnaEFjSEZ6b3E2Z0hCQVFJZjMvL21icVd5Ky92d3FaTm00cmF0V3VMQVFNR2lGV3JWb2x6NTg2SmxKUVVqZkgrL3Y0Q2dGNjJqUnMzQ2lHRUtGZXVuTnJ6WGw1ZVFnZ2hrcEtTUkxWcTFRUUFZV0JnSUVKRFEvTjF6ZSs3Y3VXS2FOaXdvVXI3TldyVUVCY3ZYdFJMRzQ4ZVBSTHQyN2RYYWNQYTJscWNQWHRXTDIwVXRCczNib2dlUFhvSVEwTkRxZi9WcTFjWGQrL2V6YkZjYkd5c3NMYTJ6dkZaNk5TcGsxS1pyT08rdnI0aUlTRkI0NVlWTjJ6WU1KVjJXN1ZxcGRWejZPRGdJR0pqWTZWeWNybGM1M3Z6OU9sVGxlLzN5eSsvRk5IUjBSckx4TWZIQ3g4Zkg1WCtyRnExU2dnaFJFaElpTWI3azUyK2ZpYjkvZjF6dmM3bHk1ZEw4WnJrdHg4SkNRbFNYV3ZYcnBXT0J3WUc1dG8vVGVyVnE2ZFYyNDZPanVMVnExZDViaWRMVWZ3YlF2UXA0a2dZSWlJaUlpSWlJdnJvWmYyVmVWNElvWi8zakRWcjFzVGp4NCtWanRuYjI4UFB6dzhBY1BueVpUeDgrQkJBNXJvaitsNmMzTVhGQlM5ZXZKQSttNXFhWXZ6NDhaZzZkU3BNVEV6MDBrYjU4dVd4Zi85K0hEcDBDRE5uenNUNTgrZGhibTZPdzRjUG8xNjllbnBwbzZERnhjVmg5KzdkeU1qSWdJR0JBUVlQSG95QWdBQ1ltNXZuV003T3pnNjdkdTNDZ0FFRDhQVHBVNVh6WGw1ZVdMVnFsZHF5eHNiR1N0T1g2YUpXclZvNGN1UklqakdsU3BYQzd0MjdZV2RuSngwek16UFR1YTN4NDhmandJRURBREtub2hzL2Zqem16WnVYNC9SMVZsWlcyTHAxSzFxM2JvM1JvMGZqMWF0WGFOZXVIWHg5ZlFFQU8zZnVsR0sxSFoyUk5iMmFMbkw3L29yU2dBRURjUFhxVlZ5NmRBbjkrL2ZQY3oyVktsVkNXRmhZampGVnFsVEJ0bTNiNE9EZ2tPZDJpRWkvbUlRaElpSWlJaUlpSXRJRFgxOWZhYm96VTFOVGZQYlpaMmpidHEzME1yUlJvMFk0ZHV3WWhnd1pvbkhka2Z5d3Q3Zkh2bjM3VUw5K2ZiUnQyeForZm40NUx2NmRIMjNhdEVHYk5tMXcvUGh4cEtXbG9XSERoZ1hTVGtGbzFLZ1JGaTllak1PSEQyUEJnZ1dvV2JPbTFtVmJ0bXlKeDQ4Zkl6SXlFa2xKU1FBQUF3TURsQ3haRXRiVzFpcngzMzMzSFFCb1hMQStTOWFhTk9yaWZIeDhZRzl2ajhURVJDUWxKU0UxTlJYcDZla1FRc0RXMWhhZW5wN3c5dmJXU3hKaXpabzF1SFRwRWhRS0JkYXZYNDhtVFpwb1hkYkh4d2ZmZlBNTjVzK2ZqMm5UcHNIQXdBQUFzR0xGQ3JSdjN4N2J0bTFEMjdadHRhb3JMd21rZ2pKbnpoeE1uVHBWcTlpbFM1Zml4eDkvVkh0dThlTEZlUDc4dVhSZjhtTFVxRkZvMkxBaDR1UGpJWmZMa1pLU0FvVkNBUXNMQ3hRdlhoeWVucDc0NG9zdklKUEo4dHdHRWVrZmZ5S0ppSWlJaUlwWWNIQ3c4UEx5S3VwdUVORW5LQ1FrQkMxYXRDalUvKzhmRUJBZ2hCQ3p4bzBiTjFPWGNvWDl1ekFtSmdaUlVWRUFnTnExYXhkYXV3Q1FscGFtc25DNVBzWEd4aXF0UTBPa2k4ZVBINk40OGVLRlBySWtNVEZSV3Mra1RKa3lPcGVQakl3RUFOamEydVk2NnVqUFAvOUVRRUFBQU9EczJiTnFZN0orTHd3ZlBod0RCZ3pRcWcvYnRtMlRFbXFob2FFZjlPZ2NiUlRGdnlGRW55S09oQ0VpSWlJaUl0SlNaR1NrVmk5M2NpS0V3TWFORytIbzZBaHZiMjg5OW80S0VsOXFmM3Fjbkp6ZzVPUlVKRzBYWkFJR0FKOVZ5cGR5NWNvVlNidVdscGI1K3ZkVmw4Uk41ODZkMGJsejV4eGpybHk1b25NZmZIeDg0T1BqbzNNNUl2cTA1WDM4R3hFUkVSRVJmZklTRWhMUXUzZHY3TnUzRDhuSnlYcXJOeTB0VFMvMUtCUUt0R3JWQ3RPblQ4ZVRKMC8wVW1kT2hnOGZEbWRuWnd3YU5BaVhMMS9XdWZ6ZHUzZlJyRmt6OU8vZkg3MTY5Y0s5ZS9jS29KZTYrZU9QUHpCZ3dBQnBHekZpQk42OWUxZlUzY3JSNDhlUDBiTm5UMmw3K2ZKbGdiYjM3Ny8vb25qeDR2ajY2Nit4Y2VOR3hNZkhhMTAyTGk0T3c0Y1BsN2FFaElRQzdDa1JFUkVSRVJFUkVSRVJLUWtPRGhZZnF2WHIxd3NBQW9Dd3NySVNUNTQ4eVhlZHo1OC9GeFVyVmhRelo4NFVhV2xwK2FwcjY5YXRVdjhNREF6RWtpVkw4dDAvVFI0K2ZDZ01EQXlrOXViTm02ZHpIZGV2WHhkbVptWlNIVFZxMUJCeXVid0FlcXVkME5CUVlXSmlJdlVIZ0pnMWExYVI5VWRiRnk1Y1VPcHpSRVJFZ2JXVm5Kd3NYRjFkcGJaTVRFeEVXRmlZMXVXZlBuMnExTmZvNk9nQzY2czZ3Y0hCK2xseFhnY0JBUUhDMzk5L3BxN2xQdVRmaFVSRS80dUs0dDhRb2s4UlI4SVFFUkVSRVpGR3YvMzJtN1JmczJaTnVMaTQ1S3MrdVZ3T2IyOXZQSGp3QURObnprVGp4bzN4NE1HRFBOV1ZscGFHR1RObVNKOHRMQ3pRcFV1WGZQVXZKOHVXTFlOQ29RQUFPRG82WXVUSWtUclg0ZTd1amtXTEZrbWZyMSsvcm5FQjM0TDIvUGx6ZE9uU0JhbXBxVXJIVjZ4WWdjZVBIeGRKbjdRbGhQSTdJU09qZ3B0cGU5NjhlYmg5KzdiMGVkR2lSZmppaXk4S3JEMGdjL1RNNU1tVE1XblNwQUp0aDRpSWlJZ0tIcE13UkVSRVJFU2sxcU5IajNENjlHbnA4NmhSby9KZFozUjBOTjY4ZVNOOURnc0xnNGVIQnpadjNxeHpYUnMyYkZCSzRNeWVQUnVsUzVmT2R4L1ZpWXVMdzdwMTY2VFA0OGFOeS9PODljT0hEOGRYWDMwbGZWNjllalVPSFRxVTd6N3FJajQrSHExYnQ1WVdNYzR1SmlZRzN0N2VIL1MwV1JrWkdVcWZDeW9KYytYS0ZTeGN1RkQ2M0xGalI3VS9CMW5KdWZ4S1NrckMvUG56VWFGQ0JTeFlzQUNMRmkxQ2FHaW9YdW9tSWlJaW9xSlJjSDh1UkVSRVJFUkVoV0xyMXEzbzFhdVgzdXFMaVltQm82TWpWcTllTFkwNGNIRnhRY2VPSGZOZDkyZWZmWWFMRnkraWYvLysyTFZyRjREL3YrN01pUk1uOE91dnY2SllzV0s1MXZQMjdWdE1uejVkK2x5N2RtMk1HREVpMy8zVFpOV3FWVWhNVEFRQWxDaFJBc09IRDg5elhUS1pET3ZYcjBlTkdqV1FrcEtDOGVQSDQrdXZ2OVpYVjNPVmtwS0NqaDA3S2kwNDNMTm5UOVN2WDErNnJtdlhyc0hiMnh1SERoMkN1Ymw1dnRxN2NPRkN2c3E3dUxpZ1JJa1NTc2NLSXduejd0MDc5T2pSUXhvcFZLRkNCV3pZc0VFcEpqazVHZlBuejhlQkF3ZHc1c3daclo1ZGRWSlRVeEVZR0lpNWMrZml4WXNYMG5HRlFvSCsvZnZqMnJWckJUcmFoNGlJaUlnS0R2OVhIQkVSRVJFUnFZaUxpOE9xVmF1a3p6Lzk5SlBlWGdKYldWbGg1ODZkOFBmM3g2UkprNlFYNnBzMmJjS0ZDeGV3Wjg4ZVZLNWNPY2M2cGsrZkxpM0dibWhvaUhYcjFzSFEwRkJqZkZwYUdpSWlJbkt0VjUxMzc5NWh5WklsMHVjcFU2YW92R3d2V2JLa3p2V21wYVhCME5BUTY5ZXZ4L3IxNjdVcVU3eDRjVnk3ZGszbnRyTEk1WEo4KysyM09INzh1SFNzY2VQR1dMOStQVXhNVEJBUkVZR0FnQUFBd01tVEo5R3BVeWZzM2JzWHBxYW1lVzZ6YnQyNmVTNExBUDcrL2hnN2RxelNzZlQwZEtYUHhzYkcrV3BEbmRHalIwdlRrSm1ZbUdEbnpwMnd0YldWenFla3BNRER3ME9LR1QxNk5BSURBM1ZxNDlXclYxaXpaZzFXcmx5Slo4K2VLWjJUeVdUbzFLa1Rwa3lad2dRTUVSRVIwVWVNLzB1T2lJaUlpT2dqWjI1dXJqSlNRSjNzZjJHZlU3eUJnUUZXckZnaFRVZmw2T2dJWDEvZi9IZjBQZVBHallPbnB5ZTZkT2tpVFZGMjQ4WU5mUDMxMTdoMzc1N0dGLzgzYnR6QXlwVXJwYzlqeDQ3RjU1OS9yckdkWThlT1ljU0lFWWlOamNYMTY5Zmg1T1NrVXo4REF3TVJFeE1ESUhNMHhLQkJnMVJpc3Q5YlhlV25yQzRTRWhMUXZuMTduRHAxU2pwV3BVb1YvUFhYWHpBeE1RR1F1ZDdKNDhlUHBWRktRVUZCYU4yNk5mYnQyd2NySzZ0QzZhYzIzaDhKbys4a3pCOS8vSUcxYTlkS245ZXVYWXM2ZGVvb3haaWFtcUpmdjM0WVAzNjhGTk9xVlN0ODk5MTN1ZFlmSGg2T3BVdVhZdXZXclpETDVVcm5EQTBOMGFOSEQweWVQQmx1Ym01NnVKcVBTbEpHUm9aRlRnbFZJaUlxSFAvOVc1dFkxUDBnSWlJaUlpSWl5cmZnNEdCUkdBQkltMXd1MXhpWG1KZ29uSnljcE5nNWMrWVVhTC91M2JzbnFsYXRLZ0FJSXlNamNmVG9VWTJ4R1JrWm9uSGp4bExmcWxTcGt1TzF2SDM3VnVsYXZMMjlkZXJidTNmdlJNbVNKYVh5Vzdac1VSdVgvZDRXNUZhaVJBbWQrcC9sOGVQSG9tYk5ta3AxVmFsU1JVUkZSYW5FcHFhbWlnNGRPaWpGZW5wNmltZlBudVdwN2Z4ZXM3Ky92MHFkUjQ0Y1VZcEpTMHZMVTkvVU9YMzZ0REF6TTVQcW5qaHhvc1pZaFVJaFdyWnNLY1hhMmRtSkowK2VLTVU4ZmZwVXFhK05HalZTZTUwbUppWmk0TUNCNHNHREIzcTdGaUdFQ0E0T0ZubjgxWlJuQVFFQnd0L2ZmNmF1NVlLRGc2L0d4Y1hwOWZxSmlDaHY0dUxpUkVoSXlKWGNmM3NURVJFUkVSRVJmZUErdENUTXBFbVQ5Sm80dUh6NWNxNTllLzM2dFdqYXRLa0lEQXpNTVc3eDRzVlN2UVlHQnVMZmYvL050ZTQ5ZS9ZbzlXZjE2dFc1bHNteWNPRkNxVnl0V3JWRVJrYUcxbVd6dTMzN3RqQTNOeGRXVmxaaXpKZ3hJakl5TWsvMTVFVllXSmhTSWdrNUpHQ3lwS2FtaWs2ZE9pbVZLVldxbERoejVvemUrcFc5N2wyN2RxbU5pWW1KRVUrZlBsWFpObS9lTEpXVnlXUnFZM0xhb3FPajFiWjMrdlJwWVdWbEpkWGRzV05Ib1ZBb2NyeU9xS2dvNGVEZ0lKVnAyclNwMG5QeWZoTG0vYTFFaVJKaSt2VHBLbjFLU2tyS2MrSXJ1NDhwQ1hQMDZOSFo0ZUhoK2I1bUlpTEt2L0R3Y0hIMDZOSFpCZkRQQkJFUkVSRVJFVkhoK3BDU01QZnUzUk9tcHFhRm5vUVJRb2owOVBRY3oyY2xNckxxeldtRXd2dDY5KzR0bGJPd3NCQjM3dHpKdGN6cjE2K0ZyYTJ0VkM0a0pFVHAvS2xUcDRTUGowK3UxNWVlbmk3cTFhdW5kRS9XckZtamRkL3o0NWRmZmhFbUppWktiWC8rK2VjYWt4RFpwYVdsaVo0OWV5cVZOVFkyRmdFQkFia21KclNSdlY1TlNaaXZ2LzVhcjg5aTF1YnE2cXJVamtLaEVLdFdyVko2OW12WHJpMFNFeE9WNHVSeXVYajI3Sm00ZnYyNk9IWHFsTml6WjQ5WXUzYXRhTldxbFZMOXk1WXRrOHBvU3NMVXFWTkhiTjY4V2FTa3BLaTk5aXRYcmdoRFEwUFJ0bTFic1gzNzlqd25BRCttSk15aFE0ZXNRMEpDSHNmR3h1YnBXb21JU0Q5aVkyTkZTRWhJeEwvLy92dmh6RVZLUkVSRVJFUkVsRmNmVWhLbVRaczJTbkhPenM2aVhMbHl1VzdaWC9RN09qb3FuYnQ1ODJhKys1NlNraUxxMXEyck5DcEYwOHRyZGQ2K2ZTdGNYRnlVWG9DbnBxYm1XR2JreUpGU2ZOdTJiVlhPTjJuU1JEcmZ2bjE3alltSkJRc1dLTjNUN3QyNzU5aHVmSHk4MXRlbHlldlhyMVZHc2dDWjA3RzluMWpJemZUcDAxWHFhZGFzbVlpSWlNaFhIN1BYVjloSm1GcTFhaW0xYy8vK2ZaVVlUMDlQMGJCaFExR3RXalhoN095c2xBRE1iYk8wdEJTUEh6OFdRcWdtWVRwMzdxelZpS0xqeDQ5TFpRd01EUEk4NWRySGxJUUJnSkNRRUs5Ly92bEhNQkZEUkZRMFltTmp4VC8vL0NPT0hqMzZ0WjcvZVNBaUlpSWlJaUlxR2g5S0VtYkxsaTBxTDVOeldwOGx1ekpseWtobDl1L2ZyekZ1K2ZMbFlzR0NCVHIvVmYrZ1FZT2srczNNek1UMTY5ZDFLaStFRUljT0hWSzZ0c21USjJ1TXZYNzl1akF5TXBKR2Y3dy9SZEw3YTVKTW56NWRiVDAzYnR4UUdsMVJxVktsSEpNc3UzZnZGc1dMRnhkYnQyN1YrZnF5N04yN1YyWDZNUUJpOU9qUmVSNU5zWG56WnBVUlVwYVdsc0xQejArblpGaDIyZXNxN0NSTXZYcjFWTnJTdEZaTFhyZHZ2dmxHQ0tHYWhORm1GSklRUXV6WXNVTXFVNnBVcVR6ZFl5RSt2aVFNa0ptSUNRa0plUndlSGk3aTR1SnlIU1ZIUkVUNWs1NmVMdUxpNGtSNGVMZ0lDUWw1ekFRTWtYNFpGWFVIaUlpSWlJaW82TjI3ZHc5RGhneFJPWDcxNmxXMGFORWl4N0p5dVJ4UlVWSFNaeGNYRjdWeEJ3NGN3S2hSbzZCUUtCQVVGSVRObXplamJObXl1Zlp0OCtiTldMTm1qZlI1eVpJbGNIZDN6N1hjKzFxM2JvMWV2WHBoeTVZdEFJQ0ZDeGVpVTZkTytQenp6NVhpRkFvRmZIMTlrWjZlRGdBWU9YSWszTnpjcFBOQ0NFeVpNa1g2WEs1Y09VeWNPRkdsdmVUa1pQVHMyUk1wS1NrQUFGTlRVK3pjdVJOV1Z1cG45bGk0Y0tGVXo5Q2hROUdvVVNPVUwxOWU2K3Q3L3Z3NXhvd1pnOTkvLzEzcHVMVzFOZGF2WDQvT25UdHJYZGY3ZXZYcWhlclZxNk43OSs2NGQrOGVBQ0F4TVJFVEowN0VoZzBiNE9mbmh3NGRPa0FtaytXNURYWCsvdnR2Nlh2SWJzS0VDVmk1Y2lVQXdNdkxDMy85OVZldWRVMmFOQWtyVnF3QWtQbGR2Szl2Mzc0NGMrYU0yckltSmlad2RIU0VnNE1Ebkp5Y2xQNmJmVHQvL2p4bXpKZ0JBQWdLQ3NMV3JWdlJyRmt6YlM5WFNmYWZxWExseXVXcGpvK1ZsNWRYeUtGRGgycEVSa2FPZmZic21iY1FvaUlBeTZMdUZ4SFJKeXhSSnBNOVVDZ1UrOVBUMHdQYXRHa1RYOVFkSWlJaUlpSWlJdEliZlk2RW1USmxpclM5RHhwR3dxU2twQWhQVDArMWY4M3Y0K09UYTV2WHIxOVhLdlA2OVd1Vm1JeU1ERkc3ZG0ybE9GdGJXN0Y5Ky9ZYzY5NjJiWnZTVkdmZmZmZGRydjFSS0JRaUtTbEp2SHo1VWp4OCtGQmN2MzVkaElhR2l1RGdZTEYrL1hwaGFHZ28xVmU3ZG0yVmFaNSsvdmxuNlh6SmtpVlZScTdzMnJWTHExRWNmZnIwVVlyNzlkZGZjK3ozdzRjUGhZV0ZoUlRmdUhGanJVYXVwS1dsaWNXTEZ5c3RLSisxZVhwNml2djM3K2RhaDdiaTQrT0ZqNCtQMm1mRnc4TkQ3TisvWCt2MVlyUzVoNXI0K3ZwS1piMjl2YlVxTTN6NGNLbE1peFl0Vk00bkpDU0lHVE5taUpVclY0cmR1M2VMTTJmT2lMdDM3NHE0dURpdCs1V1JrU0hxMUtrakFBaFRVMU94YXRVcUVSa1pxWFN0RHg4KzFMbS8zMy8vdmRaOWVOL0hPQktHaUlpSWlJaUlpSWlJU0cvMG1ZUkJ0cGU5T1ozTG5vUjU4ZUtGcUZTcGtuU3VmZnYyMHI2N3UzdXViZTdaczBlS2QzUjAxQmdYSHg4dnVuWHJwdkx5ZnZEZ3dTSTVPVmtwTmlvcVNnd2VQRmpJWkRLbDJGYXRXb2x2di8xV3RHelpValJwMGtSOC92bm53czNOVFpRclYwNDRPVGtKQ3dzTGxUSzViUXNYTHBUYVRVcEtVcHAycTNqeDRzTFQwMVBVcUZGRFZLbFNSWlF0VzFacGJaQ3Z2LzVhN2JXdVdyVktxWTArZmZya2VoK0ZFR0xKa2lWSzVSWXRXcFJqL0o5Ly9pbXFWcTJxOGRwc2JHeUVnNE9EM2pmOGw2QlMxMmJWcWxYRmloVXJSRUpDUW81OXoxNUcxeVJNcjE2OXBMTGR1blhUcWt6MnhFMzc5dTExYWs4WC8vZC8veWRxMTY0dHJsMjdKb1RJWEo4bis3WHUyN2N2MXpyUzB0SkU1Y3FWcFRJelo4N01jMytZaENFaUlpSWlJaUlpSXFML2FVV2RoQkZDaU1qSVNGR3VYRG5oNWVVbFhyNThLY1VaR1JtSnBLU2tITnVjUDMrK0ZOK2tTWk5jKzdoMDZWSmhiR3lzTW1Jait3aUJ5Wk1uNjVSSXljOW1ibTZ1TkZyRTFkVlZxM0ttcHFiaXpwMDdLdGNYRmhhbU5IcW5UcDA2YXRmZ1VTYzlQVjE0ZUhnb3RYSGp4ZzJWdVBEd2NGRzNibDIxL1hKemN4TW5UNTRzOFBzV0Z4Y25oZ3daSWd3TURGVE9XVmxaNVRyaUkzdThya21ZRGgwNlNHWDc5ZXVuVlptK2ZmdEtaVHAzN3F4VGU3cktQb0pKb1ZBSWUzdDdxZTBxVmFxSWYvNzVSN3g4K1ZMRXhNUW9iYytmUHhlaG9hRksxd2N0RXplYU1BbERSRVJFUkVSRVJFUkUvOU0raENTTUVFTGN1WE5Idkh6NVVnZ2hSTGx5NWFUWWd3Y1A1dGhtNjlhdHBkaGh3NFpwMWMvVHAwK3JqS1FvVWFLRWVQdjJyUkFpYy9TQXRiVjFuaE1FWm1abXdzbkpTVlNvVUVIVXJGbFROR2pRUUxSbzBVSjA2TkJCOU96WlUvVHAwMGRweEV6MkVTMmpSbzFTbTFSd2NuSlNPalpqeGd5VjY3cDI3Wm9vVmFxVUZGTzhlSEh4NU1rVHJlNUpsck5uenlvbE5yNzQ0Z3VWaGNuajQrTkZ4WW9WVlpKSmMrZk9GU2twS1VJSWtlZDdwKzJXNWR5NWM2Smh3NFpLNTlhdFc1ZnJkV2FQMXpVSjgvWFhYMHRsUjQ4ZXJWV1puajE3U21WNjl1eXBWYi95ZTIreVpCK0ZvK3RXdkhqeFhCT2hPV0VTaG9pSWlLaG9HUlYxQjRpSWlJaUlxUEJwV3ZCOTRzU0pHRDE2TkJvMmJJakhqeDhEeUZ4Z3ZFMmJObXJqTXpJeWxCWXpyMSsvdmxidE4yN2NHQmN2WGtTblRwMFFGaFlHbVV5R1pjdVd3ZHJhR2dCZ2IyK1BIMy84RWJObXpZS1RreE9xVkttQzh1WEx3OTdlSGc0T0RyQ3pzNE9kblIxc2JXMWhhMnNMYTJ0cjJOall3TnJhR3RiVzFqQXl5djMvNmhnWUdHRERoZzBBZ0dQSGptSFRwazNvMDZjUHhvOGZqKzdkdThQT3pnNE9EZzZ3dGJXRmtaRVIrdlhyaDQwYk53SUFxbFNwZ2ttVEprbDFwYWVuWThPR0RSZy9manpldm4wckhlL2V2VHRPblRvRnVWd091VnlPZCsvZVNmOTlmMHRLU3BJMlEwTkRLQlFLQU1DNWMrZXdkT2xTakJrelJxclh5c29LVzdac1FlUEdqU0dFUUk4ZVBlRG41d2NYRnhjcEpqT2ZVUERxMXEyTE0yZk80TUNCQTVnMmJScUtGeStPL3YzN0YyaWJMMTY4a1BZZEhSMjFLcE9XbGlidG01bVo2YjFQT1prL2Z6NU9uejZOVzdkdTZWVE94c1lHTzNic1FMRml4UXFvWjBSRVJFUlUwSmlFSVNJaUlpTDZINVQ5SlhaMmlZbUpBSUFtVFpwZysvYnRBREtUTUpwY3VYSUY4Zkh4MHVjR0RScG8zUWRuWjJlY09uVUt2cjYrcUZTcEVycDI3YXAwZnR5NGNmamhoeC93MldlZmFWMm5Mdno5L1hIZ3dBSEV4TVFBeUx6T1BuMzZ3Tm5aR2M3T3prcXgvL3p6RHpadDJnUUFrTWxrV0wxNk5VeE5UYVh6UC8vOE15Wk1tS0RTeHJKbHkvVFMxMm5UcHFGang0NUs5NkpCZ3daWXNtUUpmWTk2NWdBQUlBQkpSRUZVNnRXcmgzcjE2dW1sbmZ4bzM3NDkyclZyaDRTRWhBSnZLem82V3RvdlZhcVVWbVdTazVPbGZXMlRNQTBhTkpBU2d6bUpqNDlIYUdpb3h2TU9EZzQ0Zi80OEFnTURjZlRvVVVSRlJTRTFOVlVsVGlhVHdjVEVCR1hLbEVIanhvM1J2MzkvRkM5ZVhLdStFaEVSRWRHSGlVa1lJaUlpSXZya0NTRmtBUUVCeFJRS2hZMmhvYUcxZ1lHQnRSRENBb0M1RU1KTUNHRUd3TnpBd01Ecy9XTXltY3dNZ0RrQU01bE1acVpRS0pTT0FUQVVRaGpLWkRKREFBWUFzdjlYMi8wUGpwZVhsN1IvNzk0OVBIandBQlVyVmxTSk8zNzh1TFJmdm54NXRURTVNVFUxeFcrLy9hYjJuSVdGUllFbFlJRE0wVFlCQVFHWU8zY3VGaTllalBidDI2dU5TMGxKd2FCQmc2U1JKYjYrdnZqcXE2K1VZdnIxNjRmWnMyY2pLU2xKTDMwek56ZUhsWlVWWHI1OENRQ1F5K1VZT25Tb1NrSnM1TWlSZW1sUFgyUXltVlpKaS94SVRVM0Y2OWV2cGMvYUptRlNVbEtrZlcyVE1NdVdMVU9kT25WeWpidHc0UUxxMXEycjlseHFhaXFlUFhzR0FPallzU04rL1BGSHJkcldwNENBZ0VLZmtneEFzeUpvazRpSWlPaUR3eVFNRVJFUkVYM3daczZjYVdKalkrTWdoSEQ4YjdPVHlXVFdDb1hDV2lhVFdRc2hiR1F5bVRVQWF3QTIveDJUUGk5ZXZOaGFKcE1aR0JwbTVqdXlwbm5LSXBQSkFDaFAzeVNUeVJRQTVBQ1NzLzRyaEpETFpMSmttVXlXRE9DdEVPS2xUQ1pMQjVEeDM2WVFRbVRJWkxJTUFBb0FHVUtJREFBS0F3TURhVjhJa1dGZ1lDRHRBNWhhVVBkT0U3bGNudU9MNk1xVks2Tml4WXA0OE9BQkFHRFRwazJZTTJlT1N0eTJiZHVrL1ZhdFd1bS9vd1hzaHg5K1FJOGVQV0JzYkt3eFp1clVxYmg5K3pZQXdNWEZCZjcrL2lveGpvNk9HRHAwS0FJQ0FsQ3hZa1ZVcUZBQnBVcVZncG1aR1FJREE2VzRQbjM2b0h6NThyQzF0WVdOalEwU0VoS1VFaWt2WDc2RWpZME5URXhNSUlSQW8wYU5wQkVXUjQ0Y3dmYnQyOUdqUnc5OVhmNUhLU0lpUXVselFZNkUwWWZ3OEhCNGVIaElud3RybXJqc2hCQ25Dck05bVV6MkpZQ0l3bXlUaUlpSTZFUEZKQXdSRVJFUkZhcWRPM2NhUG5ueXhBNkFZOVltaEhESy9obUFvMHdteS83Wk9pTWpRNmtlSVlTVVBKSEpaRW40Zit6ZGQxaFQ1OXNIOE85SkdESVVWRlJBM0JSRWNTQ3VGdmZlcStMQ1g5V0txN2hRY0ZaTkhhVkswTHFWVnVxdTRnWVZVWEJ2NjBhUnVsQWs0Z0tVS1lRODd4OHg1MDBnZ1NRc3RmZm51bkwxNUp4bkJVTGFuanZQZlFNZkZBL0cyQWVPNDE0enh2am5BTjRMQklJUGpESEY4elFBR1FLQklGTXFsV1l5eGpLRVFtR21UQ2JMc0xTMHpCdzdkcXowVStIMlluZml4SWtTRDhKb28zLy8vaENMeFFDQW9LQWdMRml3UUtYV3lxMWJ0M0Q3OW0zK2VkKytmVXQ4alVVaHZ3RE1oUXNYc0h6NWN2NTVZR0FneXBZdHE3YXRTQ1RDdkhuelZLNm5wcWFxQkdGRUloRnExS2pCUDFjRWR4UXFWYXJFSDNNY2gvWHIxOFBWMVJVNU9UbXdzN05EaFFvVnRIOWhYNm1yVjYveXgwS2hFQTRPRGxyMTAyY25UR21TU3FYWXVIRWpySzJ0OGYzMzN4ZHFMRjlmMzNaRnN5cnRmTnA1RTF1U2N4SkNDQ0dFZks0b0NFTUlJWVFRUW9xRVNDUVNtSm1aV1RIR2JJVkNvUzFqekpianVLcU1NVnNBdGh6SDJUTEdiSjgvZjE0RkFLZmNWeEZNQVpBSzRBMkF0NThlTVVySC9FTWdFQ1JsWldXOU56WTIvdkQrL2Z0VWtVZ2tMZXJYTTI3Y3VLSWU4b3N6ZVBCZ1BnZ2prVWh3K1BCaDlPdlhqNyt1cUpFQ3lJTUhuVHQzMW5tT0owK2U0Tnk1Y3hnNmRDaU1qSXp5WEkrUGowZmJ0bTExWDd5V0hqMTZwUEZhWW1JaWhnMGJ4dStjR2o5K1BMcDE2NmF4dmJyaTZlbnA2U3JQTlFWd05HblVxQkc4dkx5UW1aa0pzVmhjWVArSWlBaTlmZytGRVJZV2x1L1BwYWdwQjJHY25KeTBMbHF2SElReE1USFJxcytXTFZzUUVSRlJZTHY0K0hpdHh0UFcvdjM3TVh2MmJQejc3Nyt3dHJaRzU4NmRpejNOR3lHRUVFSUlLUjRVaENHRUVFSUlJUVVTaVVRRzV1Ym1WUVVDUVUzR1dBMlpURlpWSUJEWTVncXcyQUF3NURpT1Q3ZkQ1QWV2T0k2VE1NWWtBUDRCa01CeDNHc29CVlU0am52NzRjT0hkeUtSS0ZQREVrZ3BhTnEwS1p5ZG5SRVZGUVVBV0xseUpSK0VTVWxKd2ZidDIvbTJRNGNPVmRrbG82M1EwRkJNblRvVnMyYk53dWpSbytIcjZ3c0xDd3YrZW5aMk5wOFNyU1RKWkRJTUh6NGN6NTgvQndBNE9EZ2dJQ0NBdjU2VGs0T25UNS9pd1lNSGlJNk9SdVBHamRVR1A1S1RrL2xqZ1VDZzh0cTA5ZnZ2dnlzSEt2L3pGT25aQUdpc3c2S09jcjBlYlFNM2E5YXMwWDVoUmVESWtTTVFpVVQ0NTU5LytITUpDUWtRaVVRcU83SUlJWVFRUXNpWGc0SXdoQkJDQ0NFRUlwRklVSzVjT1J1WlRGYUw0N2lhQUdveHhtb0NxQVdnSm9CcUFBd1VPd0krQlZyZUFsQUVWKzREa0hBY0o1SEpaQktPNHlRQ2dVRHk0Y09IVjhXeFM0V1VuSEhqeG1IU3BFa0FnTk9uVHlNME5CUzllL2VHdjc4L1h4eWQ0emg0ZVhucE5iNWlsMEZDUWdJQ0FnSXdhOWFzb2xsNElVMmRPaFZoWVdIODgzYnQybUhod29YNDk5OS9FUk1UZzBlUEhpRXJLNHUvcmh5UVV2Ym16UnYrdUh6NThsRFVKZElGQldEK1gyeHNyRXFBb21YTGxscjNWZDZWcE8xT21KTEFHRU5vYUNnV0wxNk1hOWV1NWJsdWJtNE9ZMlBqVWxnWklZUVFRZ2dwQ2hTRUlZUVFRZ2o1anhDSlJLYW1wcVlPUXFIUVVTYVQxUllJQklwQVMwMEFOV1F5bVJIQUY0MW1BT0k1am52S0dEc1A0Q2xqTEJiQVV3RFBqSTJOSlpNblQvNm9kaUx5VlJrMWFoUVdMRmlBeE1SRUFNQ01HVFBRcEVrVGxXL2w5K3paVSt1NkhNcWtVaW5PblBuL2V1R2RPM2VHdWJsNXZuMEtXOVE4TmpZV3RXclZ5cmZOUC8vOGc5V3JWNnVjVTY3cm9rN3QyclhWbm4veDRnVi9iR3RycStVcWkwNTJkclplTzVRS1VoS0JvWmlZR0p3OGVSTE5temVIcTZzckFHRFhybDM4ZFlGQWdENTkrbWc5bmo0N1lhNWR1NGFtVFpzVzJPNmZmLzdSYVZjT0FHUm1abUw3OXUwUWk4V0lpWW5KYzkzS3lncVRKMC9HeElrVFViNThlWjNHL2hvY1BYcTBuSUdCZ1EvSGNYMEIxQUZnVnRwcklvUVFRdjRqMGdBOFpvd2Rra3FsNGg0OWVud283UVY5NlNnSVF3Z2hoQkR5RlJHSlJJSXlaY3JZR1JnWU9ETEdIQVVDZ1NOanJDNEFSOGgzcy9BRjdSbGpDWkFYVHY2SDQ3aTlNcG5zS2NkeHNRS0I0S21CZ1VFY0JWa0lBSmlabWNIYjJ4dno1czBESUM4azM2Wk5HLzZHTnNkeFdMaHdvVjVqWDcxNkZTa3BLZnp6d2hZZkx5b09EZzRRQ0FSOExSaE5MQzB0NGVEZ0FBY0hCOVN0VzFkdG00Y1BIL0xITldyVUtOSjFmbTJpbzZOeDl1eFpuRDE3RnFkUG40WkVJZ0VBYk5xMENhNnVybUNNcWV3NGNuTnpnN1cxdGRiaksrK0UwVFlJVXh3ZVBueUlqUnMzNHErLy91S0RtOHFxVjYrTzZkT253OVBUczFUWFdab2lJaUk2QWRoa2EydGIzZGJXRnVibTVucnRJaU9FRUVLSTduSnljc3hTVTFNYlNpU1NoaEtKWkVSRVJNVG9UcDA2RlZ3a2oyaEVRUmhDQ0NHRWtDL1EyclZyelRNeU1od1pZNDRjeHpsQ0htU3BDOEFCZ0FuQXB3eExCaERER0R2RmNWd014M0V4TXBrc0ppMHQ3WWxJSkVyUFp3cENlTjdlM2xpL2ZqMS9VL3pKa3lmOHRjR0RCOFBGeFVXdmNZOGVQY29mR3hnWTZMU3JvVGlWSzFjT2pvNk9pSTZPQmdEWTJkbkJ5Y2tKOWVyVmc1T1RFK3JXclF0SFIwZXRBZ0QzN3QzamovWFpMZlMxeXNuSlVYbit2Ly85RDVtWjZrdEN2WDM3RmdCdzRNQUJsWitudTd1NzF2UEpaREtWOFVzekhabWpvNlBhSFYzTm1qWER4SWtUTVd6WXNHTFp2ZlNsaUlpSTZHUmtaSFRDMmRuNVA3a0RpQkJDQ0NsdFFxRVFGaFlXc0xDd2dMVzFkZldvcUtnVHg0OGY3OVNsUzVmSTBsN2JsK3EvKzE5MmhCQkNDQ0ZmZ0UrMVdtckxaTEtHakxHR0FvR2dJV09zWVVaR1JoMkFUd21VQStBeDVNR1dFNHBBQzhkeE1UNCtQbTg0aml0Yy9pYnluMmRtWm9ibHk1ZGp5SkFoS3VmTGxTdW5VcXhlVjBlT0hPR1AyN1ZyOTFuZGNOMndZUU9Nakl4UXIxNDlsQ3RYVHU5eGxJdklPenM3RjhYU3ZraXBxYW00Y3VVS0xseTRnUFBueitQeTVjc3ExelVGWUt5dHJXRnBhUW5HbU1xT0t3c0xDL3p3d3c4NnphL016RXk3ekZaUlVWR1FTZ3N1YS9YZ3dRT3QxNkljZ0xHd3NJQ0hod2ZHamgyTFJvMGFhVDNHMStybzBhUGxBR3lpQUF3aGhCRHllU2hmdmp5Y25aMXg0OGFOb0tOSGp6YWcxR1Q2b1NBTUlZUVFRc2hud3MvUHI3eWhvV0VENVdBTHgzRU5aREtaS1FCd0hKZkRHSHNBNENwamJKTkFJTGdubFVwakxDMHRuNHdiTnk1YjNaaSt2cjRsK2hySWx5MHVMZzQzYjk1RTY5YXQ4OXdBN2RldkgyeHRiZm5kTUFCZ2IyK3Y5NDNTK1BoNDNMcDFpMy9ldjM5Ly9SWmRUTnEwYVZQb01SNDhlSUJuejU3eHozV3RHYUpzOCtiTnNMYTJScGN1WFNBUUNBcTl0cEp5NE1BQkxGcTBDSGZ1M01teiswV2RTcFVxb1gzNzltamZ2ajNhdFd2SHAza0xDZ3JDN2R1MytYWS8vZlFUTEN3c3RGNkhjdG83UVB0MFpLTkdqZEo2RGwyNHVibGh6Smd4R0RSb2tNWmRPVWxKU1JnOWVqUkdqaHlKYnQyNndjaklxRmpXOGpreE1ERHdzYlcxclU0QkdFSUlJZVR6VWI1OGVkamEybFovOGVLRkQ0RDVwYjJlTHhFRllRZ2hoQkJDU2hoampBc0lDS2dPb0JuSGNVMFlZdzBCTk1Tbm1pMktlaTBjeDkxaGpLM25PTzVPVGs3T25USmx5a1JUblJaU1ZPN2Z2NC9vNkdqY3VuVUxOMi9leEsxYnQvRHUzVHNBOG5SanlqZEJwVklwM04zZFZRSXdBSERqeGczMDdkc1hJU0VoS0ZPbWpFN3pLKytDNFRnT2ZmdjJMY1NyS1YwSkNRbUlqbzVHKy9idFZjNHIxeStwWExreTZ0ZXZyL2NjNGVIaDJMVnJGK3pzN0xCNDhXS01HREZDNzdGS2tyR3hNVzdldktueGV0bXlaZEcyYlZ0MDdOZ1JIVHAwUUlNR0RSUTcvSGpQbmozRDFLbFQrZWNtSmlZcXo3V1JPd2lqN1U2WTRuRC8vbjA0T1RrVjJPN2R1M2M0Y09BQURodzRnUExseXlNNk9ocFZxbFFwZ1JXV0hvN2ordHJhMnBiMk1nZ2hoQkNTeTZjdlkvVUJCV0gwUWtFWVFnZ2hoSkJpdG16Wk1tdWhVTmlVTWRZTVFET3hXTnlVNDdoS0FNQVkrOGh4M0QzR1dDU0FPeHpIM1pISlpIZDlmWDFmbCs2cXlkY2lKU1VGdDI3ZHdvMGJOMVRPdTdxNmF1eGpiR3pNSDB1bFVnd2ZQaHlob2FGcTI1NDRjUUs5ZXZYQzNyMTdZV2xwcWZXNkRoMDZ4QjgzYmRvVVZhdFcxYnB2YVpMSlpMaDc5eTR1WHJ5SUN4Y3U0T0xGaTNqNjlDbWFOV3VHcTFldjh1M2V2MytQOWV2WDg4OTc5KzZkSjdpZ0MwVTZyUmN2WGlBcUtrci9GMURDMnJadEN5TWpJMlJsWlFHUTEvNXAwYUlGT25YcWhFNmRPcUZseTViNTFqK1JTcVVZTVdLRVNoQkZKQktoY3VYS09xMUQzeURNaGcwYjRPam9XR0M3bUpnWWpCOC9YcXN4dFFuQUFNQ2JOMi80NDZTa0pKMyt2cjVnZGN6TnpVdDdEWVFRUWdqSnhkemNISXl4T3FXOWppOFZCV0VJSVlRUVFvcVFuNTlmZVFNREExY0F6UVFDUWJOUGdSZTdUelVBcEJ6SDNRRndBTUExbVV6Mmo0V0Z4VDFOcWNRSTBZVlVLc1hqeDQ5VnpqazZPdUxodzRkcWk0QnJVcjE2ZFFpRlFnRHlHOWNEQnc3RThlUEgrZXMxYTlhRVdDekc2TkdqOGY3OWV3QkFaR1FrV3JSb2daQ1FFSzF1V0Njbkp5TWlJb0ovM3E5ZlA2M1hWOUlrRWdtdVhidUdxMWV2NHVyVnE3aHk1VXFlRy9vQTh0d2duemR2SGhJVEUvbm5ucDZlaFZwSGNuSXlmL3dsN1JRd016UERzR0hEWUdwcWlpNWR1cUI5Ky9aYTE5aGhqR0hVcUZFNGMrWU1mNjVwMDZhWVBuMjZ6dXRRRG1nbzFxVU5WMWRYTkczYXRNQjJ4UkU0ZVBYcUZYOWN1WEpsbGVEb1Y4eE04ZmxEQ0NHRWtNL0hwMzgvMHpjbDlFUkJHRUlJSVlRUVBRVUhCd3ZqNHVJYXltUXlONDdqdmdQUURJRDlwOHVNTVhZZlFBVEhjZjl3SEhmdHc0Y1BkMFFpa2ZycTA0VG82Zmp4NDVneVpRb2VQMzZNN0d6VmVONi8vLzZyc1orSmlRbWNuWjNSc0dGRE5HclVDSTBhTlVMRGhnMzVZRUpjWEJ4NjllcUZPM2Z1OEgycVZxMkt5TWhJMUs1ZEczWjJkdWphdFNzZmlQbjMzMy9Sb2tVTGJOaXdBVU9HRE1sM3pTRWhJZnpPQ09EekNzSWtKaVlpTURDUUQ3ckV4OGNYMk1mYzNCeE5talRobjRlRWhHRE5talg4ODY1ZHU2Smx5NWFGV3RmTGx5LzU0eTlsMTVEQ1gzLzlwVmMvYjI5dmxaUnVKaVltQ0FvS2dqNDM2WlYzRDVtWm1SVkwwRVJiakRHdGRrVTlmLzZjUDY1WnMyWXhyb2dRUWdnaGhCUW5Dc0lRUWdnaGhHakozOS9mVENBUU5BZlFDa0NyNTgrZmZ3dWc3S2ViYVU4QVhPRTRibjFPVHM0MU16T3ptMTVlWHFtbHVWN3kzMkJvYUlnSER4N2syOGJHeGdZdUxpNThzS1ZSbzBad2NIRFFXT0E5TkRRVW8wYU40bXZFQUVDTkdqVVFIaDZPMnJWckF3QmF0R2lCeU1oSTlPclZDd2tKQ1FEa0tiaUdEaDJLZmZ2MllkMjZkYWhVcVpMYThmZnUzY3NmMjl2Ym8xNjllanE5NXVKa2JHd01rVWlFang4MWwxK3FXTEVpV3JkdWpUWnQycUJWcTFad2NYSGhVMnBGUmtaaXlKQWgvTzRqRXhNVHJGeTVVdU5ZdVcvR1M2VlN0ZW01bEhkRmZPMDM1RE16TStIcDZZa2RPM2J3NXdRQ0FiWnYzNDRHRFJyb1BKNVVLa1ZRVUJELzNNSEJvVWpXcVMxRFEwT1Y1d2tKQ2JDeHNTbXduM0l0SFcxMm1CRkNDQ0dFa004VEJXRUlJWVFRUWpUNC9mZmZxMGlsVWpmSWd5NXVBSm93eGd3QTVBQzR3WEhjSmdEbmMzSnlMc3lZTVNPaE5OZEsvcnZzN2UzNVk0RkFBQWNIQjdpNHVLQng0OFpvM0xneFhGeGNOQVpEY3Z2NDhTTm16SmlCVmF0V3FaeDNjWEhCa1NOSDh0dzRkblYxeFpVclY5Q3JWeS9jdlh1WFA3OTM3MTZjUG4wYUlwRUk0OGFOVXdrcUpDVWxJVHc4bkgvZXAwOGZuVjV2WWVxcWFNUE16QXh0MjdaVlNjRldvVUlGdm5oODI3WnRVYjkrZmJYcjJMaHhJeVpQbnF5eXkyZmR1blg1M2tEUG5SYnIrZlBuZktCTElUbzZtcThKQXdCMTZtaWZqanQzQU9CekZ4OGZqd0VEQnFqVTF3RUFzVmlNQVFNR3FKeDcvLzQ5UWtORFVibHlaVlNwVWdXVksxZUdtWmtaakl5TVlHUmtCSmxNaHZ2MzcyUDI3Tm1JaVluaCszWG8wS0ZZMXEyUU83aVorKzltNmRLbFdMRmlSYjd2NVZPblRtSDM3dDM4ODhhTkd4ZlJTZ2toaEJCQ1NFbWpJQXdoaEJCQ3lDZS8vZlpiZGFGUTJKSGp1TllBV2ttbDBtOCtYVW9GY0FuQUlzYlllUUJYZkgxOTAwcHRvWVFvc2JPencvcjE2OUc0Y1dNMGJOZ1FwcWFtZW8xejZ0UXBUSmd3UWVWbU5TQXZLTDl6NTA2TjZadXFWNitPQ3hjdXdOUFRFOEhCd2Z6NXQyL2ZZdUxFaVZpMWFoVTJidHlJZHUzYUFRQjI3ZHFsRXFUUU5RaFRFZ1lNR0FDcFZJck9uVHVqYytmT2NIRngwYmhyQ0FDZVBYdUdpUk1uNHZEaHd5cm5GeTFhaEpFalIrWTdsNDJORFV4TlRaR2VuZzVBWGt0bTdkcTFzTFMwQkdNTVQ1NDh3WVFKRS9qMjFhcFZROFdLRmZWL2NaOHB4aGcyYk5pQTJiTm44eW51RkJZdlhneHZiKzg4Zll5TWpEQnk1RWprNU9Tb0haUGp1RHoxa0FRQ1FhSHE4eHc2ZEFpUEh6OUdzMmJONE9qb2lBb1ZLdURKa3lkWXNtUUozeVozMExOQ2hRcG8wcVFKYnR5NEFRQll1WElsdG03ZGlzcVZLNnVkNDhPSER5cnA1d0I1U2p0Q0NDR0VFUEpsb2lBTUlZUVFRdjZ6ZnYzMTE0cEdSa2J0QVhRRTBBbi9YODlGQXVBOGdOVWN4NTFQU1VtNUt4S0pwS1cxVGtMeXczRWN4bzhmcjNmL3BLUWtUSjA2RlZ1M2JsVTViMkJnZ0NWTGxzRFgxN2ZBM1NkbHk1YkY3dDI3MGFGREIzaDdleU1qSTRPLzl1N2RPMVNyVm8xL3ZtWExGdjY0ZlBueWNITnowMm05dXV3Q1VVY3FsZUxaczJmNXRoazNiaHpHalJ0WDRGZ3ZYcnlBV0N6R2hnMGJWTktYQ1lWQ0JBUUVZTXFVS1FXT0lSUUswYjE3ZCt6YnR3OEFzSFBuVHV6Y3VWTmorOTY5ZXhjNHByTGlDdGdvcDZvckN1N3U3dnpQUU1IUTBCQ2JObTNDLy83M1A3VjlURXhNWUc5dm55ZHdxSkE3QUFNQWMrYk1RZDI2ZGZWZTU4ZVBIekY5K3ZSODI3UnUzVHJQT1g5L2YzVHIxbzJ2MjVTVWxJU2twQ1N0NXB3NmRTcnExNit2KzJJSklZUVFRc2huZ1lJd2hCQkNDUG5QRUlsRXB1Ym01bTZRQjF3NkFtZ0NnQU9ReUJnN3hYRmNnRXdtaS9UMTlYM0VjVnpldTNlRWZJV01qWTF4Nzk0OWxYTTFhOWJFamgwNzhOMTMzK2swMXJoeDQ5Q21UUnVNR1RNR0Z5NWNnRkFveEo0OWUvakFTVUpDQW03ZHVzVzM3OWF0bTlyNkovbDU5T2lSVHUxemk0Mk5SYTFhdFFvMUJnQ2twcWFpUllzV2tFZ2tLdWVyVnEyS3JWdTM2cFR5NnRkZmY4WEpreWNMdkNsdlkyT0RCUXNXNkxUT2hJUUVuWC9HMmlqcXRIQy8vUElMVHA4K3pRZDM3T3pzc0czYk5uNEhsU1pPVGs0YWd6REt5cFl0aS9uejU4UEh4NmRRNjJ6VXFGRysxODNOemRYK2pqcDA2SUJ6NTg1aHlaSWx1SFRwRXQ2OWU2YzJTQVRJZCt1VUwxOGVMaTR1OFBUMHhPREJnd3UxWmtJSUlZUVFVcm9vQ0VNSUlZU1FyNVpJSkRJd016TnpGUWdFblJoakhTR3Y2MklFSUJQQU9RQ3pBRVJXcjE3OTFxQkJnL2g4TmpObXpDaWRCUk5TQ2t4TlRYSG8wQ0c0dUxqZzNidDM4UEx5Z3ArZlg1NWFKZHB5Y25MQ3VYUG5zSEhqUnFTbnA2TjkrL2I4Tld0cmE3eDU4d2FIRHgvR3ZuMzdNSERnd0tKNkdTWE8zTndjMjdkdlIrZk9uWkdUa3dPaFVJaXhZOGZpMTE5L2hhV2xwVTVqT1RnNDRPclZxL0R6ODhQRml4ZVJuSnpNMzZBWENBU3dzYkhCZDk5OWg3bHo1MnBNWWZXbHExKy9QZzRjT0lDT0hUdkN3OE1Edi8vK095d3NMQXJzOTl0dnYySE1tREZJVDA5SGVubzZNak16SVpQSklKUEp3QmlEc2JFeGF0U29nVmF0V3NIRXhLVFE2NnhUcHc3czdPd2dsVW9oRUFnZ0VBaGdaR1NFY3VYS29XblRwdkR4OGRGWUE2aEZpeFlJQ1FrcDlCb0lJWVFRUXNpWGhZSXdoQkJDQ1BtcXJGcTFxbEoyZG5aM3hsaFBBRjBBV0RMR1pBQ3VNY2I4QlFKQlpFcEt5aVdSU0pSWnlrc2w1TE5SdFdwVjdObXpCMFpHUnZqMjIyOExQVjUrS2RMS2xpMkxvVU9IWXVqUW9WcU5aV05qZzB1WExoVjZUY1V4WHZ2MjdiRmd3UUxjdVhNSElwR29VQ21qN08zdHNXblRwa0t2cVh6NThtamJ0aTMvdktoM3JDaDgvLzMzL0xHMXRYV1JqTm02ZFdzOGZQZ1FOV3JVMExxUG82T2p4cUNIdnM2ZE84Y2Y1MDVkWm1CZ2dMaTR1Q0tkanhCQ0NDR0VmTjBvQ0VNSUlZU1FMeHBqakZ1K2ZIbmpUMEdYbmxsWldTMGdUekVXQjJBWGdIQ2hVSGphMjlzN3VWUVhTc2huVHZuRy9lZkUyTmdZTFZ1Mi9HekhtemR2WHBHTlZSUmNYVjF4K3ZUcFlwOW43OTY5eFRLdUxnR1k0dEtxVmF2U1hnSWhoQkJDQ1BtS1VCQ0dFRUlJSVYrY3RXdlhtbWRrWkhRQzBETWdJS0FIQUZzQU9SekhYWlRKWkxNQkhQSHg4YmxIZFYwSUlZUVFVaENKUklJVEowNWd4SWdSSlRhblRDYURRQ0JRZXkwOVBSM2J0bTNENE1HRGRVNXZxS3QzNzk3aDc3Ly9SczJhTmRHZ1FRT05nZEQ4MXZ1MWFkU29FVjlyS2pPVE5rNy8xMGtrRXF4YnR3NnpaczJDdWJsNWFTK24xR1JuWnlNblI1NjkyY0RBb0ZqcXpmM1hLVDV2REEwTklSUUtTM2sxcEtqOU4vNE5TZ2doaEpBdm5yKy9meTJ4V0R4RkxCWWZ6OGpJZUFmZ0FJRCtqTEdUakxHaDJkblpsYVpQbjk3RzE5ZDNxYSt2YnhRRllBZ2hoQkJTa09EZ1lEZzZPdUxISDMvRXhZc1hTMlRPeDQ4Zm8zYnQybGkzYmgya1Vxbkt0WC8vL1JkMmRuWVlQMzQ4MXE5ZlgraTVvcUtpa0p5c2VUUHdqUnMzTUduU0pQVHUzUnNiTm14UTIyYjU4dVZvMjdZdEhqNThxUGM2ckt5c1lHVmxoWTBiTitvOVJrbjUrUEVqL3lndDl2YjJzTGUzUjZkT25VcDAzcGN2WCtMcTFhdkZPa2Q4ZkR6cTFxMkx1blhyNnBVZTlPZWZmd2JIY2NXV2JsUFo5dTNiVWJ0MmJTeFpzZ1FMRml3bzl2aytWNG1KaWJDenM0T0ppUWxNVEV4dy92ejUwbDVTa1h2dzRFR0p2YTgwVWZ4OC9mejhkTzdyNCtOVDZ1c24rYU93SlNHRUVFSStXMHVYTG5VVUNvWGZBeGdJd09YVDZWdU1NWDhBUjJyVXFIRjEwS0JCT2FXM1FrSUlJWVI4eVp5ZG5mSHg0MGZJWkRLTUhUc1d0MjdkS3ZadmVJOFpNd2JQbmoyRGw1Y1hiR3hzMEw5L2YvN2FOOTk4Z3lwVnFpQXBLUW1yVnEzQ2xDbFRZR3BxcXRjOE1wa01QWHIwZ0VRaVFlZk9uUkVXRnBhbnpZTUhEL2hqWjJmblBOZGpZbUl3YytaTVNLVlNOR3JVQ0lzV0xZSzN0N2ZPdTJMZXZYc0hBTWpJeUZBNW41T1RVNmpnVG00Mk5qYXdzTEFvc3ZGS3krUEhqd0dnV0w4Tkh4OGZqeHMzYnVENjlldjg0K1hMbHpBek04T2JOMjlnWW1KU0xQTm1aMmZ6TzQzUzB0S0taWTZpMHJGalJ4Z2FHdUxqeDQ5WXRXb1ZQRDA5NGVUa3BOZFlEeDQ4MEx0dlVZaU9qczVUNTB4YjN0N2VlUDM2TmY4OE9EZ1k3ZHExSzZLVjVjVVlnMFFpd1pNblQxQ3JWaTNZMmRrVjIxemFlUFRvVVo2QXVTNXExNjROSXlPaklsd1IrUkpSRUlZUVFnZ2hudzNHR0NjV2l4dHdIUGM5Z084QjFBY2dBM0NXTVRaSkpwTWRuRGx6NW92U1hTVWhoQkJDdmhiMTZ0WERsQ2xUSUJhTGNlL2VQYXhhdFFyVHBrMHJ0dm4rL1BOUG5EcDFDZ0RRclZzM2xRQU1BSEFjQng4ZkgzaDZlaUloSVFGTGx5N0ZMNy84b3RkY2taR1JpSXVMQXdBNE9EaW9iUk1kSGMwZnF3dkNPRG82SWpBd0VCTW5Ua1I2ZWpwOGZIeHc2TkFoYk4rK0hkV3JWOWRyWGNxU2twS0s5TWIwSDMvOEFVOVB6eUlicjdRVjlsdnRhV2xwdUh6NU1oNC9mb3hIang2cC9GTlRBQ1F0TFEwblQ1NUV6NTQ5Q3pYMzE4REd4Z1l6Wjg3RXZIbnpJSlZLTVczYU5MWEJ6Sy9aM3IxN3NYWHJWcFZ6R3pac3dLQkJnL1FLeEtTbHBTRThQQnpKeWNsSVRrNUdZbUlpM3I1OWl6ZHYzaUFoSVFIeDhmR1FTQ1RJenM0R0FQenl5eStZUDM4K1ltSmljUFBtelVLOWxpRkRodWpWcjJYTGxud2dXUitGQ1lEbHRtN2RPcXhidHc3dDJyWERyRm16U2oxQVJiUkhRUmhDQ0NHRWxDckdHTGRpeFFwWG1VejJmVUJBd0VDTzQrd0JaRFBHSWdHc0JIREkxOWYzZFFIREVFSUlJWVRvWmU3Y3VkaThlVE9xVmF1R2xpMWJGdHM4RW9rRXZyNitBQUJUVTFPTjZjWkdqQmdCc1ZpTUJ3OGV3Ti9mSHovODhBUHExS21qODN4YnRtemhqOGVQSDYrMnpiMTc5d0RJYXhCb3VrazRhdFFvdEd6WkVvTUhEOGJkdTNkeDd0dzVOR3JVQ0lHQmdYQjNkOWQ1WFVSN2hRM0NaR1ptb2x1M2J2bCtpOS9Cd1FFTkd6WkVvMGFONE9MaUFsZFhWMWhiV3dNQUxsMjZ4TDlIZEZXWVlOalVxVk1CQUYyNmRFR1BIajMwSHFjb1RKczJEZXZXcmNQTGx5OXg3Tmd4WExod0FXNXVianFQWTJ0cmkyM2J0bW5WZHV6WXNjakl5TURjdVhQVi9sMW1aMmZqeHg5L0JBQk1uejRkalJzMzFtcCtYVDE2OUFpalI0OEdJSDh2aWtRaWlFUWlNTWJnNGVHQkd6ZHVvRXFWS2pxTmFXQmdnR0hEaG1tZDd1L2N1WE1BZ05EUVVQN3pVMS82Qm1FK0p5ZFBuc1M5ZS9jUUhSMnRkNENlbEE0S3doQkNDQ0dreEgzYThkS1M0emozZ0lDQUFRQnFBTWprT0M2Y01iWlFLQlNHZW50N2EwNWdUZ2doaEJDU2k3VzFOVjY5ZXFWMy83ZHYzK3AxY3hXUXA4L0pUM1oyTmdZTkdzVFhaL25sbDErc1FHQXJBQUFnQUVsRVFWUlFzMlpOdFcwTkRBemc3KytQM3IxN0l5TWpBOE9IRDhmNTgrZDFTazMxN3QwNzdOdTNEd0RRdm4xN3RidE5aRElaYnR5NEFRQm8yTEFoakkyTk5ZN241T1NFUzVjdVllVElrZGk3ZHkrU2s1TVJGQlNFZ1FNSEZsa05ndERRVVBUcTFZdC9ucGlZQ0RNenMzelhwZkMxMWtIUU5lMWJiaFVyVmtUcjFxMXg1ODRkMUtwVkMzWHExTUUzMzN5RDZPaG8vdjJoU0EybXpvNGRPN0IyN1ZxOTVpNU1FR2JseXBVQUFITno4MUlQd3BpYW1tTHUzTG40NDQ4L3NIanhZcjAvSThxVks0Zmh3NGRyMWRiTHl3c1pHUm5vMnJVcldyZHVuZWQ2UmtZR0g0UnAzNzU5c2V4YVNrcEtRdS9ldmZIaHd3Y0F3T1RKa3pGLy9ud2tKaVppNWNxVmtFZ2tHRHg0TUU2Y09BRkRRME90eHpVMk5rYTlldlZ3Ky9adFdGcGFvbUxGaWloVHBnenUzcjBMQUJnNWNpUWFOR2dBYTJ0cjJOallvRWFOR25uR2NIUjAxSHEreE1SRXZIbnpSdXYyNnJ4OSt4WUFrSnljalBMbHl3T1E3MnBVQktqVW1UQmhBalpzMkFBTEN3dFVxMWF0VVBNck1NWnc1c3daQUVEVHBrMVJzV0xGSWhtWGxBd0t3aEJDQ0NHa3hDeGR1dFJSSUJCNEJBUUVlSEFjVnh0QUtvQWpITWY1bGlsVEpzekx5eXUxdE5kSUNDR0VFRkxVcGs2ZGlnc1hMZ0FBM056YzRPM3RuVy83WHIxNllkQ2dRUWdPRHNibHk1Y3hhOVlzK1B2N2F6MWZVRkFRTWpNekFjaHZucXJ6NE1FRHBLYksvOU9yUllzV0JZNXBabWFHNE9CZ0xGNjhHTHQyN2NLdVhiczBCaitVYTgwb2UvMzZOWC9OeE1RRVptWm1HdWZ6OFBEQXFWT24wS3BWSzRTSGh4ZHJmWlNTOE9iTkc1MVRHbVZsWlduOFdlYW1hU2ZUOGVQSDg5UTVFb3ZGZkJEbWEvVHg0MGZjdjM4ZkxpNHUvTG1pQ05UMTd0MWJyMzVKU1Vtd3RMVFV1WjgyYXk2T0FPVEhqeC9ScjE4Ly9yM1h2SGx6TEYyNkZBRHcyMisvNGR5NWM3aHg0d2JPbkRtRGtTTkhZdnYyN1RxdDQvejU4ekF4TWVINzNMcDFpLzlkZVhsNW9XblRwdm4yMS9adkFwQy8xd3U3ZzBaQitUWG05M3FUazVQNVhVK2VucDc1ZnM2cDgvYnRXL2o0K0dEbXpKbW9WS2tTZi83aXhZdDhRR2pBZ0FFNmpVbEtId1ZoQ0NHRUVGS3NsaTFiWnMxeDNCQUFIaHpITlFXUXpYSGNVUUN6T0k0N1BHM2F0SXdDaGlDRUVFSUlLZERLbFN2ekZIN1haTW1TSlhqMDZCRUFlZkZ0YmIraHJvL05temRqM2JwMUFJQXFWYW9nT0RoWXE0REMyclZyY2ViTUdieDY5UXBpc1JqMjl2WVlOMjZjVm5OdTJMQUJBR0JsWlFVSEJ3ZTFOeTJWYTF2WTJ0cHFmV1BUM2QwZGZmcjB3Y3VYTC9IeTVVdVZhL2IyOWpBd01OQlk1OFhQenc5K2ZuNEFBRmRYVnh3N2RreHR1K2pvYUlTSGg0TXhCaWNucDBJRllQNzg4MCtkMnI5Ly8xN3Z2dmIyOWhyclpDeGR1aFFCQVFFNmpmZm8wU090YStabzJvMlZPd0NqcjRKMmV3SEF4SWtUOWQ0NVUxaEpTVWs0Y3VRSURoMDZoR1BIanFGRml4YUlpSWdvbGJVVWxpSjluS1lkSnNycDVZcnE5NnVRbVptSmZ2MzY0ZXpac3dEa24xbjc5dTNqZDZTVktWTUcrL2J0UTlPbVRmSHUzVHZzM0xrVGxwYVdXTE5tamRhQkdGTlQweUpkc3o3eVc2dnlOV05qWXo2Z3JYdyt2MTFxZi83NUo5TFMwaUFVQ2pGcDBpU2QxNmJZQ2ZidTNUdjg5ZGRmL1BuZzRHRCsrTHZ2dnNPTEYvOWZLbFVSVUFlZ2NsNGRDd3NMbEMxYlZ1ZDFrY0toSUF3aGhCQkNpdHphdFd2Tk16SXkrbk1jTjV3eDFnbUFnT080Y3dER2N4eTNaOXEwYVltbHZVWkNDQ0dFZkYwR0R4NnNWVHMvUHo4K0FPUHM3SXo5Ky9lalhMbHl4YkttaUlnSXZoNkxVQ2pFMzMvL3JYVnRCaXNySyt6ZXZSdWRPbldDVkNyRlR6LzlCQ01qSTR3YU5hckF2aytlUEFFZy8wWjEvZnIxQzJ6Lzg4OC80K2VmZjlacVhmbUppNHZUcVZDMHViazVYeHVuWWNPRy9IbXhXQXpHR0F3TUREQjkrdlFDeDFHTTBhcFZxenpYeG93Wm8vVjZDdHZYdzhORHIyTGxSRCt4c2JFSUNRbkJvVU9IY1Bic1daWGdoSW1KaVVyYkZTdFdGRGplbkRsemtKR1JBU01qSTM3blIxSEl2WmFDS0lyU2F3ckNLSzREUlJ1RVNVdEx3NEFCQTNEOCtIRUFRTm15WlJFV0ZwYm5iN3BtelpvSUNRbEJwMDZka0pHUmdYWHIxaUVsSlFWQlFVRkZIaFQ2bk9UazVQREhtZ0xETXBtTUQwVDI3ZHRYYlRvMWhiZHYzNkpWcTFabzBhS0ZTbzJ3WnMyYTRkcTFhOWl5WlFzOFBUM2g1dVlHeHBqSzdyVTJiZHBvSExlZzlHZUxGaTBxa3M5N29wdXY5eStERUVJSUlTVktKQklabEMxYnRndGpiSGhtWm1aZkFLYU1zZnVNc1o4NWp0czVmZnIwWjZXOVJrSStZMms1T1RsbVgzcXFGVUxJNStYVERhUFNTdlZadUdJV3hXVFhybDJZTzNjdUFQbnVqeU5Iam1nTXdKdy9meDUrZm43WXZuMDdYd2RBRnlkUG5rU2ZQbjM0QXRSTGxpeEIrL2J0ZFJxamJkdTIrUDMzM3pGeDRrVElaREtNSGowYXljbkpCYVl6SzIyNWQwMG92a0crWXNVS3Z1ZzZJTis5b0FoYXBLZW40OEdEQjNqLy9qMjJiOThPUUw1TEtUTXpzOEJkT2w5YTRDTy9YU1haMmRrd01qSUNJSy83Y08zYU5ZMXRmWHg4ZE41ZFU5TFMwOU1oa1VqNDUvSHg4Znl4UkNMaEE2S0FmQ2RSZmhoamZJMFNBS2hWcTViS2RTTWpJekRHa0oyZG5TZndvZnkrMDJUMjdOa0E1TUVIYmRyckl5SWlBcDA3ZDlhcXJhdXJhNEZ0T25ic21PLzFhOWV1RlpqZUN3QmV2bnlKWHIxNjhYV2lURXhNY09qUUlaV1Vic3ErKys0NzdObXpCd01HREVCV1ZoYTJiZHNHaVVTQ1hidDJ3Y3JLcXNENVNsdDBkTFRLODFPblR1R25uMzdLYzAxNXg0dHlFQ1lxS2tydHVDRWhJWWlOalFWUThIc3VLaW9LTVRFeGtFZ2syTHg1TTMrK1Q1OCtLRnUyTEU2ZVBJbHAwNmJoeXBVckNBc0xVL25iSVY4ZUNzSVFRZ2docEZDV0wxOXVMNVBKUmdNWXlSaXpCaEF2azhuV01jWjIrUHI2M3VZNHJ1RGNCWVNReDZtcHFRMHRMQ3hLZXgyRWtLOUlhbW9xT0k1N1hCcFRBNmhWWUtzU2R2NzhlWXdjT1JLTU1WaFlXT0RZc1dPb1hyMjYycmIzNzk5SCsvYnRJWlZLMGJselowUkdSa0tYeitnelo4NmdkKy9lZkhxMENSTW1ZT2JNbVhxdDI4dkxDNjlmdjhiQ2hRdkJHTU8wYWROdzQ4WU5CQVlHYXZ5Ry9ibHo1L0lkOCtuVHAvamhoeDhBQUFNSERzU1VLVlAwV2x0dWxTdFgxcW45bGkxYjhnMG9oWWVIYTUyT1MwRlRnTVBEdzRNUDd1U25idDI2ZkxGNmJWSndBVVZibDBONXp2eFNIbWxqK1BEaDJMRmpSNzV0TksxZDI5ZGVrTE5uejZKNzkrNXFyNDBZTWFMQU9STVRFM0hpeEFtRWhZVWhQRHdjQ1FrSkt0Y3JWcXlJSGoxNm9IZnYzdWpXclJ0Y1hGencrUEZqblhlZjVPVGs4R21uUG9kMFdTWHB5cFVyY0hkM1IxeGNIQUQ1RHJYRGh3K2piZHUyK2ZicjJiTW5EaDA2aEFFREJpQWpJd09Sa1pGbzBxUUpkdTdjcVhaWEdnQ2twS1RrQ1NZb2doWUE4T3paTTVpYm02dGMxMVR2cURCeWo3bHg0OFlDNTFQZWFSVWNIS3gydDVRaWxWaVRKazNRdW5YcmZOZWdDT1RVcTFjdno5K2h2NzgvWEYxZGNmWHFWUVFIQi9OQm1rcVZLaUVtSmliUExxbTVjK2RpMWFwVkFPUS80L3dvVXN1UmtrVkJHRUlJSVlUb2JQbnk1U1l5bVd3QUFFK1pUTllPUUJhQWZZeXhvQm8xYXB3YU5HaFFEZ0RNbURHak5KZEp5QmVETVhaSUlwRlFFSVlRVXFRa0VnbGtNbGxJS1V4OWllTzRKcVV3cjBhWEwxOUd6NTQ5OGZIalI1aVltQ0EwTkJRTkdqVFEyTDVldlhxWU0yY09GaTVjaU92WHI2TkxseTZJakl6TWMzTlFuWDM3OW1IRWlCRklUMDhIQVB6d3d3K0ZycFB4eXkrL0lDY25CMHVXTEFFQWJOKytIVmV1WE1HbVRadlUzdWpUZEFOVTRjcVZLL3p4anovK1dHQjdVbktLTWdqekpWSisvZXZYcjRlZm54OWtNcG5hdG1mUG5zVjMzMzJua2hwS2thcEwxeUNNOGc0YmJmN09pOExSbzBmejdPWjUvZm8xSC96NDU1OS8xQloxajRxS2dydTdPd0FnTWpJeVQ0ckQyN2R2WThpUUlWcXRZZlhxMWZEeDhVRldWaFlBZVNBMU5EUVV6WnMzMTZwL3QyN2RjUHo0Y2ZUdjN4OXYzNzVGWEZ3YzJyUnBnNGtUSitMWFgzL044N004Y3VRSWhnNGRxbkc4Z1FNSDVqbFhWQUhCL0NoU3NPVkh1ZVpZYkd3c3JsNjlxdkp6aW82T3h1blRwd0hJVTVHcDI4R25IT0M1ZnYwNkFIbGF6TnlhTkdtQ3ZuMzdJams1R1JVcVZPRHJaM2w2ZXFyZG1ha2NsQ21wOXkvUkRRVmhDQ0dFRUtLMWdJQ0FScEFIWG9ZRHNBUndsekUySlRzN2U4ZWNPWFBlbGZMeUNQbGlTYVZTc1VRaUdXRnRiVjFkbjVRM2hCQ1NXMUpTRWlRU3lUTlRVMVAvVXBoK0E0QjlBUUVCN3RPblQ5OVRDdk9ydUhMbENycDI3WW9QSHo3QXlNZ0krL2Z2TC9BYnlvQTg4UEhpeFFzRUJRWGg2dFdyNk5PbkQ0NGVQWW95WmNxb2JTK1R5VEJ2M2p6OCt1dXYvTG52di84ZVFVRkJSYkpUWXZIaXhiQ3hzY0hreVpNaGs4bnc4T0ZEdEczYkZpTkdqTURDaFFzTHJBT2diUC8rL1FDQTh1WExGNWpPcURoTm5UcFZKV1hQNk5HakVSUVVoREpseXVEUm8wZW9XclZxcWEydHRDZ0hIQW9iaFBIMzk4OVQreUV1TGc1ZHVuVGhuK2RPeTFUVXVuYnRxbExENU5telozemFzZkR3Y0hUbzBBR0EvTy9VeThzTEJ3OGU1TnNtSnNyTFNCb1lHS0JObXpibzI3Y3Y3dHk1ZzAyYk5nR0EycjlqUlRCQjF5RE0rL2Z2K2VPU0tscGVxMVl0amJzdU9JNkRpNHVMMnZmQXExZXYrT05telpybFdXOXljbktCYzc5NDhRS2VucDRJRHcvbnp6azVPZUhJa1NONUFrTUFZR2xwQ1VCZTFQM1pNOVVzMDYxYXRjS1ZLMWZRcDA4ZjNMdDNENHd4ckY2OUdzSEJ3UkNKUlBEMDlQeXNhOFhFeHNiaS92MzdCYlpUN0pSUzJMMTd0MG9RUnZubnNtREJBaXhZc0NEUEdNb0JKVVhxTjAxZkNQanp6ejlSb1VJRmpCa3pCb3d4Q0lWQ1RKZ3dvY0Ixa3MvVDUvc1hRQWdoaEpEUHdxcFZxOHBsWjJjUGxjbGtub3l4cGdCU0FQd040TS9wMDZmL1ErbkdDQ204SGoxNmZJaUlpQmdkRlJWMXd0blpXYS9hQTRRUW9wQ1VsSVNvcUNqSVpMTFJyVnExeWo4dlNUSHc4ZkhaTHhhTGR6UEcxaTFidHV6aGpCa3picFgwR2hTdVhMbUNMbDI2NE1PSER6QXdNTURmZi8rTmJ0MjZhZDEvdzRZTmlJMk54Y21USjNIcTFDa01HalFJKy9mdlYzdERjY0NBQVRoMDZCRC9mTVNJRWZqamp6ODBGbkRXaDVlWEYrcldyWXRodzRiaDlldlhZSXhoOCtiTkNBOFB4NE1IRHpUV3QxSDIvUGx6WEw1OEdRRGc3dTdPMXg4cGJZOGZQOGJXclZzQkFPUEhqK2NETUdmT25PSFRWaDAvZmh3T0RnNmx0c2FTb0h5VHRyREJPeHNiRzlqWTJLaWMyNzE3dDhyejRrajFwSXpqT0pXL0YrVy9CNEZBd0YvYnNXT0hTbkZ5UUY0VFpkcTBhZWpSb3djZkJDaW9vTGdpQ0tOclNyRTNiOTd3eDBsSlNWaXpabzFPL1pWTm1EQkI3Ny83MTY5ZkE1QUhQVFFGNFJSQkZrTkRRNTBEUmpLWkRJR0JnWmcxYTVaSzRHbmd3SUVJQ2dyU09KNXlXM1ZxMTY2TnExZXZZc3FVS2Zqenp6OEJ5SU5GRXlaTXdOS2xTekZseWhTTUhqMGFRNFlNeWJOTHAxKy9mdnhucDdZMWJJcVM0bk5ISVNZbUJoekg1Zm1zU1UxVkxiRzJjK2RPK1BuNTZmVVptcEtTd3FjajA3VHJ5TXJLQ2srZVBPSFg1Kzd1cmxPd25YeGVLQWhEQ0NHRUVMVUNBZ0pjR0dNVHM3T3poekRHVEFVQ3dRVUFvMlF5MlI1Zlg5ODBRRjRNbEJCU05EcDE2aFFSRVJIUitjYU5HNXRzYlcycjI5cmF3dHpjdkVodjNoRkN2bDQ1T1RsSVRVMkZSQ0tCUkNKNUxwUEpmdXpTcFV0a2FhMG5LeXZMeTlqWStMaEFJTGdtRm92RkFJNFlHUm5kbVR4NThvY0NPeGNCbVV5RzFhdFhZOWFzV2NqTXpJUlFLTVRPblRzeFlNQUFqWDJ5czdPUmxaV0ZyS3dzZlB6NGtmK25TQ1RDclZ1M2tKaVlpTkRRVUl3ZlA1Ni95YWpNM2QwZElTSHk3RytMRnkvR29FR0RjUHYyN1NKOVhaVXJWMGJIamgxeDY5WXRlSHA2NHVqUm96QXhNY0crZmZ1MENzQUF3RjkvL2NYdnRnZ01ERVJnWUtEZTYxbS9majNHangrdmQzOWxpeFl0Z2xRcWhhbXBLV2JObXNXZno4akk0TDlocnJqQi9qVXJ5cDB3NnNZT0Nnb3EwakdMaXJPek02eXNyTkNuVHg5K2pkMjZkY093WWNOMEdrZFJEMFBYSU16TGx5LzU0NGNQSDJMU3BFazY5VmNRQ29XWU9IR2lYbjBWY3dQNTExZDY4dVFKQU1EYTJscW5zVy9jdUFGUFQwL2N2SG1UUDFlbVRCa3NYYm9Va3lkUDFtTzFxa3hOVGZISEgzK2dSNDhlOFBMeTRuK21zYkd4OFBiMlJyMTY5VlIyWVFIeTRFNVlXRmloNXk2TTNFR1k5dTNiSXljbkI4ZVBIMGVqUm8zNDg3bHJyU1FrSkNBNE9CakRodzhISUgrLzVrNmRkdlBtVFRScElzL09xUnpVdVh6NU1tUXlHUXdORGVIaTRxSnhiUnMyYklCVUtnWEhjWmc3ZDY1K0w1QjhGaWdJUXdnaGhCRGV4bzBiRFZOVFV3Y0FtTVFZY3dPUXhCaGJEL211bDd4SmJRa2hSYXBUcDA0UlI0OGViZkRpeFFzZmlVVFNoekZXQndBbGRpYUVhQ09WNDdqSE1wa3NSQ3FWaW52MDZGRWl3UTVONXN5WjgyN2p4bzB0VTFOVDV6REdmZ1l3S3lzckMvSjRUUEhhczJjUHBrNmRDb2xFd3A4clU2WU01cytmajltelovT0JGdVdnUzNaMnR0WjFCelp0Mm9ScTFhcmxTVFhqNGVHQng0OGZvMTY5ZWhnNGNLREt0N3VMeXVUSms3Rnk1VXJZMk5qZ3lKRWorUHZ2djhGeEhMNzk5bHV0K2pQR3NHWExsaUpka3k0WVk3aDI3Um9PSFRxRWd3Y1A0dnIxNnpBMk5zYTllL2V3ZmZ0MkFQTFhXS1ZLbFZKYlkybkx5Y25oajR2Nml4Z2hJU0Y0L3Z5NXlybDc5KzdoL1BuekdEZHVYSkhPcGFzUkkwWmczTGh4RUFxRmVnZUtQbjc4eUtjK1UxZExKVDh2WHJ6UWE4N2N0QTJHYW5MMzdsMEFRTTJhTlRXMmlZbUpBUUNkZDRVWkdocnl1eThBd01YRkJkdTNiMGU5ZXZWMFgyZysrdmZ2ai9idDIyUFdyRm40NDQ4L0lKUEo0Tzd1bmljQUE4aFRJK1lPcm1abVptcE0rMWpVVHA4K2pjZVBINFBqT1A3ZkFiYTJ0cmgrL1RyYXRXdUhZOGVPb1VXTEZnQ0F0Mi9mOHYxY1hGeHc4K1pOckZxMWlnL0NxSFBnd0FIK1dMR2pEd0JPbmp3SkFHalVxRkcrcjNYeDRzWEl5Y2xCYkd5czJ0b3g1TXRCUVJoQ0NDR0VZTm15WmRZQ2dXQnNTa3JLZUFBMkFHNHp4anpUMHRMK0ZvbEU2YVc5UGtMK1N6N2RPSjMvNlVFSUlWK3NjZVBHWlFQNFJTd1dyd1hRSFVBdHhsaCtYKzNQbTBCZkQ4N096a2hJU0ZBNWw1YVdwclpJc3I1RUloRWNIQnp5RkppZVA3OTRQN3B6ZjdzL3Z3TFg2b1NFaE9EcDA2Y0FnRDU5K2lBa0pBUUNnUUJuenB5QmxaV1ZWbVA0K3ZyaThPSERBTlFYbE03dDQ4ZVAvUEdzV2JQNEc2NGN4OEhZMkJnQTRPM3RqWnljSEZTb1VFRmxGOHgvVVhFR1lSVDFpb1JDSVQ5UHg0NGQ4ZXJWS3lRa0pLaXRZVkZTZEEyYXFLTmNDMFhYOFdKalkvbmpwVXVYWXNhTUdUcjFyMWF0R2w2OGVBRUxDd3VkK3VWMjVzd1pBRUJVVkJUdTNyMnJ0bDdJaFFzWEFBQ09qbzQ2amQyZ1FRUE1tVE1IL3Y3K21EOS9QcVpQbjE1c3RWb3NMUzJ4WWNNR2VIbDVZYzZjT1ZpMmJKbmFkcHMzYjFaNWZ1REFBZlR2M3grblRwM2lhd2ZsVmhRMXRoVDgvUHdBeU9zTG5UMTdGZ0J3N05neHRHM2JGdmZ2MzBmWHJsMFJFUkdCcGsyYjhxbmlEQXdNTUhQbVRBd1pNZ1RYcmwzRGhRc1g0T2JtbG1kc3hoaUNnNFA1TlNzSGF3WVBIZ3dURXhPWW0rZi9YU3NqSXlNRUJBUWdQWjMrbC94TFIwRVlRZ2doNUQrS01jWXRYNzY4QmVTN1h0d0JDQURzazhsa2EzeDlmYzlUclJkQ0NDR0VGQVVmSDUrM0FMWVYxTzdFaVJORmNnZll5Y2tKQXdjT1JIQndNR3JXckltYU5XdkN3c0lDNWNxVmc1bVpHWUtDZ3BDVmxZWHZ2dnNPSGg0ZU1ETXpnNW1aR1V4TVRHQnFhc29YQ2g4MGFCRDgvZjFScGt3WkdCa1p3ZGpZR0VGQlFYeXFvZEdqUjhQQndRR3VycTVxMTdGaXhRcUlSS0k4NTFldlhzMS8wejg4UER6ZnRFTUtibTV1U0U5UDF6bkZVbTcrL3Y0QWdJb1ZLMkxIamgxd2RuYkdzMmZQY09IQ0JjeWNPYlBBL3MrZVBlTUxlYnU1dWFGVnExWnEyejE5K2hUaDRlRUlDd3REWk9UL1o4VlQvc2E3NHViamtTTkhjT0xFQ1FEeTNVUXZYNzVVU1EybHZFUGg2ZE9uK2Q0MEx1NzZKcnJJeXNyaTAwWUIvMTlrSGtDK0FVSGxkcG1abVZxM3pkMnVSbzBhS3NYcFQ1dzRnV3ZYcmdFQWV2ZnVqWU1IRHdJQTZ0V3JoMWV2WGtFa0VpRXBLUW0vLy81N1FTL3RzL1h2di8veXh4VXFWTkNwcnlJNENVRGp6Zi84S0dxbUZDWUk4K0xGQ3o2RllYeDhQRnExYW9VOWUvYW83Q0I1L2ZvMTd0MjdCd0NJakl5RVJDS0JyYTJ0MW5QTW5qMGJJMGVPekhlblRWRnEwS0FCUWtORDFWNkxpb3JDMmJObllXaG95TzlnV3JObURUNTgrSUJldlhyaDBxVkx4Vm9uOGNhTkd6aCsvRGdBWU9USWtYd1F4c3JLQ2lkT25NQzMzMzZMNTgrZlkvSGl4VGg0OENEL1dXUmxaWVgrL2Z1amN1WEtlUDM2TmViT25ZdlRwMC9uR1Q4eU1wTGZ0ZFMzYjE5VXIxNmR2OWE0Y1dNMGJ0eFk2N1hLWkxJOE5XbVVLWDUrUU43YU5jb01EQXhLYkpjUklZUVFRc2gvMnFwVnE0ekZZdkVJZjMvL2EyS3htSW5GNGxmKy92NExseTlmWHJXMDEwWUlJWVNRLzY0VEowNndvdkw2OVd2Mit2WHJQT2V6czdQWnB5K2FzTm16WjZ2dEM0QUJZS05IajFaN2ZjeVlNUXdBYzNkM1o0bUppVHF2YmVUSWtRd0FFd2dFTERzN1c2cytCZ1lHREFBVGk4VTZ6NmR3OXV4Wi9yWE5ueitmTWNiWTRzV0xHUUJXdFdwVmxwS1NVdUFZdzRZTjQ4Y0lDd3RUMitiZXZYdDhtOXdQUjBkSE5uUG1USGJzMkRHV21wcktHR05zd1lJRkd0dnIrbENucU1iVzV1SGg0Y0hQR3gwZFhhSno1MzZjTzNlT1g0dE1KbVBObXpkbkFGaVRKazJZdjc4LzN5NGxKWVcxYk5tU2Z6NXg0a1MrbjVlWFY3NC8yOXkwYWYvMDZWTytqYWEvZWNYMXVYUG41cmsyZCs1Yy92cUxGeS9ZdFd2WDJLTkhqMWhVVkJScjE2NGRmKzN1M2J0YXJWbkJ6czVPNzc0eW1Zei9YR25YcmwyK2JVK2NPTUhQRXgwZHJYSnQ2ZEtsREFBek5EUmtEZzRPREFBek1EQmdtelp0NHR1c1hyMWE1ZmRzYjIvUDR1TGlWTWE1ZE9rU2YvM2F0V3M2dlJaTkZPTlpXRmdVeVhpTU1UWmh3Z1FHZ1BYcDA0Y2ZmK3ZXcmN6TXpJd0JZQjA3ZG1SU3FaUXh4bFRlczlIUjBWby9ac3lZb2ZFOTJhdFhMd2FBMWE5ZlgrWHZWZUhldlh1c2JkdTJMRGs1bVRIRzJPREJneGtBNXVibXhoaGo3TmRmZitYN0hEcDBTT1A0QU5pbFM1Y0svSGtvMmk1YXRFamp0Y0krK3ZidHE5MHZSNE5QNzEraWg2S3Q4RVVJSVlTUXo5YUtGU3NzeFdMeHJLeXNyRmdBbXptT3krRTQ3bjlHUmtiVmZYMTk1MCtiTmkyK3ROZElDQ0dFRUZJVUtsV3FoRXFWS3VVNS8vTGxTejd2djdycjJsaTllalgyN2R1SDRPQmd2YjZsclNneWIyTmpvMVVxb0p5Y0hFaWxVZ0M2Rnh0WHB0anBVcVpNR1g0M3o2UkprMUM1Y21YRXg4Zmo1NTkvenJmL3dZTUhzWFBuVGdEeW1nL2R1blZUMjA1NUowQ3RXclV3ZnZ4NC92bjQ4ZVB4MjIrL29Xdlhya1dTZm9wb1o5dTJiYmg2OVNvQWVUbzVaZWJtNWdnTEMrTUxrSzlaczBidm92UWw3ZTdkdTJqV3JCbnM3ZTNoN096TTcwWndjbkxTcVg3R2t5ZFArRjBPRlNwVTBMbEd5dnYzNy9uUEZYMTNibVJuWjJQdDJyVUE1S2tDVDU4K2pXKysrUVpTcVJTalI0L21VOGtwMG5kVnIxNGRKaVltZVBUb0VUcDA2S0N5ZSt4TDhPclZLNzQrbFhLYUxpY25KL3p4eHg4QTVEdEoxTzNRcTF1M3J0WVBUWi96WVdGaGZGckZhZE9tcVcxVHIxNDluRDU5bXY5TWk0Nk81dWNINUorZkZTdFdCQ0QvZkZWOFRnUEE1Y3VYK2ZIYnQyK1BsaTFiYXZtVElWOHJTa2RHQ0NHRWZPV1dMbDFxSnhRS3ArYms1SXdEWUFaZ0gyTk03T3ZyZTZXMDEwWUlJWVFRVXBKdTNMakJIK3RhMUZyQjJOZ1lBd1lNMEtzdll3dzNiOTRFQURSczJGQ3JQbWxwYWZ5eHZvR0xBd2NPNE5LbFN3Q0FzV1BIOGpjbXk1VXJoNFVMRjJMOCtQRll2WG8xZXZYcWhVNmRPdVhwLy9UcFU0d2RPNWJ2czJiTkdvMXpXVmxaWWMyYU5lamF0U3VmMW1uRGhnMGEyNHRFSXJWcDJ4U09IVHVHN3QyN0E1RGZkTmUzT1BXMzMzN0x2NGI4eko0OW02OHA5TmRmZjJrMTlxaFJvL0tjcTF1M0xuOWpYaGR0MnJUQnVYUG4rT2N6Wjg3RWI3Lzlwdk00Q3FtcHFaZzllellBb0g3OStoZzBhQkNXTDErdTBzYlMwaEpIang3bDB5KzllZk1HTXBsTTd6bExpcnA2S1JVcVZPRFQvV2xMVWJjREFOcTJiUXVCUUxmdnJDdlhvdEUzQ0JNVUZJVG56NThEQU1hTUdRTWJHeHVjT25VS3JWcTFRbXhzTEY2K2ZJbmp4NC9qK3ZYckFJQTVjK2JBMXRZV0F3WU13TU9IRDlHaFF3ZWNQWHRXNytCeVNWdTJiQm5TMDlQUnVuVnJmUFBOTnlyWGhnNGRpdE9uVHlNd01CQUJBUUZvM3J3NTJyVnJ4NmRUMUlXNmZsbFpXWmd5WlFvQWVTMGZEdzhQbFhSMDZxU25wK1ArL2ZzQXdBY3N6YzNOTVhmdVhFeWJOZzBQSGp6QWdnVUxzR1RKRWpERytKcENBb0VBWXJGWTUzWG5GaGNYbCsvMXhZc1hZK1BHalFXMlZVNVJTQWdoaEJCQ2lvQy92Nyt6V0N6ZUxCYUxzOFZpY2FaWUxGNi9iTm15YndydVNRZ2hoQkJTOG9veUhaa21reWRQNXRPeXhNZkhxMjJqdUs0cEhWbGgzTGx6aHgvLzU1OS8xcXFQUkNMaCsremZ2MS9uT1ZOU1VsajE2dFVaQUdabFpaVW5oWnBVS21WdDJyVGhVdzNsVHNXVW1Kakk2dGF0eXdBd2p1UFluajE3ZEY2RFl2MHJWcXpRdVc5WVdKamVhYUtVNTFaT0ZaWWZSMGRIblZKdzZUT0hKdi84OHc4L2xyVzFOUVBBVEV4TTJJc1hML1FlYyt6WXNmeVkrL2J0WTR5cHBuWlNkdS9lUGViaDRjR3lzcklZWTU5L09qTEdHTnU4ZVRQNzg4OC9XVkJRRUR0NDhDQ2ZPaW9zTEV6cmRIL0t2L010VzdabzFVZlo5ZXZYK2Y2K3ZyNzV0bFdYanV6MTY5ZXNRb1VLREFCcjFxeVpTdnRIang2eEZpMWFzT1RrWk9icTZzci9uU3JTQjI3ZXZKbFBoZWJxNnNvK2ZQancyYWNqazBna3pOVFVsQUZnd2NIQjdPYk5tM25XbTVhV3hod2RIZGszMzN6REhqMTZWT2c1bGIxNzk0NFpHeHN6QUd6ejVzMk1NYVkySFpteXc0Y1A4OWR2M3J6Sm44L096bWFOR2pWaWdEekY1S2xUcDlpR0RSdjR0cDZlbmxxdlM5RkhYVHF5Z2t5ZlBsM256eTE5VURveS9kRk9HRUlJSWVRcndoampBZ0lDV2dPWUFhQW5nR1RHMkZKRFE4UFZVNmRPZlZYS3l5T0VFRUlJS1RYWjJkbjhOOTRkSFIxMUttWmRWUGJ1M2NzZmQralFRYXMrS1NrcC9ISFpzbVYxbm5QdTNMbjhOK3dYTDE2YzU1djZRcUVRdTNidGdvdUxDMTY5ZW9VdVhicmc4T0hEYU5La0NkNitmWXNlUFhyd1JkOFhMRmlBZ1FNSDZyeUcwblRnd0FFQThtKzhmODV6NU9Ua1lOeTRjUUFBUTBOREhEdDJERzV1YmtoTFM4UG8wYU1SRmhZR2p1TjBHak04UEJ5QmdZRUE1Q21SQ3RyQlZhOWVQV3pmdmwyL0YxQklqREdrcEtTZ1hMbHlPdlViTVdKRW5uTlNxUlE5ZS9aRXBVcVY0TzN0clRhbGxjSytmZnY0NHVubHlwWFQ2LzM5OXUxYi9saVJua3BiakRHTUdqVUtpWW1KQU1DbkhWT29VNmNPTGw2OGlEVnIxdkM3WUdiT25BbHpjM01BOHRjdmtVZ3daODRjWEw5K0hRTUhEc1M4ZWZOMGZnMGx5ZGZYRitucDZhaFdyUnI2OSsrUHFLaW9QRzFNVFUyeGYvOStWQjE4elpvQUFDQUFTVVJCVks1Y0dWWldWaXJYRWhJU2tKeWN6S2NGVStmNTgrZW9YcjI2Mm1zVktsU0F1N3M3SGo1OGlQLzk3MzlhcmZubzBhTUE1RHVkbEhjeEdoZ1lJREF3RUc1dWJwQktwUmcrZkRqL21XMWpZMU9vWFd6azYwSkJHRUlJSWVRcklCS0pCR1ptWm4wREFnSm1BbWdCSUk0eDVpMlR5VGJObkRrenBhRCtoQkJDQ0NGZnU4REFRRDdObEx1N2U2SEhDd2tKd1pNblR6Qnc0RURZMmRrVjJENHJLNHRQazJSbFpZVTJiZHBvTlk5eUVFYlhHOVRoNGVGWXZYbzFBTURGeFFWanhveFIyODdHeGdiNzkrOUgxNjVkOGZMbFM3UnAwd1lyVnF6QTh1WEwrUURNbURGak1ILytmSjNtejQ5aTNJSW9hblVBOHJSb0JkWFJzYmUzVjJuVHIxOC8vUmFvZzZLWXc4ZkhoNy9KN3VucGlVYU5HbUhTcEVuNDdiZmZFQjRlanNXTEYrdDhjMzNkdW5VQTVEZUtWNjFhVmVnMUZvZTR1RGhzMmJJRlFVRkJtRFJwRXJ5OXZRczlabng4UEdReUdWNjllb1U3ZCs1b2JDZVZTbFZxSVkwY09WS3Z1a3VGQ2NMTW5Uc1hSNDRjQVNDdmphSXVIZUR0MjdmNVFGSzFhdFV3ZGVwVWxldXpaODlHZEhRMHRtM2Joc2pJU1BUczJWUFhsMUJpenAwN2h4MDdkZ0NRcDFUTDcrOVpYVzBlbVV3R0R3OFBYTDU4R1FFQkFTbzFwd0I1VU92MzMzL0huRGx6TUcvZVBNeVpNMGZ0MktOSGo0YU5qWTFXcWVkeWNuSVFFaElDUUY2dkozZWY1czJidzkvZkg5N2Uzb2lQbDVkWjVUZ09XN1pzMGZuOVFBZ2hoQkJDUGtNaWtVZ1FFQkRnTGhhTDc0akZZaVlXaSsrS3hlTC9iZHk0MGJDMDEwWUlJWVFRb292aVRFY1dHeHZMeXBjdno2ZDMwcFNLakRIdDA1RXRYTGlRYjd0dDI3WUMxL0Q3NzcvejdhZE5tNmIxMnBYVEY5Mi9mMS9yZnZIeDhheFNwVW9NQURNeU10SXFMZEg1OCtkWnVYTGwrUGtVanlsVHBtZzlyenFLY1pUVGtlV2VvNmdlY1hGeGhWcXJQdW5JQ2tza0V2RnpWcTFhbGIxLy81NHh4bGg2ZWpxenQ3Zm5yNjFjdVZLbmNROGRPcVEyOVoybWRHUzVGWGM2TWljbkp5WVFDUGpuUGo0K2pESGQwcEdwYy9Ma1NhMVNPODJmUDU5dloyNXV6bDY5ZXFYVjY4d3RJQ0NBSCtmZ3dZUDV0bFgrZS83cHA1OVVmdSs1VXdVeUprL2RWYk5tVFQ0ZDRQSGp4OVdPbTVtWnlkemMzRmhnWU9Cbm5ZNHNJaUtDQVdBMWF0UmdIejkrWkl3eHRlbklORkgrblhYdTNKbEpwVktWNjZtcHFjekp5WW4vZVdtYlBqRy9kR1M3ZCsvbXI0V0docXJ0bjUyZHpXclZxc1czYzNSMFpHbHBhVnJOcmFETmUxWVRTa2YyK2FPZE1JUVFRc2dYNk5QT2w0RWN4ODFuak5VSGNKTXgxcy9IeHlma1UwNWdRZ2doaEJBQ2VlcWE3dDI3SXlrcENRQXdiZHEwSWtsRnBrZ2ZCTWdMbStmbjl1M2JtRFZyRmdEQXlNaElwMi83Sys4RUtXZ2VoYlMwTlBUcDB3ZHYzcndCSUMrQzNiUnAwd0w3MmRyYW9uSGp4amg3OWl4L3pzVEVCRTJiTmdWalRPZDBXQ1IvbVptWkdEZHVITFp1M1FwQS9yUGV2MzgvditQSnhNUUVPM2Z1Uk51MmJaR1JrWUVwVTZZZ0xpNE9mbjUrQmU0SUFvQmV2WHFoYjkrK1JicURTVitwcWFrSUN3dkQ3dDI3K1hQUjBkRUE1Q20zaGcwYnBqYTFXRzRPRGc3bzJyVnJ2bTBVQmRRQndOblpXVzJiOCtmUFk4bVNKZnp6bVRObm9uTGx5Z1hPcjQ1aTl3TUFWS3BVU2V0K2ZmcjB3ZkhqeHhFZkg0OERCdzdrU1JXWWxKU0VqaDA3SWpZMkZnQXdaY29VZE83Y1dlMVl4c2JHaUl5TWhMR3hNUzVmdnF6N2l5Z2hIVHQyUk4yNmRiRnc0VUlZR1JucDFQZkFnUU5ZdEdnUkFQbDdadmZ1M1JBS2hTcHR6TXpNY09EQUFUUnYzaHdmUG56QUR6LzhnSm8xYTJyMSthZkppaFVyQUFEVnExZEg5KzdkODF6LytQRWpCZzBhaEtkUG4vTG5ZbUppMEtaTkc0U0doc0xHeGtidnVRa2hoQkJDU0NrSURnNFcrdnY3RHhHTHhmZkVZakVMQ0FpNEhoQVEwSWN4UnY5SFRBZ2hoSkF2V25Ic2hMbDQ4U0pmbEI0QSsvYmJiL21pNDVvbzJoYTBFMmJJa0NGODI2aW9LSTN0bmoxN3htclhyczIzOWZQejArazFLTDR0YjJSa3hISnljZ3BzbjVXVnhicDM3ODdQMTY5ZnZ3TDczTDU5bTQwY09aSVpHaHFxZk9OZGNReUFOVzdjbU8zZHV6ZlBOOCsxb1JoRGVTZU10c0xDd3ZqK2QrL2UxYm0vcmtwcUo4eTVjK2RVNWlwVHBvekdiOWtmT0hDQUNZVkN2dTEzMzMzSDd0eTVvOVU4Nm41Zit1eUUwZldoc0gvL2Z0YXRXemUrRUxyaVVhbFNKZWJsNWNVdVhyeVlaMTVGb2ZuSmt5ZHI5UnB6Ky9ISEgvbDVZbU5qODF5UGpvNW1GU3RXNU5zMGI5NmNaV2RuNnpVWFk0eTFhZE9HSCt2WnMyZjV0bFhlQ1JNZEhjM2k0dUkwL3Q1bE1obS84NmRMbHk1YXIvRnozZ25ER0dObno1NVZlYTdOVHBoYnQyNHhjM056Qm9DVksxY3UzODljeGhnN2VQQWcvejZ5c2JGaEVva2szL2FhZHNJRUJ3Zno1My83N2JjOC9WNitmTW5jM056NE5uWHExR0ZObXpibG4xdGJXek50LzkybTZFTTdZUWdoaEJCQ1NrbHdjTEJRTEJZUDlmZjN2LzhwN2RnLy92Nyt2UmtGWHdnaGhCRHlsU2pLSU15Yk4yL1l4SWtUVlc1Y04yblNoTDE3OTY3QXZrWkdSZ3dBYzNkM3o3ZGR3NFlOR1FBbUZBcFpabWFtMmpaMzc5NWxWYXRXNWRmUXBrMGJyUUlwQ3E5ZXZXS1dscFlNQUd2WnNtV0I3VE16TTFudjNyMVZiZ2dtSlNXcGJadVltTWdDQXdQWnQ5OStxM0p6M05qWW1NMlpNNGVscHFheUkwZU9xS1REQXNEczdPell3b1VMV1V4TWpOYXZROUdYZ2pDTS9mdnZ2MnpZc0dIOERXSUFyRUtGQ3V6Y3VYUDU5anQ4K0RBek16UGord2lGUWpaKy9IajI4T0ZEbmRkUWtrR1lsU3RYcWdTYTNOM2RXV2hvYUw0QmhRb1ZLakJBbnE2c29LQnBicytmUCtmNzI5cmE1cmtlRXhPakVwZ3RYNzY4WGo5RGhhaW9LR1pnWU1BSEtBb0tVdVlPd21oank1WXQ3TU9IRDFxdjZYTVB3dVJXVUJEbStmUG56TmJXbG4vZmg0V0ZhVFh1dkhueitISGQzTnp5ZlMrcEM4S2twS1R3bjkrVksxZG1LU2twS24zT256L1Byd3VRcHlDTGo0OW5xYW1wS29Gd2dVREFmSHg4Q2t4UHBtaFBRUmhDQ0NHRWtCSW1Fb2tFL3Y3K3c4UmljYlJZTEdiKy92N1gvUDM5ZXpJS3ZoQkNDQ0hrSzFNVVFaaDc5KzZ4U1pNbU1WTlRVNVVid3U3dTdubHVvR255elRmZk1BRE0wdEtTUlVSRXNJeU1ESlhyYjkrK1pVdVdMT0hIYnRhc1daNHhzck96bVorZkh6TXhNVkZwbDd2bXc4T0hEOW5CZ3dmWnRXdlgyTE5uejlpYk4yOVlXbG9hUzB4TVpCRVJFWHlnQjFvR01KVHJKZGpaMmJHblQ1K3FYSStQajJlQmdZR3NlL2Z1ZkxCSjhUQXlNbUpqeG94aFQ1NDhVZW1UbVpuSmxpMWJ4dC9ZVm43VXExZVB6Wnc1azRXRWhMQTNiOTZvWGRQYnQyLzU5cXRXclNyd05lVDJ0UVJoTGx5NHdEdzhQUGdiOW9wSCsvYnQyZlBuejdVYTQvYnQyOHpaMlZtbHYwQWdZRDE3OW1UYnRtM1RHSERMVFo4Z1RIUjBkSUVQRHcrUFBPTW1KeWV6VHAwNnNjREFRSmFjbkt6VitucjA2S0h5ZDdOcTFTb1dIQnpNOXV6Wm8vR3hkZXRXTm5mdVhGYWxTaFcrcjYrdnI4cTRGeTllVk5rQlkySml3aTVjdUtCeEhmL0gzcDJITjFGMmJRQy9wMmxMZ1JZb0lOQ0NMTEp2SWlqS0lxK0lpS3lpYkNLcmdJZ0tWbW5MS2tKVjRBV1N0dXdnS0x1Q1paRWRoU0tiV0FIWkZDZ0NDbFJhZGxyb3ZpVG4reU52NWt2YXRFbTZFRnJ1MzNYTmRZV1paMlpPSnBsR256UFBjNjVjdVNMQndjR3ljZU5HK2UyMzMrVHk1Y3R5Ly81OVNVOVBsL2o0ZVBucHA1OHNrcFJ2di8yMnpmZVdteVNNbzh4cm1Kdzllelpmam1rNjNzTk93dHk5ZTFjYU5HaWdicDgvZjc3ZHg5WHI5UmFqbEQ3ODhNTnMyMXBMd2d3ZlBseGROMi9lUEhWOWFtcXFqQnMzemlMSjM3cDFhNHVhUXVucDZUSnMyRENMZTdWR2pScXlaY3VXYkdNd3RUTlB3dGh6MzBWR1JzcVFJVU1jdWxmdGVTREJHaVpoaUlpSXFFZ1JFVVduMDNYUzZYU24vamZ5NVdod2NIQm5ZZktGaUlpSWlxaThKR0dPSFRzbXpabzF5NUlrcUZpeG9xeFpzOGFoWTVrbk11eFoxcTVkcSs2YmxwWW1hOWFza1lZTkcxcTBlZW1sbDlSaTYrWU9IRGhnMXpucTFhdG5WNUhuKy9mdlM1MDZkYVJDaFFweS92eDVFUkZKVEV5VXNXUEhTcE1tVGF3ZXUzejU4aElZR0NqWHJsMnplZXdwVTZhSXQ3ZTMxZU5VclZwVjd0NjlLL0h4OGZMbGwxL0t2SG56Wk5HaVJkS3hZMGUxellZTkd4ejZMRVFLZHhMbTh1WExNbXZXTEt2WC9va25ucENGQ3hlS3dXQnc2SmlwcWFreWVmSmtpMUV4cHNYTnpVMWF0R2dobzBlUHpySHpQVGRKR0hzNDJqNDdodzhmenBLc2NuU3BVNmVPM0xwMVMwU00wM3FGaElSWVRJbFdva1FKMmJselo0NXhSRWRIMjMyK1lzV0syZlg5ek04a3pOYXRXMlhIamgzeXl5Ky95T25UcCtYY3VYT3lZOGNPTlpHc0tFcVdKSEp1bVdKK21FbVkrL2Z2eTdQUFBwdHRVczBlVjY5ZVZVY1RBcEFWSzFaWWJaYzVDZlBOTjkrby8yN1Jvb1U2Z3ZHbm4zNlMrdlhyVzN6Mjc3NzdycVNtcGxvOTdzeVpNeTJtZWNUL0VqYldFcEttN2VaSm1MemNBemt0V3EzVzRXc3B3aVFNRVJFUkZTRmFyZllGblU2MzczOGpYODdwZExvM2hNa1hJaUlpS3VMeWtvUkpTMHVUNXMyYld5UmZwaytmYnZmb2w4ekhHajE2dEhoNWVlWFlpZFd3WVVQNTl0dHYxZjNTMDlNdGFnRUF4dEVsTTJiTXlIWUtzdHUzYjl2c0xHdlZxcFhkSXlWRWpLTWxUcDA2WmJGdXlwUXBGc2RVRkVYYXRtMHIzMzc3YmJaVHFXVW5JU0ZCNXMyYnAzYjBBaEF2THkrMUE5cGdNR1NwSjJOcWs5MW9tWndVMWlUTXNXUEhMSjZVTnkxbHlwU1JpUk1uMmowcUpEczNiOTRVZjM5L3EwbXhaNTk5TnNlazNhT2VoQkVSK2Zubm42VkZpeGJpNHVMaVVPZHl1WExsNUtPUFBwTHIxNityeDVvM2I1NUZtd29WS3NqUm8wZnRpc084QXorN3hjdkxTelp0Mm1UWDhmSXpDZE9sUzVjYzR4bzhlSENlam0vT2RNeUhtWVFaTTJhTXVyNS8vLzRPSnl4TnpFY0daVmRueUR3Sms1YVdKdFdxVlJNQVVySmtTZlZ6V3J4NHNjWDFMVnUycklTRmhkazgvL0hqeHkwU045bU5DRFJ0WnhLbWFISjFkZ0JFUkVSa05IUG16TG91TGk3VEZFWHBDU0JhUk41TlRFeGNHUlFVbEJFWUdPanM4SWlJaUlnZVdXNXVibGk1Y2lYR2pCbUQvdjM3bzJmUG5uQjNkOC8xc1VKQ1FxRFQ2UkFkSFkya3BDUVkrOEwrZjd1UGp3OUtsQ2hoc1orcnF5dVdMbDJLRjE5OEVjbkp5ZWpWcXhlQ2dvSlF2Mzc5Yk05VnZueDVyRjI3RnZmdjMwZDhmRHhTVTFPaDErdWhLQXE4dmIzeHdnc3ZvSG56NWc3Ri8vVFRUMmRaTjJYS0ZCdy9maHgzN3R6QlcyKzloVDU5K3NEWDE5ZWg0NXFVTEZrU28wYU53cWhSby9ETEw3OWcxYXBWNk5peEl4bzFhZ1FBVUJRRnRXclZ3dkhqeHdFQUxpNHVhTlNvRVVKRFExRytmUGxjbmJNd2V1NjU1ekIxNmxSTW1EQUJBRkM3ZG0yOC8vNzdHRDU4T0x5OHZQSjgvQW9WS2lBNE9CalRwazNEaGcwYnNINzlldXpkdXhkZVhsN1lzbVZMbHU5bmJuVG8wQUdlbnA0RjFqNG5MNy84TWlJaUlwQ2NuSXk3ZCs4aUl5TWp4L2FLb3FCY3VYSld6Ly9CQng4Z1BEd2NXN1pzd2NzdnY0eFZxMWFoU3BVcWRzVXhmLzU4L1BQUFA0aVBqMGQ4ZkR5U2twS1FtcG9LZzhHQTBxVkw0NWxubmtIZnZuMVJybHk1WEwzUHZIajIyV2V4YTljdUdBd0dkWjJpS0toY3VUSjY5ZXFGTDc3NDRxSEhsSittVHAyS2l4Y3ZJajA5SFN0V3JJQ2k1TzY1eEQ1OSt1RFFvVU5vMmJJbCt2WHJaN085bTVzYndzUEQwYTVkTzRTR2hxSmV2WG9BZ0dIRGhtSHo1czM0OGNjZjBhOWZQK2gwT3ZqNCtOZzhYck5telhEOCtIR01IejhleFlvVncwY2ZmV1IzN09hL1BWUzQ4YWxhSWlJaUo1czVjNmF2UnFPWkFtQVlnSGdSbWE3UmFPYjcrL3NuT3pzMklpSWlvb2RsejU0OTByNTllMmVIa1dmNzkrK0hqNDhQNnRhdDYreFFMSWhJcmpzeEhYWG56aDBrSnlmRHpjME5wVXVYUnZIaXhSL0tlUjgxSW9KWnMyYmh4UmRmUk92V3JRdjhmS21wcWJoNzk2N05CRnQ0ZURnMmJOZ0FBRmk4ZUhHQngvVW9TRTVPeHRxMWF6Rmt5SkNIZGg5WWs1Q1FnRXVYTGdFQTZ0ZXZqMkxGaXVYNW1DSUN2VjRQZzhFQUZ4Y1h1TG9Xcm1mdS8vNzdiNHdZTVFJQXNIRGhRdFNwVTBmZGxwYVdCcjFlWCtCL1F4SVRFM0hvMENFQVFNZU9IUUVBRHg0OFFLbFNwU3pheGNYRjRlelpzd1Z5UDdkdDJ4YUFNZGt6Y09EQWZEOStmZ2dQRDhlcnI3N0tmRUl1OEtJUkVSRTV5WXdaTTBxN3VibU5FNUZQQUNpS29zeEpTMHViT1dIQ2hGaG54MFpFUkVUMHNCV1ZKQXdSRVZGUnhDUk03aFd1MUNnUkVWRVJFQllXcG9tS2lob0dZSnFJbEFXd1RLL1hmejV1M0xocnpvNk5pSWlJaUlpSWlJanlENU13UkVSRUQxRklTTWhMVVZGUmN3QTBVUlJsdDZJby92NysvbWVkSFJjUkVSRVJFUkVSRWVVL0ptR0lpSWdlQXAxT1Z3MkExbUF3OUFad1NWR1VidjcrL2pzVVJXR2xQU0lpSWlJaUlpS2lJc3JGMlFFUUVSRVZaVnF0dHFSV3EvMEN3SGtBcnltS01pWWhJYUZoUUVEQWRpWmdpSWlJaUlpSWlJaUtObzZFSVNJaUtnQWlvdWgwdXJjVlJaa0Z3QmZBTjY2dXJwTSsrZVNUbTg2T2pZaUlpSWlJaUlpSUhnNG1ZWWlJaVBLWlZxdHRGQklTc2xoUmxOYUtvaHdDMEMwZ0lPQ2tzK01pSWlJaUlpSWlJcUtIaTBrWUlpS2lmS0xWYWtzcWlqSVpnTCtJM0ZZVXBhKy92MzhZcHgwaklpSWlza3VpWHE4dnFkRm9uQjBIRVJFUm1kSHI5UUNRNE93NENpdldoQ0VpSXNvSFdxMjJpNklvWndHTUFiREkzZDI5WGtCQXdQZE13QkFSRVJIWjdlK0VCUGJ2RUJFUlBXb1NFaEtnS01yZnpvNmpzT0pJR0NJaW9qeVlPWE5tRlkxR013ZEFEMFZSVGlpSzBzdmYzLzkzWjhkRlJFUkVWTmlJeUphWW1KaW5TNWN1N2V4UWlJaUl5RXhNVEF3TUJzTldaOGRSV0RFSlEwUkVsQXRCUVVHdUpVdVdIS1VveXBjQVJFUStybHExNm9JK2Zmcm9uUjBiRVJFUlVXR1VrWkdoaTRtSkdWeXBVcVdxM3Q3ZXpnNkhpSWlJQU1UR3hpSW1KdVpxaVJJbHRNNk9wYkJTbkIwQUVSRlJZYVBUNlo0RnNCUkFVeEhacU5Gb1B2YjM5NDkyZGx4RVJFUkVoVjE0ZUhoN2QzZjNQWTBhTlFJVE1VUkVSTTRWR3h1TE0yZk9JQ1VscFgySERoMzJPanVld29wSkdDSWlJanNGQlFWNWVIbDVUUmFSc1FDdWljaklNV1BHN0hCMlhFUkVSRVJGU1hoNGVIc0EzL2o2K2xiMTlmV0ZwNmNuTkJxTnM4TWlJaUo2TE9qMWVpUWtKQ0FtSmdZeE1URlJCb05oS0JNd2VjTWtEQkVSa1IyMFd1MExBSllyaWxJZndJTGl4WXVQSHpseUpDdkhFaEVSRVJXQW5UdDNsbkoxZFExMGNYRjVYVVJxQXZCMGRreEVSRVNQaVFSRlVmNDJHQXhiTXpJeWRKMDdkMzdnN0lBS095WmhpSWlJY2hBU0VsTGNZREI4RGlBQXdCVVJHVFptekpqOVRnNkxpSWlJaUlpSWlJZ0tBU1poaUlpSXNoRWNITnhLUkpZRHFBMWdyb2g4T21iTW1FUm54MFZFUkVSRVJFUkVSSVdEcTdNRElDSWlldFFFQlFXVjhQVDBuQ29pbndDNEJPQS9nWUdCdnpnN0xpSWlJaUlpSWlJaUtsdzRFb2FJaU1pTVZxdDlRVkdVTlFCcWlraG9ZbUxpWjBGQlFVbk9qb3VJaUlpSWlJaUlpQW9mam9RaElpSUNFQlFVNU9ybDVUVkJSS1lBdUtJb3lvdUJnWUcvT2pzdUlpSWlJaUlpSWlJcXZEZ1Nob2lJSG50YXJiYUdpNHZMYWhGcERXQzVYcS8vZU55NGNmSE9qb3VJaUlpSWlJaUlpQW8zamJNRElDSWljaFlSVWJ5OHZBWXFpcklOUURsRlVRWUdCZ2JPQ0E4UFQzTjJiRVJFUkVSRVJFUkVWUGh4SkF3UkVUMldRa05EeStqMStrVUErZ0w0V2EvWER4NDNidHcxWjhkRlJFUkVSRVJFUkVSRmg0dXpBeUFpSW5yWVFrSkNYdExyOVg4QTZBa2dNQ0VoNFZVbVlJaUlpSWlJaUlpSUtMKzVPanNBSWlLaWh5VXNMRXp6NzcvL1RqSVlERk5FNUx5SVBEOTI3TmhUem82TGlJaUlpSWlJaUlpS0prNUhSa1JFandXdFZsdEJVWlJ2QWJSWEZPV2IrUGg0djZDZ29DUm54MFZFUkVSRVJFUkVSRVVYUjhJUUVWR1JwOVBwL2dOZ25hSW9wUUVNRGdnSVdPWHNtSWlJaUlpSWlJaUlxT2hqRW9hSWlJcXNvS0FnbDVJbFM0NEJNRTFFTGdCb0h4Z1llTTdaY1JFUkVSRVJFUkVSMGVPQlNSZ2lJaXFTcGsrZlhzN056VzJWb2lpZEFhd0c4RUZnWUdDaXMrTWlJaUlpSWlJaUlxTEhCNU13UkVSVTVBUUhCN2NRa1RBQVR3QVlIaEFROEkyaUtPTHN1SWlJaUlpSWlJaUk2UEhpNHV3QWlJaUk4cE5PcDN0WFJBNENTRkVVcFVWZ1lPRFhUTUFRRVJFUkVSRVJFWkV6S000T2dJaUlLRDhFQlFXNWUzcDZoZ0w0RU1EMmpJeU1BZVBIajcvdjdMaUlpSWlJaUlpSWlPanhwWEYyQUVSRVJIazFlL2JzaW01dWJ0c0I5QUl3TlNFaFljU2tTWk5TbkIwWEVSRVJFUkVSRVJFOTNqZ1Nob2lJQ2pXZFR2Y3NnTTBBdkJWRkdSd1FFTERSMlRFUkVSRVJFUkVSRVJFQnJBbERSRVNGV0hCdzhBQUF2d0JJRTVFV1RNQVFFUkVSRVJFUkVkR2poQ05oaUlpbzBBa0xDOU5jdlhwMWxxSW8vZ0QydUxpNDlQWDM5Ny9uN0xpSWlJaUlpSWlJaUlqTU1RbERSRVNGeW9JRkN6eVRrNVBYQWVnaUlyckV4TVFKUVVGQkdjNk9pNGlJaUlpSWlJaUlLRE1tWVlpSXFOQ1lPWE5tRlkxR3N3MUFJMFZSUmdRRUJDeHpka3hFUkVSRVJFUkVSRVRaY1hWMkFFUkVSUFlJRGc1dUtpTGJBWlJVRktWalFFREFYbWZIUkVSRVJFUkVSRVJFbEJNWFp3ZEFSRVJrUzNCd2NGY1JPUVFnVmFQUnRHUUNob2lJaUlpSWlJaUlDZ01tWVlpSTZKR20xV3I5UkdRTGdEOUVwTVhvMGFNam5SMFRFUkVSRVJFUkVSR1JQVmdUaG9pSUhrbGhZV0dhcUtpb1VBQWZBUWh6Y1hGNXg5L2ZQOW5aY1JFUkVSRVJFUkVSRWRsTDQrd0FpSWlJTWdzS0N2SklTa3BhcXlqS080cWkvRGNoSVdIa2hBa1QwcDBkRnhFUkVSRVJFUkVSa1NOY25SMEFFUkdSdWJsejU1WktTMHZiREtBdGdKRUJBUUVMblJ3U0VSRVJFUkVSRVJGUnJuQTZNaUlpZW1UTW5qMjdZa1pHeGk0QWpVUmt3Smd4WThLY0hSTVJFUkVSRVJFUkVWRnVjU1FNRVJFOUVrSkRRNS9LeU1qWURhQ1NpSFFlTTJaTXVMTmpJaUlpSWlJaUlpSWl5Z3NtWVlpSXlPbUNnNE9iNlBYNkh3RzR1cmk0dFBYMzkvL2QyVEVSRVJFUkVSRVJFUkhsbFl1ekF5QWlvc2RiU0VqSVN5SnlFRUNxb2lpdG1ZQWhJaUlpSWlJaUlxS2lna2tZSWlKeUdwMU85NXJCWVBnUndMOHVMaTZ0QXdJQ0xqZzdKaUlpSWlJaUlpSWlvdnpDSkF3UkVUbUZWcXZ0Qm1Dcm9pam4wdExTWHZMMzk0OTJka3hFUkVSRVJFUkVSRVQ1U1hGMkFFUkU5UGdKRGc3dUtTTHJBQnpYYURRZFI0OGVIZWZzbUlpSWlJaUlpSWlJaVBJYlI4SVFFZEZEcGRWcSs0bkk5NHFpUk9qMStsZVpnQ0VpSWlJaUlpSWlvcUpLNCt3QWlJam84UkVjSFB3T2dKVUE5b3RJMTdGanh5WTRPU1FpSWlJaUlpSWlJcUlDdzVFd1JFVDBVT2gwdXZkRVpMbUkvT1RpNHRKMXpKZ3hpYzZPaVlpSWlJaUlpSWlJcUNDeEpnd1JFUlU0blU3M0xvQ2xBTGE1dTd2Mzl2UHpTM1YyVEVSRVJFVDA2TnE1YzJjcFYxZlhRRVZSdWdPb0NhQ2tzMk1pSWlLaWh5WVJ3Tjhpc2lVakkwUFh1WFBuQjg0T0tDK1loQ0Vpb2dJVkhCejhsb2lzRlpGZGlZbUpid1lGQmFVNU95WWlJaUlpZW5TRmg0ZTNCL0NOcjY5dlZWOWZYM2g2ZWtLajRXenFSRVJFand1OVhvK0VoQVRFeE1RZ0ppWW1Dc0N3OXUzYmh6czdydHhpRW9hSWlBcU1WcXZ0b2lqS1poRTVyTkZvT3ZuNyt5YzdPeVlpSWlJaWVuU0ZoNGUzZDNkMzM5T29VU040ZTNzN094d2lJaUp5c3RqWVdKdzVjd1lwS1NudE8zVG9zTmZaOGVRR2t6QkVSRlFndEZwdFcwVlJkZ0g0MDkzZHZiMmZuMStoSGpwS1JFUkVSQVZyNTg2ZHBkemQzZjlzMXF4WlZTWmdpSWlJeUNRMk5oWW5UcHlJU2t0TGExd1lweVp6Y1hZQVJFUlU5SVNFaER5dktNbzJBSCtucGFWMVlnS0dpSWlJaUd4eGRYVU45UFgxWlFLR2lJaUlMSGg3ZThQWDE3ZXFxNnRyb0xOanlRMG1ZWWlJS0YrRmhJUTBOaGdNUHdLNHBkRm9YcDA0Y2VKZFo4ZEVSRVJFUkk4K1JWRzYrL3I2T2pzTUlpSWllZ1Q1K3ZyQ3hjWGxkV2ZIa1J0TXdoQVJVYjZaTld0V2JZUEJzQWRBa29pMEh6MTY5SFZueDBSRVJFUkVoVVpOVDA5UFo4ZEFSRVJFanlCUFQwK0lTRTFueDVFYnJzNE9nSWlJaW9iZzRPQW5BWVNMaUVhajBidzhldlRveTg2T2lZaUlpSWdLbFpJYWpjYlpNUkFSRWRFajZILy9qVkFvbjliZ1NCZ2lJc3F6MmJOblZ4U1JjQkVwWXpBWVhoczllblNrczJNaUlpSWlJaUlpSWlKeU5vNkVJU0tpUFBudmYvL3JuWkdSOFJPQUp3RjBHRHQyN0FsbngwUkVSRVJFUkVSRVJQUW80RWdZSWlMS3RRVUxGbmk2dWJudEJOQUF3SnVCZ1lHL09Ec21JaUlpSWlJaUlpS2lSd1ZId2hBUlVhNEVCUVY1SkNjbmJ3Ynd2S0lvZlFJQ0FuNXlka3hFUkVSRVJFUkVSRVNQRW82RUlTSWloNFdGaFdrOFBUM1hBbmdGd05DQWdJQ056bzZKaUlpSWlJaUlpSWpvVWNNa0RCRVJPU3dxS21vbWdEZEVaSFJnWU9CS1o4ZERSRVJFUkVSRVJFVDBLR0lTaG9pSUhLTFZhb2NCQ0JDUlJZR0JnWE9jSFE4UkVSRVJFUkVSRWRHamlra1lJaUt5bTFhcmJhc295bUlBZTB1Vkt2V3hvaWppN0ppSWlJaUlpSWlJaUlnZVZVekNFQkdSWFVKQ1Ftb3BpcklSd0QvcDZlbTlSNHdZa2U3c21JaUlpSWlJY25MdDJqVWtKQ1E0dk4rYU5XdncyMisvNVVzTXk1Y3ZSL3YyN2RHK2ZYc2NQMzdjN3YzT256K3Y3cmR3NGNKY25mdlVxVk00ZGVvVWJ0NjhhZmMrdi8vK08zNzc3VGRjdVhJbFYrY3NTZ3dHZzdORGNJcXpaOC9pN05tekVDbmF6OXp0Mzc4Zk0yYk13SXdaTXh5NlJ3cGFUdCs3cEtRa2ZQWFZWNGlMaTh1WGM0MGZQeDdqeDQvSDdkdTNIZHBtY3VuU0pVeVlNQUhMbHk5SGRIUjB2c1JrajhmMTNpUWlJcUlpTERRMHRJeE9wNHZVNlhUM1pzMmFWZHZaOFJBUkVSRlIwYk5ueng3SmIxMjdkaFZQVDA5NTc3MzNKRDA5M1diNzVPUmthZE9talFBUUh4OGZpWTZPenRQNTc5NjlLOTdlM2dKQW5ubm1HVEVZREhidk8yellNQUVnaXFMSW1UTm5jblYrQUFKQXZ2enlTN3YzOGZMeUVnRGk1K2VYcTNPYVMwOVBsOTI3ZCtmNU9IbHg1TWlSWE8wWEdSa3B2cjYrTW5IaVJMbDY5V28rUi9Wd3BhU2t5TkNoUStYMDZkTjJ0ZS9Rb1lNQWtPZWVleTdmWW9pT2pwYjMzMzlmN3QrL24yL0h6S3NoUTRhbzk4aWo4aGxmdW5SSnFsV3JKZ3NXTE1qeU4rdXZ2LzVTLzU1TW56NDlYODVuZXYrUmtaRU9iVE9aTjIrZTJpNGlJc0toYy9QZUxGcjgvZjJsY3VYS1VyTm16UUs5ei9mczJWTW9zOE91emc2QWlJZ2ViVUZCUWE1NnZUNE1RQzFGVVRxTUhUdjJvck5qSWlJaUlpS3k1YSsvL3NLT0hUc2dJcmh6NXc1Y1hXMTNnWGg0ZUtCVnExWTRkT2dRcmwrL2pqNTkrbUQvL3YxMjdXdk5wRW1URUJzYkMwVlJNSC8rZkNpS1l0ZCtWNjlleFpvMWF3QUF2WHYzUnNPR0RYTjEvdHd3UFdHZTIvZHNFaGNYaHo1OSttRFBuajFZdUhBaFB2amdneXh0enA4L242ZHpaRmF2WGoyTGY2OWJ0dzc5K3ZWRGx5NWRzR3paTWp6eHhCTjJIMnZ5NU1tSWlZbkI5T25UVWIxNmRRd2ZQanhmWTdYR0RMWldKQUFBSUFCSlJFRlUzdStITFpKcEJNdEhIMzJFWmN1V1lmWHExUmczYmh3bVRacUVZc1dLV2QzMzd0MjcrUG5ubndFQUhUcDB5SmQ0WW1OajBhRkRCNXc5ZXhZLy8vd3pmdmpoQnpSbzBNQ2lUWDUvRjB4OGZYMVJxbFFwcTl0TUl6Y1VSVUdsU3BVSzVQeU9HajU4T0s1ZXZZcVJJMGZDeDhjSGI3NzVwcnF0ZHUzYXFGaXhJbUpqWXpGMzdseDgvUEhIS0ZHaWhCT2pCUTRmUGd3QThQVDB4SFBQUFdmM2ZydzMvOSt2di82S0N4Y3U1TXZ4clhubm5YZHkzRzdydlZXdVhCblhybDNMc2MyQkF3Y1FHaHFxdnIrTkd6ZGl5SkFoRHNWSlJFVDBXTlBwZEF0ME9wMW90ZHFDL3k4YklpSWlJbnBzNWZkSW1QZmVlMDhBaUl1TGk1dzllOWJ1L1RJeU1xUlZxMWJxMDkyQmdZRzVPditPSFR2VVk5aTdIRHAwU0VSRUJnd1k0UEMrbjM3NmFaWVlUTnNjR1FsVHZIaHhBU0JqeDQ3TjFmczIrZmZmZitYSko1OVVSL044L2ZYWDJjYVhYNHM1dlY0dnp6MzNuTHF0WXNXS3NuUG5UcnRpUDNueXBQeXYvcVcwYXRYS29SRk1KaGtaR1JJWkdXbjNrcC9YSTdQZHUzZExwVXFWMU8yTkd6ZVdVNmRPV1kxNzZ0U3BhcnRkdTNiSnhZc1hjN1VrSkNTb3gweE5UWlZCZ3dhcHh5MVpzcVJzM2JyVjRyejUvVjB3TGF0WHI4NzJNMnJZc0tFQWtQTGx5enY4K1JhRXBVdVhxbkYzN05qUmFwdXZ2LzVhYlRONTh1UThuOU4wck55T2hLbGN1YklBa0E0ZE90aDlUdDZibGt5akhndHFzY1hXL3BVclY4NXgvOFRFUktsWnM2WUFVUC9PbEM5Zlh1N2N1ZVB3WjJPUHdqb1Nob2lJS0Z2QndjRWpkVHFkNkhTNkVHZkhRa1JFUkVSRlczNG1ZV0ppWXNURHcwTUF5TUNCQTlYMWVyMWVidCsrYlhNNWN1U0llSGg0U08zYXRTVThQTnhtKzh6Ky9mZGZxVkNoZ3NPZFpZY09IWko5Ky9hcG5ZeU9MUG1WaEhGM2R4Y0FNbW5TcE54ZGZETm56NTZWTW1YS0NHQk1ocTFmdjk1cWZQbTFaSmFZbUNqOSsvZFh0eXVLSXVQSGo1ZU1qSXdjNDM3NTVaY0ZnTGk2dXNxZmYvNlpxL2QrL2ZwMWgyTTMvN3d5ZHdSdjJMQkIzZjdERHo5azJUNTkrdlFjTzExdjNib2xYYnAwVWR1NHU3dkwvUG56TGRva0p5ZEx4WW9WOCtXeitPR0hIN0xFTUhIaVJIVzdpNHVMekowN1Y5MlczOThGMDVKVEVzYjAzWHo2NmFkejh4SG5xK2pvYURXZUVpVkt5T1hMbDYyMlMwOVBsM3IxNmdrQUtWNjh1Rnk2ZE1uaGMrWGxlcjd3d2d2cWNVNmRPcVd1RHc0T2RpZ0czcHYvNzFGSnd1emN1ZE1pYmw5Zlh3RWd6WnMzejNIL29VT0hDZ0R4OWZXVjY5ZXZTNE1HRFFTQURCa3l4UEVQeHc1TXdoQVJVWkV5YTlhc0RqcWRMa09yMWU0SUN3dlRPRHNlSWlJaUlpcmE4ak1KNCtmbnAzWTBtM2RtWHJ4NHNjQTd1ZTdkdTZjK1lWK2lSQW41NDQ4L0pEVTFWWVlQSHk3VnExZVg2OWV2Wnh0M2ZIeTgra1N4cjYrdlBIandRREl5TWlRd01GQktseTV0ZDAwUEUxTjhqaVJoY3JOUFR2YnUzU3V1cnE3cTUySCtPWnZPbFYxSGVWcGFtc1hUNk5hc1hyM2FabWZqZ2dVTHhNM05UVzMzMGtzdnlZMGJONnkyRFFzTFU5dU5HemZPYXB1VWxCU1pNV09HM0xwMUs5dHo1cVdqZCtuU3BWbU9kK3pZTVhYN3laTW5zMnhmdm55NXpldGdNQmhrNXN5WjR1cnFLbTV1YnJKLy8zNkw3VjkrK1dXKzNST2JOMisyR2tOb2FLaEZrbkhMbGkwVzczMzU4dVhaeGk4aVVyOStmZlV6ekl2RXhFVDFuSTBhTlpLMWE5Y1d5R0x0czhvc0xTMU5XcmR1cmNhajFXcHpiTDl0MnphMWJZc1dMV3dtTGpMTHkrZHFub1F4SHpXVjB6MmFFOTZibGttWS9PTElNYTE5aGxldVhGSFhmLzc1NTludWEvcWJvU2lLaEllSGk0aklvVU9IMUh2YzF2MmNHMHpDRUJGUmtSRWFHbHBmcDlQZDErbDBmODZkTzlmNkJMcEVSRVJFUlBrb3Y1SXc1cU5nUm84ZWJiR3RvSk13OSs3ZGs1WXRXNnJyMTY1ZEt5TEdEcTJ5WmNzS0FHbldySm5GVkUzbWV2ZnVyZTY3YnQwNkVSR0ppNHVUMnJWckMyQk16RVJGUmRsOUxVekhzamVoa3BxYXF1NHpjK1pNdTg5ank4S0ZDOVhqZW50N1MxeGNuRVY4MlNWaHpEK3Z6RVhLVGV4SndvaUk3TnUzVHkxcVhyTm1UYXNqbU9MajQ2VnExYW9DUUtwWHJ5NkppWWxaMnFTa3BLaFBlbmZyMXMzV1c3ZGdpak83amtuVDlvSkt3cGo4OHNzdjh0MTMzMW1zdTN6NXNqb1YzU3V2dkpKbEg3MWVyMTYvano3NnlPcHhuMy8rZWZVempvMk56ZmI4UzVjdUZVVlI1SU1QUGxEWDJibzJJc2FSVmFaMkd6ZHV0UEV1YzNiaHdvVUMrVnVRZVFrSUNMQVp5NGNmZnFpMmI5MjZ0VjFKbFQ1OStxajdPRHBsWW14c3JMcVlqbkgwNkZHTDlkbHRpNCtQVjQvVHZIbHpBWXhUVU5renJWZE1USXpWZUI3M2V6T3ZTWmpZMk5nczF6YXZTUmp6cWZGT25EaGhkVC96djcwVEpreXcyRFp5NUVnQklNV0tGWk1qUjQ3azRsMWxyN0FtWWZKV1pZMklpSW9jblU1WFhxL1hieGVSVkZkWDEyNStmbjRQbkIwVEVSRVJFWkc5dnZ6eVM2U2twTURiMnh1ZmZ2cXB1bDVFOE5SVFQrSDI3ZHRXOTlQcGRKZzVjeWJhdDIrUGdJQUFoNHBNQTBCVVZCUTZkdXlJeU1oSUFNRDQ4ZVBSdDI5ZkFFQzFhdFd3YnQwNmRPclVDU2RPbk1EQWdRT3hjZU5HS0lxQ2pSczM0dkxseXloZnZqeFNVMU1CQU4yN2Q4ZGJiNzBGQUNoZHVqUzJidDJLRmkxYUlDWW1CcSsvL2pwKytlVVhsQ3haMHVGclkrN3c0Y1BZdFd1WHhicjA5SFQxZFhoNE9CNDh5UDUvQlRwMjdJZ1hYM3pScm5OOThNRUhPSDc4T0RadTNJZ05HemFnZE9uU3VRczZEOXEyYll2ZmZ2c05nd1lOd3FwVnExQytmUGtzYmNhT0hZdW9xQ2dvaW9LdnZ2ckthdEh6WXNXS29VZVBIamgzN2h5MmJkdUdoUXNYNHNNUFAzd1lieUhmdEc3ZEdxMWJ0MWIvblo2ZWpuNzkraUU1T1JtdXJxNllPM2R1bG4wT0hqeUkyTmhZQUVDM2J0MnliUC8rKys5eDlPaFJBTUM0Y2VOUXBreVpiTS8vN3J2dm9tN2R1blovZjB6V3JsMExBS2hSb3dhNmQrL3UwTDZaUlVkSDUybi8vTEppeFFvc1hMZ1FBRkN4WWtXRWhZVkJvN0U5RWNXQ0JRdHc0TUFCM0x4NUV6cWREclZxMWNLSUVTUHNPcWUxejhiTHl5dmJ6OHphdHZQbnorUFlzV01BZ0JzM2JxQisvZm8yenp0NDhHQ3NXTEVpeTNyZW05YXRXTEVDclZxMVFwMDZkWEpzTjNYcVZDeFlzQUR2di84K1FrSkNvQ2hLbnM4ZEhoNE9BS2hTcFFxYU5tMmFaZnYzMzMrUFljT0dBUUI2OWVxRmFkT21XV3dQRGc3R2tTTkg4UHZ2ditQTk45L0V3WU1IVWJObXpUekhSVVJFVkNRRUJRVzU2M1M2QXpxZExuWFdyRm10YmU5QlJFUkVSSlEvOG1Na3pKOS8vaWthalVZQVNHaG9xTHIrNXMyYlVxTkdEZm44ODgrdEZncytmZnEwV2d2RjFkVlZmdjc1WjRmUEhSMGRMYlZxMWNyeHlmUXZ2dmhDQUVpdlhyM1VKN2xidEdnaEFLUlBuejVpTUJqazg4OC9sNXMzYjJiWmQ5T21UUUpBMnJadGEvVkpjV3VRdzBnWXJWYWJweWY4WjgrZTdjRFZNVDZsZnVIQ0JhdnhtVWJDWkg0Uy84U0pFMnFiTzNmdVdHd3pqWXl4ZHlTTUxYdjM3bFduMEJrMWFsU09iZFBTMHVTWlo1NFJ3RmlYNDl5NWMzYWR3eFNucmFmdGc0T0Q1ZnIxNnhiTGp6LytxRzRQRHcvUHNuMzI3TmtPWFFlRHdTREJ3Y0V5ZS9ac2kybWxyTlVDMHV2MTh1S0xMNnB0aGc4ZmJyRTlOVFZWbm5ycUtRR01vN1dTa3BMc2lzSFd0Ymw4K2JMRllqckgrUEhqczJ6THZOaXlaczBhOVp4ZmZQRkZsdXVaWDh1REJ3K3lqV0hQbmoxU3JGZ3hBU0FhamNiaHZ6djc5KzlYcC9wemNYR1JaY3VXT2JTL2lQVlJFUFpzR3pkdW5NTi9Nd1lQSHV4d2ZDSkYvOTYwTm1wbHlKQWhBa0NlZSs0NVNVdEx5emJ1YTlldXFTTS8zMzc3N1J5UGFldTltejVuZzhFZ1R6enhoQUN3R0sxbUVod2NySDRlTFZ1MmxPVGtaS3ZIdlhyMXFwUXZYMTRBaUkrUGo1dzVjOFptTFBZb3JDTmhpSWlJVkRxZGJxNU9weE9kVGpmUTJiRVFFUkVSMGVNbFA1SXdyN3p5aWdDUXVuWHJXblJjZmZMSko5bDJzcVdrcEVqanhvM1Y3Wm1MbFp1Y09YTkdwazZkbXVQNXIxNjlLdi85NzMrejNhN1g2eVVzTE14aW5ZK1Bqd0NReVpNbjIzaDNJdHUzYjNlby9vUHBQUlZFRW1iUm9rVjJ4MkVyUGxNU3hwSHo3OXExUzBTeVQ4S2twNmZMeFlzWDdZcmp4bzBiYWhIcWV2WHEyWlZFT0hYcWxOb0IzcVJKRTBsTlRiWDcvZHJxNk0zcllzdnQyN2VsUzVjdUFrREtsQ2tqVjY5ZWxSa3paa2k3ZHUyc1R2czJmdno0TE9jdy8wNmxwS1RJeXBVcnBWV3JWcko0OGVJcysvLzExMS95MTE5L09YeHRDdklhekp3NVUyMmIrWjU4R1BidTNhdE8vd1pBWnN5WWthdmp6SjgvWHoyR29pZ1NFaExpMFA2bWZSMUp3cVNrcEVpbFNwWFVKSUUxU1VsSjZ2N3IxNiszMk1aNzA1SzFoTW1ubjM2cXJocy9mbnkyY2IvMzNuc0NHSk40NWtudXZDUmh6SlBmcHIreklzYmZML1BmMG1lZWVjYm1Bd0VIRHg2VUVpVktDQUFwVzdhc1JFUkUySXpIRmlaaGlJaW9VQXNPRHU3NXZ3Uk0xckhuUkVSRVJFUUZMSzlKbUJVclZxaWRRN3QzNzFiWFg3MTZWWDNhdkVXTEZtSXdHQ3oyKytpamo5VDkzbnZ2UGF2SDNyRmpoenBTSm5PSFltWndzRk11UDVaUFAvMVVSQ3c3N3JKYmhnMGJsbTNzLy96emo5cnUrKysvejdMOTh1WExOanNyYjkrK2JiVWVoTFVSQWFaakZVUVNadGl3WWVMaDRTR2hvYUZaUG5OekdSa1owclp0V3dHTW82Q09IVHVXYmR2TXpKTVQyUlVLdC9aK25abUVPWERnZ0ZTdVhGbHRXNjllUFRsLy9yelZ0bWxwYVRKcTFDaTE3WXN2dm1qUjZUOTgrUEJzbjRJM3VYSGpodFNvVVVNOFBUMWw1Y3FWRGwyYmdyb0dJaUorZm41cTI4T0hEOXRzbjUvMjc5K3Zka3dEMWtjYk9HTHk1TWtXNzMzQWdBRldreFhwNmVuNTh2MHlyeGVTWFJMR3ZKN1RvVU9ITExieDNyUmtMV0dTbHBZbXp6NzdyQURHVVU0SERoeklzdC9GaXhmVlpOUFFvVU50SHRQV2V6Y2xZVXdqNDd5OHZOUUUxai8vL0dNeEd1NkZGMTZRZS9mdTJUeTJpTWp1M2J2VjMyQTNOemVaUG4yNjZQVjZ1L2ExaGtrWUlpSXF0RUpEUTUvUzZYUnhPcDN1OTdsejV4WnpkanhFUkVSRTlQakpTeEltS2lwS1NwY3VMUURrMVZkZmxhaW9LTGwwNlpMOCtlZWYwcmR2WDdVajYvZmZmN2ZZYjlXcVZXcW5VcnQyN2JLZDlpVWhJVUhxMUtramdQRnAzdWpvNkd4aktWMjZ0TjJMZVVkc3FWS2xITnJYZkRHTjBNbHJFdWJNbVROcXUrM2J0MmZaZnY3OGVYWDcyclZyclI0anV4aXN0VGR0TXlWaE1qUHZ5TFUyUWtQRWVoTG05T25URnFNTTJyWnRLMUZSVVZuMlRVMU50U2h3bm5uRWtNRmdrSVNFQkxsMTY1WmN2bnhaenB3NUkwZU9ISkc5ZS9mSzVzMmI1ZXV2djFZN0YxMWRYYk10WUozNS9kcnE2RjIwYUpFa0p5ZGJMSWNQSDFhM0h6bHlKTXYySlV1VzVOanBtcEtTSW1QSGpsV242d09NU1VkckJjNUZqTW1hUm8wYXFXMmZmdnBwZFNvLzA3UjZBS1JXclZxeWJkdTJiTi96ZDk5OVozSE9BUU1HU0VKQ2dsM1h4clRPMmlnTmF5SWpJKzN1ZU83WnM2ZmE5c3FWSzNZZFB6OXMyTEJCU3BZc3FaNTcwS0JCT1NZaTdKWDV2cXRkdTdZY1BIalFvazErSldIcTFhdW52dmIyOXJZYXovNzkrOVUybHk1ZFV0Znozc3dxdTRSSlpHU2tlcTJxVnEwcTkrL2Z0OWpldlh0M0FTRHU3dTVadnNONVNjSzBidDFhQU9NVW1TSWl5NWN2Rnk4dkw3WGRTeSs5bE9NMGU5WnMyN1pOL1R3QVkwSTN1Nzg5dGpBSlEwUkVoZEwvNnNBYzFlbDA5MmZObXNWS2FVUkVSRVRrRkhsSndxeGZ2OTVteCtHSEgzNW9zYy94NDhmVnVmUWJOV29rY1hGeE9aN2orUEhqNHVibUpnRGt0ZGRleTVlTzA2Q2dJQUdNVTBMbDVjbGdrMU9uVHNucTFhdlZ4ZlRlZS9YcXBhNHpudzRtODNzNGV2U291bysxK2hTblQ1OVd0Ly93d3c4aUlsbW1SM3NVa2pBaXh2cEE1a21Fc21YTFdpUUxqaDQ5YXRHWkRFQ3FWNjh1bFN0WGxuTGx5bGwwRk51N05HM2FOTnM0emQrdnJZN2VwVXVYWnRsMjdOZ3hkZnZKa3llemJGKytmSG0ybmE3SGpoMlRCZzBhV0Z5TFRaczJaV21Ya3BJaTY5ZXZsLy84NXo4VzcrdXR0OTdLMHVtNmV2VnE4ZlQwVk5zOCsreXpzbXpaTW9tUGo4OXkzSjkrK2ttOHZiM1Z0ZzBiTnN3eStzYmF0VEd0SzRna2pLa1drNklvZGsxWGxWZDZ2VjRtVHB4b2NWMTc5dXpwMFBTQ3RzeWZQMTljWEZ6VTR5dUtJdSs4ODQ1RmtpTnozU1ZIbHcwYk5tVDUzbHNiRWZIdHQ5OEtZRXgrWjA1dTg5NjBsRlBDWk1HQ0JlcTJnUU1IcXV2RHc4UFY5ZGJxNU9RMkNYUHYzajAxYWJwMjdWbzVkKzZjeGNNQzc3NzdycHcrZmRycWFFZGJ5NW8xYTlSYU13TUdETEFaVjNhWWhDRWlva0lwT0RnNFZLZlRTWEJ3Y0c5bngwSkVSRVJFajYrOEpHRmlZMk10bnJiWGFEUVduYjQrUGo0V1NaYmp4NCtydFZncVY2NHMvLzc3YjVaajZ2VjZpWStQbDVzM2I4cmx5NWZsN05tejByOS9mL1dZWDMzMVZhN2pOV25XckprQWtCNDlldVQ1V05hWVlyVldFMFpFcEZPblR0SzdkMisxNC9Ebm4zOVc5N0UyOVk5NWttYmh3b1hTcTFjdktWdTJiSTRKTEZON1cwa1lheDIrNXJVSjd0eTVrMlc3WHEvUE5na2pJcEtjbkN6dnZ2dXVSYWQwVUZDUWlCZ0xXdWVtTXhjd1BubnU3ZTB0VmFwVWticDE2MHFWS2xYVWJlYTFQVEozUXByYVRKOCszV0s5cWE2Q2FYdCtkZlNtcGFYSnBFbVQxQ21MQUVpYk5tM2syclZyYXBzSER4N0ltalZyWk9EQWdSYjNER0NzcmJSbHk1WnNQOXUvL3ZwTDJyVnJaN0dQaDRlSGRPL2VYZWJObTJmeGRQNmxTNWNzT3RhOXZMekUvSjQzcmJlV2hEbDY5S2hkQ1FMejc2Y3REUnMyek5WbmIrK1NPY2xrR3JWZ1dnWVBIcHhqd2ZYY0NnOFBsd29WS2xpY3k4ZkhKOHNvaXR4cTJiS2xBSkFLRlNxb0NaL01JMjVFUkUwNFZhdFd6ZXB4SHZkNzA1eXRoRW1IRGgzVTdSczJiSkNNakF3MWllWHQ3YTJPVUhQa21PWk03U0lqSTJYdDJyWHFiNmdwOGJwMzcxN3g5UFNVQlFzV1dMUjNkR25TcEluODg4OC8wckZqeHp4OUh3dHJFc2JWMlFFUUVaSHphTFhhN2lMeUNZQ0ZBUUVCNjUwZER4RVJBVHQzN2l6bDZ1b2FxQ2hLZHdBMUFaUjBka3hFVkNna0F2aGJSTFprWkdUb09uZnUvTURaQVQxTVpjcVV3ZW5UcDFHeVpFbVVMVnNXWGw1ZVdMSmtDZDUvLzMwQXdPelpzMUc2ZEdrQXdKUXBVekJqeGd5a3BhVUJBQlJGUWVmT25aR2NuSXprNUdRa0pTVWhLU2tKcWFtcE9aNXozTGh4Nk5hdEczeDhmTEpzaTR1TGc3ZTN0OTN4YjlxMENZcWkyTjNlWk42OGVSZzFhcFREK3dIQVAvLzhneDkvL0JFaWd1SERod01BYnQrK3JXNHZWNjVjbG4zTXIwbmx5cFd4ZmZ0MnBLU2tZT1BHalJnNmRHaXU0akN4ZGIzS2x5K2ZaZDNGaXhkejNNZkR3d05MbHk1Rml4WXRNR3JVS0NpS2dnNGRPZ0F3eHUvbjU0ZXZ2LzRhalJzM1JyVnExVkN1WERtVUxWc1c1Y3FWUStuU3BkV2xWS2xTOFBMeVVoZDNkM2VMODl5NGNRTU5HalJBYkd3c2dvS0MwS05IRDlTdVhSdjE2OWUzR3RmRWlSTXhjZUpFOWQ5VHBreEJVRkJRanU4bE4wUUUrL2J0UTBaR0JseGNYREJod2dSOC92bm4wR2cwYWhzM056Y3NXclFJaHc4ZlZ0ZTFidDBhZm41KzZObXpwMFhiek9yVXFZTzllL2ZpNTU5L3htZWZmWVpmZi8wVktTa3AyTEpsQy9idjM0OU9uVHFwYld2V3JJbGZmLzBWUFh2MnhMNTkrK0R0N1kzR2pSdXJjWnE0dUxoa09jL3p6eitmcCt2Z0RHWEtsTEg0ZCsvZXZiRjE2MVlBd05TcFU5R25UeCtjUG4wNlg4OVpvVUlGdlBMS0t6aDE2aFRlZmZkZDdOeTVFOFdMRjhmR2pSdFJxbFFwaTdaeGNYRU9ILy92di85R1JFUUVBT0N6eno3RC9Qbno4ZGRmZitIWFgzOUZtelp0TE5xZVBIa1NBTkNvVVNPcngzcmM3MDF6cHU5L2RyOEIzM3p6RFJvM2JveTR1RGlNR0RFQ0owK2V4Smt6WndBQW4zLyt1ZFcvMWJsVnNxVHhmenYwZWoxMjdkcUZQbjM2b0YyN2RvaUtpbkxvTnkwN05XclV3SzVkdS9KOG5NS0lTUmdpb3NlVVRxZXJCbUFGZ0ZNSkNRa0JUZzZIaUlnQWhJZUh0d2Z3amErdmIxVmZYMTk0ZW5ybTJQbEJSR1NpMSt0TEppUWtQQjBURS9OMFRFek00UER3OEdIdDI3Y1BkM1pjRDFQRGhnM1YxOWV2WDhlNGNlTUFBTjI3ZDBlZlBuM1ViU2twS1dvQ0JnQ3VYYnVHYTlldTJYMmVZc1dLSVRVMUZYRnhjUmcxYWhRMmJ0eVlwWTFHbzBITm1qblA5SHY5K25Va0pTWEJ6YzBOVmF0V3Rmdjg1akozOURyaW0yKytnWWlnZXZYcWFOKytQUURMSkl5MXBFZHljckw2dWxLbFN1amN1VE0yYmRxRTc3NzdMczlKbUlJMGJOZ3dORzNhRk5IUjBXalpzcVc2ZnRxMGFaZ3hZMGFlajErcFVpV0VoSVJneUpBaHFGKy9QdTdmdjUrbjQ5MjRjUVBuejUrM1dIZjE2bFgxOVpVclYrRGg0V0d4L2ZyMTYxbU80Kzd1am8wYk42SnIxNjZZTVdNR1hubmxsU3h0UER3OHNHblRKdlRyMXc5dDJyVEIyMisvalRwMTZqZ1ViN3QyN2RDdVhUdjgrZWVmV0wxNk5iNzc3anRvdGRvczk0QzN0emQrK3VrbmpCa3pCdSsvL3o0cVZxd0l3REs1VjZ6WXd5bFJHaGdZaUR0Mzd1VHJNWmN0VzRiSXlFZ0FXZS9OL3YzNzQrKy8vMGFEQmczUXExY3Z2UEhHRzlpeVpVdStudC9Qenc5ejVzeUJqNDhQZHV6WWdiVnIxMEpSRkl2dnZFbHVPdFFqSXlNUkdCaUlyVnUzNHIzMzNzT2hRNGZVSkV4bXBpVE0wMDgvbmVNeEg5ZDcwMXhHUmdZQXdOWFZlamQ5bFNwVk1HZk9IQXdlUEJoMzc5N0Z0R25UQUJoLzh6NzQ0QU9IMzBOT3VuWHJoaDQ5ZW1EVHBrMFlQWG8wWG4vOWRYaDRlRmg4WDh5VHBrUkVSSlNEcjc3NnlrMm4wMFhvZExyNFdiTm0xWFoyUEVSRVpFekFIRHg0ME9xODJrUkVqcmgzNzU0Y1BIaFFkdS9lbmJYSDlTSFRhclVWL2pmOTdkODZuYzZnMCtra3V5VXYwNUZsMXFWTEYzV3FsdXZYcjF0c015OHVEMEJLbHk0dGlxSUlZQ3dXUEdmT0hGbXhZb1ZzM0xoUkJnOGVyTGE3ZnYyNkpDY25pNGhsVVc5VGJSUkgzTDkvWDUzNmFjU0lFZm55bnEweHhaaDVPcktNakF6eDlmVVZBUExGRjErbzYwMVRDQlV2WHR6cThiWnUzYW9lOC9UcDA3SnUzVHAxNnByTTF6bHpETG1wQ1dPUG5LWWplOWkyYmR1V1kyMGZVNXkyNms3a2RjbEpkalY3OHZPOGp0Wkxpb3VMczNvL21kWVZSRTJZZ3RDMmJWc0JqRk95MlpKNWVyTDhXTWFQSDI5M3JMazVmbVJrcEtTbnA4dnAwNmRGUkdUV3JGbnEzMW56cWRYTWF6bHQzcnpaOFF0WkFCN2xlN05mdjM0NS90MDFlZU9OTnl5T3RYdjM3bXpiNW5ZNk1oSGoxSUdtK21mejU4KzN1YitJY2FyS1NaTW15YUZEaDZ4dVQwbEpVYWQyeTZ2Q09oMVoxakYrUkVSVTVEMTQ4R0E2Z0JZaU1uenMyTEU1aitFbklxSUN0M1BuemxJQXZtblVxRkcrRFBVbm9zZWJ0N2MzR2pWcUJCY1hsMlgvKy92aUZEcWRyb2VpS0dkRlpCaUFmd0RNRnBIUHMxdnk2N3hmZmZVVmR1ellBUUNZTzNjdUtsV3FaTEc5YnQyNjJMNTlPODZkTzRla3BDVEV4Y1hCemMwTkFQRHl5eS9Eejg4UGd3Y1BSbzhlUFZDclZpMTF2MHFWS3FsUE9FK2JOZzBhalFZdUxpNDRmdnk0d3pGT25Ub1ZzYkd4Y0hWMXhaZ3hZM0w3Vm5OdCsvYnRpSW1KZ1VhandaQWhROVQxbHk1ZEFvQnNSK2FZajRRcFhydzR1bmJ0aXVMRmkwT3YxeU1zTEt4Z2d5NEV1bmJ0YW5VNnJjZU5vMVBybVk5T0tGR2lSSDZIODlDWTNvYzlJOVJDUTBOeDh1VEpMSXY1aUxLZmZ2ckphcHZNaSttYTVlYmFSVVpHUWtSeVhNeTV1cnFxbzF0TTA0ZkZ4c1lpUFB6L0IxNmFwbDFURkFXdFdyVnlPS2FDOENqZm02YVJtYWJmb2V6MDdkdFhmZTN1N203eCs1U2ZhdGFzaVFFREJnQUF2djc2YTNXOVhxL0gzcjE3TVhYcVZJdjJCb01CWGJ0MnhkU3BVN0ZxMVNxcng5eTVjeWNxVjY2TXZuMzc1dnNJdE1LQzA1RVJFVDFtdEZwdEYwVlJBa1hrcXpGanhxeHpkanhFUkFTNHVyb0crdnI2Vm1VQ2hvanlpN2UzTjN4OWZhdGV1M1l0RU1Ea2gzMStuVTdYQThCR0FPdmQzZDFIK3ZuNTNiYTF6NTQ5ZTZiazlid25UNTdFSjU5OEFzQllnOEhVa1pSWmx5NWQxTmRwYVdscUo1aXBib3d0ZGV2V3hiUnAwL0R5eXkrcjlTcnUzNytQYXRXcTJiVi9mSHc4QUdQbjFiUFBQbXZYUHJZY09uUklyYkZoaTJtYW44NmRPNk5LbFNycWVsT05sZXJWcTF2ZEx5VWxSWDFkdkhoeGxDeFpFcSs4OGdxMmI5K083Ny8vSG41K2ZuYkhhOTY1YTVxRzU4YU5HMVpyN05qYTN4NGpSb3hBeDQ0ZDBhMWJONHRwZjNRNlhiNGt3clJhTFFJREEvTjBqQkVqUmdBQUJnNGNpTmF0VzF0cysvMzMzOUc4ZVhNQXh1LzVNODg4WTdFOUlpSUNLMWV1ZE9oOHBxbXo4bUxPbkRsWXZIaXgzZTNuejUrUG9VT0hXaVFNYnQyNnBiNSs0b2tuc3V5VGxKU0VoSVFFbThkT1NrcXlPNDZDNEVnU3BrYU5HbGJYR3d3R0FNYmFPTzNhdGN0MmlpcHpwcjlmRHp1QjFhUkpFL2o0K09ENjlldjQvdnZ2MVJwQTI3WnRBd0EwYTliTTZ1ZVoyZU4rYjVwK0QwejFXS3lKalkyRnY3Ky8rdSswdERRTUdUSUUrL2J0eTFVOU1WdUdEeCtPNWN1WDQ5U3BVN2g4K1RKcTFLZ0JmMzkvekowN0Z3RFFvMGNQTkdqUUFJRHh1OXFwVXllc1hMa1MyN1p0ZzRoa2lXblRwazFJUzB2RGp6LyttS1UrMGVPQ1NSZ2lvc2RJY0hEd2t5S3lDc0FmR28xbXRMUGpJU0lpSTBWUnV2djYram83RENJcVlueDlmUkVURS9NNkhuSVNScXZWVmhDUnhZcWlyQThNRE94amU0LzhjZVBHRGZUbzBRTXBLU2w0NG9rbjhQSEhIMlBidG0yNGRPa1NMbDI2aElzWEwrTGl4WXZZc1dPSDJua0VXRDZGYjArSG9ZbXA1b3lKaURoY2I4QmdNT1M1Um9HSlhxKzNxOTNldlh2eDIyKy9BUUJHamh5cHJrOUpTVkdMUGRldFc5ZnF2b21KaWVwclU0ZHY5Kzdkc1gzN2RrUkVST0RhdFdzV1NaMmNaQjVWVTVCaVltS3daTWtTTEZteUJPM2F0Y1BldlhzTDlIeTU1VWd5STdPV0xWdGFyZjJSazNyMTZtVzdiZXZXcmRpMGFSTVVSY0d5WmN1eTdlaDFwQ2o0di8vK2k0OCsrZ2lUSjA5R1dGaVlXb3ZvNXMyYmFodHI5MkIrSlNvTFdteHNMSURjMVZzeE1kVVg4Zkh4c1NzQm85ZnIxWm9pdVVuQ1pGZWczbDQ5ZXZUQWdnVUxzR0hEQnVoME9zVEZ4ZUhnd1lNQWpQVkZiT0c5Q1RYQjZPbnBtVzJia1NOSElpWW1Cb0J4cEdKVVZCUU9IRGlBdVhQbjR1T1BQODUxYk5sNTRZVVhVTFpzV2R5N2R3OFJFUkdvVWFNRzNucnJMVFVKczJyVktvdWFQVjI2ZE1IS2xTdHg0OFlOL1BiYmJ4YnZOeTB0RGR1M2J3ZGcvRTY0dTd2bmU3eUZBWk13UkVTUGlhKysrc290SVNGaExRQjN2VjdmSnpBd01Obm1Ua1JFOUxEVXpPbC92SWlJY3NQVDB4TWlrbk4xK0FMZzR1SXlRVVE4M04zZFI5cHVuWC9lZi85OVhMbHlCWUN4d1B5TEw3NllwWTJpS0ZtZVFEZnRBd0NWSzFmTzlmbkxsQ2xqYzNURzJMRmpvZFZxQVJnN3NRWU9IR2ozOFUxVHVKUW9VU0pQVDd5YmlqclhybDFiblU0SUFJNGRPNGIwOUhRQXlQSWt0NG41U0FQVFU5dGR1M2FGb2lnUUVZU0ZoVms4cloyZFdiTm1vWC8vL3VxL3JmMEdYcmx5SmN2SXBJc1hMNm9qanh4aFBsWFNmLzd6bjJ6YjVXWmtTRjQ3c1I5Vng0NGR3OHFWSzZIUmFMQjgrZko4T2FhcGdIdHNiQ3pLbHkrdnJyOXc0UUlBNDRpb2loVXI1c3Vjc25HQ0FBQWdBRWxFUVZTNXpCMCtmTmdpNlpmZjJyZHZiNUdFZFNReFpVNUU3QzVvYjJLZUdNMXBKRVZCR1Q1OE9CWXNXSURFeEVTRWhvWWlOalpXSGMzVHIxOC9tL3Z6M2pUK1hnSElkb1RJK3ZYcnNYYnRXZ0JBMjdadHNXN2RPalJzMkJCMzc5N0ZoQWtUMEtsVEo5U3BVOGRpSC9Pa3FiV1JLYmE0dUxpZ1NaTW0yTGR2bjVxY2I5V3FGZXJVcVlNTEZ5N2cyMisveGZUcDA5VXAzbDU3N1RXNHVia2hQVDBkVzdac3NVakM3TjY5RzNGeGNRQ0FQbjBlMm5NWmp4d21ZWWlJSGhQeDhmRkJBRnFMU1A5eDQ4Yjk1ZXg0aUlqSVFrbU5SdVBzR0lpb2lQbmYzNVdIbnVFVmtkY0JITEZuQ3JMOFpLMk9TWWtTSlZDelprM1VybDBiTld2V1JMMTY5YktNdXZqNzc3L1YxMDg5OVZTQnhmZjk5OStyQ1poMjdkbzVsSUFCL24rRXdLZWZmcHBsVG41N25UcDFDdnYyN1FNQWZQamhoeFlkYytZMVhiSjdhdHZVNGF2UmFGQ3NXREVBeGxvNVRaczJSVnBhbXMyUlJQZnYzOGZRb1VPeGFkTW1pNm5UckkwR0xWMjZkSlpwbmJ5OHZISThmbmIyN05tanZ1N1JvMGUyN1hJYUdmSzRNVTA5bDU4UGlaaVNNS1ZMbDdaSU12ejFsL0YvVDJ2VXFHRzFMc2FoUTRjczZsK1lwcXpMdlA3U3BVdG8wNlpObHYzNzkrK3ZqakFwQ0NKaWtYekliUkxtekpremFtZTF2YU4vekpNd3Viay9UcDgrbmFVRFA3T2NScW8xYWRJRUw3endBbzRjT1lMNTgrZXJvM0xhdEdtRDJyVnIyencvNzAzaktFNEFXZXFYbWJaOThNRUhBSXhKbWhVclZxQml4WXFZTTJjT0Jnd1lnT1RrWkx6enpqdjQ1WmRmTEdyZW1ML095TWl3V1cvR0d0TkRDYVlST0FBd2VQQmdmUHJwcDdoMjdScjI3ZHVIVjE1NVJZM3R1ZWVlUTBSRUJIYnYzbTB4U21iZE91TXMrS1ZMbDhacnI3M21jQnhGQlpNd1JFU1BBYTFXK3dLQThRQ1dqeGt6NWp0bngwTkVSRVJFUlZvTkFGc2U5a25mZU9NTjZQVjYxSzlmSC9YcTFVT2RPblh3NUpOUDJud0NPQ0lpQW9EeEtYSjdhN280S2lJaVFpMjRYYVpNR2F4WXNhSkF6bVBMTTg4OGc2TkhqMkxPbkRrWU1tU0l1ajQ5UFYzdEtHdlFvRUcySFo2bTBRU1pSK0xzM2J2WGFoME1VNmMwWUJ4Wk1YSGlSRnkrZkJrQWNPREFBUURHSjdhZmZQTEpQTHlybk9uMWV1emF0UXVBY2ZTUHZYVnpIclpubm5rR3AwK2Z0cXR0MDZaTmM5enVhTDBjYTZLam93RUFaY3VXemZPeFRBNGZQZ3dBYU4yNnRVVW44YkZqeHdCa25RYlBORUxBMjlzYjFoNVdLVisrdkVYSGRibHk1ZFI5SGpiell1UG1vM3djc1dIREJ2VjF1M2J0N05ySFZFOEV5RjBTeHQzZEhSNGVIZzd2WjI3S2xDbm8zTGt6SGp4NG9LNGJQZHIyN09lOE40Rjc5KzZwMXkxekVrWkVNSFRvVU55OWV4ZUFzZjZTNlRlcWYvLytXTHQyTFhiczJJR0lpQWlFaG9ZaUlDQkEzZGM4NlpLZW5nNDNOemVjT1hNR2QrN2N3VXN2dldUWHlCaFRRaTAxTlZWZE4yREFBSHo2NmFjQWpDTjBURWtZd0RpRldVUkVCRTZkT29XN2QrK2lYTGx5U0U1T3h0YXRXd0VZZjZNZjE2bklBQ1poaUlpS3ZLQ2dJQThBeXdIRVpHUmtzQTRNRVJFUkVSVTBSVVFlMkc2V3Y5cTFhMmQzeDZVNTA1UFl6ei8vdkVYSHNEMW16SmlCZnYzNldSMkZZeElSRVlIWFhudE5uY29yTGk0dXgvYTJUSnMyVFoxU3pOeTJiZHZRdFd0WG0vczNiOTRjYTlhc3NWaTNmdjE2dFJNNXArbGlzaXNnblYwaDhxaW9LUFYxU0VnSUFPTVQyaE1uVGxRN0ZtdldySm12b3kweWk0aUlVTS8xNXB0dkZ0aDU4c0s4ay9OUllScWRrcGZ2cXJta3BDUzFJOXQ4dEVwQ1FvSzYzbFRjM0tSOCtmS1lPWE1tRWhNVE1XSENoR3hIWk55NmRRdGp4NDVGZEhRMGR1M2FsYVdXeXM2ZE85WGk5UVhGUEFtVG01RXdhV2xwV0xac0dRRGorODVwYWk1ejVra1laeFU4NzlTcEU5cTBhWU5EaHc0Qk1JN2llZU9OTjJ6dXgzc1RPSGZ1blBvNjgwak1hZE9tcVVtcU45NTRBKys4ODQ3RjlzV0xGNk5odzRaNDhPQUJQdnZzTTd6Kyt1dnE2Q1B6UkhsQ1FnSktsQ2lCMzM3N0RjT0hEMGVWS2xYdzU1OS9adnQzR3pBbWJreTF3OHhIT0ZhdFdoWE5talhEaVJNbnNIbnpaaXhjdUZEOTNXelJvZ1VBWS9KbzM3NTk2TldyRnpadjNxeCtSL3YyN2V2UXRTbHFtSVFoSWlyaVBEMDlwd0NvNytMaTBtbjgrUEg1VS9XVGlJaUlpS2dRZWZEZ0FYNy8vWGNjUFhvVWpSbzFVcE1WKy9mdlYyc05PRHBOU2taR0JpWk1tSUNKRXlkaTVzeVpHRE5tVEpZMkJ3NGN3T3V2djQ3NCtIZ29pcEtuVVFXbXpzcml4WXRiclFtVDJ5ZU0wOUxTTUduU0pBREdhY2JNYTdWa1prOEJhWE1yVjY2MCtQY1RUenlCMWF0WDQ3WFhYbE03QzdPcjhaS1g0dWJtdG0zYnByNjJwMlA0WWNqSXlNQ2hRNGV3YTljdTdOeTVFNDBiTjhibXpadlZLY0NzT1h2MkxIcjE2Z1VBK09HSEh3cDBlcVpidDI3aDFLbFRBSXlmV1VaR2hsMUY0bk55OU9oUmk2bXFUSDc4OFVmbzlYb0F4cG9UNXM2ZE80ZkpreWNqTFMwTmNYRnhhbEh3ekxSYXJmcGQ4L1B6dzhLRkN5MjJOMmpRSUUreDIrUG16WnZxNjl5TWhGbTBhQkd1WGJzR0FCZzBhSkRWa1QvV3hNYkdxcTl6TXhJbVArcW1wS1NrV05TTFNrcEtRbng4dk0ya0VPL04veDhkQmxoK0Z1SGg0Wmd5WlFvQTQzU05TNVlzeWJKdmxTcFZNSFBtVEh6d3dRZElUazdHMEtGRGNmRGdRU2lLWWxGUEt5NHVEaFVxVkZCckZzWEV4Rmo5cm56eHhSZG8yTEFoTkJvTmZ2cnBKN1ZlV3ViNmF0MjdkOGVKRXlkdzgrWk5IRDU4V0wyZlRVa1lYMTlmTmZGaVN2aVhMMThlN2R1M3QvdTZGRVZNd2hBUkZXRWhJU0hQR3d5R3NRQ1crZnY3Lytqc2VJaUlpSWlJQ2xweWNqTCsrT01QbkRoeEFzZU9IY1BSbzBjUkdSbXBUbzAxZi81OEFNYXBjTWFOR3dmQVdCRGNuaUxTNWt4VHlJaUkxUkUwaXhjdmhwK2ZIOUxUMDZIUmFMQnMyVElNR2pRSWdMRmpxbGl4WXVqUm80ZmRuYTJtNldQOC9mMXpYUlBHbWdVTEZxaFRoQTBjT05DaXhrWm1qaVJoUkFTclZxMVMvOTI4ZVhQODhNTVBxRnk1TW80ZlA0NUxseTRCQURwMjdKaVg4RzNhdEdrVEFHTWRFVk1ub1RPWXJqRUFqQmd4d21LcXR1TEZpNk42OWVvNTdtKzY5Z0JRdlhyMUFrM0NUSnMyVFkxdnc0WU4yTDkvUDNyMDZJRzMzbm9MTDczMGt0M2ZXWE43OSs0RkFIaDRlRmlNZURGTndWV3laRW0wYnQxYVhXOHdHREIwNkZDMTF0Qm5uMzJXN2JHblQ1K09vMGVQNHVEQmcxaTBhQkVhTldxRUR6LzgwT0VZOCtMZmYvOVZYOXVxalpUWjZkT25NWDc4ZUFER1pLbzlVM21abUJJM1FQWWowZ3JhdSsrK2krUEhqNnYvam95TVJOKytmYkZseTVZY2E1SHczclNzaWZQY2M4OEJNSDZtL2ZyMWc4RmdnS3VySzlhdFc1ZnRkMnJFaUJINDdydnZjT2pRSWZ6eXl5K1lOMjhlL1B6OExCS0JOMi9lUkowNmRYRHYzajBBeG1uUHJOM0QwZEhSV0x0MnJjVzZaczJhWmFuVjA3MTdkelZCdEhIalJqVUpVNjFhTlZ5NGNFRk5zTis4ZVJPN2QrOEdBUFRxMVN2UGlkekM3dkYrOTBSRVJWaFFVSkNId1dCWUR1QzZScU1Kc0xrREVSRVJFVkVoZGZqd1lTeGR1aFFuVHB4QVpHU2src1M5T1E4UER6UnQyaFJObWpRQllDeHdmL1RvVVFEQXFGR2pISzVMWWw2czJIemY1T1JrZlBMSkorcVR5eDRlSGxpelpnMTY5dXdKQURoeTVBaUdEaDJLOVBSMFZLMWFGWDUrZmhneFlrU0JUc21WblQvKytFT2QzOS9OelEyVEowL09zYjNwU1dwN1lsVVVCZlBuejBmbnpwM3gxbHR2WWZueTVlcDBVblBtekFGZzdIRHUzTG16MWYydlhMbGk4VFIzYnB3NGNVSk45cnorK3V0MjFVSElMM0Z4Y2ZqNTU1OFJIaDZPUFh2MnFIRUFsclZ5R2pWcWhFNmRPajIwdUxwMzc0NHFWYXBZM2FiWDZ6RjE2bFIxeEVtSkVpV1FsSlNFTzNmdVlNbVNKVml5WkFrcVZLaUFuajE3NHEyMzNrS2JObTF5UEo2NThQQndBTVprbkduVTF2WHIxL0hERHo4QU1FNXBaVDdkMkt4WnMzRGt5QkVBeHNScFRva05OemMzYk5pd0FjMmJOOGZWcTFmeDhjY2Y0K21ubjg3eUJIOUIycjkvdi9yYWtVNzRxS2dvOU9qUlF4MXA4Zm5ubjl0MVBVMU05WFRjM2QxUnNXSkZ1L2N6T1gzNk5PclVxWk5qbSt5bWdRT01TZUZ2di8wV0FOQzRjV09VTFZzV0J3NGN3SzVkdTlDN2QyK0VoWVZaSGFYSGU5T1lwREI5YjJyWHJvMG5uM3dTNmVucDZOMjd0MXJiYVByMDZSWWp4ekpURkFWTGx5NUZreVpOa0pxYWlva1RKNkp2Mzc0V3YwbVhMMTlHbXpadDFORmEyVTB4K09xcnIrTGt5Wk5JUzB1RGo0OFB1blhyaHFDZ29DekpreVpObXFCcDA2Wm8zTGh4bGlrd1RRa1l3UGl3Z2VtMytPMjMzN2J6cWhSZFRNSVFFUlZSWGw1ZWswV2tnYUlvWFVhUEhoM243SGlJaUlpSWlBcEtjbkp5bHFtdmZIeDgwTHAxYTdScTFRcXRXN2RHMDZaTjRlYm1Cb1BCZ0xGangwS3IxUUlBYXRXcVpiWEdDbUJaM0RnaEljRWkrV0QrOUhUTm1qVUJHR3NjREI0OEdCY3ZYZ1FBVktoUUFaczNiMGJMbGkzVnRrOCsrU1JHalJxRkpVdVdJQ29xQ29HQmdmanZmLytMMGFOSDQrT1BQMzVveVpqNCtIajA3dDBieWNuSkFJQ3hZOGVpUm8wYTJiWlBUMC9ISDMvOEFjRCtZdTJkT25YQ2poMDdMQkl0Zi96eEI3Nzc3anNBeHZvejV2VXpQRHc4MEtWTEZ3REc2V3N5MTU1eDFQcjE2OVhYM2J0M3Q5bmVOUDFPZnZqdXUrOHdjdVRJTE92TGxDbUQ5dTNibzJQSGp1allzU01xVjY2Y2IrZTBSL1BtemJQVVhrbE9Uc2FtVFpzd1k4WU1uRGx6Qm9CeFpNcmh3NGZoN3U2TzFhdFg0OXR2djBWVVZCUnUzYnFGUllzV1lkR2lSZkR4OGNIYmI3K05RWU1HcWNsTmErN2Z2NjhtQzh3N2xFTkRROVZhTFFNR0RGRFg3OXExUzAwTzl1clZLOGM2UlNaUFBQRUV0bXpaZ2hZdFdpQWxKUVY5Ky9iRnFWT25jalUxbUtPT0hqMnExdTRvVjY2Y1JVZDBUczZjT1lPT0hUc2lPam9hQVBDZi8vd0hZOGVPdGZ1OHQyN2RVdStsWnMyYU9WelRDakFtYnp3OFBCemVEd0RHalJ1SDBOQlFBTWIzdldYTEZwUXFWUW92dlBBQy92NzdiMnpac2dVZE8zYkUrdlhyczlUSjRiMEpyRml4UXAyS3o1U2t2M2J0bWxwZnFIdjM3bGFudWN5c2J0MjZtRFJwRXViTW1ZT3Z2dm9LRlNwVXNKamE3TVNKRXhnMGFKQTZhc3IwZTVWWnIxNjkxS2twYlRseDRvVE5OcWJmNUNwVnF1U1lTSHBjTUFsRFJGUUU2WFM2NWlJeURzQ0tnSUNBbmM2T2g0aUlpSWlvSUwzMDBrdG8yTEFobWpadGlwZGZmaGx0MnJTeDJoRWFHUm1KWWNPR0lTSWlBZ0JRdVhKbC9QampqMVpyckFDV1R3d3ZYcndZbjN6eUNWeGRYWEg5K25XMTBMeTd1enZxMTYrUG8wZVBvazJiTm1xbldvc1dMYkJodzRZc0hYbSt2cjRJQ1FuQnBFbVRFQklTZ3RtelorUHUzYnRZdTNZdFB2bmtFNnR4bU5kYnlFMUhhMmJKeWNsNDg4MDNjZUhDQlFCQXk1WXRFUlFVcEc0L2NPQUFLbGV1akhMbHlxRjQ4ZUs0ZWZNbWdvS0NjT3ZXTFFDTzFkZ3dUOENrcDZkaitQRGgwT3YxY0hGeHlkTEJXS1pNR1d6ZnZ0Mmg5MktLS2ZQVDJpS2lkbEI3ZW5xaVhidDJObytWVXhMS1VlYUYxV3ZYcm8xdTNicmg5ZGRmeDRzdnZtZ3hGWkRCWUZEZlEwNU1OWUZNcjIvY3VHRnpuMHFWS2xsZG41NmVqak5uenVESWtTTUlEdy9IN3QyN0xRcThQL1hVVXdnTEMxTVRLOU9uVDhlMGFkT3dmLzkrTEYrK0hKczJiVUppWXFKNkg0U0VoT0RwcDUvR29FR0QwTDkvL3l6bjNiZHZuM3BmbUVhblhMcDBTUjF4VTZ0V0xYVHIxZzNBLzA5bFpUQVlVTE5tVFN4ZHVqUkw3Q2FacDFScTBxUUpRa0pDOE9HSEh5STZPaG9EQmd6QXJsMjdjalhLNHRhdFcxaXpaZzI4dmYrUHZmdU9hK3A2L3dEK3VUZGhMMEZBeEwybERyUlN0M1ZyM2RXNnFMVnEzUnNRWEw5dmJheGF0WXhhNmg2b0xWYXIxa1hkdU9xcXMxaXhnSWlLS0dJRkVaQVZrbnQrZjJCdUNTU1FzQUwyZWI5ZWVmV09jODU5RWhLSzk4azVqeTJxVktrQ0d4c2JXRmxad2NMQ0FxYW1wbEFvRkVoTlRjWFJvMGNSR0Jnb3ptUVpQbng0a2N1MUtSUUsrUG41NGV1dnZ4YVRvQjk4OEFFT0hUcWs5dmwrOE9BQjd0MjdoeG8xYXNEUjBSSG01dVl3TnpkSGRuWTJidCsrRFM4dkw3eCtuZnQ5eTFHalJ1bjlISFdSdDlhTktsa2psOHN4Y2VKRXNkNkhwYVVsUWtKQ3hNL1A2ZE9uMGJWclY4VEZ4ZUhjdVhOd2MzUEQ3dDI3MVFxMy85Yy9tN2EydHZqaGh4L0VmZFZTbGZYcTFjT2ZmLzZKQlFzV2FQMXlnQ1lMRml6QTVNbVR4ZGxROWVyVlEvWHExZkg4K1hNY09uUUlYbDVlNHBKeCt0WUJVdjJjOWZIeTVVdmN2WHNYUUc3U1J6VmJTcVY3OSs3bG5vQW1oQkJDU2xWZ1lLQ0puNTlmdUorZjM3T1ZLMWVXVGpWTFFnZ2haZXIwNmRPTUVFTEt3dW5UcDFsNS8wN3o4L05qdnI2K01uMzdsZVh2d3ZEd2NPYnU3czRrRWdrRHdBQ3daczJhc2Z2Mzd4ZmE3OVdyVjh6YTJscnNvK2t4Yk5nd3NmM3ExYXNaei9QTXg4ZUhaV2RuNnhUYjgrZlAyWnc1YzFoNGVEZzdkT2dRTzNQbURMdCsvVG9MQ3d0ajkrN2RZemR1M0dBVEowNFVyN2QyN1ZxZG43ZXF6N0pseThSakdSa1pyRWVQSHVJNU96czc5dWpSSTdWK0RSczIxUHA4ZVo1bjRlSGhPc2VRMTlTcFU4VnhKazJhcEhNL3BWTEpsaTFieHRhc1djTzJidDNLZHUvZXpRNGNPTUEyYk5qQW5KeWNHQUJXdjM1OXRUNmhvYUVhZjBiNStmcjZGdnJ6MWZYaDYrdXJOcTRnQ0d6Tm1qVXNNakt5ME9jV0Z4ZFhLdGZYOUdDTXNUdDM3akJmWDEvbTRlSEJQdjc0WS9iZWUrOHhZMk5qamUyZG5aM1pxbFdyV0dabVpxRXhwNldsc2FDZ0lOYXBVNmNDWTBna0V0YTNiMTkyK2ZKbHNmM01tVFBGOTg3cjE2OVpkblkyYTkrK3ZkaG54NDRkWXR2Qmd3Y3pBTXpjM0p6ZHVYT0haV1Zsc2JpNE9KYVNrc0xTMHRMWWhnMGJ4SDdwNmVrYTQvdmtrMDhZQU5heVpVdjJ6ei8vRlBwY3RFbFBUMmRTcVZTdjE5dk96bzQ5ZWZKRTY1aHl1WndGQndlelpzMmFxZlhyMnJVclMwbEpLZEQrd29VTE9sMjNhZE9tV2w4TGJWUjlJeUlpMUk1ZnYzNmRYYnQyamQyOWU1ZmR1bldMdWJ1N013Qk1LcFd5bkp3Yzl2VHBVOWE1YzJleHY0V0ZCVHQvL255QjhSODhlTURxMWF1bjludGovdno1akRINmJBSmdxMWV2RnJmNzlldW42NDlOTHdzWEx0UjQ3VXVYTHFtMTAvWmV5SCsrTkI4aElTSEZmbDZHK0x1R0VFSUlLY0RQejIvRjIzLzREakIwTElRUVFuUkRTUmhDU0ZtaEpFeXVTNWN1aVRlZWVaNW5NMmJNWUJrWkdUcjFQWG55Skt0VnE1YkdHMG05ZXZWaUwxNjhVR3RmM0FRRlk0eFZyVnExMEJ0WDF0Ylc3Tm16WnpxUHArcVhOd256OU9sVDFyUnBVd2FBVmFsU2hkMjZkYXRBdjlHalIydTh2cEdSRWR1MGFWT3hudHYxNjljWngzRU1BS3RYcjU3R204NkZjWE56Sy9TMVVkM2dWWmt5WllwNExpZ29TT3U0ZVcvMFptWm02djFROWMxL28xZFhaWjJFaVkyTlplYm01bHJiT0RvNnNyRmp4N0lqUjQ0d3VWeXVkL3dSRVJGczNyeDV6TUhCUVJ4VEtwV3EzZEJ0MHFRSkEzS1RJb3psdmhkVW44Y09IVG93UVJERXRtL2V2R0ZqeG94aFAvMzBFMk9Nc2FTa0pJMXhkKzNhVld0TXljbkpiTUdDQlVVbWs0clNva1VMblYvcnpwMDdzenQzN21nZEt5Y25wOEI3Mk5qWW1LMWF0WW9wbFVxTmZWNitmRm5rZFR0MjdGaG80a2NiVmYvOE45NC8vL3h6amRjWk4yNGN1M0hqQnJPM3R4ZVBWYXRXamQyNGNVUHJOUklTRXRTZTgvTGx5eGxqOU5rRXdMNzg4a3R4KzhxVks4V0tyeWdwS1Ntc2J0MjZhdGQ5Ly8zM0M3emZ0TDBYOHA4dnpjZC9NUWxEeTVFUlFzZzdKQ0Fnd0UwUWhBVUFkdnI0K0J3MWREeUVFRUlJSVlSVUJKMDZkWUsvdnorT0h6K09sU3RYb21YTGxqcjM3ZE9uRDJKalkvSDA2Vk9rcDZjRHlGMFN6TW5KQ2RiVzFnWGFOMnZXck5oeHVybTU0Y3laTTJJeFl4VnJhMnQwNmRJRnk1Y3ZoN096YzdISEIzS1hZTHQwNlJLR0R4K09iNy85RnUrLy8zNkJOaE1uVGtUOSt2VWhsOHVoVkNwaFpHU0UyclZyWS9EZ3dXb0ZuL1h4d1FjZllObXlaZkQxOWNXQkF3YzB2bmFGNmRHakIrN2V2WXZzN0d5MTQxV3JWc1hJa1NPeFpNa1N0ZU5yMTY3Rm9FR0RzR3ZYTHJIT1RGR0tXeHVqSkdyVXFJSGs1T1F5Rzc5MjdkcVlQWHMyVnE5ZURUczdPelJ0MmxRc3JOMnhZOGNTdlYrQjNDTDBmbjUrK09hYmIzRGd3QUZzMnJRSnJWcTFVaXRPdjI3ZE92enl5eTl3ZEhRRWtQdGUyTDkvUHlaT25JaGR1M2FwTFJkbVlXR2h0dnlSblowZDZ0U3BnOWpZV0FDNVM1QjE2ZElGMjdadDB4cFRsU3BWc0dyVnFoSTlMd0RZdW5Vcm5qNTlpcHljSFBHaFVDaWdWQ29oQ0FKTVRVM2g1T1FFVjFmWElwZFdra3FsMkxKbEN6cDM3b3pNekV3TUh6NGNNcG1zMEtXaDdPM3RzWHYzYnFTa3BDQXRMUTNaMmRsUUtwWGdPQTYydHJabzE2NWRnZm8rSmVYbTVvWWZmL3hSM0hkMmRzYWdRWU93ZXZWcUdCa1pvVUdEQmtoTVRFVHIxcTN4NjYrL0ZycE1XTFZxMVhEeDRrWE1talVMMGRIUldMUm9FUUQ2YkFLQWpZME5vcU9qd2ZPOFdzMncwbVJ0YlkxejU4NWgxcXhaQ0FzTFE1czJiUkFZR0ZoZ1NjczJiZG9BQU16TXpEU09vMW95cnpRWkd4dVgrcGdWbmY2TEloSkNDS21RQWdNRFRlUnkrVTBBVlhOeWNwb3RXclNvN1A2U0o0UVFVcXBPbno3TmV2WHFaZWd3Q0NIdm9ORFFVUFR1M2J0Yy8rM3Y1K2ZIR0dOTGZYeDhaUHIwbzkrRi8yS01RYUZRUUJBRThEd1BJeU9qWW8zejRNRURBTG1KQ2x0Ync2OVV6QmhEUkVTRVhqVmxORkhkRUFlZ3RaNlBydDY4ZVNQVzFhaFpzNmJlL1ZYRnJxdFVxUUpMUzhzU3hWSldNak16a1ptWkNUczdPME9Ib2lZeE1SSDI5dlpGdGt0TlRVVjJkallFUVlDZG5WMnhQdzhWd2ZuejUxRzllblUwYWRMRW9IR282azh0WHJ4WVRJN2xKUWdDR0dNRjZ0c2tKQ1RBMzk4Znk1WXQweXN4a3BHUm9mZG45VjMvYkdablp5TXRMVTJuendENWx5SCtyaWtOTkJPR0VFTGVFZG5aMlY5eUhOZWNNVGFZRWpDRUVFSTBrY3ZsLzhsdm5oRlNHbDY5ZWxYaGJtQ1NkeGZIY2FWeW83bGh3NGFsRUUzcDRUaXV4QWtZQURBeU1pcTFHL0dXbHBZbHVrRmJuSnZENWMzTXpFenJ0OXdOU2RlYnovck9tcXJJdW5Yclp1Z1FBQUJyMXF3cDlIeisyUklxVGs1TzhQWDExZnQ2eFVtV3Z1dWZUUk1URTVpWW1CZzZERkpPTkgraUNDR0VWQ29CQVFITk9JNWJ5QmdMOXZIeENURjBQSVFRUWlxZWZmdjI0YjMzM3NPNWMrY01IVXFaU0V0THc3aHg0M0Q0OEdGa1pXV1YycmlxYjFxWGxDQUk2TnUzTDVZc1dZSW5UNTZVeXBqL1piR3hzZmpzczgvRXh6Ly8vRk9tMTd0MDZSSWNIUjNSczJkUGJOKytIYW1wcVRyM2ZmMzZOV2JObWlVKzB0TFN5akJTUWdnaGhCQlMwVkFTaGhCQ0tqbkdHQ2NJUWlDQU5CTVRFeTlEeDBNSUlhVGkrZWVmZnpCanhnekV4TVNnWjgrZVdMaHdvYUZES25YNzl1M0Rqei8raUk4Ly9oaU9qbzZJaTRzcjhaZ3ZYcnlBaTRzTGxpNWRXcUErZzc1Mjc5Nk5VNmRPWWRteVphaFhyMTZSMzBBbGhVdE1UTVN1WGJ2RVIxbXNWNjZTbloyTnlaTW5RNmxVNHV6WnM1ZzJiUm9pSXlOMTd2L216UnVzVzdkT2ZLaHFpaEJDQ0NHRWtQOEdXbzZNRUVJcXVZQ0FnT0VBZWpER1pzK1pNK2Vsb2VNaGhCQlM4VXlmUGgySmlZa0FjdGZqNzlTcGs0RWpLbjA3ZCs0VXQxdTJiRm5zd3RFcW1abVpHRHg0TUdKaVlpQ1R5WEQ4K0hIczJyVUxEUm8wMEh1c25Kd2NmUFhWVitLK2hZVUZSb3dZVWFMNFNrb3VsK3RWbUZ3ZitpUW9pb3N4cHJZdmxaYmRQMjFYckZpaDlweSsvZlpidEczYnRzeXVCK1RPbnZuMjIyL0JHTVBLbFN2TDlGcUVFRUlJSWFSc1VSS0dFRUlxTVY5Zlh3dkdtRCtBdjlMVDB6Y2FPaDVDQ0NFVno5cTFhM0hnd0FGeGY4YU1HUmcwYUpCYW14TW5UcUJmdjM2bGZ1MzhOOHJMeXFOSGozRHg0a1Z4Zis3Y3VTVWU4L256NTBoTy9yZkUyclZyMTlDNmRXdXNYYnNXbjMvK3VWNWpCUVVGSVNZbVJ0ei8rdXV2VWFOR2pSTEhXQktDSUNBcUtzcWdNWlNFVXFsVTJ5K3JKRXhZV0JoV3IxNHQ3ZzhkT2xUaiswdFZQTDJrMHRQVDhmMzMzOFBYMXhldlg3OEd6L01ZUEhnd09uVG9VT0t4Q1NHRUVFS0lZVkFTaGhCQ0tyZEZBR29KZ2pCR0pwT1ZiSjBVUWdnaDc1elEwRkI0ZW5xSys4MmFOWU8vdjcvQjRna09Ec2JZc1dOTGJieVhMMS9DM3Q0ZUd6ZHVGQk0rdFdyVnd0Q2hRMHM4ZHYzNjlYSHIxaTFNbkRnUisvYnRBL0J2M1psejU4NWgzYnAxT2hXWlRVbEp3WklsUzhUOVZxMWFZZmJzMlNXTzcrblRwOFdlN1ZOZXlUR1ZtemR2bHFoL3JWcTFVSzFhTmJWajVaR0V5Y2pJZ0x1N08rUnlPUUNnWHIxNkNBb0tVbXVUbFpXRmI3NzVCaUVoSWJoOCtYS3hDZzhEdVRPVE5tL2VqT1hMbCtQRml4ZmljVUVRTUhIaVJQejExMTlsT3R1SEVFSUlJWVNVSGZvcmpoQkNLcW1BZ0lDR2dpRDRBTmcxZi83OGkwVjJJSVFROHA4U0hSMk5rU05IaXJWTWJHeHNzSC8vZnBpYW1obzRzdEwxK3ZWcmJOaXdRZHozOHZJcXRadlZWbFpXMkx0M0wzeDlmYkZvMFNMeHh2K09IVHR3OCtaTkhEaHdBSTBhTlNwMGpDVkxsb2hGNHlVU0NiWnUzUXFKUktLMWZVNU9EaDQvZmx6a3VLVk5XMktHNHpoeE96TXpVK1A3SnlzckMyWm1abHJIL3VDREQwb1VtNit2TDd5OXZkV081YS9SWTJSa1ZLSnJhT0xoNFNFdVEyWnNiSXk5ZS9laVNwVXE0dm5zN0d5MGJ0MWFiT1BoNFlITm16ZnJkWTNFeEVSczJyUUo2OWV2UjN4OHZObzVqdU13Yk5ndy9OLy8vUjhsWUFnaGhCQkNLakg2UzQ0UVFpb3BRUkMrQXlCWEtwWHpEUjBMSVlTUWlpVTJOaFo5Ky9ZVmw5T1NTcVhZdDI4Zm1qWnRxckY5ejU0OThmSmwyWmNWTXpNekt6Q2pRWk84TXdFS2E4L3pQTmF1WFl1MHREUUFnTDI5UGFaTW1WTHlRUFB4OGZIQisrKy9qeEVqUm9pdmFYaDRPSHIyN0lubzZHaVltSmhvN0JjZUhvNzE2OWVMKzk3ZTNtalRwbzNXNjV3NWN3YXpaOC9HcTFldmNQZnVYVGc0T0dodEs1VktVYWRPblFMSFkyTmp4ZTNhdFd1ckpWSGVKZmxud3BSMkVtYlBuajNZc21XTHVMOWx5eGE0dWJtcHRURXhNY0VYWDN5QitmUG5pMjM2OXUyTFR6NzVwTWp4Ly83N2I2eFpzd2JCd2NISXpNeFVPeWVSU09EdTdvN0ZpeGZEeGNXbEZKNE5JWVFRUWdneEpFckNFRUpJSmVUdjd6K1FNVGFRNHppZkJRc1d4QmZkZ3hCQ3lIOUZiR3dzdW5mdmprZVBIb25IZnZqaEIvVHUzVnRySHlNakk5amIyNWQ1Yko5ODhvbE9ONmp6Smc0ZVAzNnNkZlpPZW5vNkFnTUR4ZjI1YytjV2V6bW9vdlRzMlJQWHIxL0h3SUVERVJVVkJhbFVpbTNidG1sTndBaUNnT25UcDRzek5obzNiZ3laVEtaMS9OVFVWTGk3dTR2SnNFbVRKdUh3NGNOYTJ6czVPZUh4NDhjRmp1ZDk3YUtpb3Q2NW1VOHFPVGs1YXZ1bG1ZUzVkT2tTSmt5WUlPNHZYTGhRYXgwZ2IyOXZoSWFHNHRTcFV3Q0F5Wk1ubzIzYnRvVXVGVGQ4K0hCY3ZueTV3SEZqWTJPTUd6Y09DeGN1UlAzNjlVdjRMQ3F0ZEtWU2FWSFliREZDQ0NHRS9EZTkvUkxPRzBQSFVSd2xyeHhJQ0NHa1hNbGtNbFBHMkJvQWtXbHBhWUZGZGlDRUVQS2Y4Zmp4NHdJSm1Qbno1MlBhdEdrR2pLcnNyRml4UW0wR3o1ZGZmZ21PNDRyOUNMSmpISEFBQUNBQVNVUkJWQXNMSy9SNkRSczJ4SlVyVi9EaGh4OWkvZnIxaFNhMjFxeFpnMHVYTGdISW5iRVRGQlJVYUVMRTJ0b2Ftelp0RXZlUEhEbWl0bCtaTWNZMFB2TGF0MitmeGpZdlg3N0U2TkdqOGZUcFU3VkgzdGxTSE1jaElTR2hRSnZDSGdrSkNScGp2WFRwRXZyMzc0K3NyQ3dBd05DaFEvSE5OOTlvZlc0Y3gySDc5dTJvV3JVcUFDQTVPUm1mZmZZWkJFSFEyaWQvQXFaYXRXcFlzbVFKWW1OanNYbnpaakVCazVHUmdlZlBueGZ5eXI2VFl0NjhxWlQzVmdnaGhCQlN4dDY4ZVFPTzQySU1IVWR4MEV3WVFnaXBaQ3d0TGIwQU5BRFFSeWFUeVEwZER5R0VrSXJoeXBVckdEcDBxRmgvQk1pdFViRjY5V3B4UHlzckN6elB3OWpZMkJBaGxxb0hEeDRnSUNDZzNLOXJaMmVIczJmUEZsclhKU29xQ3YvNzMvL0UvZm56NTZOVHAwNUZqajEwNkZDTUd6Y09PM2Z1QkFETW16Y1AzYnQzUitQR2pVc2VlQ1UxZXZSb25EbHpwdEEyakxGQ1o1NW8wclJwVTBSRVJLaU5zV25USm5oNGVDQTdPeHNBMEtwVksvejAwMDlxczR1eXNyS1FuSnlNcEtRa3ZIcjFDa2xKU1VoS1NvS2JteHRPbmp3SkFQajk5OSt4YnQwNnpKNDl1OUFZM056Y01HZk9ISXdhTlVyalp6STZPaHB0MnJUQlJ4OTloTTgrK3d3alI0NEV6Ny9iMzZOa2pCMk9qNDl2YVdOalkraFFDQ0dFRUZMQnhNZkhReENFSTRhT296Z29DVU1JSVpXSXY3OS9MUUQvSndqQ3J6NCtQcWNOSFE4aGhKQ0tZZWZPblpneVpRcms4bjl6ODdObno4WjMzMzJuMW03bHlwWFl1M2N2Tm03Y2lLNWR1NVozbUtWcTd0eTU0czF5QUhCMmR0WnBTYXJuejUrTHI1Tzl2VDBzTEN6RWM3b21wd3BMd01qbGNvd2RPMWFzOCtIcTZvcWxTNWZxTkM0QUJBWUc0dXpaczRpTGkwTjZlanJHakJtREsxZXVsRW5oK2YreS9NdklQWHo0RU5PblQxYzd4dk04K3ZUcGc5ZXZYK1AxNjlkSVRrNHVVTDlGbThXTEYyUElrQ0dvWGJ0MmdYUERodytIcDZjbk9uYnNXT2dZcjE2OWdsS3B4TkdqUjNIOCtIRU1Iejc4blUvQ0tCUUt2L2o0K0hGT1RrNjFiVzF0RFIwT0lZUVFRaXFJNU9Sa3hNZkh4NXFibS9zYU9wYmllTGYvZ2lPRWtIY01ZOHlQTWNaeEhEZlAwTEVRUWdpcEdPN2R1NGZ4NDhlckpXQThQRHpVYXFVQXdKTW5UK0RyNjR2SXlFaDA2OVlOUVVGQjVSMXFxUWtPRHNheFk4ZlVqdTNZc1FPUEh6OHU4dUhvNkNqMkNRb0tVanYzM252dmllZldybDJMVmF0V0ZicXNsQ1p6NXN6QmpSczNBQUNtcHFZSURnN1dhK1pSL21YSmJ0NjhXV2d0bWRLaWJZbTJ2TXpNekRTMk1UTXpLL1A0U2x2K3BlRWFOR2hRWUxiUzdkdTNjZVhLRmZ6OTk5K0lqNC9YT1FFRDVDNlhNWFhxVkkzbmZ2amhoeUlUTUFEVWx0cXJWcTBhcE5KMy96dVUvZnYzVHdVd01UdzhITW5KeVlZT2h4QkNDQ0VWUUhKeU1zTER3eUVJd3NUT25UdW5HVHFlNHFBa0RDR0VWQkorZm40ZkFoZ0o0QnR2Yis5WVE4ZERDQ0drWW1qV3JCa0dEQmdBSVBlYit3RUJBUVZtd0FDNWlSblZUV1FiR3hzTUhEaXdYT01zTGRIUjBRVm1MQURBblR0M2l1eWJtWm1KWjgrZWlmdmFsckFLQ1FuQjNMbHpzV2pSSXZUbzBRTlBuanpSS2JZZmYveFJMWUh5M1hmZm9Ybno1anIxemF0ZnYzNFlPM2FzdUw5NjlXcmN1blZMNzNIZUJiLzk5aHZTMHRJS1BHYk1tQ0cyNmRXcmw4WTIrUit6WnMwUysrU2ZDUU1BRXlaTTBCcUhzYkV4bkoyZDBhSkZDL1RvMFFNalJvekFqQmt6OE9XWFgyTE5talg0NmFlZmNPellNYlZaVHlkT25FQndjSEN4bjN2ZTkycWRPbldLUFU1bDA2dFhyMUM1WE43Nzl1M2JUeUlpSXBDU2txSXF4RXNJSVlTUS93aWxVb21VbEJSRVJFVGc5dTNiVDdLeXNucjE2ZE9uOERWcUs3QjMvNnMwaEJEeURtQ01jZjcrL2lzQlBPTjUzdC9ROFJCQ0NLbFlWcTVjaWZQbnorUEhIMy9Fc0dIRENwdy9kT2dRRGg0OEtPNS8vZlhYYWpOQ0RDRnZ6WlRseTVmcjFFY3VsMlAwNk5IUVZMZzdMQ3lzeVA0eE1URnFCZUUxTFJVbENBS1dMRmtpem9DNWNPRUNYRjFkc1dIREJvd2VQVnJyMkQvLy9ETW1UNTRzN24veXlTZVlObTFhb2ZFd3hwQ1ptWW4wOUhTOGVmTkcvTytiTjIvUXJWczMvUHp6ejFBcWxWQXFsWmcwYVJKdTNMaFJack1obWpScG92RjRWRlNVdU4yNGNlTUNzMk5VeitQKy9mdGxFbGYrR1NzcUNvVkMzRFkzTjRlbHBhVmU0MnBLd293YU5RcHhjWEdvVnEwYXFsV3JCaWNuSnpnNE9NRFIwUkc2MWlqcDI3Y3ZRa0pDY1BQbVRaaVltS2dLeUtxMTBYVkd6Y09IRDhYdCt2WHI2OVRuWGRHclY2L1FZOGVPdFhqNjlLbDNmSHo4WU1aWUF3RDYvWkFKSVlRUVVwbTk0VGd1UmhDRUl3cUZ3dS90YkZsQ0NDR2s3UGo3K3cvMDgvTmpmbjUrVXd3ZEN5R0VrTkozK3ZScFZsS3hzYkVhajc5NjlZbzVPenN6QUF3QWE5R2lCVk1vRkNXK1hrbXA0Z0ZRNkxuTXpFengrSXNYTDFqRGhnM0ZjNE1HRFJLM216ZHZYdVExRHh3NElMYTN0N2ZYMmk0MU5aV05HalZLTFE0QWJOcTBhU3dySzB1dDdiTm56OWkwYWRNWXgzRnFiZnYyN2N1R0RCbkMrdlRwdzdwMDZjTGF0R25EWEZ4Y1dKMDZkWmlEZ3dPenNMQW8wS2VveCtyVnEvVjZYZk8rZHZsbFptWVcralBRWnp4ZHh5cHM3SDM3OXVuY2p6SEd4bzRkSy9ZZE5XcVVUbjJtVEptaTl0NHBLMWV1WEdHdFdyVmlmLzMxRjJPTXNhU2tKTFhuZXZqdzRTTEh5TW5KWVkwYU5STDd5R1N5WXNkeit2VHBmek9QNWNUUHo0LzUrdnJLeXZ1NmhCQkNDQ0VWRWMyRUlZU1FDazRtay9HTXNSVUFIbGhaV1cwM2REeUVFRUlxSmsyek9nQmd4b3daaUkrUEJ3QklwVkpzMjdaTkxDeHZhbXFxVnR5K3JEQldPdmVBSFIwZGNmNzhlWFRxMUFtTkdqWEN0bTNieEJrOWtaR1J5TWpJZ0xtNXVkYitrWkdSNHJhTGk0dldkbFpXVnRpelp3ODZkT2dBSHg4ZjVPVGtBQUEyYnR5STY5ZXZZLy8rL2FoWHJ4NEFZTjI2ZGRpNGNXT0JNVTZlUEZtczUxZ1ltVXlHVHo3NUJBMGFOQ2oxc1N1YnRMUi9sd08zc0xEUXFZL3E1d2hvbmdsVFdqcDA2SUJidDI2QjUzTlgvN2ExdFlXZG5SMWV2WG9GQVBEeDhZR3RyUzJhTm0xYVlKYU1VcW5FbzBlUHNIcjFha1JIUjR2SFc3ZHVYV2J4RWtJSUlZU1Fza1ZKR0VJSXFlQXNMQ3hHQTJqSkdIT2ZPblZxVHBFZENDR0VrTGQyN2RxRlBYdjJpUHNMRnk3RUJ4OThZTUNJU3E1R2pSbzRkZW9VYkcxdDRlRGdnRHAxNmlBMk5oWUtoUUxuejU5SC8vNzl0ZmE5ZVBHaXVOMnlaY3NpcnpWMzdseTBhZE1HSTBhTVFFSkNBb0RjWXUwZE9uVEEvZnYzWVcxdGpYbno1bUh0MnJWSVRTM2VDZ21tcHFhd3NyS0NwYVVsckt5c1lHRmhBVXRMUy9HL1Vxa1VPM2Z1RkpjdW16cDFLa0pEUTR0MXJYZEozaVNNdGJXMVRuM3lKbUcwTFhNR1FPT1NhL3JLbTNqa09BN0Rody9INXMyYkFRRDM3OS9IaHg5K3FQTllqbzZPNk5XclY0bGpJb1FRUWdnaGhrRkpHRUlJcWNBMmJkcGtsSmFXOWpXQXNQVDA5TDJHam9jUVFramxFUmtacVZhVHhOWFZGVXVXTERGZ1JNVlR0MjVkamNjWExsd0lEdzhQZE96WUViR3hzUUJ5QzZGclM4SW9sVXBjdm54WjNHL2Z2cjFPMSsvY3VUTnUzYnFGWWNPRzRkcTFhK0E0RG9HQmdlS05menM3TzNoNmVtTHAwcVZ3Y0hCQTQ4YU5VYmR1WGRqWjJhRnExYXF3dGJXRnJhMHRxbFNwZ2lwVnFzRGEyaG8yTmphd3RyYUd0YlcxVGpWZWVKNUhVRkFRQU9ETW1UUFlzV01IeG84ZlgyU3l3TXpNck1DeDdkdTNZL3o0OFRvOTk0cnN4WXNYNHJhOXZiMU9mWFJOd3BTRmI3NzVCaGN2WGtSRVJJUmUvV3hzYlBETEw3OFVPc09MRUVJSUlZUlViSlNFSVlTUUN1ek5temRmQUdnQW9MOU1KaE1NSFE4aGhKREtJU1VsQmNPR0RWTXJZRDkxNmxRWUdSbXB0WHYyN0ZteGxnb0xEdzlIOSs3ZHhmMWR1M2FoVDU4K3hRKzRFSGx2dHVlbGVtNWR1blRCN3QyN0FlUW1ZYlFKQ3d0VG02M1NvVU1IbldOd2RuYkdoUXNYTUdYS0ZEUnMyQkFqUjQ1VU8rL2o0NFBQUC8rOHpJcW4rL3I2SWlRa0JDOWZ2Z1NRK3p6ZmhVUktTVHgvL2x6Y3JsNjl1azU5c3JLeXhHMWRrekFkT25UUWFhWk5hbW9xcmw2OXF2VjgxYXBWY2VQR0RXemV2Qm1uVHAzQ3MyZlBJSmZMQzdUak9BN0d4c2FvV2JNbU9uZnVqSWtUSjRwTDdoRkNDQ0dFa01xSmtqQ0VFRkpCQlFRRW1BbUNzSVRqdUl0ZVhsNG52TDI5RFIwU0lZUlVhSXd4YnZQbXpkTG56NThiMmRqWUdDc1VDbU5CRUl4NW5qY1NCTUhZeU1qSVdLRlFHRWtrRW1QR21ERmpUTXJ6UE1jWTR3SHdBSGd1ZDJvQkQ0QlhIUy9xbU9vNFk0empjNHRBOEFCNFFSREVOcXJqbW80eHhrcSs5bEVlU3FVU28wYU5LdkNOZTAyekpxcFdyVnFzYTFTcFVrVnQzOXJhV3VmWkNLVXQ3ekpOMGRIUmlJbUowVmd6NWV6WnMrSjIzYnAxOWE2clltSmlncDA3ZDJvOFoyRmhVV1lKR0NCM3RvMmZueCtXTDE4T2YzOS9EQm8wQ0FCUXAwNmRBbTFWczRLQTNEcEIrWC91bHBhV0dxL1J0R25USXVOd2RYWFYrRDRxclpvL3VwTEw1VWhLU2hMM2RVM0M1SzEvcEdzU0pqQXdFRzV1YmtXMnUzbnpwdGFsL3VSeXVWaVhhZWpRb2ZEMDlOVHAyb1FRUWdnaDVOMUFTUmhDQ0ttZ2xFcmxMSTdqbkpWSzVVaU80OHIzN2dZaGhPaG83OTY5a2tlUEhwbnpQRzhtbFVyTmxVcWxPYy96NW9JZ21BTXdZNHlaY3h4bnpoZ3pCMkRHY1p3NUFETUF4b3d4WTQ3ampONysxeGlBTVFDam9zNXAyRFlHWU9UdjcyOE01TjVrVmlxVjREaE9MRUF2a1VnZ0NBSjRuaGR2R0hNY1YrRG1zYWFieWJvZXl6OWUzcHZWZWE5WjJCZ2x4UmpEcEVtVHlxUW92S0ZrWm1ZV2VzTzhVYU5HYU5DZ0FXSmlZZ0FBTzNic3dMSmx5d3EwMjdWcmw3amR0Mi9mMGcrMGpIMysrZWR3ZDNkWG04MzArUEhqQXUzeXZzZWlvcUowVGpaRVJVVVYyZWIrL2ZzNmpWWFc4ai92c3B3SlV4cisvdnR2dEc3ZFd0d3Y3NlFWQVBqNStSbmliOGx1QnJnbUlZUVFRa2lGUTBrWVFnaXBnRmF0V21YRGNkeENBRWZuejU5L3VjZ09oQkNpeGQ2OWV5WFBuajJ6eXM3T3RwWklKTlk4ejF0ekhHZk5HTE5RSlVnRVFUQlRKVXJ5SjB4VXg1Q2JPREhQOHpBRFlQN2t5Uk5qVmFKRHFWUUNBQVRoMzlVVFZUZUVOWHg3UG9mak9Ea0ErZHYvNWdDUXYzMkk1OTQrMGhsanlmbmJNY2JrUE0vbkNJSWd6OU0rcDdCekhNZkpPWTZUTThaeUJFRlFNc2FVQUFTTzR3U2U1eG5IY1FJQVFhRlFDQUFFaVVRaUh1TTRUcERMNVlKVUttVWN4d21xNDluWjJZS1JrWkY0ak9NNElTY25oNzBkVStBNFRwQklKRUptWmliamVWNlFTQ1NDVkNvVlRFeE1oT2ZQbnpNQUFnQmxhZnk4UFQwOXNXUEhqdElZcWxJWk9uUW8vUHo4QUFCQlFVSDQ2cXV2MUdxdGhJV0Y0YzZkTytMK2tDRkR5ajNHMHBCL09ibi9xdXZYcjR2YkVva0VqUnMzMXFsZmNXYkNHSkpDb2NDbVRadmc1T1NFVHo3NXBFUmpNY1l1bEZKWU91RTRyaXVBeCtWNVRVSUlJWVNRaW9xU01JUVFVZ0ZKcFZKdkFIWWN4LzJmb1dNaGhCakdwazJiak5MVDA2MDRqck5XS0JUV0hNZFpjeHhuTFFpQ0tvbGlvenJHR0xNR29QSHg1TWtUU3dEaURXbkdtTnEzc0JsamVSTWxERUE2Z0V5TzR6SVlZeGtjeDJXODNVOWhqRDFYSGRmVVJoQ0VESjduTTFUL0JaQ3BWQ296SkJKSmhrS2h5RkFxbFptbXBxWVpucDZlV1RURFQ5M3AwNmRMMUo4eGhqbHo1bUR0MnJYaU1SY1hGNzJMZ0ZkV28wYU5FcE13OGZIeCtPMjMzL0R4eHgrTDUvTW1waHdjSE5DN2QyKzlyL0h3NFVOY3ZIZ1I3dTd1TURZMkxuRCsyYk5uNk5xMXEvN0I2K2pCZ3dkbE5qYWdmWFpHM2dTcXRsbEpXVmxaTURNeks3UFk4c3ViaEhGeGNkRzVhSDNlSkl5dThlN2N1Uk9ob2FGRnRudjI3SmxPNCtucXdJRURXTFJvRWU3ZnZ3OG5KeWYwN3QxYnA5bzAydmo0K0hRcnZlaUs5bmJtemVQeXZDWWhoQkJDU0VWRlNSaENDS2xnZkgxOUhRRjRBdGc5Yjk2OE8wVzFKNFJVWERLWnpOVGEycm9xQUR1bFVsbVY1L21xakxHcUFPd1lZMVU1anFzS3dCYUFOV1BNbXVNNGF3QTJBS3pUMHRMRU80U3FtNkQ1RWlZQUlEREdVam1PUzJXTXBRSklaWXk5NGpqdThkdnRWSjduVXdHa01jWlNHV09wRW9ra1ZhRlFwSEVjbHlhUlNESUFaR1puWjJkWVdGaGt6SjQ5VzE0ZXlSRXZMNit5dnNSL1NuWjJOaVpNbUNBV3B3ZHlhNEdjT25VS3RXclZNbUJrNWNmTnpRM05temRIZUhnNEFPRDc3NzhYa3pCcGFXa0lEZzRXMjdxN3U2dk5rdEZWU0VnSVBEdzhzSERoUWt5Y09CRStQajZ3c2JFUnorZms1SWhMb2xVR1JrWkcyTDU5ZTRVYlN4ZFhyMTRWdDdYVllkRWtQVDFkM05ZMWNaTTNzVmtlamg0OUNwbE1ocHMzYjRySEVoSVNJSlBKRUJBUVVLNnhFRUlJSVlTUTBrRkpHRUlJcVdBNGpwc1B3SlRuK1NXR2pvVVFra3NtazBudDdPeHNNek16N2FSU2FWVkJFS3J5UEM4bVU5NG1WT3dBVkZVOU9JNnpZNHlacTVibTBsQXZKQjNBcTdlUEZJN2pFamlPdTY5S3B1UkxyS1R5UEovS0dFdFZLcFdweHNiR3FRcUZJdFhiMnp1ak5KTW1jK2JNS2EyaFNEbmF1WE9uV2dMR3djRUJwMCtmUnMyYU5RMFlWZm1iT25VcVpzK2VEUUE0Zi80OFFrSkNNR2pRSVBqNitvcEYzRG1Pdzh5Wk00czF2bW8yUkVKQ0F2ejkvYkZ3NGNMU0NkeEFKQklKeG84ZlgrSEdLc3JqeDQvVkVoVHQyN2ZYdVc5R1JvYTRYWjR6ZDRyQ0dFTklTQWlXTDErT0d6ZHVGRGh2YVdrSkV4TVRBMFJHQ0NHRUVFSktBeVZoQ0NHa0Fna0lDTEFUQkdFYWdHQXZMNit5WFhlRWtQOHdtVXpHMjluWlZWVW9GRTVLcGJJYXovTk9BSndFUWFnR3dBbUEvZHRaS2xVQjJBR29JcGZMSVpGSXhOa29lUklxQ283amtnQWtBWGpGY2R4anh0Z3R4bGdTZ0ZlTXNTU080NUo0bms4QzhDb25KeWNwTXpQemxVd215eW9ZbVg1OGZIeEtPZ1I1QjR3ZVBSbytQajVJVFUwVkV6QzYxc2g0bDB5WU1BRmZmZlVWWHIxNkJRQ1lQMzgrM24vL2ZiWFpBd01HRENqV2E2TlFLSERod3I4bE5YcjM3ZzFMUzh0Qys1UzArUHJqeDQ5UnIxNjlFbzFSMlVWRlJlSHMyYk5vMjdZdDJyUnBBd0RZczJlUGVKN25lUXdlUEZqbjhZb3pFK2JHalJ0d2MzTXJzdDNObXpmMW1wVUQ1QzdqRmh3Y0REOC9QMFJGUlJVNGIyOXZqemx6NW1EV3JGbXd0YlhWYTJ4Q0NDR0VFRkp4VUJLR0VFSXFFTWJZVEFBV0FMNDFkQ3lFVkRhTU1XN1ZxbFZWakl5TXFqSEduQUE0Y1J5blNxbzRBY2k3N1NpWHl5V0ErZ3dWanVNeUFTUUFlQWtnRWNCOWp1T1NWSWtVeHRnclFSQ1NlSjVQa2tna1NSS0o1TlhzMmJQVHFMNEpNU1JyYTJ1TUhUc1dodzRkUW1ob0tKbzJiV3Jva0F6Q3dzSUNucDZlK1BMTEx3RUFrWkdSK1BEREQ4VWI3eHpINGV1dnZ5N1cyTmV2WDBkYVdwcTRYOUlpNlVTemlJZ0kvUDc3Ny9qOTk5OXgvdng1eE1mSEF3QzJiZHVHTm0zYWdER210clJjcDA2ZDRPVGtwUFA0ZVdmQzZKcUVLUXZSMGRIWXRHa1R0bS9mTGlZTjg2cGR1emJtelp1SFNaTW1HVFJPUXp0MjdKaTFWQ3IxNWpodUNJQUd5UDBibVJCQ0NIblhwUU9JWVl3ZFZpZ1VmdjM3OTA4MWRFQ2s1Q2dKUXdnaEZZUk1Kak5uak0zaE9PN3d2SG56L2paMFBJUlVGSHYzN3BVOGV2U29Pcy96dFhpZWR3Ymd4Qmh6NGpoT0xkbmk3Ky92WkdSa1pBeW9GNUlHa0FNZ2dUSDJndU80WndCdTVkbFBBSkFnQ01JTHhsakMvUG56MytpYlVLRWx2RWhGTUdmT0hIaDVlYUYrL2ZxR0RzV2dQRDA5c1dIREJ2SG0vY09IRDhWem8wYU5RdXZXcllzMTdyRmp4OFJ0cVZTcTEreUxpcXB1M2JwNjkyblNwRW4rMzY4YVdWaFk0TjY5ZTRXMlVTcVZhdnRqeDQ1RlZwYm1DWUtKaVlrQWdJTUhENnFOTzJMRWlDSmpVUkVFUVcxOFF5NUgxcVJKRTQwenBUNzQ0QVBNbWpVTG4zNzZhYkhxRnIxTFFrTkRld0hZNXV6c1hOdloyUm1XbHBhUVNDU0dEb3NRUWdncGMwcWwwdUxObXpjdDQrUGpXOGJIeDQ4TERRMmQyS3RYcjFCRHgwVks1ci85bHgwaGhGUWdGaFlXWHdDd0I3REswTEVRVWw1a01obGZwVW9WQjBFUWFpbVZ5bG9BYWdHb3hYR2N1UDNreVJObnlkczdMM2x1V2dtTXNYK1FPMnZsQldQc2I0N2pFZ1JCU09BNDdnWEhjUWs4enljd3hsNTRlbm9tNjVwWVdiQmdRZWsvU1VMS3dYOXgrVEZOTEN3c0VCQVFnTkdqUjZzZHQ3YTJocisvZjdISFBYcjBxTGpkclZ1M2QySnBxTmpZV0wzN1BIbnlSS2QyRmhZRkp5eThlZk1HMTY1ZHcrWExsM0hwMGlYODhjY2ZhdWUxSldDY25KeFFwVW9WTU1iVVpqTFoyTmpnODg4LzF6bjJOMi9lRkJtakp1SGg0VkFvRkVXMmk0eU0xRG1XdkFrWUd4c2JqQmt6QmxPbVRJR3JxNnZPWTd6TFFrTkRleGtiRzU5dTNyejVPL0ZaSTRRUVF2UWhrVWhnWTJNREd4c2JPRGs1MVE0UER6OTk2dFNwWG4zNjlEbGo2TmhJOFZFU2hoQkNLb0JObXpZWnBhV2xlVFBHTG5oN2UvOVJkQTlDS2o3R0dMZHk1VW83cVZSYWkrTzRXanpQMXdSUVN4Q0V2SW1XbWdxRkl2L3NsU3dBY1FDZU1zYk9BWWpqZVQ3dTdiRm5naUE4cjFPblR0TElrU09WQmE5YWtKZVhWMmsvTlVLSWdjWEZ4ZUhQUC85RWx5NWRDdHlrL2ZqamorSHM3Q3pPaGdHQWhnMGJGdnRtN3JObnp4QVdGaWJ1RHgwNnRIaEJWd0R4OGZGSVQwOUhvMGFOeXUyYUJ3OGV4TEpseS9EWFgzOFZtUDJpaVlPREE3cDM3NDd1M2J1alc3ZHU0dko2UVVGQnVIUG5qdGh1eG93WnNMR3gwVG1Pdk12SkFib3ZSelpod2dTZHI2R1BUcDA2WWZMa3lSZzVjcVRXV1RuSnljbVlPSEVpeG84Zmo0OCsrZ2pHeHNabEVrdEZjdXpZTVdzQTJ5Z0JRd2doaEFDMnRyWm8zcnc1YnQrK0hYVHMyTEVXdERSWjVVVkpHRUlJcVFEZXZIa3pDa0FkaVVReXpkQ3hFS0lyeGhqM3d3OC8yT2ZrNURSZ2pEVkE3bnJ0ZFFIVUJsQXJJQ0NncHJHeHNYbWU5Z0NRdzNIY1UrUW1WSzdtMlk0REVNY1lpNXMzYjE0UzFWZ2hoS2o4L2ZmZmlJaUlRRmhZR1A3ODgwK0VoWVVoS1NrSlFPNXlZM2x2MUNvVUNvd1lNVUl0QVFNQXQyL2Z4cEFoUTNEa3lCR1ltcHJxZGYyOHMyQTRqc09RSVVOSzhHektsMUtweE9YTGwzSDgrSEVjTzNZTWYvNzVKenc5UFJFUUVLQnhPU3hOOGk0L2xwbVpxZmZyWjJKaWdqLy8vRlByZVNzckszVHQyaFU5ZS9aRWp4NDkwS0pGaXdKTG5zWEd4c0xEdzBQY056TXpVOXZYUmY0a2pLNHpZY3JDMzMvL0RSY1hseUxiSlNVbDRlREJnemg0OENCc2JXMFJFUkdCYXRXcWxVT0VoaU9WU3IyZG5aMXJVd0tHRUVJSXlXVnJhd3RuWitmYVQ1OCs5UWF3eE5EeGtPS2hKQXdoaEJpWVRDYmpHV01MQWR6eDlQUThTZC9hSnhXSlRDYVQydGpZMUZZcWxRMEFOR0NNTmVBNHJqNkFCdjcrL3ZVQldPVnB6Z0E4QS9BRXdKK0NJQnpKbTJRUkJDRXVJeVBqSDVsTUpoUjJUVzl2N3pKNk5vU1FpaXd0TFExaFlXRzRmZnUyMnZFMmJkcG83V05pWWlKdUt4UUtmUGJaWndnSkNkSFk5dlRwMHhnNGNDRDI3OStQS2xXcTZCelg0Y09IeFcwM056ZlVxRkZENTc2R1ZxTkdEYVNrcEtnZGUvVG9VYm5HMExWclZ4Z2JHME11bHdQSXJhblRybDA3OU9yVkM3MTY5VUw3OXUwTHJYK2lVQ2d3YnR3NHRTU0tUQ2FEbzZPalhuRVVOd216Y2VOR05HblNwTWgyVVZGUm1EWk50Ky9TNkpLQUFZQ1hMMStLMjhuSnlYcTlieXNyanVPR09EczdHem9NUWdnaHBFSjVPOHQ3TUNnSlUybFJFb1lRUWd6TXlzcXFQMk9zR1dQTW5iNzlUd3hoOWVyVlZsS3B0RDVqVEp6Um9rcTBBS2lqVkNyRlNyZ2N4MlVCZUFnZ0JzQjVBREVjeDhVb0ZJb1lNek96eDNQbXpNazJ4SE1naEZRZUNvVUNNVEV4YXNlYU5HbUM2T2hvbldkbkFFRHQyclhGUXQxcGFXa1lQbnc0VHAwNkpaNnZXN2N1L1B6OE1ISGlSREVSY2ViTUdiUnIxdzVIamh6UjZjYjY2OWV2RVJyNmJ4M1Vqei8rV09mNHlrdE9UZzZ1WExtQ0V5ZE80TVNKRTJybjhpZGdBQ0E2T3JxOFFnT1FtK3o0OU5OUFlXNXVqajU5K3FCNzkrNnd0cmJXcVM5akRCTW1UTUNGQ3hmRVkyNXVicGczYjU3ZWNlUk5hS2ppMGtXYk5tM2c1dVpXWkR0TFMwdTlZeXJLaXhjdnhHMUhSMGUxcE9NN3JFRlp2SmFFRUVKSVpXWnBhWW0zLzFZbmxSUWxZUWdoeFBBV0FuaVlucDYrMzlDQmtIZFhZR0NnaVVLaGFLeFVLbDE0bm5jQjBKZ3hWdi90ekJZSDFZM1B0MHZBSkNJMzBYSU53TThjeDhVb2xjb1lxVlQ2TURVMTlYbFJNMWtJSWUrKy9FWE9kWEhxMUNuTW5Uc1hNVEV4eU1uSlVUdDMvLzU5cmYzTXpNelF2SGx6dEd6WkVxNnVybkIxZFVYTGxpM0ZXUUZ4Y1hFWU9IQWcvdnJyTDdGUGpSbzFjT2JNR2RTdlh4ODFhOVpFMzc1OXhZVEUvZnYzMGE1ZE8yemN1QkdqUjQ4dU5PWWpSNDZJTXppQWlwV0VPWExrQ0xaczJZTHo1ODhYK2ZPb1ZxMGErdmJ0aS83OSs2TlBuejdsRk9HL3RtL2ZYcXgrbnA2ZUNBNE9GdmZOek13UUZCUWtKdC8wRVI0ZUxtNWJXRmlVU2RKRVY0eXhBa3V1YWZMa3lSTnh1MjdkdW1VWVVZVmlVWnlmTHlHRUVQSXVlL3YvUnZxV1FpVkdTUmhDQ0RFZ1B6Ky96b3l4VGdDbXkyUXloYUhqSVpYZnFsV3JiQ1FTU1ZPZTUxMFlZeTRBWEFDNHlPWHkrZ0I0anVQQWNqTXVUd0E4NERqdUlHUHNJY2R4TVJ6SHhlVGs1RHhjdUhCaHdhOU9FMEpJSGxldlhsWGJOekl5S3JLUGtaRVJJaU1qQzIxVHZYcDF0RzdkV2t5MnVMcTZvbkhqeHVCNVhtUDdrSkFRVEpnd1Fhd1JBd0IxNnRUQnlaTW5VYjkrZlFCQXUzYnRjT2JNR1F3Y09CQUpDUWtBY21lSXVMdTc0OWRmZjhYNjlldmg0T0NnY2Z6OSsvLzlma1REaGczeDNudnZGZms4eTh2ZHUzZngyMisvYVR6SDh6emF0V3VIZnYzNm9WKy9mbWpUcG8xT04vMHJpcXlzTEV5YU5BbTdkdTBTai9FOGorRGdZTFJvMFVMdjhSUUtCWUtDZ3NUOXhvMGJsMHFjdXNyLytVaElTRUQxNnRXTDdKZTNsbzR1TTdjSUlZUVFRa2pGUkVrWVFnZ3hySVVBWHJ4NTgyYUhvUU1obFFkampGdXpabzJUUXFGd3laOXNBVkQ5YlJzQWtBTzREK0JQQUQ4enhpSVlZNUVaR1JuM1pUSlpocUhpSjRSVWJMR3hzWGo0OENIczdlMVJ0V3BWV0ZoWXdOallHQ1ltSm5qOStqVk9uRGlCRlN0V3FQWFJwVmg0dzRZTnhXMmU1OUc0Y1dPMGJ0MGFyVnExUXF0V3JkQzZkV3V0eVpEOHNyT3pNWC8rZkFRR0Jxb2RiOTI2Tlk0ZVBWcmdCbmViTm0xdzdkbzFEQnc0RUhmdjNoV1A3OSsvSCtmUG40ZE1Kc1BVcVZQVmFwTWtKeWZqNU1tVDR2N2d3WU4xaWsybHJKTWVYYnAwVWRzM016TkQ3OTY5TVdUSUVBd2FORWpuMTdLaWVmYnNHWVlORzRicjE2K3JIZmZ6ODhPd1ljUFVqcVdrcENBa0pBU09qbzZvVnEwYUhCMGR4ZmVyc2JFeEJFSEEzMy8valVXTEZpRXFLa3JzMTZOSGp6S0pXeVYvMGpELyszSDE2dFg0N3J2dkNuMlBuRHQzRHIvODhvdTQzNnBWcTFLS2xCQkNDQ0dFbERkS3doQkNpSUY4KysyM2pRQU00RGp1ZnpLWkxNdlE4WkNLaHpIR2ZmdnR0elY0bm5jRjhCN0hjUzRBWFB6OS9WMEEyTHlkMVFJQUtRQWlBSndFRU1FWWk1QklKQkUxYTlaOE5ITGtTS1hobmdFaHBES0tpSWhBdjM3OWRHNXZhMnVMNXMyYkY5bXVaczJhMkxCaEExcTFhb1dXTFZ2QzNOeThXUEdkN0YzQmxRQUFJQUJKUkVGVU8zY08wNmRQVjd1cERnQ0RCZzNDenovL3JIV1pxZHExYStQeTVjdVlOR2tTOXU3ZEt4NVBURXpFckZtekVCZ1lpRTJiTnFGYnQyNEFnRDE3OXFndFJhWnZFcWFzdFczYkZqVnExQkFUTDMzNjlDbnlOYzJiQ0N1T1pzMmE2WlZjT252MkxHclhycTFUVzhZWU5tN2NpRVdMRmhXb1piTjgrWEo0ZW5vVzZHTnNiSXp4NDhkRHFkVDh2N284LzU4VThUeVBTWk1tNmZnTUNqcDgrREJpWW1Md3dRY2ZvRW1USnJDenM4UERody9WRXBQNUUyQjJkblo0Ly8zM2NmdjJiUURBOTk5L2p4OS8vQkdPam80YXI1R2Ftb3JuejUrckhldmJ0Mit4WXlhRUVFSUlJWVpGU1JoQ0NERVFudWVuQTVBTGdyREYwTEVRdzVQSlpNWldWbFl1akxGV0FGd0J0UEwzOTNlVlNDUjJlWnJGQTRqZ09PNG4xYXdXcVZRYTRlSGhrY0J4bk83VnJBa2hwQkM2SkZUeW1qOS92dG9NRW0wNGpzTzBhZE9LR3hhU2s1UGg0ZUdCSDMvOFVlMjRWQ3JGaWhVcjRPUGpVMlNDd01yS0NyLzg4Z3Q2OU9nQlQwOVBaR1ptaXVlU2twSlFxMVl0Y1gvbnpwM2l0cTJ0TFRwMTZxUlh2QTBhbEt4MnFrS2hRR3hzck5ienBxYW1lUHIwcVY1anhzVEVsQ2ltaHc4ZjZ0VStieEtyS0NOR2pNQ3Z2LzZxZHN6SXlBamJ0bTNEMkxGak5mWXhNek5EdzRZTkN5VGtWUEluWUFCZzhlTEZhTnEwcWM1eDVaZWRuWTE1OCtZVjJpYi9MQ1VBOFBYMXhVY2ZmU1RXUTBwT1RrWnljckpPMS9UdzhFQ3paczMwRDVZUVFnZ2hoRlFJbElRaGhCQURrTWxrNWdBbUFOam40K1B6ajZIakllWEx6OC9QbnVNNFZ3Q3VnaUM0Y2h6WENvQUxZOHdJQURpT3kyQ00vY1VZMjhmei9CMEFkM0p5Y3U1cHE5V2k2ZHZCaEJCU1hEVnIxb1NWbFJYUzB0SUtiV2RxYWdwdmIyL01ueisvWE9JeU1USEJ2WHYzMUk3VnJWc1h1M2J0UXNlT0hmVWFhK3JVcWZqd3d3OHhlZkprWEw1OEdSS0pCUHYyN1JNVEp3a0pDUWdMQ3hQYmYvVFJSem9sbXZKNjhPQ0JYdTN6ZS96NE1lclZxMWVpTVNxVHBVdVg0dno1ODJKOW41bzFhK0tubjM0U1p5WnA0K0xpb2pVSms1ZVZsUldXTEZrQ2IyL3ZFc1hwNnVwYTZIbExTMHQ4OWRWWEJZNzM2TkVERnk5ZXhJb1ZLM0QxNmxVa0pTVnBUQklCdWJOMWJHMXQwYnAxYTB5YU5BbWpSbzBxVWN5RUVFSUlJY1N3S0FsRENDRUdZR0ZoNFE2Z0NzZHg2dzBkQ3lrN2UvZnVsY1RGeFRVUUJLR1ZLdWtDb0JXQUdxb2JMeHpIUFFVUXhoZ0xVU1ZjYXRXcUZVUExpQkZDRENrNE9CaXZYcjJDSUFqaVEvVjd5OGpJQ0U1T1R1allzU09xVktsU2JqR1ptNXZqOE9IRGFOMjZOWktTa2pCejVreXNYTGtTRmhZV3hSclB4Y1VGRnk5ZXhLWk5tNUNSa1lIdTNidUw1NXljblBEeTVVdjg5dHR2K1BYWFh6RjgrUERTZWhvR3BlMm1mMFhRckZrekhEeDRFRDE3OXNTWU1XT3daczBhMk5qWUZObHYxYXBWbUR4NU1qSXlNcENSa1lHc3JDeTE5NnlKaVFucTFLbUR6cDA3dzh6TXJNUnhObWpRQURWcjFvUkNvUURQOCtCNUhzYkd4ckMydG9hYm14dTh2YjNScEVrVGpYM2J0V3VISTBlT2xEZ0dRZ2doaEJCU3VWQVNoaEJDeWhsampQUDM5NThKSU16THkrdHFVVXRha01xQk1jYjUrZm5WQmRDTzUvbDJqTEcyY1hGeHJSaGo1bStYeDhrQmNBOUFLSUE3SE1lRlpXZG4vN1Y0OGVJa0E0Wk5DSG5INVYzdVNKOGFMQld0L29sS2pSbzFzRy9mUGhnYkc2TkRodzRsSHErd0pkS3NyS3pnN3U0T2QzZDNuY2FxWHIwNnJsNjlXdUtZeW1xOHlxQkxseTZJam81R25UcDFkTzdUcEVrVHJVbVA0cnA0OGFLNG5YL3BNcWxVaXJpNHVGSzlIaUdFRUVJSWViZFJFb1lRUXNwWlFFQkFPd0N0R1dOVHFJNUg1YlZ5NVVwYkl5T2p0Z0RhQVdqcjUrZlhsdU00QndCZ2pLVXp4bTR5eGpaeUhCZkdHTHVUbnA0ZUtaUEpkRjhjbnhCQ1NrRjV6bFFwTDEyN2RqVjBDQnFabUppZ2ZmdjJGWGE4eWtLZkJFeFo2ZHk1czZGRElJUVFRZ2doN3hCS3doQkNTRGxqak0wQWtBTGdaMFBIUW5Rams4bU1MUzB0WFJsajdRQzA0eml1SFlCR2IwOExBTUk1ampzTTRCclA4OWRTVTFNalpES1p3bUFCRTBJSUlZU1FRaVVsSldIMzd0Mm9XN2N1V3JSb29UVUJLQWdDZUo0djUrZ01SNkZRSURzN3U5aExQZXFyc05jM0l5TURQLzMwRTBhTkdtWHdMeFZzMzc0ZFo4NmNBUUJzMjdZTkppWW1aWHE5Ky9mdjQrelpzd0NBU1pNbTZWMlhyREk0Y09BQTNOemNVTHQyN1FMbmNuSnlZR1JrVkM1eDNMNTlHeTR1TG5vdFdYbjE2bFc4Ly83N1pmNCt5Q3NxS2dwTGx5N0Z0bTNiQ28xMTVzeVo2TkNoQThhTUdZTzNLeklVS2lzckMwRHVjck1TaWFUVTRpMk8yTmhZT0RnNGFKMjlmZlBtVGZBOGoyYk5tcFhyYTA5SWFmanYvQ1ZCQ0NFVlFHQmdvQU9BVVFCMitQajRwQnM2SGxJUVk0ejc5dHR2Ry9qNStZM3g5L2YvM3MvUDd3OUxTOHMwQU5jNWp2dUI0N2l1QU80d3h1WUQ2R3BtWm1iajdlM3Q2dTN0UGRuYjIzdXJsNWZYWFVyQUVFSUlJWVFZVm5oNE9GNi9mcTMxL08zYnR6Rjc5bXdNR2pRSUd6ZHUxTmdtSUNBQVhidDJSWFIwZExIanNMZTNoNzI5UFRadDJsVHNNVXJMNXMyYnNYanhZc1RIeDJzOGYrdldMYmk1dWNIZDNiMWNha2pGeE1TZ2Z2MzZXTDkrUFJRSzlUK2Y3OSsvajVvMWEyTGF0R25Zc0dGRG1jZFNsR3ZYcm1IWHJsM1l0V3NYQkVFbzgrdWRQMzhlMDZkUHgvVHAwOHY4V29idyt2VnJmUEhGRjNCeGNjSE9uVHZWenNYRnhjSFoyUmxUcGt3cDg5YzZOVFVWblRwMWdwMmRIWVlORzZaVG4vdjM3NHQxOFJZdVhGaW04YW1rcHFhaVhidDIyTDE3TjJiTW1LRzFYV2hvS05hdlg0K3hZOGVpZS9mdU9uMk96Y3pNWUdabWhwVXJWK29kbDdlM056aU8weW5abzRzSkV5YWdhdFdxR0RSb1VJSGZDUUR3eFJkZm9FMmJOcWhYcjE2RnJuTkhpQ2FWUHBYZTc0OUFheE41dGpjSERHRkFBd0RsODNVTlFnZ3BoclBJVm0zTy9maDMzN21HaklWb052U2lIOUNlQThEZVBncW85Zll4UFBkOEJqNyszYmNjSXlUdnVIUU9pR0hBNFd4akU3L2o3ZWVrR2pvZ1FnZ2hwTElSQkFIOSsvZEhmSHc4ZXZmdWplUEhqeGRvRXhrWktXNDNiOTY4d1Btb3FDZ3NXTEFBQ29VQ3JxNnVXTFpzR1R3OVBmV2VGWk9VbEZ2K0x6TXpVKzI0VXFrc1VYSW52K3JWcThQR3hrYnIrZGpZV0hoNWVTRTlQUjNuejUvSGxTdFhDclI1L1BneDd0eTVnenQzN21EbHlwVll2SGh4cWNXbnllVEpreEViRzR1Wk0yZWlldlhxR0RwMHFIaXVVYU5HcUZhdEdwS1RreEVZR0lpNWMrZnFWZHVzTEpYSHpLajA5Tnp2NjBra2tsS1pCYk44K1hKOCtlV1hKUjVISDRYZEpBOElDRUJLU2dxQWdzdFF6cHc1RTRtSmlaREw1VHE5MW1scGFWQXFsUnJQbVpxYXd0VFVWR3ZmQXdjT2lETkJxbGV2WHVTMUFHRC8vdjBBY21lUU5HN2NXS2MrQUpDWW1BZ0hCNGNpMjBWRVJCU29SMlp0YlkwcFU2YkExOWNYTzNic1FPL2V2ZkhwcDUrcXRWRXFsZkR3OEJEM0oweVlVR3JKa2ZLUW1KaUkzMy8vSFVxbEVtbHBhUVhlOXc4ZVBNRGR1M2NCQVAzNzl5L1Y1M2JwMGlVOGVQQ2cxTWJUeHNYRkJlM2F0U3Z6NjVDS3FWSW5ZWVpjOU8zRnliTzNBYWhOK1U5Q0NDR0V2QU1zR05BU1FFc1RlZmE0SVJkOUp4N3U0aE5xNktBSUlZU1F5dVRNbVRPSWk0c0RBSzAzU1NNaUlzUnRUVW1ZSmsyYVlQUG16WmcxYXhZeU1qTGc3ZTJOdzRjUEl6ZzRXT1B5U2ZwS1RrNkdpNHRMaWNkUjJiSmxDeVpObXFUMS9Jd1pNNUNlbmc2cFZJcDE2OVpwYlBQSko1L0EzZDBkdTNmdnh0S2xTekZreUJBMGE5YXMxR0xNYSt2V3JUaDM3aHdBNEtPUFBsSkx3QUFBeDNIdzl2YkdwRW1Ua0pDUWdOV3JWMlBwMHFWNlh5YzRPRmk4eWE2cndsNUhvSHlTTUtyM2I3VnExY3I4V3VVdExpNE9BUUVCQUhMZmM5MjZkUlBQN2QrL0h5RWhJUUNBblR0M0ZwZ2xvNUwzL2Q2bFN4ZmN1WE5IWTd0NTgrYkJ6ODlQYXl3Ly92aWp1RDFyMWl5ZDR2LzExMThCNU5adTAzWDJUR21ReVdUWXQyOGZIajkrak5telo2Tjc5KzVxaWFNZmZ2Z0I5KzdkQXdBTUdqUUk0OGFOSzdWcnIxKy9IdXZYcjBlM2J0MndjT0ZDMUt4WnM5VEdWamwwNkpDWVRITjNkeTl3WHZXNkE4RHc0Y05MOWRwYnQyN1YrbDRyVFRObnpxUWt6SDlZcFUzQ0RMbm8yNHRqT0czb09BZ2hoQkJDeWtodGp1SDB4Ny83OXpyMDRid3poZzZHRUVJSXFTenkza3liTm0yYXhqYXFtNVZHUmtZRnZuV3VNbUhDQkxSdjN4NmpSbzNDM2J0M2NmSGlSYmk2dW1MejVzMFlNV0pFNlFkZVJ0YXNXWU5qeDQ0QkFCWXRXb1RXclZ0cmJSc1FFSUNqUjQraVM1Y3VzTGEyTHBONDR1UGo0ZVBqQXdBd056Zlh1dHpZdUhIajRPZm5oOGpJU1BqNit1THp6ejlIZ3dZTjlMcVdoNGVIT0J0SlY1cVNNSG1YeFNxUCtpeXFKR0c5ZXZWS1pieHUzYnBoMmJKbGV2VlJ6Wnl4dDdmSDNMbWx0NGpEbkRsemtKNmVEak16TTdVRVNVcEtDdWJNbVFNQU1EWTJMakRUUVM2WGk3TnJTbU5XVkhSME5NNmZQdzhnTnhHb1MxSTBJaUlDdDIvZkJnQU1IanhZcjFwRnRyYTJhc25mL0lxNnZybTVPVmFzV0lFeFk4WWdNek1URHg0OEVKTXc4Zkh4V0xKa0NRREF3Y0VCVzdaczBUa3VYWnc5ZXhiMzd0MURSRVJFc1pLaHVsQWxXWXlNakRRbVdYNytPYmVrYnZYcTFkRzdkKzh5aVlHUXNsUXBrekQ5L2dpMGZqc0RoaEJDQ0NIa0hTY0U5ZnNqc0FVdFRVWUlJWVFVTFNrcFNieVoxNzE3ZDQwM05nVkJFRytrdG16WnN0QUN6eTR1THJoNjlTckdqeCtQL2Z2MzQvWHIxd2dLQ3NMdzRjTkxiVG1ja0pBUURCdzRVTngvOWVvVkxDd3NkQ284WFZRTVY2OWV4Zno1ODhYOVpjdVc2WFF6L3VqUm8zck4rUEgxOVlXM3QzZVI3WEp5Y2pCeTVFaXhYcy9TcFV0UnQyNWRqVzJsVWlsOGZYMHhhTkFnWkdabTRyUFBQc09sUzVjTVVqeGM5UTE5bnVmMS9ybVg1SDF5K2ZMbFl2VWZOV29VOXV6WkkrNTM3dHdablR0MzFtc01WUkttYXRXcStOLy8vcWQzREpvY09uUUlodzRkQWdDc1dMRkM3V2MvZGVwVVBILytIRTJiTmtWNGVMamF6L25aczJkbzFLZ1JNak16MGJScFU3V2I5SWNPSGRJNjI2bHExYXBhWTltNmRhdVkxUEh5OHRJcC9xMWJ0NHJiQXdZTVFFSkNRcEY5cksydFlXNXVEb2xFb2pYaHE0MVNxY1RMbHkvRi9lN2R1Nk5seTVaWXVIQWhHalZxSkY3Znc4TURhV2xwQUlDdnYvNGFqREcxMkJ3Y0hJcjl1V0dNNGNLRkN3QUFOemUzUWwvVDRucng0Z1hPbk1uOXpsbS9mdjBLWE9QaXhZdjQ2NisvQUFBREJ3N0U4K2ZQaTMwdEJ3Y0hyYjliTFN3czhPYk5teUxIVUgwbVo4NmNpYlZyMStyY252eTNWY29raklrODJ4dEF5ZWYvRWtJSUlZUlVmTFhmL3UyenhOQ0JFRUlJSVJWZFVGQ1FlRU5XOWEzNi9DSWpJOFViYmJvc0RXTmhZWUc5ZS9kaStmTGwyTE5uRC9iczJhUDFwbHJlV2pONS9mUFBQK0k1TXpNeldGaG9MMmM3WnN3WW5EdDNEcDA3ZDhiSmt5ZUxmZlAweVpNbkdERmlCSEp5Y2dCQXAzRlV5UVo5cjZuckVsMGVIaDY0ZlBreUFLQlRwMDd3OVBRc3RQM0FnUU14Y3VSSTdOMjdGMy84OFFjV0xsd0lYMS9kNnpFbUppYnEzTFl3cXBrdzVURUxwcXk5ZnYwYWNya2NqbzZPcFRabVZGUVVlSjVIbzBhTnRMYUppNHZEeElrVEFRQWRPM1pVbTEyemZQbHkvUExMTCtKMi92ZmZWMTk5SmRaVjJyQmhBNHlOamNWejJwSjRtbWo3M1BicDAwZmo4YnczMmVWeXVkcnlaZVBIajlmcG1qLzg4SVBPUzUzbEZ4MGRyVEdSbkw4ZVRGN1RwMC9IOU9uVDFZNXBxak9UWDJKaUlyeTl2YkZnd1FLMTJqVlhybHdSUDBkbHRmemF0bTNieE45VHF2ZElYbmtUSFZ1MmJDblJUSjl6NTg2cExZRkhTSG1wbFAvMzRJQWhWQU9HRUVJSUlmOGhnMEZKR0VJSUlhUklHemR1QkpDN2hGTGp4bzAxSmtXT0h6OHVianM3TzJ0Tm5PUTNZc1FJREI0OEdNK2ZQeS93VGV5R0RSdENLcFZxWFZKbzVjcVZXTGx5SlFDZ1RaczJPSEhpaE1aMkVSRVJPSG55SkJoamNIRnhLWFlDNXVYTGwralRwdytlUFhzbUhrdE1UQ3h5K1NUVlRlcnc4SEM5djdWZmxCMDdkbUQ5K3ZVQWNtdWQ3TjI3VjZmbnQyN2RPbHk0Y0FFdlhyeUFuNThmR2pac2lLbFRwNVpxYkhrOWZ2eFk2ekpnY3JtOHlHKzFXMXRiaTBYbkFSUzZCSlVtWThlT3hjMmJOOFg5cGsyYll2LysvWHE5RjdRdEpmZjc3Ny9qczg4K1E5MjZkWEgyN05sU1NTcGxaMmRqNU1pUnVILy9Qcjc4OGt2NCtQakF5TWhJclUxT1RnNCsvZlJUdkhyMUNsWldWdGl4WTRlWXVEdDA2SkM0bEZiYnRtMHhZTUFBdFprdFVWRlIyTEZqQndCZzlPalJhTisrdlhqZTFOUzB4UEhyYXMrZVBjVks2dWt5bzYwaStQNzc3d0hremliY3ZuMjdlSHp2M3IzaWRzZU9IZkgwNlZOeFArK3NrYnpITmJHeHNZR1ZsVldCNDRJZ2lFbVY2dFdyWThDQUFXcm5uejU5aW9NSEQrcnhUQWlwbUNwbEVvWUIraTBDU2dnaGhCQlN1ZEhmUG9RUVFvZ09IajU4Q0NBMzRhQkxVZm4vL2U5L3BiTFVVbHhjbkY3RnFpMHRMY1ZhS0MxYnRoU1ArL241Z1RFR3FWU0tlZlBtRlRtT2FveThTMDBsSlNXaFg3OStpSXFLMGptZXNoWWFHaXJXNTVGSUpOaTllemVjbloxMTZtdHZiNDlmZnZrRnZYcjFna0tod0l3Wk0yQnNiSXdKRXlhVVpjakZsajhCb1U4eTY4eVpNMklDcG1mUG5yaHc0UUlpSXlPeGE5Y3VmUFBOTnlXTzdlREJnNGlMaTBOY1hCeTh2YjJ4WnMyYUVvKzVlUEZpY2Ftb2RldldZZkxreVdvektZRGNPanVYTGwwQ2tMdWtsMnJHekwxNzl6QjI3Rmh4V2JEcjE2L0R6TXhNNjdWVU05RlVWUDMwOWZISEh4ZGE1Nlo3OSs1cSs0d3hyRnExQ2tEdWNsWkZKYkNPSGowcUxzK1hkOVpPU1NRbkp4YzRabXRyQ3lEM2RkTTBDMGwxUHEvRXhFUjA3dHdaN2RxMVU2dkg5TUVISCtER2pSdll1WE1uSmsyYWhFNmRPb0V4Smk3dkNBQWZmdmloMXZocTFhcFZhUHpMbGkzVCtMdjJ4SWtUZVB6NE1ZRGNSSGYrWk9QU3BVdkZXVEpYcmx4Qml4WXRBRUJNNk15ZlAxOWNPazhYaGIyL0NDbExsVElKQTBEN3ZGMUNDQ0dFa0hlUHBhRURJSVFRUWtqUjh0OFVWczJhK082NzcrRGg0U0VlVDA1T0ZwZkV5Y2pJUUdSa0pGSlNVaEFjSEF3Zzl3WjhWbFpXa2JOMDhpK3JFeHNiaTc1OSs0b0ptTEZqeCtLbm4zNENvUG1HckRhNkZDbFh5Y3pNTEhSR3d0bXpaekY0OEdCa1oyY0R5SzBGa3Y4bWQxRzZkdTJLTld2V1lOYXNXUkFFQVJNblRzVHIxNitMWE02c09PenM3QW9zZVJZY0hJdzdkKzdBMHRJU1gzMzFsY1orcWpiNWt6QzZTa3hNeExoeDR3RGtMb0czWThjT2JONjhHY3VXTGNQS2xTdFJ2MzU5VEpvMHFWaGpxNnhhdFFybno1OUhXRmdZdnYvK2U3UnQyN2JRcGEyS0Vob2FpdSsrK3c3QXY4bTEvQW1ZRlN0V2lNdDR6Wmt6QnlOSGpnUUEzTHg1RTNYcTFFSDM3dDF4L1BoeEtCU0tZc2VocnhvMWF1aTFKTldoUTRmRUdVM3o1czFEOCtiTkMyMS80OFlOY1R2L1RCaEJFTVRsN2ZSUjJDdzJLeXVySW1lNXFZU0hoeU1xS2dyeDhmSGlEQ01BR0R4NE1LeXNySEQyN0ZsNGVYbmgyclZyT0g3OHVOcHN1cklRR0Jnb2J1ZWZLWFAvL24weHhpRkRocUJEaHc0Ritoc1pHY0hTa3Y2cFJDcSt5cHFFSVlRUVFnZ2g1RjJTcmxRcUxReFJiSmdROHU1Nlc5K2o2Q3JEWlVPM0lpR2w3T0xGaTRXZWYvVG9FVDcvL0hNQXdQRGh3d3Y5TnJ3KzlLMnZzWFBuemtJVENDZFBudFFyRVFMazN0d2RNbVNJbUlDWk5tMGF2dnJxS3pFSlU2dFdyU0pydDhUR3hnTElYYVpOMTJSQ1ljdHpYYmh3QVlNR0RSTHJlVXlmUGgwTEZpelFhZHo4WnM2Y2lYLysrVWNzUE83bDVZWGJ0MjlqOCtiTnBmcnRkbXRyYTNFV2c4cVZLMWR3NTg0ZGplZnl0eWxPRWlZbEpRVURCZ3dRYjNpdlhyMGFOV3ZXeEpkZmZvbmZmLzhkRnk1Y3dMUnAwMkJzYkN5K2Y0dkR4TVFFZS9ic3dmdnZ2NCtNakF4TW5qd1pMVnEwRUdjWDZDTXBLUW5qeDQ4WEU0L0xseS9YT0ZOQ05VTmo0TUNCQ0FnSUFKQ2J1QnN3WUFCTVRVMnhZOGNPZlBQTk4yalJvZ1VrRW9sYU1xWnUzYnBJU0VoUVc1NE1LTjlDNXdxRlFwekJZV2RuaHhrelp1alVSeVgvVEpnUkkwYmd3SUVEcFJ1a0hzTER3d0VBNzczM1hvSFgwZGZYOS8vWnUrKzRwczYyRCtDL0pKQ0VNTUxlVTFGd29yaEhIWFcxVksxYVIyMGZxOVpScmRhNlcwZVh0YTIreGJwcXRVT3RWcnZ0bzlZdDdyMXc0VUJCSEJEMmhqQ3kzajh3ZVlDY2s1eUVoS0hYOS8zd2VlSVo5N2tUa3REM3ZzNTFYV2pYcmgwdVhyeUlQLy84VXhjQThmRHdRSHg4dk41N2U5R2lSYm9nU21GaG9jSHJNcFZsTzMvK1BBNGVQTWg2enFKRmkzU3ZKVnZ3MDlJcWwxZ3pScUZRbUhROGViNVJFSVlRUWdnaGhKQzZsMWhVVk5SYUtwWFc5VHdJSWMrUW9xSWk4SGk4eExxNE5BRG1waHBXVnJrc0Y1TUxGeTdvSHIvOTl0dEdqMjlJZUR3ZTFxMWJoMTY5ZW1IR2pCbUlqbzVHZW5xNmJ2K05HemM0OTRRNWN1UklqWHZDN05peEEyUEhqb1ZjTGdjQXZQWFdXMWkzYmwyTnh2enNzOCtnVXFud3hSZGZBS2pJUHJsdzRRSTJidHlJRjE1NG9VWmpHMUplWGc1QXY5UVkwekdtbHA5S1RrN0drQ0ZEY09YS0ZRREE2TkdqTVczYU5OMzFkdXpZZ1U2ZE9pRXhNUkhqeG8xRFNrb0tQdnp3UTdNREVXRmhZVml6WmcwbVRwd0l1VnlPTjk1NEE1Y3ZYemFwZDBsNWVUbUdEUnVtQ3hxOTl0cHIrUERERHhtUEhUbHlKRTZkT29YbHk1ZnJTazF0M0xnUkdSa1pFSWxFQ0FrSlFYQndzRm5QcFRhc1g3OGV0Mi9mQmxCUmVvMnByMGwxVHdQZ0FQU0REMmxwYVdiTm8zb2dxckx5OG5LRCt5dlR2cytZc25raUl5UHg2cXV2SWk4dkQ2NnVycnJlVlJNblRtVE1wS3Y4ZVRBbkcrWFRUejlsM2JkdjN6NzgvZmZmQUNyS3g3VnQyOWJrOFUxVlhGek02ZmVyOWNNUFArQ0hIMzZ3NG96SXM0U0NNSVFRUWdnaGhOUXhqVWF6U3lhVFVSQ0dFR0pSTXBrTWFyVjZkeDFjK2h5UHg0dXNnK3NhcGIwRDNjWEZCWDM2OUttemVjeWNPYk5LZWJJSkV5WmcwNlpORUl2RlNFaElnSitmbjFuamR1dldEV2ZQbmtXSERoMHNOVldUcWRWcWZQVFJSMVY2bUx6MjJtdll0R21UUlRJWWxpNWRDaDhmSDh5WU1RTnF0UnIzNzk5SHo1NDlNWGJzV0N4WnNrVFhtNkp5cVNWVE5XdldESjA2ZGRMOVc1dkpZNmpzbWpsQm1BTUhEbURzMkxISXlNZ0FVSkUxVW4zZWJtNXVPSHIwS0hyMTZvV2twQ1FzWExnUVo4NmN3ZWJObS9WS2YzRTFZY0lFN04rL0h6dDI3RUJjWEJ3V0xWcUU2T2hvenVlLy9mYmJPSG55SkFDZ1JZc1dSbC9ydFd2WDZoNHJGQXJkdGQ1Nzd6MjlBTXkxYTlkMGo4dkx5NkhSYUtwc3E2eHlmeGcyTDczMEV1ZFNYVXlTazVNaEZBb1JIQnlNR1RObWNEcEgyOE1FMEg4L3BLYW1BZ0ErK09DREt1WGxCZzRjQ0lBNVl3UXczTXNrSWlLQzA3d0FJRFkyRmdCWXM1OSsrdWtudUxxNll0S2tTZEJvTkJBSUJKZzZkU3JuOGJrNmQrNGNheFpNWVdHaHJvZVVXQ3pXS3c5SVNFTkVRUmhDQ0NHRUVFTHFtRktwakpiSlpHTzl2YjBEVGFuWlR3Z2hiSEp6Y3lHVHlSNUpKSks2V0wzYUFHREhpaFVyUnN5Wk0rZXZPcmcrbzhlUEgrUDgrZk1BS2tvQ1dhcGhkazBsSmlicWVtWk1tVEpGRjRBNWNlS0Vya2ZJb1VPSDBMUnBVMDdqc1FWZ2Fxc256TEJodzdCcjF5N2R2OGVPSFlzZmYveFJyK0YyVFV5Yk5nM2g0ZUY0NDQwM2tKR1JBWTFHZzU5Ly9oa0hEeDdFM2J0MzRlVGtoUEhqeDlkby9NcEJtTHk4UEFENlBTc3Ewd1podUdTVXBLYW1ZdDY4ZWRpK2ZYdVY3ZmZ2MzhmSWtTT3hjZU5HdUxtNTZiWUhCZ2JpeElrVEdEaHdJRzdjdUlHOWUvY2lQRHdjWDM3NUpTWk5tbVMwekJ5VGI3LzlGa2VQSGtWdWJpNVdybHlKUVlNR29XZlBua2JQVzd4NHNXN2VucDZlMkxObmowbFpFT3ZYcjhlalI0L2c2ZW1wMTZoZHBWSXhaanl3WlVHTUhqM2E2UFd1WHIyS05tM2FjSjVmZGN1WEw4ZkVpUk9SbloyTjB0SlNUSmt5QlhQbXpFSHo1czFaejZsY2pxejYrMEdibmRhc1dUT0Vob2JxdGh2ci8yUUpoWVdGdW5Ka0hUdDJaRHpHM2QwZER4NDgwSDBualJneFFoZll0QlNOUm9QNTgrZXo3di9paXkvdzVNa1RBQlhaUjVWZnArcXlzN001dlhaOFB0L29kNmhFSXRHVmN6UkUrM3FNR3pjT24zLytPZWZqeWZPTmdqQ0VFRUlJSVlUVXNhaW9xSUtZbUpnSmNYRnhoMXUyYkduU1Foa2hoRlNYbTV1THVMZzRxTlhxQ2QyN2R6ZGNxTjhLNXM2ZCswOTBkUFFmR28zbXUvLzd2Lys3UDMvK2ZPYmIyR3ZaNXMyYmRRMnhhMXBHWnYzNjlibzd0V3ZxODg4L2gxS3BoRVFpcVZMU3FhU2tSTmVqUmJ2QVh4TzExUk5teElnUjJMMjdJZ0ZyNmRLbEdEbHlKSzVmdjI3R2pObDVlbnFpVDU4K3VIYnRHaVpPbkloOSsvYkJ6czRPTzNic2dKT1RrMFd2QmZ3dkNHTm9iRzMyZzZIZ1htWm1KcUtqbzdGMjdWcGRkbzJUa3hOV3JWcUZRNGNPNGZmZmY4ZXVYYnR3NmRJbGJOKyt2VXJ6K0lDQUFKdzVjd2JqeG8zRGpoMDdrSk9UZ3lsVHBtRDE2dFZZdUhBaFhuLzlkZGpZY0YvbTgvYjJ4b29WSy9EMjIyOURyVlpqL1BqeGpIMC9LdnZubjM5MHBlRHM3T3l3YTljdWswcUo1ZWZuNnhhdHYvenlTMVRQQU9ieGVCZzJiSmp1My92MzcwZHBhU21HRGgxYTViZ2RPM1p3dnFZbE5HblNCTUhCd1lpSWlNQ2RPM2R3NHNRSlhMaHdvVXFnckxMS21UQ1ZnekFGQlFXNjhuemUzdDRtelNFM04xZHZtL2EvRnk5ZXZLanJ2Y08wWCt2OCtmTlFxOVd3dGJVMVdONXJ3NFlOVUNxVjRQRjRXTFJva1VuejVPTG5uMy9HNmRPbkFWU1VxL3Z6enorcjdKODllemFPSFR1Ry9QeDhvejJrTm16WWdBMGJOaGk5cHIyOVBXdi9GbTFmSTQxR0EzOS9meTVQUVRlbUtjZVQ1eHNGWVFnaGhCQkNDS2tIK3ZidEd4TVRFOU12TmpaMm82K3ZiNkN2cnk4Y0hCd3NldWN3SWVUWnBWS3BVRlJVQkpsTUJwbE05bGl0VnIvZHYzLy9JM1Uxbi9MeThta2lrZWdRbjgrL0ZGMVJlMml2VUNpOE1XUEdqSUs2bUk5R284R1dMVnZxNHRLNjYxKzZkQW03ZHUzQ3pwMDdjZVhLRlloRUl0eTZkUXZidG0wREFNeVlNUU5lWGw1V20wTnQ5WVI1ODgwM2taaVlpT2JObTJQNDhPRVlNbVJJbGN3WVM1Z3hZd1pXcjE0Tkh4OGY3TjI3RjcvOTlodDRQQjY2ZE9taU8wYTdzS3BWWEZ3TVQwOVB5T1Z5REI4K0hILzl4VDFKUzFzdXpOQk5Fb1l5WWE1ZXZZcHZ2LzBXdi83NmE1WGVIYjE3OThiR2pSc1JFaEtDOGVQSG8xT25UcGczYng1a01objY5dTJMSlV1V1lNR0NCYnJmaTRPREEvNysrMjlzM0xnUnMyYk5RbUZoSWU3Y3VZTXhZOFpnL3Z6NUdEdDJMUDd6bi8rZ1JZc1duSjdYK1BIanNYMzdkbHk1Y2dWcjFxd3hHbmdiTUdBQWhnNGRpdDI3ZCtPUFAvNUE1ODZkT1YxSGErblNwY2pLeWdJQXZQcnFxM3I3K1h5K3JnOElBQVFIQnlNdExhM0tOdUIvNzlQS3YrT2lvaUpkcHRLVEowOHN2amh1YTJ1TENSTW1ZTzdjdVVoTVRNU0lFU053Nk5BaHhzQlg1YUJwNWZlRHRoUVpZSG9ReHRCbjE5SFJrVlBKdGFOSGp3S29LRjltcUxUZTBxVkxvVktwOFBEaFE4YmVNVFdSazVPank0S1JTQ1NJam83V0M4SjRlbnJpMkxGamVQQTBuT3J3QUFBZ0FFbEVRVlRnUWExa0xHcURadFcvTXdpeEpBckNFRUlJSVlRUVVrLzA3ZHMzWnQrK2ZhMlNrNVBueW1TeXdScU5wakVBMHp1ZEVrS2VSMFU4SGk5UnJWYnZWaXFWMFZGUlVYVVM3TkJhdUhCaDl2ZmZmOSs1cUtob29VYWpXUXpndy9MeWNwUDZUbGpTN3QyN2taU1VCQUFZUEhnd2R1L2VEVDZmanhNblRzRGQzWjNUR1BQbXpjT2VQWHNBTURlMXJxNnNyRXozK01NUFA5UXR6UEo0UE4zQzdLeFpzNkJTcWVEcTZzcmEyTHdoK3Zqamo2MDZ2a1FpcWZKdkxtV3BkdS9lcmN0Q2VQZmRkemxmS3kwdFRYY0h2YUdzaitwQkdMVmFqUlVyVm1EcjFxMjZFbEJhZ1lHQitQcnJyekZ5NU1ncTIyZk9uSW5JeUVnTUd6WU0yZG5aV0xSb0VWcTJiSW5CZ3dkWE9XN0NoQW1JaW9yQ0J4OThnRzNidGtHajBTQTFOUlhMbGkzRHNtWEwwS2hSSSt6WnM0ZFRXYm1OR3pkQ3BWS2hVYU5HUm8rMXQ3ZkhqaDA3Y1BueVpaUDdEbDIrZkJrclY2NDA2UnhyV2JkdUhkYXRXMmZ5ZWJObno4YlJvMGV4Yjk4K0hEdDJESFBtek1IcTFhdjFqcXVjQ1ZNNTJKR1dscVo3YkdvUXhoSkdqUm9GT3pzN28rWGpoRUloVnF4WW9mdThXRkowZExRdUVQZmhoeCt5bHVxU1NDU2N2bWNYTFZxRXBVdVgxbWhPMnZKeHBtU1NFV0lxZW5jUlFnZ2hoQkJTanp4ZE9QMzQ2UThoaERSWTc3enpqZ0xBWjlIUjBlc0F2QXdnUktQUkdLcUg5WW0xNXFKdDdPem01b2J0MjdlalpjdVdlUFRvRWM2Y09XTzAzQTFRVWFaTDIwUzZXN2R1Nk42OU8rTnhTVWxKT0hqd0lQYnYzNDhqUi82WGlGVDV6bmp0QXVqZXZYdHgrUEJoQUJYWkk2bXBxVlh1bEU5T1RxNHlycUVGUWk1Wks5YnFDUU1BYytiTVlRMndyVnk1RXA5KytxbmU5clZyMTJMVHBrMEFnSU1IRDhMVDA5UG9kYnAxNndhNVhLNFhoT0hpMTE5L0JWRHgzSHIzN3MzNXZNVEVSTjFqUTRFSzdjSzdkdEdkeitjakxpNnVTZ0FtTURBUUN4WXN3TnR2djgxNmgzK1BIajF3NGNJRkRCbzBDRDE2OU5BTHdHajUrUGhnNjlhdG1EdDNMcjc0NGd2OC9mZmZ1bko3M2JwMTQvdzdEQW9LNG5TY0ZvL0hNemtBbzFBb01HSENCS2hVS3FQSFZzNFUwbVltVk41V2wzZzhIclpzMllLSWlBaklaREtzV2JNR25UdDMxZ3NDc21YQ2FJTXdQQjRQV1ZsWmpDWEdnb0tDWUdkbnA3ZmQwR3RRWGw3TzZUVnEwNmFOU2YxeDFHbzFhd2t2b0dxd3lkQnhOalkydXM5Rjc5Njk4ZFZYWDZGMTY5YWN2bnRyZ3paZ2JvMVNob1JvVVJDR0VFSUlJWVFRUWdnaFZqTjM3dHdzQUw4WU8rN3c0Y05XQ2NLY09uVUtaODZjQVZEUmNOM0J3UUdUSmszQzRzV0xzWGJ0V3QwMlF4WXVYS2hiY0t6ZVRGenI5dTNickdXZ3dzTENNR1RJRVBUdTNWc1h3TGwwNlpKdS85cTFhN0YyN1ZyVzY3TXR4R3ZWNXpJNklTRWhqTnUxQVFNK240OFhYM3lSMDEzbzJzVnRVNE13R1JrWk9IRGdBSUNLOTBCbFY2NWNRV2hvcUY1L0VxM0xseS9ySG9lRmhiRmVROXZqcFhMbXc3Smx5L0RubjM4aU1qSVMwNlpOdzRnUkl6ajEycEZJSkRoMzdoeW41OW02ZFd2ODhjY2ZTRXBLd2s4Ly9ZUkRodzVoelpvMUFJQ0hEeCt5dnY1Y3hjZkg2L1g5NGVyVXFWUG8zcjA3WnMyYWhSczNiaGc5WHFWU01RWWdtTGJWeEp0dnZzbjZPUVlNQnlIZDNkM3h5eSsvb0cvZnZ0Qm9OSmc4ZVRMYXRtMWJKUkJhT1F1dTh2dEJHMlRWYURTc1dSNm5UNTlHdDI3ZDlMWWJlZzBpSWlKWTk5V0V0cnhiVFk5OTlkVlhzWFBuVGdCQXYzNzkwTFp0VzJ6ZXZMbFdTbzF4VVZoWTBUcU5nakRFbWd4M1pDT0VFRUlJSVlRUVFnaHB3TFIzVzR2RllreWZQaDBBOE41Nzc4SFQweE1wS1NrR0YyTUJZT2ZPbmJvc2lxRkRoK0tsbDE1aVBLN3lJbjVJU0FpbVRKbWkrL2VVS1ZPd2JOa3lEQmd3QVBiMjlqVjZQdWJLemMyRlJxTmgvRkdyMWNqTXpFUm1aaWJVYWpYcmNXdy81cFNaZS9Ub0VZQ0tqQTR1QVJpVlNxVXJHMlJxRUdiYnRtMVFLcFdRU3FVWU8zWXNnSW83OTN2MjdJbjI3ZHNiTEpPbERlRHgrWHgwN05pUjlUaHRKa0RseFhJZkh4OGtKaWJpekpremVPT05OemdGWUQ3KytHT0Vob2JpeUpFam5JN1hDZ2tKd1JkZmZJRkxseTV4Nmc5U1c3WnUzYW9yL1RWNzl1dzZuazBGWjJkbmhJZUhzLzRZOCtLTEwyTFNwRWtBS243dm8wZVBycEw5VXZreFd6a3lOdlVsTUdGTisvZnZ0MXJneUJ6YXorN2R1M2ZCNC9HTS9taXRXN2ZPcE9QSjg0MHlZUWdoaEJCQ0NDR0VFUEpNK3U5Ly80dHo1ODRCQUNaUG5nd1BEdzhBRlhjOEwxbXlCRk9tVE1IYXRXc3hjT0JBOU8zYlYrLzhwS1FrVEo0OFdYZk90OTkreTNvdGQzZDNmUHZ0dHhnd1lBQkNRME1CQUJzMmJHQTkvdE5QUDJVczA2VjE0TUFCdlB6eXl3Q0FtemR2bXRVZzI4bkpTUmRnTUhRbmZYNSt2dTYxU1UxTnRYcS9DbzFHZzZ0WHJ3S295T1Rnb3JpNFdQZlkxRURXRHovOEFLQ2lsNG8yNjhuQndVRVgxRm0xYWhWbXpweXBGN3hRcTlVNGRlb1VnSW8rUUlidTltY0t3Z0NBcjY4dkFPRGF0V3NJQ2dxcVVoWk8renJQbWpVTEgzendBWktTa3JCMjdWckk1WElNSHo0Y1gzNzVwZEZlUWVmUG44ZXlaY3V3ZmZ0MnZkZkZ4Y1VGWDMzMWxjSHoyU3hZc0FBQTRPSGhZWGJ3SkRnNEdOZXZYd2RRMGJkbndZSUYrT2FiYnhpUGRYTnpnNDJOalM1UWtaV1ZwWHRQWm1abVZ1bmR4UFJaclcxZmYvMDE5dTdkaTVTVUZDUW5KeU0rUGg2dFdyVUM4TCtzS0VBL00yclpzbVY2WTJrMEd2RDVGZmZKc3dWaHREMnRLdE5tT2NYRXhLQng0OGFzKzgzMTVNa1RnL3VYTGwySzc3Ly8zdWl4MVQ4VFhsNWVOWnFYcFdWa1pOVDFGTWh6Z0lJd2hCQkNDQ0dFRUVJSWVlWVVGUlZoNXN5WkFDb0NKTlVESGhNblRzU3Z2LzZLa3lkUFl2anc0VGg5K25TVlFFZHViaTZpb3FLUW1aa0pIbytIalJzMzZoYlVtWWhFSXIxU1YzVk5JcEhvWG9QNkpDNHVEbmw1ZVFDQWR1M2FjVHFuY2hER2xESkpNVEV4aUkrUGg0Mk5EV2JNbUZGbDM4eVpNM0gyN0ZuazUrZGoxYXBWZXUrUjA2ZFA2NElDaGhiK1ZTcVZyaWNIVzdCcjlPalJTRWhJd1BUcDAzV0JzZlQwZEFEL0s0Y1VFaEtDa3lkUFlzQ0FBVWhOVGNXQ0JRdVFuSnlNTld2VzZCYnBLN3QyN1JwNjlPZ0JoVUtCMGFOSFkrZk9uVldPazBxbFJvTTRiTFJCR0ZkWFY3UEhBSUJKa3lZaE5qWVc2OWV2UjBGQkFldHgybWJ0V3RyWEJOQVB1c1hFeEpnOUgwdHhjbkxDaGcwYkVCMGRqVjkvL2JYS2R3TmJFSVpONVg0dWxZTXdnWUdCT0hic0dJQ0tnQlliUHo4L3h2M2Fjd01EQTQzT2dZbS92Ny9CL1pYTE9CbzcxbHFLaTRzNVpSZ0JGWjhIcHMrbjl2d3hZOFpnNGNLRlJzZlJscXN6VnRhdSt2SGsrVVpCR0VJSUlZUVFRZ2doaER4ekZpMWFoTWVQSHdPb3VHTzdlbU42Z1VDQTMzLy9IVzNidGtWNmVqcjY5KytQUFh2MklESXlFbGxaV1lpS2lzTGR1M2NCQUo5ODhnbUdEeDllNjgvQkhEVXRmK1BqNDJQV2VhYjBwZm43Nzc5MWoxOTg4VVZPNTFSZWxEY2xDS1BOdkhqOTlkZjFtdEFQR3pZTS92NytTRTVPWnN5RytlT1BQM1NQRGYzK0t6Y2xaeXFWRmhjWHAzc3ZHVnBNQjRCV3JWcmg3Tm16Nk51M0x4SVRFN0Z1M1Rwa1oyZGo2OWF0c0xXMWhVS2hRR2xwS1J3ZEhkR21UUnVNSERrUzI3ZHZ4Ny8vL291Wk0yZnErc0hVRjBLaEVCczNibVRkdjNUcFVuejAwVWNHeDJBclAxZlh2WkFHRGh5SVYxNTVSZTh6cHcwWWlzVmlUcC9IeWtFWWtVaWtleXlSU05DclZ5K3o1MWVUY3h1S1ZhdFdZZFdxVlp5TzNieDVNOGFORzFkbFcycHFxcTZIVC9YZVBzWm95OW9Sd2dVRllRZ2hoQkJDQ0NHRUVQSk1PWGp3b0s3UmZkdTJiWFg5RzZyejhmSEJQLy84bzhzODZOR2pCMWF1WElsdnZ2bEd0MmcrYWRJa2ZQenh4eGFibTNaY1k1S1RrM1dQazVLU2pQWk5DUTBONWRSYnBhNlZsNWRqMDZaTkFDb3lsSHIwNk1IcHZNcEJHSzROdEM5ZnZvd0RCdzZBeCtOaC92ejVldnNGQWdFbVRacUVUejc1QlBuNStWaTNiaDBXTFZvRW9LSkUyN1p0MndBQUFRRUI2Tnk1TSt0MUtnZGhtRXFsYVlOT2ZENGZJMGVPTkRydjRPQmdIRDkrSEwxNzkwWkNRZ0trVXFudWQ1dVVsSVRJeUVnTUh6NGNpeGN2eG84Ly9vZzdkKzRnTmpZV2E5ZXVSVmhZV0wzTHlIcVdNUVZadEVFWXJyMkxLbWZPR0NvYlNDeXY4dmR4bzBhTjZuQW01RmxYLy84NkUwSUlJWVFRUWdnaGhIQWtrOGt3WnN3WWFEUWFDSVZDL1BEREQ0eWxuTFM2ZHUyS0F3Y09JQ29xQ2dVRkJib2VNQUR3L3Z2dmM3N0xtaXR6U3RNTUhqelk2REZQbmp5QnY3OC9jbk56T1kzNTQ0OC80cU9QUGtKWldSbDhmSHlRbXBvS29LSUhTR1ptSnR6YzNMQml4UXE4K3VxckpzL1hrUFhyMStzQ1RHKzk5UllFQWdHbjh5by9MeTZaTUFVRkJSZzNiaHcwR2cyR0R4K3U2OWRSM2FoUm8vRHBwNTlDbzlGZzdkcTFtRE5uRHNSaWNaWHlXVk9tVERHWTBWQTVDRk81UkpQV1gzLzlCUURvMmJNbjUwd2pmMzkvSER0MkRGdTJiTkVGaGdBZ0pTVUZ4Y1hGMkxKbEMwYU5Hb1hRMEZEczNMa1Q3ZHExUTJabUptYk9uSW5telp1amQrL2VuSzVUMStiTm00ZnAwNmRYMmFaU3FkQzFhMWZjdTNjUEF3WU13TmF0V3h0VXczcHR3SkJyNzZMS0FVYUpSSUs0dURqVzl5c1RydDhwZFowNVpBMXo1ODZ0OHZrd2hDa29kdUhDQmQzanNMQXdpODJMa09vb0NFTUlJWVFRUWdnaGhKQm5RbkZ4TVFZUEhvek16RXdBd1AvOTMvK2hmZnYyUnMvejlmVkZtelp0Y1BMa1NkMDJPenM3dEcvZkhocU5wc1lsdm1wVDllYnkxY2xrTWt5Y09CSDc5KzhIVUJIZ1diVnFsZTR1OEtOSGoyTFdyRm1JaVluQnVISGpNR3pZTUt4WnN3WitmbjQxbnR2MTY5ZDEvVVdFUWlGbXpackYrZHpLbVVIR25tTlpXUmxlZU9FRjNMcDFDMEJGSS9CUFAvMFVtWm1aeU16TVJIcDZPbEpUVTVHYW1sb2xnSktlbm82ZmYvNFp3NGNQeDlkZmZ3MmdZaUY5NnRTcEJxOW5LQWh6NHNRSjNMNTlHd0R3bi8vOGg4TXovUjkvZjMrOUJlYktEZHExaThZQkFRSFl0bTBiWG43NVpTaVZTb3dZTVFLWExsMnFjV1AyMmlBU2lhcVU0QUtBaFFzWDR0Njlld0Fxc3RxNmR1MktyNy8rR2tPSERxMkxLWnBNMisrSUtTREhwSElRaGpKaFRDTVNpWXgrSHhoeTlPaFJBQlhmRVZSYWpGZ1RCV0VJSVlRUVFnZ2hoQkRTNENrVUNvd1lNUUpYcmx3QkFBd1pNZ1R2di8rK3dYTnUzTGlCbFN0WFl2djI3VkFvRkFBcW1qZm41K2VqcEtRRVk4YU13WW9WSzdCNDhXSU1HVEtFYzlhR0lWenZSajl3NEFCZWZ2bGxBTURObXpmUnNtWExHbDIzcUtnSTMzenpEYUtqbzFGWVdBZ2JHeHQ4K2VXWG1EdDNMdkx6ODNYSHVidTc0OENCQTFpOGVER1dMMStPZi83NUIvdjM3OGM3Nzd5RCtmUG5tOTB6NXZIanh4ZzJiSml1LzhWbm4zMW1ValB2UzVjdUFhZ0kzbmg1ZVJrOFZpUVNWUW1jclZ1M2p2TjFWcXhZZ2ZQbnp5TW5Kd2NBTUczYU5MMStRdFZsWjJmckhsZlAwb21PamdaUUVUaDYvZlhYT2MrRGpUYXdaRzl2WHlYSTByOS9meXhZc0FCZmZQRUZzck96c1dyVktxeGV2YnJHMTZ0TmFyVWFpeFl0d3JKbHl3QUFvMGVQeHZIang1R1ltSWhodzRhaFo4K2VXTFZxRmRxMGFWT2o2OXk5ZXhjLy8veXpCV2FzVDZsVTZnSmxVcW1VMHpuYUxDK0JRQUNoVUlpbVRadml6cDA3UnMvVFpzRHMyN2V2UVFUYzZwdU1qQXdjTzNZTUFQZmVWSVNZaTRJd2hCQkNDQ0dFRUVJSWFkREt5c293WXNRSVhYWkg0OGFOc1huelpzWmpjM056OGZmZmYyUHo1czA0ZCs2Y2JydElKTUtjT1hPd2NPRkNuRGh4QXUrLy96NFNFaEp3N2RvMURCOCtIUDcrL3BnOGVUSkdqUnFGcGsyYjFzcnpzb1RDd2tKczJyUUpYMzc1SlRJeU1nQUEzYnAxdy9yMTYxbExIZ2tFQW56MTFWZUlpb3JDMUtsVGNldldMYXhhdFFvYk5tekErUEhqTVhIaVJFUkdSbktlUTF4Y0hGNTY2U1drcEtRQUFIcjA2TUhZbzRWTlJrWUdmdjMxVndCQVpHU2t3Zkp5V20rKytTYXVYNzhPb0tMRW1wK2ZuKzdIeDhkSDk3OCtQajd3OVBSRSsvYnQ0ZUxpQW50N2UyelpzZ1VBNE8zdGpjV0xGeHU5VnVXU1J0N2UzcnJIOGZIeDJMdDNMd0JnM0xoeGV1V1FoRUloeXN2TGRRRWZMclIzN2tkR1J1cGxhSDMyMldjNGUvWXNldlhxeFduZTljbjkrL2N4YWRJa25EaHhBa0JGbWJqdDI3ZWpvS0FBSDN6d0FYNzQ0UWVjT0hFQzdkcTF3NFFKRTdCMDZWSjRlbnFhZGEwalI0N2d5SkVqbHB5K3p2NzkrM1U5WHJobWoya0R4OW9BcDFBb05Da3JJeVFraExJNHpMQjU4MllvbFVvQXdJQUJBNnh5RFcxd254QUt3aEJDQ0NHRUVFSUlJYVJCKy9MTEwvSHZ2LzhDcUNqaEZCTVRVNlZFalV3bXc5NjllL0hmLy80WFI0NGNRWGw1dVc2ZlVDakUyTEZqc1dEQkF0M2Q1RkZSVWVqVHB3L1dyRm1EWmN1V0lTY25COG5KeWZqNDQ0L3g4Y2NmbzNuejVoZzBhQkM2ZGV1R0xsMjZ3TjNkWFc5T2xiTWpMSkZCWTZvYk4yNWcvZnIxMkxadG02NWNscnU3TzVZdlg0N3g0OGR6S3JIMndnc3Y0T3JWcTFpNWNpV1dMRm1DNHVKaXJGKy9IdXZYcjBmTGxpM3gxbHR2SVNvcUNpMWF0R0E4WDZsVUlqbzZHa3VXTE5FdFRIZm8wQUU3ZCs2c0VraEpTRWpBclZ1MzRPZm5CMDlQVDBna0VrZ2tFcFNWbFNFMk5oYXpaOC9XbFhnYU5Xb1VwK2MvWmNvVURCMDZGUDcrL2hDTHhVYVB2M1RwRW9xS2l0QzVjMmZkdGhVclZ1Z3lXMVFxRlU2ZE9nVS9Qejk0ZUhqQXdjRUI1ZVhsT0hUb2tDN2J4Y2JHQmhFUkVicnpEeDgrRElGQUFKVktoWGZmZlZmdm1rMmFOTUd0VzdmdzIyKy9ZZWpRb2VqUW9RTnNiUFNYNmpRYURkTFMwdkR0dDkvaTJyVnJBTURZcTBjZ0VPaXUyVkJrWkdSZzJiSmwrTzY3NzFCV1ZnWUFtRDU5T2xhdlhnMGVqd2VwVklvTkd6YmdyYmZld29RSkUzRDM3bDM4K09PUGVQWFZWL0hLSzYvb3hwSEw1YnJIVEsraHBSdytmQmdTaVFRZUhoNXdkWFdGV0N5R1dDeEdZV0Voamh3NWd2ZmVlMDkzYlBmdTNhdWNHeGNYQjZsVUNpY25KOWpiMjBPaFVPRDQ4ZU82MG5jZE8zYTAycnhOVWJsWnZTR1ZnNGRjenZIMDlJU3JxNnZaODdJa3VWeU9iNzc1QmtCRmx0cUlFU09zY3Ayelo4L3FIbk10VDBlZVRSU0VJWVFRUWdnaGhCQkNTSU0yWjg0Yy9QNzc3OGpMeTBOTVRBeUNnNE1obDh2eDJXZWY0ZURCZzdxTWlNcmMzZDB4YnR3NHpKdzVrL0dPZFpGSWhIbno1dUdkZDk3Qk45OThnelZyMXVqS0J0MitmVnZYNXlNd01CQlhyMTZGVUNqRXFsV3I0T3pzREJzYkcremF0VXMzbHErdnI1V2UrZitvMVdxY09IRUMvLzc3TC9iczJZUDc5Ky9yOW5sNWVXSDI3Tm1ZT25VcXA2YjJsZG5hMm1MKy9Qa1lQMzQ4VnE5ZWpYWHIxaUV2THc5eGNYR1lQMzgrNXMrZkQwOVBUL1R0MnhjYk4yNkVXQ3lHUXFIQW4zLytpYSsrK2twWFBndW9hRXkvZS9kdU9EazVWYm1HVENiRGtDRkRqTTRsUER3Y2t5ZFA1alJ2UjBkSGs1NXJTVWtKK3ZYcnArdlA4ZFpiYitHTk45N1E3UmNJQkJnK2ZIaVY0RnAxdzRZTnExS0NhdnIwNlJnNWNpUU9IejZNSmsyYTZCMC9kZXBVVEo4K0hYbDVlZWpmdnovbnVRWUdCbUxDaEFtTSt4cFNBT2IrL2Z1SWlJalFCZWpjM2QzeDNYZmZNUzZJZCszYUZkZXVYY05ubjMyR25Kd2NOR3JVQ0pjdlg0YUxpd3MwR2cxV3JWb0ZvQ0tvYWl4RFp2TGt5Vml4WWdYcmZrUHZteFVyVnVEZ3dZTkduNXVibXh2R2poMWJaZHVZTVdOMFFUUW0wNlpOTXpwdWJkQ1dPYlAwT1Y5Ly9UWG16cDFyenBRc3JuSm1JRk9XbXFsMjdkcUY3ZHUzUXlxVnd0N2VIaUtSQ0xtNXVmanp6ejkxeHpSdTNMaEcxeUFOR3dWaENDR0VFRUlJSVlRUTBxQTVPVG5ocjcvK2drYWowVFVybDBna3NMT3pxeEtBNGZGNDZObXpKeVpObW9UWFhudE5yeUU0MjlpZmZ2b3A1czJiaDgyYk4yUE5talc2QUllam95UDI3dDBMVjFkWGFEUWFSRWRIVittdm9qMm1aOCtlRm55MjdKWXZYMTVsZ1RnOFBCenZ2dnN1Sms2Y1dPT0czeDRlSGxpNmRDaysrT0FEZlAvOTkvanBwNThRSHg4UG9DS2J3Y3ZMQzJLeEdFcWxFbDI3ZHNYbHk1ZDE1d3FGUWl4WnNnVHo1czFqTENYV3ZIbHpvOWZ2MnJVcmZ2Lzk5eG92bHJLWk5Ha1NaRElaQUtCRml4YjQ3cnZ2OUk2SmlJalFsUU9ycm5uejVsaXpabzNlZGs5UFQ3ejU1cHVNNTB5Yk5rMTNSMzVhV3ByUk9kcloyV0h3NE1GWXRteFpqWnFSMXhkTm1qVEJsQ2xUc0hidFdreWNPQkZMbGl5Qmg0Y0g2L0Vpa1FoZmZ2a2xBR0RseXBXWVBYdTIzakVEQnc0MFdxN08xdGJXN0t5RWlJZ0lvMEVZSHg4ZjdOaXhRNitYa0RhUVZKMVlMTWF5WmN1b0wwa3RrY3ZsV0x0MkxZQ0sxMzdHakJrMUhsTXNGdU92di81aTNlL3E2b3JYWG51dHh0Y2hEUmNGWVFnaGhCQkNDQ0dFRU5MZ3RXN2RXbS9iSjU5OGdpdFhyaUFyS3d1alJvM0N5SkVqemM1S3NiZTN4L1RwMHpGOStuU2NQbjBhVzdkdXhVc3Z2WVNXTFZzQ3FBandoSWFHNnZvNzhQbDh0R3paRWl0WHJtUXNWMlpwZkQ0ZnYvenlDM3IxNm9WZXZYcGg3Tml4VmlsdjVPam9pTGx6NTJMdTNMbUlqWTNGYjcvOWhuUG56dUh6eno4SFVGRUs2c2NmZjBUMzd0MVJVbEtDNGNPSDQ5TlBQelY0cDd5N3V6dCsrKzAzNU9mbm83Q3dFR1ZsWlZDcFZPRHhlSEJ4Y1VHblRwM1FvVU1IaXorWHlyWnMyWUl1WGJwQUxCYmo0TUdEc0xlMzF6dG02dFNwYU5XcUZjckt5cUJRS0tCU3FlRGc0SUFPSFRwZzFLaFJuSUo2MWMyYk53L3o1czFEZG5hMkxpT0VpWjJkSGR6YzNFd2V2NzVidm53NXBrNmR5cGdwWkVqMTk0T2RuUjM2OWV1SGRldldzWjZqWFFSdjI3YXR3YkcxNWNHWWpudnp6VGZoNnVxS29xSWlGQmNYbzd5OEhFcWxFaHFOQnM3T3pvaU1qTVRnd1lNWmc1N3Z2LzgrdW5mdnJudnZhRFFhdUxxNm9udjM3clh5SGNHVlJxT3A2eWxZbFVRaXdjOC8vNHpodzRmand3OC8xSldoNUNvb0tBZ0FxbndlVzdWcXBTdWhxRktwcWx5clhidDJXTGx5WmIwcHhVYnFodkVDb1BYUWtKTmZQOXZmQm9RUVFnZ2gxZXpzTWE5Qi9uY2JJWVFRd3RYaHc0YzFmZnYydGZpNEdvMkdVLzhUUzhqS3lrSkpTUWxzYlcwaGxVcHJuSDFTVzVSS0pRNGNPQUFBNk5ldm4xbkJoT3FPSHo4T0h4OGZYV1pTUTNENThtVklwVktUQXdMUEl1Mzd3Y0hCUWErM2lia1VDZ1dPSERrQ0FPalRwdzlzYlczTkhrdXRWaU12TDAvMytaWktwUTJxRkpzbGFQc2tPVGs1R2MzK1lkT3JWeThBd0lRSkV6Qm16QmhMVGMwazJ1d2diMjl2ZUh0N1crMmM2clpzMllMWFgzL2RJdDkzbFNtVlNpaVZTcWhVS2tna0VvdjkvWW1KaVVHL2Z2M28veWRzb0Jya0w0NkNNSVFRUWdoNTNsQVFoaEJDeUxQT1drRVlRZ2docEtHaklFekRabDZZbEJCQ0NDR0VFRUlJSVlRUVFnZ2hoQmhFUVJoQ0NDR0VFRUlJSVlRUVFnZ2hoQkFyb0NBTUlZUVFRZ2doaEJCQ0NDR0VFRUtJRlZBUWhoQkNDQ0dFRUVJSUlZUVFRZ2doeEFvb0NFTUlJWVFRUWdnaGhCQkNDQ0dFRUdJRkZJUWhoQkJDQ0NHRUVFSUlJWVFRUWdpeEFnckNFRUlJSVlRUVFnZ2hoQkJDQ0NHRVdBRUZZUWdoaEJCQ0NDR0VFRklmRkt0VXFycWVBeUdFRUZLdlBQM2JXRlRYOHlEbW95QU1JWVFRUWdnaGhCQkM2b1BFb2lKYVl5S0VFRUlxS3lvcUFvL0hTNnpyZVJEejJkVDFCQm95c2NBV2tTNGhyUHZMMUVwY3lYbFFpek1paEZnU0R6eG9vS25yYVJCQ3FuR3l0VU1UUng5Y3pVMkNXa09mVVVJSUllUlpvZEZvZHNsa3N0WlNxYlN1cDBJSUlZVFVHektaREdxMWVuZGR6NE9ZajRJd05UQzVjVi8wOW1yQnV2K254S08xT0J0dVZrYU9aZDAzSzNhTDJlTU9EK2dFRzc1QWIzdUpxaHk3a2krYlBhNnBQbWoyS2pMTENuQTk3eEZ1NVQ5QnFVcFJvL0YrNmpTRmNidENyY1RVU3ovVmFPeWErdThMY3htM0s5UXFqRHl6MG1yWC9hM3IrNHpiN3hRa1kwbmNEcXRkRndDOHhGSzBkZzdFNGJTYlZobmZoaWRBRTBkdnRIWU9RanZYRUJRcFM2MytuQnFDcGExSHNlNWJlKzhBMGt2emEzRTIxaEZrN3c1N0d6RlM1RG5JVjhndE9uWlB6K2E0blorTXpMSUNpNDVibTM3b09CbGl2aTNqdm5jdS9ZZ1NWWG10em1keTQ3N281aEdHdlBKaUhNKzRqYVBwY1hnaXp6WnJMRnUrQUZzN1QyZmNkeUg3UGxiRjc2dkpWQWtoaEJCaUFxVlNHUzJUeWNaNmUzc0h1cmk0MVBWMENDR0VrRHFYbTVzTG1VejJTQ0tSZkYzWGN5SG1veUNNbVhwN3RUQVlnTG1aOXhqN1pMRzFPQ051Z3UwOXJETHV5TUF1c09YcnY1MXl5b3RxTFFqaktuUkFaL2NtQUlCQmZ1MmcxS2dRWHlERHRkeEh1SjczQ1BjTFUwMGUwMDNvd0xoZG9iWmVuV0lCancrUndCWnlaWm5WcmxFVFlnSHpRcXlRNGZkZlV6d0FRZlllNk9nV2lzN3VUUkJpN3drQWVDTFB4dDBDV1kzSDl4UkwwY2plRTAyY2ZORFVzZUtuOHZQUW9DTHc4eXdFR1dxaWhUU0FkWitJNWYzUTBBeno3NFFlbnMwQUFFWEtVcVRJYzVCU2tvTVVlUTZTUzNKd3B5QUZoWW9TazhkdDZ1aURtV0ZSQUlEMDBuemN5SHVFRzNtUGNUUHZzY1dEUGRia2FHUEgrdG12N1d5eHJ1NU4wYzBqREFEZ0xMVEhFUDhPR09MZkFRbUZhVGlhSG9kVG1YZFJwQ3cxWVVSZXJYNnZFVUlJSVlSZFZGUlVRVXhNeklTNHVMakRMVnUyQkFWaUNDR0VQTTl5YzNNUkZ4Y0h0Vm85b1h2MzdvVjFQUjlpUGxwZE1FTXpKeis4MjZRLzYvNENoUnlyNHZjOVYwV01lRHdlNC9iYUxCTVQ0UkpVNWQ4MlBBRmFTQVBRUWhxQVh2TG1tSDVsVTYzTnBTYWFPZm5oODlhamtGNmFqd2RGNlU5L01wQllsTjZnRm0zTkllTGJJc1RCQTgyYy9ORmM2b2R3Sno4NDJJajFqbnZacHkzbklJeUlid3N2c1JSZVlpbDhKUzd3czNORGdNUVZnUkozU0d4RUJzL2xBZWpuM1JyYkhwNHllaDFIV3p1ME1oQ3NxRXRucys3VjlSVHF2U2FPUHJySERqWmloRG41SXN6SlY3ZHRWdXdXczRJdzJzQU9VQkhRNitmZEd2MjhXME1ENEVseEZsYkY3ME5TY1VhTjVsN1hWQnAxclYzTFJXaVBkMEw3TWU0TGRmUkdxS00zaWxWbE9KbHhwOWJtQkZUOHZlbnMzZ1JuTXU4K1YzLzdDU0dFRUd2bzI3ZHZURXhNVEwvWTJOaU52cjYrZ2I2K3ZuQndjSUJBb0Y5NWdSQkNDSG5XcUZRcUZCVVZRU2FUUVNhVFBWYXIxVy8zNzkvL1NGM1BpOVFNQldGTUZDaHh4NExtUTJERFkvNFBRQTAwK0NaK0wzTEtuNjltZ256d0diZlg1aDNTYlp5RFdmZGR5M3RZYS9Pb3FmQ25DNy9hd0VFWDk2WUFnSDlUcm1EVGcyTjFPVFdMRUF0czRTSjBnS3ZRQVI0aVJ3UkkzQkJnNzQ1QWlUczh4Vkl3aC9PcTZ1TGVGQnNmSEVQQjA2QlVHNWRnZUlxYzRDeTBoN1BRSG01Q0I3aUxIT0VtY29UVVZsS2orZmJ4YW9uZkhwMHh1dERzYitlS2VjMEcxK2hhMWpMMFZIU2RYSmV0Wko0MWpUNjcydVF5aEM1Q2UvallPYlB1bDVYazRtRnhwc2x6NGZONDZPWWV4cmlQaDRwTUxGbEpyc25qMWplMUZXem5BWGl2NmN0d3NyVmpQZWFmNUl1MUdvRGhBZWptRVk3L0JMOEFMN0VVSWZZZStJVkQwSllRUWdnaGh2WHQyemRtMzc1OXJaS1RrK2ZLWkxMQkdvMm1NUURtTWdXRUVFTElzNldJeCtNbHF0WHEzVXFsTWpvcUtxcmgxalluT2hTRU1ZR2ZuU3MrYTNyOE1LOEFBQ0FBU1VSQlZEVVNqZ1lXZ0pScU5TWTE3bVAxdWV5VFhjVSsyVldyWDRlcnVzNkU0WUdITnRVeVlTcTdsdnVvVnVaaENlRk9mb3piTFZGK3k1QW8zN2FzNzExTExPTFBESXRDQjlmR1JyTlB1TERsQzlEWHV4WCtlWElCQVBCT2FGOTRpOWtYMFd2Q1dXaVBEbTZOY1Q3cnZsWEdKM1hQVUxrMUFEaWJGVy9XdUcyY2crRXN0R2ZkZno3N1BzclU1dmV0Q25YMGhpM0xEUUhtdUZPUVl0WjU2bHJLaEJuazF3NXRYWUpaOTEvS1NjUzJwS29CRUZ1K0FGRytiWkVzejhHVm5BY1duVTg3MTBaNE03aTdya3dpQUF3TDZJVFUwanpFV0tsdkZTR0VFUEk4ZWJybzlQSFRIMElJSVlTUUJvdUNNQncxY3ZEQ3h5MWZNM3BYdlMxZkFEODdWNnZQeDlDZHdMV045L1NIU1cwdHpqVng5SVlUeSs5R3BWRWpMdjl4cmN5anBuaEFsUkpJbGNXYnVVQmFYN2lMSEMwU2dORWE0TjBhLzMxeXNWYXlyZnA3UjFBUTVoa1c0Y3dld0FXQXM1bm1sWE16MURjTUFFNWszRFpyWEswUG13OWg3VnRsRGtQQlZwWTRPelJQZjZ5dHFhTVAzZ3JweWJyL2NYRVdWdDdkcS9zKzRJR0hYbDdOTVRxb0d6eEVUc2hYeVBIK2xaOHRVdEl4MGlVRW80SzZvbW1sRW5hVlRRbnRoOHpTQWx6UGF6akJmMElJSVlRUVFnZ2hoRmdQY3cwcFVrV0VTeENXdGg1VjQ3Skd6eW8rai8xdHBLNmxjbVR0WEJ1eDdydGJJRE81UEZGZDhaTzRNZlpBeVN3clFQWnpWdUxPR0UreDFPRHYzWkxhdUFUQlV5eXRsV3VSMmxlOW4xUmxxU1Y1WnZWc2NiQVJvNU5iS092K3pMSUNYRzlBR1hwc0pTZHJJOUR1WkN2QjNHYURJR0Q1VzFPZ0tNRVh0LytMRWxVNWdJcS9CeXNqeDJKRzA1ZmhJWElDQUVodEpaaldkSURaYytBQjZPZ1dpcS9iL0FjZnRYeU5OUUFEQUFJZUgvT2JEVWFneE4zczZ4RkNDQ0dFRUVJSUllVFpRWmt3Umd6MmE0ZXhJYjNBWjdzTm1JQm5vSXRIYlpVamkzUU5ZZDEzdlFIMmc2bk9RK1RFdWIrR0xWL0ErZGlMMlFuNDZ2Wk96dk9yTHpMTENuQTdQN2xHcFp3TTBRQklMODNEM1FJWjdoYWs0RTVCQ2pKTDg2MXlMVkszQWlSdXVvVjZKdWFXSXV2cDJSeTJmUFkvc1RGcE4ydTFaMVpOc2YwTnRQWjNmRVZBWXhEcjcwaWxVZVAvN3V4Q1JxWFBaMGUzVUFUWjZ3ZEFPcmcyUmovdjFqaWNkc09FNnd2UTI2c0ZodnAzUklERWpmTjVFaHNSRnJjY2hsbXhXMUNzTE9OOEhpR0VFRUlJSVlRUVFwNDlGSVJoSVJFSU1hVkpmN3pnRVY3WFU2bHpyL2hHb3JWeklPdCt0bjR3UUVVSnFnWE5oNWgwdmNmeUxHeC9lSnJ6OGE1Q0J6UjI4R2JkZnpYM29VblhyMHRzUVpqbmxRWkFWbGtCSGhWbklxa29FdytMTTNDdk1CVlpaWVVXdTBhQm9nU3lrbHc4a1djaHFUZ1RENHN5OEtnNEUvS25kOVdUWjV1aEFDNEFuTTB5cnhSWmYrL1dyUHMwME9CSWVweFo0OVlWdG94SE5heWJDVE90NlFDRFBYdStUemlNVy9uSlZiWnRlWEFjN1Z4QzRDWnkxRHYrN1VhOUVaZi9HS2tsZVp5dTM5R3RNVHE2TlRacHppcU5HdWV5N21GM3loVUt3QkJDQ0NHRUVFSUlJWVNDTUV5YU92cGdkdmhBZU5YajhrT3FXdXExQWdDTkhielEwVUJaSFVQc0JFS1R6N1Uzc1c5SVI3ZFExbHljblBJaUpCYW1ZV3ZuYVhDMFlCOGRVN0pObUxEMVhtampIR3oybUEzWnhleEU1Q3ZreUZjVUk2OWNqb3pTZktTVjVpR3ROQjhLdGJKR1k4dFY1Y2dxSzBCMldTRXl5d3FSVlZhQTlOSjhwSmJrUVZhU1k3RkYwanNGS1FaN2FsaENDMmtBQnZoRW9JdDdFOWh3YU1oZXBDdzFxVUg0bE5CK0pzOXBaRUFYRkNsTGRmOCttWGtIdDZzdGlqTjVXSnlKYkRPQ2FTNUNCelJ5OERSK1lEVitFbGQ4Mis1dGs4OWIwWGFNMFdPcS85NWJTQU1ReUpDSm9jVUREejkxZk1ma3VmejUrQngrZTNURzVQTzRzcmNSWVZ1WDkwdzZSOFMzcmRGM29hSG5OTDVSYi9UMlpPK3JzeWNsRm9jWjN0OXlWVGsySk1SZ1VZdWhldnZFQWx2TURIc0ZDNjcvYXZFc25ueUZISWZUYnVDQTdCcVZqeVNFRUVJSUlZUVFRb2dPQldFcXNlWGI0STJnYmhqczE5N2s4bU5ucys3aDIzc0hkRFhwVFNVVzJHSlM0ejU0MGF1bDBXTnY1eWRqVDBxc1dkZDVGaG5xdTNBaE82SEJGUHhwNU9ESmVPZjI4K0NyMi8rMTJ0aHZubDFqdGJGcmc3Mk5DTDI5V21DQWR3VDhPWlpEZWx5Y2hYMnBWM0U4L2JaSkpkc0crRVNZUEw5dUhtRlYvcDFVbk1FcENMTlB4cnlBYmt4M2ozRE1DUjlvOG5tMUtjcTNqVlhHVldwVVZobTNMakU5SndHUGo0bU5YOFJMUHV5djQ5WGNoOWljZEl4MS8rV2NSSnpPdkl2dURObXNUUjE5TU5pdlBYWW1Yekp2MHRYY3lrL0dnZFJyT0o5MS81bjhIUkZDQ0NHRUVFSUlJYVJtS0FqelZJUnpFQ2FIOW9Xdm5ZdFo1M2QxYjRvZ2UzZXN1TFBINUNiT0xhVUJtTlowQUx6RnprYVB2WmI3RU10dTc3SmFMNHlHeHQ1R2hKYk83S1ZxTG1UZnI4WFoxRXg3VjlOSzNwQm5XMU5ISHd6d2lVQjNqM0FJRGZRVzBkSkFnMHZaRDdCWGRnVTM4aDdYd2d3SkV3K1JFenE1TmJISzJDcDE3V1ZBMXBicXo4bGQ1SWhaWWErZ3VkVGY0SGtLdFFwendnZEJMTENGaUcvNzlIOXRJQkxZUXZ6MDM0WjY4b3dPNm9ZTDJRbElMY2sxYTk2RmloSWN6N2lOZzJuWGtTTFBnYmZZbVFJd2hCQkNDQ0dFRUVJSVlmVGNCMkdjYkNWNEo3UVB1cnFIR1QvWUNEODdWM3pkOWovNDgvRTU3SGh5d1dqSk1HZWhQY2FIOUVJUHoyYWN4aitXZmd2ckV3NUJvYWFGSHExT2J1eGxtWXFWWllqTGUxTExNekpmQnhQN0RwQm5qNTFBaUI2ZXpmQ1NUeHNFMjN0d09xZElXWW9qYVhIWWwzcTFTbk55VWpjRytiV0RnS1YvU2swcHEvMU5tWGhoQStOeFRSMTlzTHpObTZ6anNKWE5NN1VVcENWVWYwNE9ObUtqQVJnQUp2ZHBxVTdJdDhGN1RWL0NvdXUvY1Q1SEF3MXU1RDFHVE5wTlhNaStYK1Z2OGJJMmJ5QkZub04vVTY3Z1lrNkN4VXVkRVVJSUlZUVFRZ2docE9GNjdvTXdKYXB5ZUhISVFBR0EvYW5YOExBb0ErK0U5bU10VnliZzhURTZxQnU2dW9maHg4UWp1Sld2SHdSd3NCRmppSDhIdk9JYkNiSEExdWgxMVJvTnRpUWR4KzZVSzV6bUNRQS9kSndNRDVFVDUrTUJNTmIxdDNhUGk1cXFYZ3Fwc3NzNWliWGFPNmNtWElUMmFPemdyYmRkcmRGZzNJWHZJR2ZvVy9KMzk5bU1ZeW5VS293K3U1clRkV21oc0g3NXZzTWt6cjJMSHN1enNFOW1lc2t4WWowT05tTDA5VzVsdGZFYnl2ZVpLYW8vcDRmRm1VZ3Z6YStWbm16Tm5Qd1E1UnVKUTJrM0RCNlhYcHFQWSttM2NEUTlEcGxsQlhyN0hXekVrTnBLSUpWSzBGenFqOHl5QWh4S3ZZRmo2WEhVRzRZUVFnZ2hoQkJDQ0NFVWhGR29sZmpxOWs1RXR4a0RaNkdFOVpqMUNZZHhMUDBXQUNDM3ZCaHptdzB5V0NJb3lONGRTMXVQd3Jtc2UvajkwVms4bG1mQlhlU0lLTisyR09BZEFRbkhPNDZ6eXdxeCt0NSszS1R5UW5vY2JNU0ljQTVpM1g4eE82RVdaMU16N1YwYmd5bXNGMThvUTZHaXhPVHhuc1hGMnVlQldDQTB1RjliY215ZkxCYlg4eDdwdGt0dEpRaDE5RWFvZ3pkQ0hiM1F5TUVMNzF6OGtiRThrcXZRQVhtS1lnckFXY0VndjNhd00vSTdySWxuc2R3VjAzTzZrSjJBd1g3dGF1WDYvd2wrQWRmeUhyTHVqODFOd3RLNEhRWjdpd1ZVNjlYa0lYTENtOEhkOFVad04reE12b1N0U1NjdE0xbENDQ0dFRUVJSUlZUTBTTTk5RUFhb0NIUXN2N01MUzF1UDBpc2prMUdhaitWM2R1TkJVYnB1MjZXY1JIeHk4eThzYUQ0RVRrYnVXdS9pM2hTZDNadmdYa0VxUWgyOVRTcFRjekxqRG41SWpFRXhReFpFYlZwemJ6L1czTnR2OEppZk83OExxYTErRUt0QVVZS3g1OWN4bnNPVWVXT0tGenpDRGI2ZXVlWEZ1c2RIMDI4WnpUcHl0TFZEVi9lbVpzMUZBdzBPcDkyRXhzeUY3WXpTZk1RWHlCRG01RnRsKzVXY0IyYU4xOUNZK2w0NG1YRUhLK1AzV21rMnhva0Z0bkJpZUw5emtWbGFBSTNCSlYxbXUxTXVZNS9zS3RLcmxSd2I0Qk9CS2FIOTlJNzNGRHRCVnEzZlJZUnpFT2FFRDhURm5FU3N1M2ZBakZrOHV3b1ZKVkN4Zkg1dCtRS2pwYnJzYlVSNHhUZVNkYjhHUUpuS2VNYVNTR0RMR0pBRnJCOWMxUUFvWlptam9lOVB0bk8wVEgxT0Y3UHYxMW9RUml5d3hXQy85cXo3eTFRS281OFR0dEtCUFBCUXBDaXR3ZXdJSVlRUVFnZ2hoQkR5TEtBZ3pGTjNDMUt3TmVra3hqZnFwZHQySlAwbU5pVWVnMXhWem5qODdOZ3RtQlUrRUMyTTFLL25nYWUzdUc1SWRsa2hOajQ0aG5OWjl6aWZVOWRFZk9ZRnVuSzEwbXJYN09YVmd2T3hQeWNkTjNyTVVQK09aZ2RoZU9EaFRPWmRzeHVpWDg5N2hPdDVqeEJrNzQ2WGZkcWlsMWR6aVBpMk9KOTEzNnp4aUhWMWNtdUNtV0ZSWnAwNzl2dzZGSmlSM2JUNXdYSEc3V3dMKzE1aTV5cEJtRmY5MitPdDRKN2c4M2pvNDlVU0pjcHliSHh3dE1vNWJPVUhEUVhKM28vOUdZK0xzNHpNdnY1YmZQTVAxdWZSMWIwcDVqVWJiUEQ4WWY0ZERRWnFUbkVNSExJRnRBSDlKdmFXSmxlV3NaWXkvT2VGT2VBeGhGSTAwQmd0ZjdpaHd5VFc4bUpNeitsT1FRb0tGQ1ZHYjNLb3VIN0Z2SXVVcFNoVWxLQlFXWW9pWlNtS25qNHVWSmFnU0ZHS0VsVTVab2E5VWlXWVZLcFM0TGRIcDNFdzlRYjZlN2RtSE45RmFHOTBEbzBkOVV0SmFzVXhsQ1FsaEJCQ0NDR0VFRUxJODRXQ01KWHNUcm1NRnRJQWhEcDY0YnY3aDR4bUlXU1hGK0hqbTM5Z1ZHQlhqQWpzekxoQVpRcUZXb1hkS1pmeDErUHpEYTdIZzBqQS9GYXlWaERHMTg0RlRSMTlMRHBtVFhzNTlQTnViWFlRUnV0UmNSWTJKQnpHdG9lbjBNMGpEQ2tsT1RVYWp3QmpRbnBZWkp3ck9ROXdPei9aSW1NQndOTFdvL1MyMmZBRkpoMS9PZWNCYStEQVgrS0txN2xKc0JNSU1hM0pBTDMrU1FQOUlpRlhsZUczUjJkTW5MbGw5UGVPUUdzRDVRVFptTnJycWphNENoM3dpcC9oTEpoL2tpOXdHc3ZRWDVHNktrY201TnV3L24wclV4bi9qbWZyb1FZd1B5ZTFSb05keVpjUVpPOVJFVkI1R2t3cFZKVHFnaTBWMjBwUnBDamxuRm0yTytVeVJnWjJBVkR4ZWY0K0lVYlg0MFdsVVRObVZvWTRlTUpkNUlpc3NrTEdNUVU4UHRxd3ZJOUxWUW9rVnNxaUpZUVFRZ2doaEJCQ3lQT0pnakRWckxtM3I2S0VpTkp3Q1JFZk8yZUVPL29oek1rWHpaejhZSGpwakpzOFJUR2t0aEwwOVc2RlI4V1pTQ25KUVY1NWNiMHZHV1J3Z2M1S3dhVCszaEVXSGErRk5BQytkaTVWdHBXcmxheDlmelRRLzQxM2RtOENGNkY5bFRKb1hMRmxHakNWbVRMR2xpOHdxYnhYcVVwaDlFNzJobXlZZjBlTGpGT29LTEZvRUthRk5LREd4NmVXNU9FV3k1d0NKTzRJc25mSC9HYXY2cjIzdFVZR2RvRmNWWVpkeVpkTm1vc2xoRHA2STlSQUJrRkRNaWFrQjJzMklBQmN5VW5FSTQ3WlFvYUMrWFhWNjBsa29CUlpPWWZ2ZUw2QnNwRnN6K21mNUl2R0oyYWlYY21YME5FdEZIOCtQcWVYYVpxdmtNTlY2S0Izam9odmk0OWF2b1pma2s3aGZtRXE4aFZ5QUJWbHpBSWs3aGdSMkJsdUlrZkc2OTNJZTB6OXVRZ2hoQkJDQ0NHRUVFSkJtT29xOTEvaEFYQVJPc0RiemhrQkVqY0UyWHNnMk40RFFmWWVrRmloK2JLSHlFa3ZHME9oVmlLanRBRHBaZm5JTGl0Q3ZxSVllZVZ5NUN2a0tGRElJVmVWbzBSWkRybXFEQ1dxY3FPMSthM0IwR3ZCcFFlQ3FXejVBdlEyb1JRWkY2LzY2L2NFdUpuM0dPMWNHekVlcjFTcjhMQTRBMDBxWmVQWThBUVk3TmNlVzVKT1dIUnVoQmhTOEhSUnVMb09ybzNRMDdNWmF5QlJhMnhJTDl6S1MwWkNVWm8xcHZkYzZPblozT0QrSFUrNFpjRUFoZ01XeWpwYTBCY2JDREJ4K1pzalFQMTRUbkpWT1diSGJtRzhzU0d4S0IydXJ2cEJHQUFJbExoalVZdWhKbC92V3Q1RGs4OGhoQkJDQ0NHRUVFTElzK2U1RDhKSWJFUUljL1NGcTlBQnJpSjd1QWdkNENaMGdMZllHVjUyVW9OM045Y0dXNzROL0NTdThKTzRHajAycFNRSDB5OXZBZ0JNdnZnRDR6R0dNaVRZK2tFWVkyZkRIb1N4UmxDb3UzczRwMTRCWFBuWnVhSzlhMk85N1ZkeUhyQUdZUURnZE9iZEtrRVlvS0pKK3Q5UHpsY0o1aEZTbWFVejIvTEs1WXlaV2M0Y2VsbGtsUlhpMjNzSEtBQlRRNS9kL0F1dkJYUkNLK2RBdlgxWGN4L2lib0dNODFoTUpiRzA2aXFyUXNoU2JoSUFpamg4MXhrcVIyYm9PVTBKN1ljQlBwYk5ldFNxL3ZmdWNuWWlPakQ4SFRDWFdxUEJCZXJwUlFnaGhCQkNDQ0dFRUZBUUJ0Qm9NSy9aSU5oWkliT2x0aDFNdlY0bjE3VVhpRm4zeVZYbEZyL2VZSWFzbFpvWUd0Q1JzUURRbGR3a2crZWR5WXpIdUVhOXFwUVBzaE1JTWN5L0kzNTVlTXFpYzN6V0RULzlEZVAydjd2UHJ1V1pXSmRDclVTUnduQ3BRMU9WcVJYSUtTK0NHME1wSlVPT3BkL0NUdytPUWs0Qnd4cTdudmNJMS9NZW9ZWFVIMjhHdi9DMFJHV0ZYeCtlTm1rc2dZbjlVMnFEZ3czN2QzeWhzc1RvK2FiMmhLa0x4ekp1WTJSUVY1TS9SMnhPWnQ1QlRubVJSY1lpaEJCQ0NDR0VFRUpJdy9iY0IySGtxbkxFcE4zRUlMOTJWaGsvcTZ3UUY3THZJNjAwRDkzY3d4RG01R2VCN2pINnl0UUtIRTJQczhMSXhqbllzaS9RbGFnc3U4QWI0UnlFWUhzUGk0M25aK2VLM3A3NnBjMlM1ZG5JS00wM2VHNTJlUkZ1NTZlZ2hkUy95dlpCZnUyd1AvVWFheU5ub3EraDlVMDRrWEViSnpKdXMrNS91MUZ2eHUrVWxKSmNYUk54cHN5elA3dk5naTFmd0RpbW9VeTExSkpjem92SGVlVnlyRTg0aUl2WmlaeU9ONVdqclIzY2hZNUlLczZ3eXZqMTJhMzhaQ3k4L2h1NmVZUmhmS1BlU0NoTVEwcEpEaG81ZU9KQkViZlhROEJqL3YwRGdFcGRONThUTDdHVWRWK2h3bmdReG1CMlR4MDlwK29VYWlXK3ZyTWJTMXFOTkZyQ3o1alVranhzZm5ETVFqTWpoQkJDQ0NHRUVFSklRL2ZjQjJFQVlJOHNGcS80UmhxOFc5Y1VqK1ZadUppZGdQTlo5NUZZbFA2LzY2VEV3a1BraEk1dW9lamcxaGd0cFA2d01iRGdab3JUbWZGMVZnTEwwRjNTbHA3VHlNQXVGaDN2OWFDdWpMLzNDOWtKbk00L2xYbEhMd2hqeTdmQm1PQWVXQm0vMXlKekpBMVBFNWFHODhueWJLdGNUMWFTaTViU0FJUEhhQUFjU2J1SkxVa25VS1MwWERaT0Mya0FPcm8yUm1NSGJ6UjI5SUtIeUFsbnMrN2g2enU3TFhhTmh1Wk1aanl1NWlRaDByVVJWa2FPaGIyTkNIT3Yvb0owSTRGZEhveGxqZFMvSUV3K1MwK2l5dXJqYzJJU1h5RERCOWUyWTBiWXl3aXg5elJyakF2WkNWaC8veEFLT0FTbkNDR0VFRUlJSVlRUThueWdJQXlBak5KOFhNeEpRR2UzSm1hZG4xNmFqNXQ1ajNFei96SGk4cDRZTEVHU1dWYUF2YkpZN0pYRlFzUzNSWE9wUDFvN0I2SzUxQitOSER6TkRzb2NTYnRwMW5tVzRDeVVzTzdqY3BjMFYwSDI3bWhlTGVCUkUrRk92dWptRWM2NDcxajZMVTVqbk1xOGkzRWh2U0FXVk8wZDFNT3pHWTVteE9GNjdpTk80N0NWNHpLRXJWU1hRcTNDNkxPck9ZK2pzWGlYa3ZxRkxZT0VyVDlTcVVwaDB1dFhIWi9IUTRnRDh3THVFeXNGWVZKTGNnM3VUeW5Kd2ZyN2gzQXJQOW5pMTU3Y3VJL2VObU5aWkFEdzNmMkRPR3pHOTFaM2ozRE1DUjlvOG5tMVNjRGo0MVgvRGhnZTBGa1hnRmpZWWlnK3VMYmRZSjhzUTFrd1FOMWxqQmtLd21TV0ZSZzl2ejcydVdIenNEZ1RzMk8zb29YVUh4SE93UWl5ZDRlRGpSaENnVTJWMHBNQW9ORm9VS1pXSXJlOENFbEZHYmlZazJpMVFDc2hoQkJDQ0NHRUVFSWFMZ3JDUEhVZzlScW5JRXlwU29HSHhSbElLRXhIUWxFYWJ1Y25zeTVDTFc0eGpIV2NtL21Qc1N2NU1xN21KdUhxMDk0anRud0JHamw0SWRUQkc0MGNQTkhJd1F0K2RxNnM1WW0wVWt2eWNLY2d4ZWpjVFdGbzd0WDUyTG13N252QnN4bkNLL1ZINENMSTNxUEs5VmZmMjQ5Q1JRbHl5NHROR3NjUUhuaVkxTGdQWTJtNCtBSVpVa3B5T0kwalY1YmhSTVp0eHViUlUwUDc0LzByUDZOTXpiN29xbVhwaGNqNnRyQnBiWHlyRlBrelQ3QzlKMFI4VzhaOUQ0c3pyWEpOUTZXL2pxVGZ4UGNKTVZDb3VmWGVzT0VKNEM5eFJiQzlCNExzUGN3cS81ZFdtbWZ5T1hWdGRlUTRpNHpqWStlQ1dXRlJhT0xvVTJWN29NUWQwNXU4aE9pNy83S2VhOE5uRDFZQWdLcU8rcWQ0aVoxWjkzRXB1Mmc0Q0dQZWM3cklJVnN4eU43RFlBREprRnY1eVZZSldoSkNDQ0dFRUVJSUllVDVRMEdZcDI3a1BrSnFTUjU4N0NvV216VFFJS08wQUNrbE9VaVc1K0JoY1FZU0M5UHhSSjdOT1hPZ25Xc2oxbjFNWmJvVWFoWGlDMlNJTDVEcHR2RjVQUGlJWFJBZ2NZT1BuUXQ4N0Z6Z2ErY01UN0VVcmtJSENIaDhxL1NDTVRSM1V3UkszQkVvY1RmcEhBY2JjWlhyYSt2ekZ5aEtrRlZXQ0hlUlk0M245WkpQQkJvNWVESHVPMkxpNjdsUGRwVXhDT01sbHVMdHhyMngvdjRocytaSXVMTmw2ZUZRRjAyLzJ6Z0hzZTY3VjVnS0FGamFlaFRqZmhzREFWZTJjM2FuWEVaYzNoTm9vTkc3VXg4QWxHbzFwd0RNQ3g3aEdCN1FHWDRTVjRPTDVseGtsejJmRGNsN2U3WEE1TVo5OVRManRMcDVoT0Z1WVFyMnBNUXk3amVXQ1ZsWHBic0NKVzZzK3pKS0RXZkM4SjcrSHh0em45Tlh0M2NhUFdaeTR6NTQyYmV0MGVNRVBEN2VDTzdPdU85UmNTWk9adHd4ZVg2RUVFSUlJWVFRUWdnaFdoU0VlVXFEaXZJNFVxRUVLZkljcEpUa1FxRlcxdlcwb05ab2tGS1N3NWlad2VmeDRDWjBSS0h5K2FrOS82QW9vOFpCR0UreEZHK0Y5R1RjVjY1VzRrem1YWlBHZXl6UHdzMjh4MmpsSEtpM3I3OTNhMXpMZlloeldmZk1tdXV6eE5CQ2JFMnhaWXNwNjZEcGQ0UkxNT1AyekxJQzVEM041bXBocEg4TEU3WnpUbVhlaFZ4VmppZnliTWFBWnllM1VIeWZjTmhvNk5oRjZJQkFlOU1DcG15NFpIODlpOHBVQ3RZQWpOYTRrRjY0VjVDcUM4aFZabU1rK0ZVWFRlejk3RnpoWk10ZWNqTEZTUGt0WXdHOXVuaE8xZkY1ZkF6ejc4aTQ3MXpXUFU1Qm1OYk9nUmprMXc2cjQvZGJ0T2NTSVlRUVFnZ2hoQkJDR2o0S3dsUVNsLytrcnFkZ0VyVkd3NmtlLzdNa3FUZ2RIZDBhNi82dDBxaE51bXVmQjJCNmt3R3NDNlZIMHVNZ1Y1V2JQSzkvVTY0d0JtRUFZRnFUQVhoWW5JSFVFdU1sbXRqNmxKakNsaTh3YVJ5Mm5pbVdWdFBzQ2tQWU1naHFPNUJxSnhDaUdVdjV2WHNGK292dWxoUmZrTW9ZaEhFVzJxTzVOQUMzakh5L1dUS1lXMTRQQXRoMTRXeldQZnlUZkpGMVFSK28rQnpNRGgrSTJiRmI5TDVyQkVaS1Q5WkZabGR6S1hzNXlaenlJcVBmbDhaS3JKbjduTnc0Qk9ORlJnSmlsdUFwbG1KOFNDOTBkcThvWnpxMzJTQXNpZnNiYXMyejNXdUxFRUlJSVlRUVFnZ2gzRkVRNWlsYnZnMys3RGF6MXE3WHc3TVplbmcyczloNHRiV1FYdGVTaXFyMnZ2ZzM1UXFHK0hmZ2ZQN1FnRTZzd1JLVlJvMmR5WmZNbXRlbG5FUWtGS1VoMU1GYmI1KzlqUWdMbTFjMDVUWW53UE9zMERZb1oxS1Q0Sk10WDhBYVZGUFU4cUoxUjdkUTFxeWNXd1hXN1M5eHB5QVovYnhiTWU3cjQ5M1NhQkNtUUdHNUlFeDl5Q0tzSzl1U1RxR0pnemZyOXd4UVVhcHdhcFArV0hGM1Q1WHRSak5oNnFBY1dUT3BQK3UreDhWWlJzODNtZ2xqNW5QNnFlTTdacDFuS1NLK0xZWUZkTVJRL3c1VnlpRkdPQWZoN1VhOThWUGkwVHFjSFNHRUVFSUlJWVFRUXVvVDY5MmFUb2dWSkZjcXkvWllub1U5TXViZUNrekNuZnp3UmxBMzF2Mm5NKzhpb3pUZjdMbjkrdkFNNno1L2lSdm1OQnRrMVd5UStrN0kwcXkrcHFRR1NpWEpHWG92V1ZNM2p6RFdmZGR5azZ4NjdkaWNKTlorVlYzZG0wSmlJeko0Zm1FTmdqQjU1Y1c0bXZzUU81TXZZV1g4WHNoS2NzMGVxNkhUUUlPVjhYdFJvSkFiUEs2N1J6aGU5R3BaWlZ0ZDk0VHhFRG5wOVZkcWFhQjAzdjNDTktOakN1cHBueHR6OFhrODlQRnFpVy9idjQyUmdWMFkrMUc5NGh2SkdoQWxoQkJDQ0NHRUVFTEk4NGN5WVVpRGtsYVNCNVZHRFQ2UGp4OFNqbkMraTlwRmFJKzVCb0lnR2dEL1BMbFlvN2xkelUzQzNZSVVoTE9VbzRwMENjSDBwaTloVGZ3K28vMDVua1VTRzZGVnhqVVVoTW0zWUhZSGwzbTBaZWtIazFhYVY2VWNIVnZtMnAvZFpyRm0waGpMZHN0WHlCRmZJR044LzRuNHR1anYzZHBncGxlaG1YMHNQcnorSytJTFpHYWRXNThVS2txZ1lpa2haY3NYd041SUVLdXkzUEppcklyZmg0OWFEamZZQ1dsaTR4Y1JsLzlFRi93MVZyckwwcGt3Tmp3Qm1rdjlFT25TQ0pHdUlRaVF1R0hzK2U5MG1VemhUcjd3RURteG5uK2ZvYTlOZGJiMU1MdkhYSjNkbXVDTjRPNElrTGdaUGZhZDBINUlLY25GN1h6clpzQVJRZ2doaEJCQ0NDR2svcU1nREdIRXBieVpnTWZIeGs1VERDNkNhejJXWjJIbWxTMnNkK3B6cGRLb2tWNmFqeHQ1ajNBci93bWNoZlpHenhIeWJiQ3d4VkM0Q1IxWWp6bWJHWS9IY3VPbGRZelo5dkEwbHJZZXhicS9sMmR6RkN0TG44dFNOWFlDNndSaERQV0dNSmFOWUVuOXZGdXhaakpjelgxWUszTzRrSjNBR2dRYzZCdUpmMU91c0M1Nk0yWENsS29VdUYrWWFyQzBWb21aSmZiZWJUSUE3ellaWU5hNTFyRDQ1aCtzNWJXNnVqZkZ2R2FEVFJydmF1NUQ3SlBGNGhYZlNOWmo3QVJDekdqNk1qNjY4UWMwMEJqTmhGR3BMVk5lYjRCUEJDSmRHcUcxYzZCZUtiL1NTci9QWHA0dFdNZlFRSU83aGNhRGI4YjYzRmpxT1ZsVFMya0F4b1QwUUZOSEg4N25DSGg4ekE1N0JkT3ZiRUtwU21IRjJSRkNDQ0dFRUVJSUlhUytveUFNWWNUbjhkRE15ZDlnSDRuTzdrMDRCV0FBSUZEaWpwNmV6WEE4NDNhTjUzWTFOd25iSHA3aWRDd1BQTXdNaTJMczFhSlZybFppUzlLSkdzOExBRzdsUDhHSmpOdm82ZG1jOVJqdG91ekd4S1BQVFVhTWdNZUh2WTNZS21QNzI3bXk3ck5rbnhORCtEd2UrdnRFc080L2wzV3ZWdVp4SWZzK3hvYjBaTnpuSm5KRVArL1dPSkI2alhGL3NiSVVtV1VGdUYrWWlqc0ZLYmliTDBOU2NRWlVHbldOZXZZOHo3WW1uVVNFY3hEOERXUk9OSGJ3UW9pREp4NFVwUnN0VjJpcDBsMVRRdnNadUVaRlVNU0dKekJZWGkreEtKMVRDVHZiQmw2T3JMMXJJM1J4YjJyU09jWEtNaHhNdllZOXNsZ0t3QkJDQ0NHRUVFSUlJWVNDTUtTcU1DZGZ2T0FSam03dTRaQUtKUmgrZWdYVURDVjZlQUNHK25jMGFldzNncnZqZlBiOUdpOUsvZnpnaEc2aDBKaXBUZm9aWFVEYm1Yd0ptV1VGTlpwVFpac2VIRWM3MTBad01CQjBlTVUzRWtLK0xkYmZQOFFwTzJoTi9INWN6RW1vc20xYmwvY1lqMVdvVlJoLzRic3EyenE2aG1KRzJNc2NabThkcmtJSGcyV1phc0pQd2g2RXNlVHYxWkNlSHMxWnl6YmxsaGNqTG84OW1HbEpxU1Y1dUZPUWdtWXMyVENqQXJ2aWVNWXR4cytnQnNEa2l6OVllWWJQbDNLMUVxdmk5MkY1bXpjWkF5eG5zK0t4S2ZFWXNzdUxBQUEyeHJKR09BUXNiSGdDQkVqY3pac3dBTTNUNy90TzdxRUd2OE91Y2N6dVlpdXZwMlZ1T1RJdTJacVRHL2ZCeTc1dHpScGZpNm5uQzV1TTBuenNsY1hpY05wTnN6UEVDQ0dFRUVJSUlZUVE4dXloSU14VFNyVVM3MXo2a2RPeC9iMWJvN25VSDJ2aTkwTnRZQUg5LzltNzc3aW03dTRQNEo4Yk5rU21vcUlnYmxRVXRiVmF0M1ZybmJWYVIrMnd0cmEyaW9oYVY5V25hbFhpck5acTFaOTcxcnBIQmZmZXVGaktYc3FlQ1pCeGYzOWdiaFBJSmlHaTUvMTY4VHpKdmQvN3ZkOUFDUGFlZTg3WjFHNmkybjIzTTE5Z1c4eEZsZnMrY0dzSXFVeUcreVp1NUYzV3BuWVRHYWhuY2dBQUlBQkpSRUZVNFc3cnBMU05iMm1yTXB1Z3EzdHpOT1RYVkRtUFNGcWlzdlJVRFJ0SGpQUHVVdUZTWExvR1lNWjRkOWJZVkJvQU1vdnpLOXdMcHF3OHNSRGJZeTdqeHlhYVN5MTUyYnNCT3ViQ0ZNdkVLTlNqeVh6WnNjVXk4OTZON1dhanZoUmNaRjRLNWo3ZXI5ZDhpb0hCZWc0MTFJNnJqQWJ4UEliQnAxNGQxTzYvbGg0QkZpenEyTG5pKzhicU14QUF6UmZoTlpXNUEwb3YrUC92NldHY1RRMVZHNFJ4dHJiSHAxNGZZbGZzRlkxekVlT0pMbmlGSTBsM01NTHp2L2RJc2lnTG0xK0U0SEZPZ3RKWWJWa2pxZ0lXRmd3UERmazEwZExaQ3kyZHZPRGo1QUVibnBXS28zWERZM2lRc1N4R2VuMm9jZHlOZE4yeXU3UUZNYXBTVHhoMUl2TlNjRHo1UG01bFJxbThhWUVRUWdnaGhCQkNDQ0h2TmdyQ3ZNWUNYSE5rZFN3WkMzemJxQmQ2MTJvSkFQalVxd1BXUjUwMXFLUlVzVlNzOG53K2puVXczcnNyckhpV3VKSVdqcTB4Rnl1dHIwWFpBQXdBVkxPMEt4ZUVjYkt5eDVkcVNoNEJ3TW5rQjJqcDdBVWZSNDl5K3daNHRNR2R6QmZsTGo2YWdyWUFEQUFJcFNYNG9YRWZ2ZWUyNVBFd3JlbEFqV09rckV4dGVTRXBLOE9mTDRMZm1YSmtkVFNVRE1zVkN3MitFR3RyWVFWdkRVR1kxRW9Jd3ZTczZZdmFkaTVxOTE5K1hZTFB6c0lhTFhSNFQ2cWo3Vmg1ZHN2TmpDaE1hUEFSSEszc1ZJNGJVdWQ5WEUwTFIxeGh1c0ZySWZvNW1IQVQ3ZDBhdzkzV0VZY1NidUZZMGoyVndXUk5RYml5dnlNdG5PcGlXTjBQME55cHJsSDdMVm56TE5IQnJURzhOR1RUSkF1ekVGdVlwdk44NmxRa0FLUHE3MVZadHBhbTZVTUZsTjRNY0NNOUNpZFRIdUI1ZnFySnprTUlJWVFRUWdnaGhKQ3FqNEl3T25LenFZYVp6UVlyTmViOXFLWXZoSklTYkkweFRwUDFPbmF1bU50aUdIZm5jRmYzWm1qajRvMnRNUmU1QzdtRzRERU1HdkZyb2JXTHQ5N0h1dHJ3a1N6SzRwNHpBS1kySFFCbmF3ZVY0MW13Q0g3NUdQSENkSlZCR0FZTXB2c01RdUREWFNZdkZSV1ZuNnF4a1hLeU1BdWU5bTd3MU5DdlFSMEdETHE2TjlNNlRpZ3BocjJsVGJudEo1TWZ2Rk1Yd1RYMXhNaXRRTitXcHRVODFBYTZXTEJJRmVVWVBMY3UrSmEyR09mZFZlMyt5THdVUkJlOE11a2F5aExMcEFoNTlRVEQxWlFMdEdCNG1OcDBBR2FHN29GWUpxblV0YjJyeERJcEJCRW5JSktVYVB6Y3M5RVFzQ2didExHenNNRjdyZzJNdGtZNUp5dDdmRmF2bzhZeElhK2U2RHlmcGlDTXJsbU5xbWpLTkRXbG5KSkMvUHZ5RWM2bVBrSk9TU0czZlpSWFIrU0lDM0VsTFp4S2tSRkNDQ0dFRUVJSUlVUUpCV0YwME1HdE1TWTM2YXV5UHY3SGRkcENLQzNHdnZqckZUcUhzNVU5NXZ0K1V1NGMxYXpzNE45MEFMcTVOOGZHNStkMERseDQyVmN2TFUvajdJV1dUcDRxQXdHNnFHWHJCTVhMYlJNYWZvUTJHb0k1VjlNaWtGNmNoNnlNQXFRWDU2bnNrK0ZvWlllNUxZWmozdVA5S0pBVUdiUXVYZXlQdjQ1SmpYcXJ2R002VlpTTlRkRWgrRi9Ma1NZN1B3QnNpZzRwbHpHVFdaeVAvUWtWZTc5VU5mVWQzTlh1eXlySk4zaGVQNWQ2YXZjbENqTk5Yb1p0bkhjWHRSa25BSEF5NVlGSno2L084YVI3R0ZDN0RXd3RWSmVsOG5hb2dRa05ldURQRjhFbVhjZWR6QmZhQnhtWjlBMHRCNVZRbUtGMWpLWXlZbEtaY3RaSVJGNHlXTUFvdlpaWUFMRUZhWGlRSFlOK3RWdHJ6RElwbG9rUjhsTDNJSXltTEoyeXIrbE5GcGFiaERPcG9iaVpFYVV5ZzZldGEzMDBxVlliWDlidmppdnA0UWg1K1lReVpBZ2hoQkJDQ0NHRUVBS0FnakFhV2ZNczhYV0RIdWhiMjAvanVKRmVINkpBVW9RVHlmY05Pbyt0aFJYbStnNUhUUTBYdnRxNGVHUGRlMTloVC94Vm5FcCtxTEdaKzNTZmo5RzVobzlCYXltcmxxMHo5M2lVVjBjTTlHaXJkcXlFbFdKUC9EVUFwV1ZtOXNWZFY5c012cDVEZFN4cU9SSUxuaHcwV1NDbVNDckd4aGZCV09BN1FtbDdzVXlNNWVISFlNV1kvdTEvSlMwYzdWd2JLdjA4ZHNaZFVka1kzZHp1WmthYkpIT0V4ekJvNHFnK0l5bXR5UENNcUk3Vm02cmRGNWxuMmd1Zzc3azIwUGpaa0ZtY2o1c1p1dlhOTUxaY3NSQW5rdTlyN0ZYVHQ3WWY0b1VaT0pQeTBHVHIrQzNzcU1ubWZodXBDNW9CNWJOR0NpUkZTQkptR3BUSkp6OCtORHNPRDdKajhUQXJGamxpSVpvNTFzSGlWcDlwUE81YzZtTzlQck1kTk53QVVGSUZNckhpQ3RPeE92S1UxaUNhdTAzcDMyOWJDeXYwcWRVS2ZXcTFRb0l3QStkU0grT1VtWUt4aEJCQ0NDR0VFRUlJZVROUUVFYU5KdFZxWTBxVC9xaGpyNzZYaGFLZU5Wc2krT1ZqZ3k2dTE3UjFnck9WNnZKZWltd3RyRENod1VmbzROWUVheU5QcTgyS2VaZ2RaNVFnVEVKaEJtSUwwOEdBd1lTR1BUUUdZQURnYU5KZHBUNDNsOUxDTUxqdSsycDdkalRndTJOSnE4K3dKT3lJMW40OGhnck5qc1BsdERCMGMyOE9vUFNPNy9WUi95SytNQU9OK0xWTWNzNnlOcjRJUm4yK08rcll1U0lxUHhWWDA4SXI1Yno2U2kvT00wbUp1QWI4bWhydmhuOWw0TSsrSWIrbXhzQmxWSDZLUWZQcXd0bktIajgxNmFkeHpOK0p0NVh1bUg5UjhCTERyZ28wSG5PdzB6UllxZWtMb3UzWXNvNG0zMFYvajlZcU0vamtKamI4Q0xrbGhiaGhwbURSbTJScHE5R1FxZWxSb3FsWGl6SHhyZFQvckVRcS9yWkU1Q1hyRllSSkVHYmdYbFlNN21mRklDSXZXYW1KUE4vU0Z0TjhCb0xIcU0rdEVVcUtjU2p4bHM3bkE2QnhmY1ZWSUFpVEtzcldHb0N4czdDR3M3Vjl1ZTFlOXRYUnQ3WWZCV0VJSVlRUVFnZ2hoSkIzbk9wbUN1OHdhNTRsdnF6ZkhjdGFqOUVwQU1NQ09KNThEek5DZHlrRllOVDFxVkFsdmpBRDB4N3MwUG11K1JaT2RiR203UmRjWUtHc1c1blBJWllaVm1zL29UQUQrK0t2NDhmNzJ6RDF3WFk4ekk3Rno4MkhhZzNBeEJXbTQwRDhUYVZ0TEZoc2k3bW9zZm04bDBOMUJMVWVpNWJPWGdhdFZ4Zi9GM01KaFpKaUFNRE8yTXU0bGg1aHNuT3BJcFFVWThtekl5aVFGR0ZyOUFXTjN3OVRVZGZEUjErR2xENzZ3TFdSeHYySndreUQxdExmbzdYRy9VOXlFZ3lhVnhzcm5nVitiajRVVGxibEw3ckt2U3JLUmZETHh5WTV2NjZFa21JY1NMaWhjUXdEQmdFK0grdlUzK2h0NTJCcGcycFdkaXEvak5uNFhwTzZkdW9ERnFvQy9PRjV5UnJuazdJeVBNcUp4MS9SNS9IdG5jMlllbjg3ZHNWZVFWaHVrbElBeHBLeFFJRFBRSlhsSXhVZFRyeU5mRDE2T0ZueExOSE9yYUhhL1c5TDd4Uk5QYS9pMzZIZVg0UVFRZ2doaEJCQ0NGR05NbUVVdEhUMnd2ZU5lcU8ybll0TzR6T0s4N0V1Nm96S2k3MnUxbnk5emwwZ0tjS0s4T1BvWGFzVkpqVHNvYkUzQUFEWVc5ckF2K2tBdk8vYUFKdGVoQ2lWaHhGS2l2RXdPeFlmdUdtKytDMlhJTXpBamZRb1hNK0lSSkxDQlhFZnh6bzZYWmdya29xeE92S1V5aWJMVDNJU2NEYmxJZnA3dEZGN3ZLT1ZQUmExSElsVHlRK3dLKzZLMFV2VTVJcUYyQlYzQlY3MjFYRTA2YTVSNTlaVnFpZ2JBUTkybWlUVFJKVVdUblhoYk8wQW9hUUUxYXhzTWJSdU81WGo5QTBJdWVqNXZnYUFEdFVicTkyWEt4WWlUeXpVZTA1bkszdDByYUU2Q0FtVXZxY056YkRSWm1MRFhtanE2S0Z4ekw3NDZ5cjdSbWhpemJNMGVzYkZxZVNINkZLakdacFVVMThPem9MaHdjKzVIcTZveWRBeVJzOFJvbDBEdmpzK3JONUU3WDVWdnljUktvSXdRbWtKSG1URjRFN21DOXpQam9Yd2RRQmFIVXZHQXJPYUQwWWJsL29heDJVVTUrT0VIaGtkTHRZTytMWmhMNldTbG1YcEU5QXBTNWZNc0c4Yjl0VDR0MGNYdWdUZ0d2RnJxdDBYWGZDcVF1Y25oQkJDM21XblQ1OTJ0TFMwREdRWVpnaUFoZ0NNYzJjWklZUzhlUW9CUkxNc2Uwd2lrUWdHREJoUU9SZVBDQ0dWaG9Jd0FOeXMrZml5UVhlOVNuaGRTUXZIcHVnUXRSZTRORjE0QmdDWm1zdmZ3UzhmSXl3dkNZRStnOVNXOFZMVXVZWVBtam5Xd2RveXdhQ3I2UkVhZ3pESm9peGNUNC9FMWZRSXBjQUxVQnJnR1Z1dk0vclZicTJ4TkExUWVoRi9iZVJwamVWYWRzWmRRV3NYYjQzQkxRYkF4M1hhNGdPM2h0Z1RmdzFYMDhLTm1qRnlMdlVSeWw1TzFxVTgxSkV1Z1NxM2kyVlNqTHkrV3E4MVZGWUFCaWk5TTN0U285NWF4eFhwZVNkNkd4ZHZ0ZnRVL2J5YU85WFZXSTRveHNBTGxNTTkyNnN0MndXWXRpSDhoVmRQMGFXR2o5citIUkY1eWJpU0ZxYjN2SjcyYmtZUGVMQmdzUzdxREZhMytVTHQ5eXY0NVdOc2ZCNnNkbzdxV29Ld2lxWTFIYWh6Q2NmS0VQaHdsOW5PWGNQR0VmWDU3aWlRRktGQVhJUUNTUkZLWkJKSVdSa2tyQlFTbVJTV1BFdTQyenFpdlZ0ampORHluczR1S1N5M0xWV1VnMXl4RUF3WTNNMTZnWnNaei9Fb08xNWxRRndWUzhZQ001c1B4dnV1NnJOVjVQNktQZy94NndBNTM5SVdLMXFQZzFnbVFjbnJMeWtySy8yN3hnSXVOZzd3c0hPQkphTTVxSmhqUUFCV0gxWTgzZjZKSTVGSndVSjF3TEdlUXcxWU1oWWF2NmR0WE5VSHNKN252OVJwRFlRUVFnaFJGaElTMGd2QVZnOFBEeThQRHcvdytYeFlXRlJPaVZoQ0NLbHNVcW5Vb2FDZ29GVktTa3FybEpTVUwwSkNRaWIwNnRVcnhOenJJb1FZenpzZmhQRnpxWWVmbXczVjJCQlpVWUdrQ0grK0NFYVNNQk10SE9zaVgxSUVvYVFZeFRJeEpESXBiQzJzNGVkU0QyUHFkZFk0ajZhTDM4bkNMTXdNM1kwdjZuZlRXZ1lNQU54c3FtRlJ5NUU0bm5RUHUrT3VRc0pLY1M4ckdzVXlzVkpHVFhweEhoZDRVWFh4MjRMaG9idDdDNHp6N3FLeXZyMHFPMk12NDFibWM0MWppcVJpTEEwN2l1VitZMkN2b1VrekFMamJPbUZhMDRFWVVxY2RqaVhmeGZYMFNMMHpDbFJoRmY3M1hmQTBOMUduY1dsRi93V0c3QzF0MExTYUI0VFNZb2lrSlNpU2lsRWlGVVBDeW1CallZVVdUblh4WllQdWF1ZFNsY0gwc1piM2IwU2UvbjFiUE8zZE1FREwzZTAzMGszWDR5UWlMeG1MbngzR3ZCYWZsUHZja0xCUy9QSDhuTjd2TkV2R0FxUHJkVks3WDdGMGxMNlNoVm5ZRjM4ZDQrdDNMYmZ2ZE1wRGJJayt6NjIzdHAwejhzVkZLSktLSVlNTWJ0YlZWQjZuUkdGcFhnN1ZkUW9ldndzWWhzSHM1a09OTmw5cVViYks3Zk1mSDBDeUtFdnY5NGliVFRVRU5CMkk1azUxdFk0TmZ2bFlLYkJaSUNsQ29iU293bjIxVE5VTFRLNkpvL29NTUVVc1dJZ2t4U3IvUHJsWU8rQ2JoaDloVzh6RmNwOXhGZ3dQUFd2NjRuM1hCaXJubGJJeXZLQWdEQ0dFRUtLM2tKQ1FYdGJXMXNHK3ZyNXdjZEd0U2dVaGhGUmxGaFlXY0hKeWdwT1RFMnJWcXVYMTlPblQ0SFBuenZYcTA2ZlBlWE92alJCaUhPOThFQ1lxTHhXNVlpRnNMZFEzK0paN21CMkw5VkgvSXF1a0FCMnFOOGFzWmtNTVBtOVdTWUhHL1dLWkZGdWlMK0JoZGh5bU5Pa0hSdzM5SjREU08zZ2JWYXNKOXZVVjBTS3BHUGN5WTlEQ3lSTTNNa29ETDVGNXlXb3ZEbmQxYjRiUHZEcnFYSW9OS0MyNXBHdDVyeVJoSmdRUkp6QzN4WENkK3VVMDRMdGpXdE9CK01TelBhWTkyRkdoaTlEdm9tUmhGbkpLaEZxRGFVcmxqRmdXODMySGd6RXdINk5BWEtUMHZIRzEydWlnb2J3U0FEelRNVmdrWjhIdzhFUGpQaHJmUTFINXFZZ3RUTk5yWG4wOXkwM0NrbWYvNEJmZlQ1VHV0djhuOFk3S0hqY2pQTnZEemFaYWFXRHJkZVpBYWQ4bUZxN1cxZkNlYTMyTmZTVVV5dzBhNG1qU0hmZzRlaWhseDUxTkRjVmYwY3Ivbmx2Zyt5bHEybXIvTEZSazdQS0JiNHUwb2x6RUZLU2hBZC9kS1BORjU2dk9Hak9rcDlJSGJnM3hVNVArNEZ2YWFoMmJLc3JHdHBpTDViWS95bzZ2Y0JERzBFdzRSVDZPZGVCb1pjdjliZ0ZBTlVzN2RLclJGRjcyMVZVZUkxYnhuazBTWmFrdDI5ZTN0aDk2MUd5QmwwVTVYTDgxSzU0RjNHMmNOTjdBRVo2WGpHSlorVjQraEJCQ0NGSHY5T25UamdDMlVnQ0dFUEt1Y25GeGdhK3ZMeDQ4ZUxEdDlPblRMYWswR1NGdmgzYytDQ09TbG1CTjVHa3NhZldaMnRKYklta0ovaS9ta2xLajdhYzVpV0RCR256Qk9xWkF0NHZFOTdOaTRQOWdCNlkySFFBLzUzcHF4NlVYNTJGRitIR2xySkZOMFNFb2xCVHBGTUJvNzlaSXJ3RE0zdmhyT0pSd1MrZnhBUEF3T3c0ckkwNWl1cy9IT2dWaWdOSTc5U2tBWTVpSXZHU05aZkZZQU9jVTN0TkNhUW1TaEZrYXk0ZHBraUJVTGtuSHQ3U0JsSldxTFVsVUlDblNPeE5tZlAxdThIR3NvM0hNMmRSUXZlWTAxTlBjUkt5SlBJM0Fab1BCb1BUN2ZURGhwc3F4OXBZMjZGZTd0Y0huZWxXVVkvQ3hRT25QZW5Ya0tTenpHNHQ2RHRWeEpTMGNtMStVdjZIbVJmNUx2WUl3TEVyNytoRFZRck5qalJLRUtaUVU0MGx1K2Q1amh2Q3djMEdnejJDTnBjL2t4RElKVmtXY1FwRzBmQ0RoVVU0OFB2RnNiL0E2Y3NWQzNNMktNZmg0dVJaT2RUSE91NHRleCtTckNHbyt6b25YMkR2Sm1tZXBOcWlqenEwTXpWbWloQkJDQ0NuUDB0SXkwTVBEdzRzQ01JU1FkNW1MaXdzOFBEeThrcEtTQWdIOFl1NzFFRUlxVHJjcjRXKzVpTHhrSEUyNm8zTGY0NXdFVEwyL1hTa0FBNVJlUUk0dFNEZm9mRUpKTVI3bnhPczhQcnVrRUl1ZUhNTE8yQ3NxUzNNVnk4UlkrdXdJOHNvME9jNFhpM1FPWUd4NmNiN2M4YXBJV1JuV1I1M1ZPd0FqZHpNakNzdkNqdWwwOTN4TXdTdWNTMzJzZFJ4UjdYbCtxc2I5UnhKdmw3c1R2U0pOcE11V1FIdVlIWWNsejQ2b3ZSUDhibGEwM3FYbUxMVDBLTW9zS2NDMTlFaTk1cXlJR3hsUjJCRjdDWGxpRVFRUko5Vytua2ZadXYrK3E2SnJlVGxOaXFSaS9CWjJCQmRmUGNPNnFETmMxcHlpRndYNmxVNUtGbVpDcEdkZm9UZlYxQWZiTWV5cVFPVlhVUGh4ZytaOHBNZm52Q1luVSs2ckRJUVlJa1dVamQvQ2ptcjlESmF4TEFRUko5VytKNkx5VWl0VUtuSi8vQTJWR1NuNmVwZ2RxL2N4cXJLSHpxWSswcm1Yamk2eVN3cHhNZTJaMGVZamhCQkMzaFVNd3d6eDhQQXc5eklJSWNUc1BEdzh3T1B4QnB0N0hZUVE0NkFnekd2N0UyNGlSZlJmemYwaXFSaWJvODlqNFpPRGFodXFHM3BoOUVqU1hhNmtpYTVZQUVlUzd1RG4wTDFJRlNuZkZiOHU4aXppQ2cwTENNbmxpWVhsU2hPVlZTQXB3cUtuZitQOHE2Y1ZPdGU5ckdqOEhMb1hMN1hjM2Y5WDlIbVZGNHFKYnFKVUJHRmtMSXNYQlMreE52STBkc1ZkTGJmZjBQSkFjWVhwaUZTUjFSS2FIWWYvUFQyczhrTDl4VmY2WDZEY0VuMEJxeU5QcVEzc0hJaS9icFFMdS9vNGxuUVBNME4zSTdNNFgrMllzTHhrZzljbFkxbjhtL3JJME9VcGVWV1VpM1ZSWjlSZVBOZTNmOFVGQTM2Rzc1S28vTlFLWi9MRkZMelN1ZXlqcmg1bXgyTHhzMzgwQm5ZMnZqaW4xQWVtckdLWjJPQ2c3YW1VQjBiTFdJc3RTRU5PU2FGZXg5eFhrWUdUV1p5UDdUR1hqYkltS1N0RFVQaHhDQ1hGUnBtUEVFSUllY2MwNVBQNTVsNERJWVNZSFovUEI4dXlEYzI5RGtLSWNieno1Y2preERJSi9uaCtEcisyR29XdzNDVDhIblVHcjdRMERkYVdhYURLNDV3RUhGR1RkYU9MRndVdkVmQndCNzV0MUFzOTNGdmc3OFJidUpGaG5Edi9yNlZIb0VzTkg2VytFWEpSK2FrUWhKOVFHNURTVjJ4aEdxWS8zSVh2R3ZaQ1YvZG01ZlpmU1FzM3FHbDdWVGZzcXNCb2M0WG5KZVBIZTlzZ1pXV1FzRktVeUtRb2tHak9qb28zSUpnblpXWDQ0L2s1dGZ2RGNwT3c4TWtoTEdvNWt1dWZrQ2pNeE5NY3c4b3JYVWtMUjF4aE91YTFHSTRhTm83YzlpUmhab1VEaEliUzlsa2hsa2tRVTVDR3BvNzYzOVczSi82YTF2bU5SWjlnYmx4aE9rNm1QRERoYXFxK0lxa1lDY0lNZUR2VU1PajQyTUkwL0tvbFdHS29KemtKV1BUMGJ5endIVkd1cjhtTzJNc0llZmxFNnh4UmVha2FTM2lWbFYxU2lQK0x1WWlyNlJGNnIxY2RGcVYvVjFYOUhWRWxwMFNvOXJXZFNua0FDU3ZGaEFZOWxIbzk2U05WbElOMVVhZmZ5YjlmaEJCQ2lKRTRXRmhvTDV0S0NDRnZ1OWVmaFJTVkp1UXRRVUVZQmM5eUU3SGd5VUU4elVuUUtmOUNWYWFCT3FWM3M0ZmkvMkl2VmFpRUMxQjZZVzlkNUJsY2ZoV21WMWt6WGZ3VmZSNnRuT3R4RitWWXNEaVdkQSs3NDY1V2VOMWxDU1hGV0IxNUNzRXZIMk5pbzU1Y3ZmMFNtUVM3NHE0WTlWenZJaWtyUTdJb1M2OWpFZ296dEE5U1VDZ3B4c3FJazFvRGtsSDVxVmdXZGhSeld3eUhGYzhDaHhOdlZ5akhLYUV3QXorSDdzVUMzeEh3Y3FnT0djdGl3L04vMytqK1FTOEtYdW9WaEpHd1V1eUp1MmIwTEFoTkNpUkZ5Q3pPaDV0Tk5ZM2o3bVZGNC9lb2Y4dGw5MHg3c01PVXk2dVNZZ3ZTOUE3Q3hCUzhRdkRMSndoNStjU29KYkxLaXNoTHhwSm4vMkMrN3lldzVsbENMSlBnOTZpek9nZEpvdkpUQUxRRlVQcTNRaUtUUWl5VG9sZ21nVkJhakVKSk1YSktoSGhabElOSDJYRUl6WWt6eWUvbzAxemRnakI1WWlGK0N6dWlzWVRldjZtUGNEUGpPWHJWYW9sV1RsN3dkSEJETlV0YmxVRVpGa0NCV0lSc2NTSGlDek53S3lNS2Q3TmlLajBianhCQ0NDR0VFRUlJSVc4MkNzS1U4VVNQdS9QVGluS1JLeGJDeWNvZUxOalNpMDlTTVVUU0VoUklpcEFyRmlLOU9COXhCV200ay9rQ21TVUZSbDJyc2ZvTktNb296c2UrK092NHFrRjNKSXV5c0Q3cXJNbnY2SDJhbXdqLyt6dndZZlhHR0ZxM0hSNW14eUZEUTJrblJUS1dWZnQ5Rlp2dzR1WGJLa2NzUktHa0dBNldObXJIQ0tVbFNCRm00VzVXTkU2blBFU0JpaWJYcWp6S2ljZXFpSk1ZVXZkOVhFa0xxL0JhczBvS01PZnhQc3h0TVJ6UGNoUDFmcDgrVnZPN1hxS20xRmxGYVN2MUpXVmx5QmNYNFdWUk5oN25KT0RjeThjYVM1eVpTbWhPSEpvNTFvV01sYUZFSmtXeFRJd0NTUkd5U3dxUkxNekNvNXc0eE9zWnJIc1RTR1V5alpsOEVnMGxJaVB6VTdFeTRxUkI1NzJSRVFVTGhnY1dMR1FzQ3hsa2tMS2xBWXNTbVFURk1qR0VraExraTBYSUtNbEhYR0U2OG5Yb3oyVXNUM01UOFZ2WVVmelF1QThFNFNmMHVybmdXbm9FYm1ZOGg1U1ZtYlYwNU9PY0JPU0poV0JRMmpOS2h2Kyt2NFdTWW1RVTV5TThMd2tYWGozVDZmTXFUeXpFUDRtMzhVL2liVk12blJCQ0NDR0VFRUlJSWU4QXpWMnUzMUJEcndTOU1iZTdLMTVjZTF2d0dBWURQZHJpYk9vanM5elJ5Mk9ZdCtyN2FTcDE3RjFWYm1kWlZxbS9rYjZjcmV4aHdiTUF5N0tReVM4Y3Z5NXBKcFpKSzV3UlpmWDZqbnRqc2VKWlFzYktqSjZwWld3OGhvRTF6eElzVzVvMXdBS3Z2OGN5ZXI4VHM3TmdlRy84N3hBQmpuYWRVU1gvM1VZSUlZVG9Lamc0bU8zVnE1ZTVsMEVJSVcrRWtKQVE5TzdkbS80YmdKQzNBR1hDVk5EYmVORkt4ckk0a1h6ZnJPY24yaVVMOVNzMXBxc2NzZEFrODhvWk83QlhWVXIveUZqV0pMMDlDREdHdC9GdkdTR0VFRUlJSVlRUVFzaWJnR2Z1QlJCQ0NDR0VFRUlJSVlRUVFnZ2hoTHlOS0FoRENDR0VFRUlJSVlRUVFnZ2hoQkJpQWhTRUlZUVFRZ2doaEJCQ0NDR0VFRUlJTVFFS3doQkNDQ0dFRUVJSUlZUVFRZ2doaEpnQUJXRUlJWVFRUWdnaGhCQkNDQ0dFRUVKTWdJSXdoQkJDQ0NHRUVFSUllU3NsSnljaktTa0pCUVVGNWw0S1o5bXlaVmkyYkJtQ2c0T05Pdlp0a0pLU2dubno1cjFSUDYrU2toS3puRGNsSlFWSGpod3gyZndQSGp5QVNDVFM2NWliTjIraXVMalk2R3M1ZE9pUVNlYXRxSlVyVitMbm4zL0c3Tm16emIwVVFrZ1ZSMEVZUWdnaGhCQkNDQ0dFdkpVYU5td0lUMDlQL1Bubm4rWmVDbWYyN05tWVBYczJqaDA3WnRTeHFpUW5KOFBIeHdjK1BqNjRlZk9tM3NmUG16Y1BETU9BWVJpRHpxK1AzYnQzbzBHREJsaXlaQWtXTEZoZzh2UHBxbmZ2M3VqUW9RTldyMTVkYWVmY3VuVXJtalJwZ2s4Ly9SU1hMMTgyK3Z4NWVYbm8xS2tUWEYxZE1YejRjSjJPaVlxS1FzZU9IZUhzN0l5ZmYvN1phR3M1ZXZRb1JvNGNDVjlmWDF5NWNzVm84MnBTVWxLQzBhTkhZL2Z1M1JySHJWKy9Ic3VYTDBkUVVGQ2xySXNROHZheU5QY0NDQ0dFRUVJSUlZUVFRc3hoKy9idCtPcXJyd3crL3NtVEovRDE5VFhpaW94TExCWWpNaklTQUZCWVdHam0xV2pXczJkUFdGbFpvYmk0R092V3JjTTMzM3lEWnMyYW1YVk5jWEZ4dUhyMUtsaVdSWjA2ZFRCdDJyUktPVytMRmkwZ0Vva2drOGt3ZHV4WVBIMzZGTTdPemthYi81OS8va0ZSVVJFQW9IYnQyam9kOC9mZmZ3TUFpb3FLMEtSSkU2T3NJeU1qQTk5OTl4MEFJRFkyRnBhVy8xMm16TTdPcm5CMlRLMWF0VlJ1Ly83Nzc3Ri8vMzRjT0hBQUdSa1o4UGYzVnpsT2ZuN0ZkUkZDaUNIb1U0UVFRZ2doaEJCQ0NDR0VtRlh0MnJVeGE5WXN6SjgvSHhLSkJBRUJBVGh6NW96QjgwVkVSQmg4ckplWEYrenQ3YkY3OTI2d0xBc0FDQXdNTkhnK2ZYWG8wQUZUcDA3RjZ0V3JrWnljaklDQUFHemJ0czFvOCsvY3VaTjcvT09QUCtwMHpPSERod0VBTmpZMk9tZlBhQ0tWU2pGbXpCaWtwYVVCQU9iUG40K09IVHR5K3ovOTlGT2NQMysrUXVlUS8rekttanQzTGtKQ1FwQ1FrSUJwMDZZaE16TVR2Lzc2YTdseDhsSjB0cmEyRlZvSElZUlFFSVlRUWdnaGhCQkNDQ0h2dlBEd2NKM0dQWHIwQ0o5OTlwbktmZnFVN2Rxd1lRTTJiTmhndExIVHAwK0hRQ0RRK2Z4eThpeUFQbjM2WU1DQUFYb2ZiMHdCQVFINDQ0OC9rSnFhaXJObnorTDY5ZXZvMUttVFFYTlZKSXNtT0RnWTNicDF3NlpObXdBQW5UdDN4b2NmZm1qd2ZPbnA2Y2pNek5Ucm1MRmp4Mkw3OXUyb1U2Y09oZzRkcW5kUXljZkhSK1gyNTgrZjQ5S2xTd0NBZnYzNjZmUjlDZzhQeDRNSER3QUFnd2NQTmtwV2pyKy9QOWZycUd2WHJwZzNiMTZGNTlSVmd3WU5jT25TSlhUdjNoMEpDUWxZdkhneHhHSXhsaTFicGpST0hvU3h0N2V2dExVUlF0NU9GSVFoaEJCQ0NDR0VFRUxJTzAvZFJldXljbkp5VEx5U3lyVjI3Vm9BQUovUE4zc1F4dDdlSG5QbnpzVmZmLzJGeFlzWEd4eUFNWWE5ZS9jaUtTa0pBQ3JjbzJiNTh1Vll1WEtsUWNkbVoyZGp5SkFoZWgrbkxndGt5NVl0M0w2QWdBQ2Q1dHF5WlF2M2VPREFnWGo1OHFYV1l4d2RIZFVHTDlhc1dZUDE2OWNEQU9yWHI0L0Rody9Ed3NKQ2FjeUNCUXN3YWRJa25kWm5pUHIxNitQaXhZdm8xS2tUWHI1OGllWExsOFBHeGdhTEZpMENBRWdrRWhRVUZIQ3ZoUkJDS29LQ01JUVFRZ2doaEJCQ0NLbnlYcjU4eVYwMGxaTmZiTTdNek1TTEZ5K1U5alZxMUVqdFhES1pER0ZoWVFBQVQwOVBPRGs1NmJRR1hiSnA1SmtIWThlTzFYcjN2ejVqM2R6Y2RGcWpzUlVYRnlNc0xBeHQyclRodHVtVEVhVE9vRUdERERvdU96c2J6czdPYW9NUWdISXZJRlhqWkRJWldyWnNDUUJvM3J3NTZ0YXRxMWNtU3QyNmRjSG44L1ZjdWVtbyszbjA2ZE5INWZiSmt5ZHpRWktTa2hLbDhtVmZmdm1sVHVmOC9mZmZWWlk2Vzd0MkxkZGJ4OG5KQ1NkUG5rVDE2dFhMamV2U3BZdE81Nm1JQmcwYTROeTVjK2pXclJ1c3JhMHhZc1FJYmw5bVppYjMzbkIxZFRYNVdnZ2hiemNLd2hCQ0NDR0VFRUlJSWFUSysvSEhIN20rRldVdFc3YXNYS2toVFJmcGhVSWhkeEYrMzc1OWFzdVBsYVZyTmcwQU9Eczc2enhlbjdHVklUczdHNmRPbmNLeFk4ZHc5dXhadEcvZkhpRWhJZVplbHRGczNicVZDOEtGaFlYcFhkcnN5SkVqR0RwMHFNcDk2dDUzaVltSnlNN09ScXRXcmZSYnJJbnQzNzhmR1JrWmVoOW5ZMk5UYnB0QUlNQ01HVE1BbFBaWk9YejRNSm8zYjE3aE5WWkV5NVl0Y2ViTUdiaTR1S0JKa3liYzl2VDBkTzV4elpxUG0xTlpBQUFnQUVsRVFWUTF6YkUwUXNoYmhJSXdoQkJDQ0NHRUVFSUlJU2FRbUppSXExZXZZc3lZTWR3MmVkbWxzdVdYVk5GbnJLbkZ4Y1hoK1BIak9IYnNHSzVjdVFLSlJNTHRzN096VXhxN2V2VnFyZlBObVRNSElwRUkxdGJXV0w1OHVkSFdXWFl0K3NyTnphM1UvaVJ5OCtmUHg0NGRPL0RoaHg5aXg0NGRhTnk0c2RaanZMMjlBUURmZi84OVpzMmFwWFg4MEtGRE1YWHFWTFg3ZS9Ub29mU2NaVmt1ZUZtalJnMWN1SEFCbHBicUx5V2VPblVLZ1lHQkFBQnJhMnR1dTFnc3h1VEprL0hYWDM4QktBM1FIRHQyREQxNzlnUUFaR1JrNFBUcDB4Zy9mcnpXMTJBSzdkdTNMN2ROTVFqajRlRlJtY3NoaEx5RktBaERDQ0dFRUVJSUlZU1FLdS9nd1lPUXlXUksyL2g4UG9xTGk3Rml4UXF1QkZKbEtTb3F3dkRodzNIdjNqMmNQWHNXZi96eEIvaDh2bEx3UWh0OXhnS2xHVHdwS1NuYzgrVGtaTzV4U2txS1VrazJUZVhZZ05JTDhIbDVlZHp6K3ZYcksrMjN0cllHeTdJUWk4WGxBaC8rL3Y1YTF6cDc5bXdBUUxWcTFYUWFYMWxtejU2TnRMUTBBSUNmbng5Q1EwUFZqajE4K0RCWHd1cisvZnRvMjdhdFFlZU1pWW5CbmoxN0FKVDJISklIVjdTSmo0OEhVSnFacElzNmRlcWdlL2Z1T3EvcjZOR2pYSW05NmRPbnc5ZlhWK1A0dTNmdmNvOFZNMkVHRHg2TXMyZlBBaWpOZ1Bubm4zK1VTcUhObURFRDI3ZHZ4OWF0Vy9IMzMzK2pSbzBhT3E5UlYzRnhjZVhldzdyNjQ0OC84TWNmZitoOTNLcFZxeXI5YzRjUThtYWlJQXdoaEJCQ0NDR0VFRUtxUEI2UEJ4NlBwN1JOWHZySjB0SlM0eDM4cHZEMDZWTkVSMGNEQUhidDJvVTdkKzdnNE1HRFN1V20wdFBUa1ptWmFmQTVHalZxcFBTNnJseTVndjc5KzZzYys4VVhYeWc5VjFVV0t5c3JDOEhCd1RoejVneisvZmZmY2czWTNkemNNR0RBQUF3YU5BajkrdlZEbXpadEVCMGRyWGYyaVZRcVJWRlJFUUNvYmQ1dURpZE9uTURHalJ1NTUyRmhZU2dwS1ZISzZsRDAvUGx6N3JHMm9KWW1TNWN1NVFKdTY5ZXZoNVdWbGNGekdZdEVJdUV5Z2x4ZFhmSEREei9vZEl5YzR2Zk16ODhQWjgrZWhadWJHNDRkTzRaT25UcHgrNjVmdjQ0ZE8zWUFLQTFBdlUzOVY5Uzlid2doN3g0S3doQkNDQ0dFRUVJSUllU3RKQTgwVktSUnZLSEh2di8rK3dnTkRjWG8wYU54NDhZTlJFWkdva09IRHRpMGFSTSsvL3h6QU1EeTVjdXhjdVZLZzllV2xwWldvYXdCeFVETXhvMGI4ZHR2djVYTEpwSzdjdVVLT25ic3FGUWFUU3dXQTlDL0JKaGlobzBwRzlnZlAzNmNDeDRrSlNWcEhDdVJTREJwMGlRQXBZRWhvVkFJc1ZpTXNMQXd0RzdkV3VVeDhpQk1qUm8xNE9qb2FOQWFIejE2aE8zYnR3TW9iWHIvMFVjZkdUU1BzVzNjdUpIcml6Tm56aHhVcTFaTjZ6RlNxWlI3ckpnSk0zUG1USnc3ZHc3NzkrOVg2cnNpa1Vqdy9mZmZnMlZaTUF5RERSczJtS3owbnJPek0rYk9uYXZ6K0wxNzl5STJOaFpBYWI4cEp5Y25uWTU3OXV3WmpoNDlDb0NDTUlTUS8xQVFoaEJDQ0NHRUVFSUlJVzhsZVVCQjN5d1llWllHVUxGK0xGNWVYcmg4K1RJQ0F3T3hkdTFhaUVRaWpCOC9IblhyMWkzWGY4TVFaUzhNOSszYmx3dU1BS1hscXVRWkd2LysreTkzZ2YvMjdkdVlQSGt5ZDdFWUtNMkNBVXEvVjEyN2RzV1FJVVB3K1BGamJOMjZGUURRcFV1WGN1Y3ZLU2tCb0g4UUpqYzNsM3VzeThWOVF3bUZRcVdTYkpwWVdscmk5OTkveDhpUkk1VUNaUThmUGxRYmhJbU1qQVJRc1N3WWYzOS9TS1ZTZUhoNDZOUkxwN0lrSlNYQjJ0b2EzdDdlbURKbGlrN0hLTDczRkFNUXJxNnV1SHYzYnJuZnBWOSsrUVZQbmp3QlVCcUE2dHk1TTZLam8zSHo1azBqdklML2pCczNEczdPemxpOGVMSE94OGdEWXc0T0RsaXpabzNPbndQYnQyK25JQXdocEJ3S3doQkNDQ0dFRVBJR09YMzZ0S09scFdVZ3d6QkRBRFFFNEdEdU5SRkNxb1JDQU5Fc3l4NlRTQ1NDQVFNRzVHazk0aDBndnpOZjMwQ0tTQ1RpSHV0Ykdrb29GQ3FWMkxLMHRNU2FOV3ZRdkhsei9QampqL2pxcTY5VUJtQlVsUWRUWmNxVUtmajk5OTloYTJ0YjdpSXZ3ekJLQVNmRjE4M2o4Ymg5ZS9ic1VTcTdCUUR2dmZjZUFnSUNNR0RBQURnN093T0ExZ2IxOGlDTXZpWEZGSnVlWjJkblkvMzY5WG9kcitqNzc3ODNXdmJFOE9IRGNmbnlaWFRxMUFuejU4OUhYRndjUWtKQzhOVlhYNVViVzFSVWhIdjM3Z0VBV3Jac2FkRDU5dS9majB1WExnRW9MUmZuN093TWIyOXZydGVMcnBZdlg0N2x5NWR6ejdYMXN0RjF6bSsrK1FhWm1aa29LaXJDcEVtVE1IMzZkRFJ2M2x6dE1Zcmx5QlF6WVlEeXY0TVhMbHpnMXV6cDZja0ZvQzVldklpSkV5ZFdhTzFsalJzM1RxL3hTVWxKWFBDdWRldldlcjIvRkFPNEZJUWhoTWhSRUlZUVFnZ2hoSkEzUkVoSVNDOEFXejA4UEx3OFBEekE1L05OVnBhREVQSjJrVXFsRGdVRkJhMVNVbEphcGFTa2ZCRVNFaktoVjY5ZUllWmVWMldLaUloUWVxNTRRVGdqSTZQY2ZubWdRUlhGQzZuNkJCZ2lJeVBSdFd0WFRKOCtIWUdCZ1VvOWFyNzk5bHU4Ly83NzhQUHowM2srVlFvS0NnQ1V6NExSaDYrdkw2cFhyNDdCZ3dkajI3WnRBSUIrL2ZwaHpKZ3hlczJUbjU4UFFQOGdUR3BxS3ZmNCtmUG4rT21ubi9RNlhzN0N3Z0kvL3ZpalFjZktxU28zbDUyZGpRNGRPaUF1TGc3bnpwMkRUQ1lyMTIvbzFxMWJLQzR1QmdDOW10M0xwYWFtS3EyOTdQeHZnc2FORzhQYjJ4dCtmbjRJRHcvSDVjdVhjZnYyYmJpNXVha2NyNWdKVXpZSW95Z2pJd1BqeG8yRFRDWUR3ekQ0di8vN3Z3cTluNDN0eG8wYjNPUDMzMzlmcjJNVlB6czBmUThJSWU4V0NzSVFRZ2doaEJEeUJnZ0pDZWxsYlcwZDdPdnJDeGNYRjNNdmh4QlN4VmhZV01ESnlRbE9UazZvVmF1VzE5T25UNFBQblR2WHEwK2ZQdWZOdWE2Z29DQjNIbzgzbTJYWndRRHFBekM4T1lzV3pabzFVN3Z2bDE5K3dTKy8vS0swYmNLRUNlamN1YlBLOFlvTjZYVXRseVdUeVRCaXhBaWtwYVZoMXF4Wk9IUG1ESGJ1M0FsUFQwOXVUTnUyYlhXYVN4TjVLUzlOUVNSdHZ2amlDM3ozM1hld3NMRGdnakQ2S2k0dTVpNjZPempvbDdTcHJUK0xyZ3p0dzZLTGJ0MjZZZi8rL2NqSXlNQ2RPM2ZRb1VNSHBmM3lEQlpBZXhCR251V2tHR2laTUdFQ01qTXp5NDA5Zi82OFVqQkRFL2w3ZnVMRWlRZ0lDT0MyMjlyYTZuUzhMcXlzckRCaHdnUUVCZ1lpT2pvYW4zNzZLYzZkTzZleXhKODhNd3BRSDRBb0tpckNzR0hEdUVCYzQ4YU4wYk5uVDI3LytQSGpNV0xFQ0ozWEovODNVK1BHalhIbnpoMmRqOVBrMUtsVDNPTnUzYnB4ajBVaWtkYlNleFNFSVlTb1FrRVlRZ2doaEJCQ3pPejA2ZE9PQUxaU0FJWVFZZ3d1TGk3dzlmWEZnd2NQdHAwK2ZicWx1VXFUQ1FTQzRRQTJzU3hyQStBMmdHTXN5MnBheTRMS1dabDJDUWtKM0dOZEc5L3plRHpzMzc4Zm4zMzJHWjQrZllwTGx5N2h2ZmZldzRFREI0elMvMFV1SnljSEFDcjA5MExmb0ltbWRSZ3lYMXhjSFBkNCtmTGxtRGx6cGw3SGUzcDZJaWtweVNqWkUrSGg0ZVcyT1RvNll2RGd3ZmpoaHgvQXNpeDI3OTVkTGdoejhPQkJBSUNQanc5cTE2NnQ4Unp5NElTOFBOWENoUXR4NXN3WmxXTWJObXlvOTJ0d2RYV0ZqNCtQMW5FYk5tekFoZzBiOUo0L0lDQUFGeTVjd09uVHAzSHg0a1ZNbno0ZGE5ZXVMVGRPTVhpa0toQWtrOGt3ZHV4WVhMdDJqZHRXTmhQSjJ0cmFvREplUEI2dlFvRkpPWWxFZ3BNblR3SW9EYUwwN3QwYkFQRGl4UXYwNzk4Zm4zLytlYm1BcmlMRklJd3hnMkdFa0txTmdqQ0VFRUlJSVlTWW1hV2xaYUNIaDRjWEJXQUlJY2JpNHVJQ0R3OFByNlNrcEVBQTZxOFltc2pyQU14aEFJZXNyYTBuVDVreUpWM2JNY0hCd1JVS3dwVHRxZkxnd1FPODk5NTdBRXJMQzMzNDRZZmxqcEUzM3k1THNTZEhyVnExZEY1RGl4WXRjT2ZPSFV5YU5BazdkKzVFZW5vNit2VHBnei8vL0JNVEprelFlUjVONVAxVXpQMDNJeW9xaW52czZ1cXExN0d4c2JIY1kwT2Eyc3V6Z1l3UmhGRVh2UER3OEVENzl1MXg2OVl0N05xMUM4dVhMK2VDVGJkdjMrYUNOOE9HRGRONkRubHd3dHJhR2djT0hNQ2lSWXNBQUFNSERsVEt1bEIwNGNJRnpKNDlHd3NXTE1DQUFRUDBmbDNHeERBTWR1ellBVDgvUDZTa3BHRGR1blhvMEtFRFJvOGVyVFJPV3liTWxDbFQ4TTgvLzVoOHZSVng2ZElsWkdWbEFTak5ndUh6K1FDQUw3LzhFaTlldk1DQ0JRc2dGQXF4Yk5reWxjZFRKZ3doUkpVM3IrQWtJWVFRUWdnaDd4aUdZWVo0ZUhpWWV4bUVrTGVNaDRjSGVEemU0TW8rYjFCUWtEdkxzbjhDT0JRWUdEaFNsd0NNS1dSa1pIQ1BxMWV2cnRleDhySkdOV3JVMER2THc4N09EanQyN01EcTFhdGhZV0VCUzB2TEN2ZUJVU1J2R0s2dUw0ZXBKQ2NuNDk2OWU0aU9qc2F6WjgrVXNnR2FObTJxMTF5M2J0M2lIamRwMGtTdlkxbVc1ZnJpbURvUU5YTGtTQUJBWGw0ZTl1elp3MjJYbDNCakdBYmZmUE9OMW5rVWcwYUppWWtBU3RmKzExOS9xUnd2RkFyeHlTZWY0TTZkTy9qMTExOHI5Qm9ValIwN0Z1SGg0V3EvTktsZXZUcDI3ZHJGWmE1OCsrMjM1Zm9zeVh2a0FNcFpJQktKQkY5KytTV1hoZE80Y1dOanZTU2orL1BQUDduSHc0Y1A1eDd2MjdjUDN0N2VBRXF6dDZaT25hcnllTXFFSVlTb1FrRVlRZ2doaEJCQ3pLK2gvRTVMUWdneEZqNmZENVpsOWE5dFZFRThIbTgyd3pDMjF0YldreXY3M0lxZVAzL09QVjYyYkJta1Vxbk94OG9iYytmbTVzTEh4MGVuVWs5bCtmdjc0OFNKRTlpMmJadmV6YjNWdVh6NU1uZVh2aUZycW9nblQ1NmdYYnQyYU5Tb0VYeDlmYm1lS00yYU5ZT3ZyNi9PODhURXhIQTlZVnhkWGRHOGVYTzkxcEdibTh0bFBaazZDUFAxMTE5em1SQ0xGeStHU0NSQ2JHd3NsMEgxMFVjZm9VR0RCbHJueWM3T0JsRDZlaWRObWdSSFIwZHMyYkpGYlJremUzdDdUSm8wQ1VCcHdDb2tKTVFJcjZhMGo1RDgvYXpxUzV1UFB2b0lFeWRPQkFBVUZCUmc5T2pSU3RrdmlvL2xBWWlTa2hJTUhUb1VPM2JzQUZCYVNzNVlyOGZZRWhNVGNmVG9VUUNsbjU5anhvemg5bmw2ZXVMOCtmT29VNmNPQUdEZHVuVUlEQXdzTjBkZTNuOFZGKzN0N1UyOFlrSklWVUZCR0VJSUlZUVFRc3pQd2NMQ3d0eHJJSVM4WlY1L3JsUjZoSmRsMmNFQWJwc3JBMGJ1MGFOSDNPTnQyN1poMkxCaEVJbEVXbys3ZnYwNlYvTEwzZDBka1pHUmlJeU1OR2dOL2Z2M3gralJvNUdRa0lBT0hUcmc2ZE9uV28rSmlvckN5SkVqRVJBUWdLQ2dJUHo1NTUvWXZuMDdGaTFhaEU4KytZUWJOM2h3NVNZNXRXelpzdHcyVjFkWExpdEVWL0plS2tCcHVTZkZadlc2VU94Rlkrb2dqSk9URTc3Kyttc0FwUmZvVjZ4WWdYbno1bkhCaGg5Ly9GR25lVjYrZkFtZzlQM0U1L054NXN3WnBTd0xWYVpNbWNLVnMxcXlaSW1oTDhIb2dvS0N1RUJFVWxLUzB1K0c0dStYUEFoamFXbkpaY3pVcWxVTHdjSEI4UEx5cXNRVjYyNzE2dFZjc0hiTW1ER29WcTJhMHY0R0RSb2dKQ1NFeTBKYnVYSmx1ZjR3OHF3bndEaTlsd2doYjRlcTJoT21FQUI5a2hGQ0NDSGtYVkZnN2dVUVFnZ2hlcWdQNEppNUZ5SFAxT2pac3lmdTNidUhFeWRPb0dmUG5qaDU4aVRYdzZSUm8wYjQ0b3N2bEk1VExCRTFhTkFnYk55NFVXbS9uNThmbmp4NUFrRDNza3F6WjgvRzdkdTMwYlp0V3h3NmRBaERoZ3hSTzdaT25UbzRmUGd3WkRLWjJqRVRKMDVVR1JReHBUcDE2bUQ3OXUyUVNDVGc4WGh3ZFhWRjkrN2Q0ZVRraExObno2SlhyMTZ3dE5SK21VbXhEOC9Rb1VQMVhvYzhFd2lvbkpKc2dZR0IyTEpsQzljSFJGNXlxMnZYcmpxdlg5NWpTRjdPcW1QSGpscVBxVjI3TnNhTkc0ZXRXN2ZpMHFWTGVQRGdBZHEyYld2WWl6QWlSMGRIL1Bubm54QUlCTmk3ZHk4VXk2bXFDc0x3ZUR4TW1USUZxMWV2UmtoSUNCbzJyUFRrUEozRXhNUnc1ZEo0UEI1Kyt1a25sZU44Zkh4dy9QaHg5T3paRTBWRlJmajExMS9ScTFjdmRPM2FGUUJsd2hCQ1ZLdVNtVEFNRUczdU5SQkNDQ0dFVkNMNnR3OGhoSkNxaEdGWk5rLzdNTk1KRHcvbnlwRUZCQVRneUpFanNMYTJ4czJiTjlHMWExZWtwcVlDQURwMzdvenQyN2R6Z1lHb3FDanMzYnNYQU5DaVJRdVZGOHZ0N096ZzYrc0xYMTlmblJwdjM3dDNEL3YyN1FOUWVtZDhwMDZkTkk1M2NIQlFXK0txZHUzYVdMSmtpVkpnYVByMDZkaTllemVFUXFIV3RjaXhMS3Qwc1ZoWFgzenhCU1pNbUlDdnZ2b0tRNFlNZ1pPVEV5UVNDUVlPSElpNmRldGkrZkxsR284L2ZQZ3dsem5oNk9pSUVTTkc2TDBHeFY0L2xSR0U4ZlQwNUxJZGlvcUt3TElzZUR3ZTFxNWRxOVB4R1JrWlhQWk8vZnIxOVRyMzVNbi9WZlJidFdxVlhzZWEwc2NmZjR5TEZ5K2liRCs3d3NKQ0FLVUJHSG52R0FBWVAzNDhybDY5K3NZR1lBRGc1NTkvNWpLY1JvOGVyYkhFWHNlT0hiRjM3MTVZV2xwaXpabzFYQUFHb0V3WVFvaHFWVElJdzc0QmQ5UVFRZ2doaEZTaTQrWmVBQ0dFRUZLVjdOcTFDMEJwWDRlZVBYdWlSNDhlMkxGakJ4aUd3Yk5uejlDbFN4ZkV4Y1dWTzI3YXRHa1FpOFVBZ0JrelptZzl6OWRmZjQzLy9lOS9TRWhJVUR0bSt2VHBYQStUaFFzWG9ucjE2bHJuRFEwTnhjdVhMeEVYRjRmbno1OGpNaklTS1NrcFNFbEp3Wnc1YzZCWXd2TDQ4ZVA0L1BQUDhkbG5uMm1kTnpFeEVZc1hMMGJEaGcyeGRldFdyZU4xa1p5Y0RKbE1obGV2WHVIeDQ4ZHF4MGtrRXN5Yk40OTcvdVdYWHhxVUtXREtJSXhNSmtONGVEaFhQa3h1eXBRcGNIUjA1Sjc3K1BpZ1JZc1dPczJwV0JaUDMreWxObTNhb0VPSERnQ0F2Ly8rVzZrVW03a3BCbG5rNUVHWXNqOVhaMmRuMUsxYnQxTFdaWWpEaHcvajBLRkRBQUFyS3l2OCt1dXZXbzhaTm13WUlpSWlNSFhxVktYdDh1Q21oWVVGWmNJUVFqaFZNZ2hUYkcwakFLRCtYemlFRUVJSUlXK1BlQmxQRm1UdVJSQkNDQ0ZWaFVna3d1Yk5td0VBdzRjUDU3SlZQdnZzTTY2M1JuUjBORHAzN3N6MXFnQ0E5ZXZYNC9UcDB3Q0ExcTFiNC9QUFA5ZDZybWZQbm1IQmdnVnFNenFPSGoyS0sxZXVBQ2h0WUsrWTJhQ0pnNE1EYXRhc2lYcjE2cUZSbzBabzBxU0oyaWJ1cjE2OUFnRFVxMWRQNDV4VHBreUJ0N2MzNXMrZmo5allXS1NrcE9pMEZtMWlZbUs0eDgyYU5WTTc3dGRmZitXKzMzdytIM1BuempYb2ZJb0JraG8xYWhnMGg2SmR1M1poMnJScDZOS2xDeHdkSGRHOGVYUGN2MytmMjgreUxMNzc3anVsektHd3NEQ01HaldLQzlocGN2djJiZTV4bXpadDlGN2ZEei84Z0FFREJ1RDI3ZHR3ZG5iVysvaktsSitmRDZCcVpZQWtKU1ZoNHNTSjNQUHAwNmZybkxHa0tyTkhuZ25ENTFkNk95NUN5QnVzU3ZhRU9kTmhTdDZRcTBFVEdCYkI1bDRMSVlRUVFvaHA4U1ljN3p3ajM5eXJJSVFRUXFxS0RSczJJRE16RXdEZzcrK3Z0Ry8yN05sNC9QZ3g5dS9majdTME5EeDgrQkErUGo2NGVQRWlwazJiQnFEMFR2aHQyN2JwMURCZW5wa2diMVN1U0NnVUlqQXdrSHUrYnQwNm5YcW02Q00xTlpXNzhOMm9VU051ZTBGQkFjNmNPWU1EQnc1dzI4TER3d0dVWGpnZU0yWk11VjQ0cWpScDBnUjkrL2JWT0NZc0xJeDdySzZFMDdWcjE1U2F5OCthTlF2dTd1NWF6NjlLY25JeTkxaWZJTXp4NDhmeDlPbFRoSVdGNGRhdFc5ejI4ZVBIbHhzcnp6U1N5V1Q0NFljZnVNeXFtalZySWk4dkR5S1JDRWVPSE1IQWdRTng0TUFCdUxpNHFEM3Z4WXNYQVFCZVhsNHEzeWZhZlA3NTV6b0ZCTjhFOHQrSHFoS0FLQ3dzeElnUkk1Q2RuUTJnTkZOcDBhSkZCczlYWEZ6TVpXb3BaazRSUWtpVkRNSUF3TEV1TTBLR1hBM3F6YkRZQ3NETDNPc2hoQkJDQ0RHeUJJRDM5ZEd1MDgrYmV5R0VFRUpJVlpHUmtjRmQ3Ty9Xclp2S3pJTnQyN2JoMWF0WG1EdDNMbnIyN0lscjE2NWg2TkNoa0Vna0FJRGZmdnRONTR3RmVSYUtwNmRudVgxejVzeEJkSFJwVzdmaHc0ZWpWNjllQnIwbVRlVDlWWURTQU1pUkkwZXdlZk5tWEx4NGtXc2dENVFHSzBhT0hJbXhZOGZpd3c4L1ZKcURZUml3TE1zRmN4U05IejllWlpCQzBZTUhEN2pIcXI1dkVSRVJHRHAwS0tSU0tRRGdndzgrd004Ly82emJDMVRoM3IxNzNHTjFKYTYyYjkrT3ExZXY0dWJObTl5MklVT0dxSjNUeThzTHJWcTFncCtmSC96OC9OQ2hRd2VJUkNLTUdUTUdSNDhlQlFDNHVycmkvUG56ZVBueUpRWVBIZ3loVUlqZzRHQzBhOWNPaHc0ZFV2bmFzN096Y2ZueVpRQXd5YzlmWHhFUkVWei9JMk9UU0NTSWpZMEZBRGc1T1pua0hNWWtGb3N4WXNRSUxsUEoydG9hTzNmdWhMVzF0Y0Z6UG43OG1Qc2NLZHN2aHhEeWJxdXlRUmlnTkJEVC85YTZsallseFlFQUJnTm9DS0JxaE5zSklZUVFRc29yQUJBTjRIaXh0WTNnVEljcFptMXFUQWdoaEZRMVAvMzBFM0p5Y3NBd2pGTG1oU0k3T3p0Y3VIQUJBQkFTRW9JaFE0WndUZTNIangrUDZkT25jMk90ckt5NHh3VUZCVXAzK09mazVIQ2xoN3k5dlpYT2NlM2FOZnorKysvYytWYXVYS2x5TGZKU2FRQ1FscGFtZDNaSVNFZ0k5OWpYMXhjSERoekEyYk5uQVpRMlJ4ODBhQkRHangrUGZ2MzZxYzNDY1hGeFFWWldGb0tEZ3lFV2k1VmVzemFKaVlsY2tNTER3Nk5jU2JTb3FDajA3ZHVYeTB4eWNYSEJuajE3RE00SWV2YnNHVzdjdUFHZzlFSy91c3dTeGUrRElsdGJXL2o2K3NMUHowOHA2RksyekZkMGREUkdqUnJGbFNWemMzUEQyYk5uMGFKRkM3Um8wUUpuejU3RjBLRkRrWldWaGVqb2FMUnYzeDV6NXN6QjNMbHpsYjUvQnc4ZTVFcVdEUjQ4MktEWHJJNjhpVHlndWorTEt1ZlBuOGY1ODZhNXYrZk1tVE1RaVVRQVZHZUdtWUppTHlaZHZ3Y0F1QUNiNG50azI3WnRhTjI2ZFlYV3MzRGhRdTZ4dXF3d1FzaTdxVW9IWVlEUzBtUUFmbm45UlFnaGI3U1ZLMWYreTdKc015OHZyL29qUjQ2VW1uczk3NnJWcTFjN1N5U1NUZ3pEZEFQUURjQjdBQ3dBU0FEY1l4am1Nb0FiRmhZV3QvMzkvVitaYzYyRUVFSUlJVVEzKy9mdngvNzkrd0VBNDhhTlE2ZE9uVFNPMzd4NU0zNzY2U2Z1WXZiZ3dZUExOYXYzOHZxdjhNYUtGU3N3ZS9aczJOblpvYkN3RVAvNzMvKzRmUjk4OEFIM1dDUVM0YXV2dm9KTUpnTlFtaEZUTmtnanA3amQzOThmUzVZczBhbkVWbTV1TG80ZlB3NkJRQUNndEJSWnpabzE4Y1VYWCtERWlSTVlPWElrUm80Y3FWTkdRb2NPSFhENjlHbUVoNGVqVTZkTytQenp6MUdyVmkyTkY3VkZJaEVpSXlPeFpjc1daR1ZsQVFER2poMnJOT2JtelpzWU5HZ1FGNEN4czdQRHlaTW5sY3FtS1lxUGo4Zmh3NGZoN2UyTk9uWHFvR2JObW5CMWRZVzl2VDJLaW9wdzQ4WU5USjQ4bWNzMEdEQmdBRmMyckt4R2pSckJ6YzBOclZ1M1J1dldyZEdtVFJ2NCtmbkJ4OGRIYXdCbzM3NTltRFJwRXRjRHh0dmJHMmZQbmtYVHBrMjVNVjI2ZE1IdDI3Zng4Y2NmSXpJeUVtS3hHSXNXTGNLQkF3ZXdiTmt5REJreUJDekxZdDI2ZFFCS2cwLzkrL2ZYZUY1OUtaWlVzN1cxTmVyY3FnUUhCOFBlM2g0MWF0U0FxNnNyYkcxdFlXdHJpL3o4Zkp3L2Z4NC8vZlFUTjdaejU4NUdPMjlLU2dwZXZYcUY2dFdydzhuSkNUWTJOckN5c2tKaVlpS21UcDNLamF0V3JacE84MlZrWkdEUW9FRkszNzlGaXhhVmUvOHF5c3ZMdzhtVEoxR25UaDE0ZUhqQTJka1pkbloyc0xPelEwNU9Ec0xEdzdGMDZWS2NPWE9HTzJibzBLRUd2RnBDQ0NHRUVGSmhRVUZCUXdRQ0FidHk1VXJqM2daRkttVDU4dVhWQkFKQlg0RkFzR1RseXBYWEJBSkJpVUFnWUY5L3hRa0Vnb01DZ1dDNlFDRG92SERoUW50enI1Y1E4dllKRGc1bUNTSEVGSUtEZzluSy9rd1RDQVJzVUZEUVFuMlBxOGhuWVZaV0Zzdm44MWtBckp1Ykc1dWFtcXAyckVna1lyLysrbXNXQVBjMWJOZ3d0cWlvU09WWUx5OHZwYkZsdjVvM2I4NUtwVkx1R0g5L2YyNWY0OGFOVmM0cmw1eWN6RmFyVmszai9McDhiZDY4MmVEdjNmWHIxMWxMUzhzS25iOUpreVpzV2xvYXk3SXNLNVBKMkZXclZyRTJOamJjZm50N2UvYjA2ZE1hMTVHY25LenorV3hzYk5nblQ1Nm9uVXNrRXVuOWZVaE1UR1FIRFJxa2RKNXUzYnBwZkMvbDVlV3hZOGVPTGJlK2pSczNzanQzN3VTZVQ1OCtYZTBjOGpGejU4NVZ1VDgyTnBhZE5Ha1NPMnZXTEhieDRzV3NRQ0JnWjgrZXpicTd1M1BIN3QrL1grTnJrNC83OXR0djJmejhmTFZmOG5HVEowOHVOMGZmdm4xMSt0bTR1Ym14V1ZsWkd0ZWp1S2FtVFp0cUhIZjA2RkdkenF0cXpXV2RQMytlOWZUMFZEb3VNREJRNjNIRnhjV3NsWldWenUvUGpoMDdzaktaVE91ODJwamo4NXNRWWhwVlBoT0dFRUtxa25yMTZwMU1URXhNWUZuMkJ3REh6YjBlVW1yV3JGbjVBUDU5L1lWVnExYlpzU3piaG1YWjlnRGtYNThDQUovUGx3b0VnaWNzeTk0R2NKdGhtTnNGQlFVUkN4Y3VsSmxyL1lRUVFnZ2g3em9YRnhjTUhUb1VlL2Z1eFo0OWUxQ3JWaTIxWTErOWVzV1ZJd09BU1pNbVlmMzY5U3F6S214dGJYSG8wQ0Y4K2VXWFhHTjdSZDI2ZGNPV0xWdkE0L0c0YlhYcjFvV2RuUjFFSWhFMmJ0eW9WSEtzTEE4UER4dzRjQURmZmZjZEVoTVRkWDI1SERjM04venl5eStZT0hHaTNzZktkZXpZRWVmT25jT2NPWE53NTg0ZExvTkgxL09QR1RNR2MrYk00VEo0Tm16WWdJQ0FBRzZNdTdzN1RwNDhpWGJ0Mm1tY1M1NWhJRy91cms2MWF0V3dZOGNPamVXZURNa01tVGx6Sms2Y09BR2d0TFRWekprenNXVEpFclhaTnZLMTdONjlHLzM3OTRlL3Z6OHlNakx3OGNjZjQ5dHZ2MFZRVUJDQTBsNGppaGtiK3FwZXZUbzJiOTZzOXVkU3QyNWREQm8wU0tlNXJLeXNsRXJxNmNQUHp3Ly8vdnV2eGpHMWE5Zkc0Y09INGVMaVl0QTVWR25ldkxuV01TNHVMa3J2T1ZXQ2dvSXdhOVlzc094L2NZMmxTNWRpOXV6Wld1ZTN0clpHNDhhTkVSWVdwblhzZSsrOWg3Ly8vbHV2OG1pRWtMY2ZCV0VJSWFRU2pSdzVVaW9RQ0RZQldMSnExYXBHQVFFQkw4eTlKbEplUUVDQUNNQ04xMThBZ0RWcjF0UVVpOFVmQUdqUE1Nd0hETU44QnVBN0FPRHorZmtDZ2VBdXd6QzNaVExaYlpabGI4K2NPZk9sZVZaUENDR0VFUEp1V3JkdUhkcTNiNCsrZmZ0cUhGZXZYajFjdW5RSnZYcjFRa0JBQUw3Ly9udU40ei80NEFPRWhZVWhLeXNMNmVucFlGa1dQQjRQSGg0ZUtpOW9UNTgrSFlNSEQ4YVJJMGZRczJkUHJldnUzNzgvWW1OakVSc2JpNFNFQkoyQ0lEd2VEOVdyVjBlTEZpMDBCZ2wwMWFOSEQ5eThlUk1pa1FpWm1abGN5UzkxR0lhQm01dWJ5dGYvL2ZmZkl5UWtCTWVPSFVPUEhqMndjK2RPMUsxYlY2ZDFyRisvSGpFeE1jalB6MGQrZmo2RVFpR0tpNHNoazhuZzVPU0UxcTFiNDdQUFBvT2JtNXRCcjFPVFRaczI0Y0dEQjVESlpOaTZkU3U2ZE9taTg3Rmp4NDVGdjM3OXNIVHBVc3lmUHg4OEhnK3paczNDOCtmUDRlcnFDazlQVDRQWHhlZno0ZTN0alppWUdLWHRqbzZPNk42OU93UUNBZXp0TlNmcmYvTEpKd0NBTm0zYWFCd25EeHlwR2pkMjdGaTR1cnFpb0tBQWhZV0ZLQ2twZ1VRaUFjdXljSFoyUnR1MmJURjQ4R0RZMmRucDgvSzBhdENnQVZxMWFvV1NraExJWkRLbDN3OUhSMGUwYjk4ZU0yYk1RUDM2OVRYTzA3ZHZYeXhhdEFpRmhZWGc4L25ZdUhFanhvMGJwL002K3ZmdkR6czdPd2lGUW9oRUl1NzFNd3dESnljbitQcjZZdmk0ZkZVQUFDQUFTVVJCVk5pd1lSZzFhcFJlZlpVSUllOEdDc3NTUWtnbFc3Tm1UVTJKUkpMSXN1enZNMmJNbUs3OUNQSW1Xcmh3SVkvUDV6Y0IwSjVsMmZZOEhxODl5N0t0OE44TkRva0E3aklNRXlxVHlVS2xVdW1qV2JObUpUSU1ReW5saEpCeWdvT0QyVjY5ZXBsN0dZU1F0MUJJU0FoNjkrNWRxZi90THhBSVdKWmxGODJZTVdPaFBzZFY5bWVoUkNJeHVFRTgwVXdrRW1IZnZuMzQ2cXV2cWxSR1FIeDhQTnpkM1kwV1NDZ3BLVUZKU1luRzdKT1FrQkFBUVAzNjlkR3dZVU9qbkxjcTJMNTlPd0RBeWNrSnc0WU5xNVJ6N3QrL0g4dVhMOGVCQXdmUXBFbVRTamxuUlpqajg1c1FZaHIwaTB3SUlXWWdFQWoyQXVoWFVGQlFkK0hDaFVKenI0Y1l4NnBWcSt3a0VrbGJDd3VMOXE5TG1iVUIwQWovL2IzTkJoREtNTXdqbG1WREdZWUp6Yy9QRDErNGNHR0oyUlpOQ0hranZNbEJHSmxNaHF0WHI2SkxseTVLNVhZSWVkZGtaV1hCMWRYVjNNdlFHd1ZoQ0NIa1AxS3AxQ2paWTVXQmdqQ0V2RDNvbGc5Q0NERURtVXkyZ2NmampYWndjQmdGNFAvTXZSNWlISy9MbUYxLy9RVUEyTEJoQTE4b0ZMYms4WGl0WlRLWkg4TXdyVm1XL1E2QUhjdXk0UFA1WW9GQUVBWWdsR1haVUI2UDk0aGhtRWNCQVFGWjVub2RoSkMzbitKZHliR3hzZkQyOWxZNzlzS0ZDK2pkdXpjOFBEd3dhdFFvTEYyNjFLQmErOXIwN05rVHljbkpBSUNJaUFpanoyOHFKU1VsU0VsSjRaNXIrbDRhUXZGNzRlbnBDUWNIQjUyT3k4aklnTCsvUDc3KyttdjA2TkZENXp2UkR4MDZoTHQzNzZKUG56N28wcVdMeGw0VzVoUWZINCs1YytkeXoxZXRXZ1YzZDNlVG5lL2F0V3ZvM3IwN3VuWHJobkhqeHVHVFR6NkJvNk9qVHNmbTVPUmczcng1M1BQZmZ2c04xYXBWTTlWU0NTR0VhRkJWQWpDRWtMY0xSVk1KSWNRTVdKWmxWcTVjR2NxeWJNbU1HVE0wZDZna2I1MkRCdzlheE1iR05ySzB0R3dOd0k5bDJkWUEvQUI0eU1jd0RKUEFzaXlYTVNPVlNwK0pSS0xvaFFzWGFpN1FUUWlwa2lyNzdtOTlnakJqeDQ3RjNyMTdBUUF0V3JUQTA2ZFBUYkltYjI5dnhNZkhBNEJTMDl3M1hXaG9xRkx0ZkdPdlhmRm5kZWJNR2ZUcjEwK240K2JPbll1bFM1Y0NBQm8zYm95N2QrL0N5Y2xKNjNFZE8zYkV6WnMzQVpRR2ZXSmpZOS9JQzFiMzc5L0grKysvenoyUGk0dER2WHIxVEhLdTR1Sml0RzdkbWd1SVdWdGI0K3JWcS9qZ2d3OTBPajRwS1VtcEgwUnFhcXJHcHZIR1Jwa3doQkJTTlZFbURDRnZEOHFFSVlRUU0yQVlobDI1Y3VVZkFQNFVDQVR0QWdNRDc1cDdUYVR5akJ3NVVnb2c4dlhYQWZuMm9LQWdkNFpoL0JpRzRRSXpETU1NQUdCaFlXRUJQcDlmSWhBSW5yTXNHOEV3VERqTHN1RThIaTg4UHo4L2tzcmFFVUpNSVRjM0YwZU9IT0dlVDVnd3dZeXJLWTlsV1VpbDBnclBvNjBueFBQbnp6RnMyREM4Ly83N2FOZXVIWDc0NFljM3VzZEJibTR1Tm16WXdEMXYzNzY5VGdHWTZPaG9MZ0FEQUtOR2pYb2pBekJBK1dDWEtmdDZMRm15UkNramFjV0tGVG9IWUF5Vms1T0RGU3RXZ0dWWi9QYmJieVk5RnlHRUVFSUlNUzBLd2hCQ2lKblkydHJ1RVlsRUt3Qk1CVERPM09zaDVqZGp4b3cwQU1HdnZ3QUFDeGN1dE9YeitTMEFOR2NZcGhuTHNzMFlodkVGTUpSaEdJdlhKYzFZZ1VBUUR5Q2NaZGx3aG1IQ1pUSlp1S1dsWlRpVk5TUGszYU1ZSE1qT3pvYXpzN1BCY3gwNGNBQWlrUWdBWUd0cmkvSGp4MWQ0ZmJyWXNtV0x4djA5ZXZSQXc0WU5jZXJVS1F3YU5LakM1OU9XdlhMdTNEazhlL1lNejU0OXc3MTc5ekI1OHVRS245T1VObXpZZ056Y1hBQ0FqWTBORmk5ZXJOTnh1M2Z2NWg0ekRJTkpreWFaWkgzR1VEYjRacW9nVEdob0tKWXZYODQ5SHpac0dLWk9uVnB1bkV3bU0wclBwTUxDUXF4ZHV4WkJRVUhJeWNrQmo4ZkQ0TUdEOGVHSEgxWjRia0lJSVlRUVloNFVoQ0dFRURPWlBIbHlnVUFnK0JQQTlOV3JWOCtiTm0xYW5MblhSTjQ4Q3hjdUxBSncvL1dYNG5aclBwL2ZTQ0V3MDR4bDJlWU13M1FIWU1majhTQ1R5U0FRQ05Ma2dSbjUvMHVsMHZDWk0yY21Nd3hUZGVyOUVFSXFIY3V5K1AzMzM3bm5ZOGFNZ1p1Ylc2V2NlK0xFaVJyMzc5cTFDdzBiTnF5VXRRQ2w1VURrZXZic2FkUzVGWU5tNGVIaDhQSHhxZEI4ZVhsNVdMMTZOZmQ4eXBRcE9wWHBrc2xrMkxGakIvZThiOSsrUnZzZTM3dDNyMExIZTNwNm9tYk5ta3JiS2lNSUl4UUtNWHIwYUpTVWxBQUE2dGV2ajIzYnRpbU5LU29xd3RLbFMzSGl4QWxjdjM0ZDl2YjJCcDJycEtRRW16ZHZ4dUxGaS9IcTFTdHV1MHdtdzRRSkUvRDQ4V09UWnZzUVFnZ2hoQkRUb1gvRkVVS0lHVmxZV0t5UlNxWCtNcGxzT29DZnpMMGVVblVzWExpd0JFRFk2eS9GN1R3SEI0ZDZQQjZQQzg0QWFBWmdGTU13TGtCcE04cVZLMWNXQ2dTQ2FJWmhvbVV5V1RURE1ORUFvaTBzTEtKemMzTVRxUGNNSWVUa3laTksvVittVEpsaXh0V28xcng1YzR3YU5Rb0hEcFJXZHZ6a2swL1FvVU1IcmNlRmhvWml6NTQ5QUlCR2pScHBISnVmbjQ5Ly8vMlhlejV3NE1BS3JOajBWcXhZZ1l5TURBQ0F1N3U3VXZONlRZNGVQWXJZMkZqdXVhcHNEME8xYTFleDluZEJRVUVJREF4VTJpYVJLUCtac3JLeXF0QTVWUEgzOTFmcUEzUHc0RUdsekxMaTRtSzBhZE9HRytQdjc0L05temZyZFk2TWpBeHMyclFKZi96eEIxSlNVcFQyTVF5RDRjT0hZKzdjLzJmdnp1T2lxdDQvZ0gvdWdLd0R5STY0UU9KYVNpNm9hV291dVB4VXJCUXR0ekxYRWlPVkFiZlVLWGNZRkRWTkRVVU5UYithUythU2twcWFHMmt1S0NvdXVDR0tnT3piekQyL1AyQnVETE13YkE3bzgzNjk3b3U3bkhQdU13TkRkaC9PZVdaVEFvWVFRZ2docEFhamY4a1JRb2dCVFowNjlhbE1KdHZFR0J1N2N1WEs3LzM5L1pNTUhST3AyYVJTS1EvZ2Z0RjJVSG1lTWNhdFdMSENxYUNnb0RuSGNXOERhQUxBZytmNVprVjFaMHlCd3I4c0ZvdkZjcGxNOXFCa2drWWtFdDFWS0JUM0FnTURzd3p3MGdnaHI5aVNKVXRVamx1MWFsV3VjZDU1NXgyVlpJNCs5QzF1MzdCaFE2eFlzUUs3ZCs5R1FVRUJuajE3cHZhd1hwTWVQWG9JKzdObXpkTFpkdGV1WGNLU2JOYlcxdWpXclp0ZXNSbkMwNmRQVldiQkxGcTBTSzlhTUFBUUdob3E3THU3dTZOdDI3WkNNcWVzVEV4TVlHMXRYYTYrK2lvNUU2YXlrekRidDIvSFR6LzlKQnovOU5OUDhQTHlVbWxqYW1xS01XUEdJQ2dvU0dqVHAwOGZEQjQ4dU5UeGI5eTRnYkN3TUVSR1Jnby9YMHBHUmtZWU5td1laczJhaGViTm0xZkNxNmxSc2hRS2hXVjFyVVZFQ0NHdlN0Ri81eklOSFFjaHBISlFFb1lRUWd5TTUzbVpTQ1FhbjVlWDl6V0F1WWFPaDd5ZWlwWWVlMWEwblNoK1RTcVZpcXl0cmV2d1BPL0JHUE1BNE1GeG5BZGp6SVBqdUU4QTJBR0ZTNkp3SEFlWlRKYkljZHhkeHRnOVpZS0c1L203QU81S0pKSWtXdWFNa0pydjVNbVRPSFBtaktIRDBJdXpzek44Zkh5d2UvZHVuRDU5R3FkT25VS1hMbDIwdHYvamp6OXcvUGh4QUlYSmhsR2pSdWtjdi9nU1hlbnA2VEExTmRYWnZ2anlZcHBZV2xvaU03TnFucW5NbXpjUDJkblpBQUF2THk5ODhjVVhldlU3ZCs2Y3l2YzdQajRlVGs1TzVZNWp3SUFCMkw5L2Y3bjc2Nk9nb0VEbHVES1RNS2RQbjFaNTcyYk1tS0cxSHBKRUlrRlVWQlNPSERrQ29IQXB2ZmJ0MjZOKy9mcGF4L2YxOWNYZmYvK3RkdDdFeEFTZmYvNDVac3lZZ1lZTkcxYndWZFJZZHpNek16MzFUUjRTUXNqcktqTXpFMFgvcjBVSWVRMVFFb1lRUWd3c0tDZ29UaWFUN2VJNGJ2THExYXVEL2Z6ODZLOWR5Q3RWTkh2bVNkRjJzdVQxNWN1WDExWW9GQjRjeHpWVUptbUtFalFmTU1aR0F1Q1VEeDFEUTBNelEwSkNIb2xFb2tjQWhJMHhKbnlsbVRTRVZIL0ZsN0N5c2JGUldZS3ByT3JXclFzQXVIWHJGcEtTdEUvNHpNdkxFL1pQbno2dDkvaWRPM2RHVUZBUWR1L2VEYUJ3U2FqbzZHaU5SZExUMDlNeFljSUU0VGcwTkZUbk1rOFhMbHpBWDMvOXBYY3NoblR4NGtXaFhvbElKTUlQUC95ZzloNmNQWHNXalJzM2hvT0RnOHI1a3JPZUtzcmMzRnpsV052TXB1SUpxNTA3ZDhMWDExZXR6WXNYTDVDYm00dkhqeCtybkM5ZU40WGpPQ1FtSnBZcFJtTmpZN2k0dUtpZFAzMzZOUHIxNjRmYzNGd0F3TWNmZjR4Rml4WnBIWWZqT0VSRVJNRFQweFBKeWNsSVRVM0Z5SkVqY2Z6NGNZMC9nd0RVRWpET3pzNllPSEVpdnZycUs1V1lzck96a1phV2hqcDE2cFRwdGRWa2pMRjlDUWtKbElRaGhMenhFaElTd1BQOGI0YU9neEJTT1NnSlF3Z2gxY05TQUVOeWNuTEdBMWhlV21OQ1hxV3BVNmUrQkhDeGFGT3hjdVZLMDV5Y0hIZGpZMlBsTEpxM09JNnJ6eGlyRDZBRmdEb0FoS2RzUlROcFVsRXNRYVBjUkNMUlE0N2pIaGtaR1QzeDkvZlBLM2t2UXNpcjhjc3Z2NmdrUVE0Y09JRDMzMysvd3VQT216ZFBxTjFTR2wweldVcGlqS0ZEaHc3NDZLT1BzSGZ2WGx5NmRBbXJWcTNTV05OazBxUkplUGp3SVlEQzJScURCZzNTT1hieGgrOVdWbGF3czdOVGE1T2ZuNCtuVDU4S3gyNXVianJIdExTMDFIbTlQSGlleDhTSkU0VWx1aVpPbklnT0hUcW90RWxOVGNYQWdRT1JtNXNMUHo4L1NDUVNPRGc0NE15Wk05aTNiMStseG1ObVpsWnBZMzM2NmFmNDg4OC9kYlpoak9tY2VhSkpzMmJORUJzYnF6TEd1blhyTUdYS0ZDRWgyS3BWSy96ODg4OHF5YUxjM0Z5a3BxWWlPVGtaS1NrcFNFNU9Sbkp5TXJ5OHZJVGFRU2RQbnNUcTFhdng5ZGU2eS8xNWVYbkIzOThmbjN6eUNVeE1UTlN1eDhYRm9XM2J0dWpidHk5R2poeUpvVU9IYWszc3ZDN2tjcmtzSVNIaGN4Y1hsd2EydHJhR0RvY1FRZ3dpTlRVVkNRa0pEeXdzTEVJTUhRc2hwSEpRRW9ZUVFxb0JpVVJ5VVNhVEhRVVFJSlZLVnhjVlhTZWsyaXRLbHR3cTJ0U3NXN2V1VmtaR2hpdUErb3l4QmdEcWN4eFhINEJ5NndEQUFTaDhpQWdVcm44c2s4bWVNY2JVWnRRb0ZJckhBQkk1amt1a0dUV0VWTDZjbkJ4TW56NWRPQjR3WUVDbEpHQmVoU1ZMbHVEdzRjUEl6YzNGOU9uVDBibHpaN1J0MjFhNHZtREJBbXpkdWhVQVlHZG5oelZyMXVnY0x6bzZHci85OXQ4Zm9FWkdSbUxnd0lGcTdTNWZ2b3pXclZzTHgvSHg4UlY4SldYM3d3OC80T0xGd2p4NW5UcDFzSGp4WXJVMmMrZk9GV3E4TEYyNkZPM2F0Y1Bnd1lPRmVpWkE0ZnR5Nzk0OXZldklGTmV5WlV1aDlrOWxKbUdxU3NsbDVlN2R1NGV2dnZwSzVaeElKRUx2M3IzeDh1Vkx2SHo1RXFtcHFXcjFXN1NaTldzV1B2endRelJvMEVEdG1xK3ZMNlpPbllwT25UcnBIQ01sSlFVS2hRSUhEaHpBb1VPSDRPdnIrOW9uWWZyMTY1Y2VGUlUxTmlZbTVtaUxGaTFBaVJoQ3lKc21OVFVWTVRFeDRIbCtiT2ZPblRNTUhROGhwSEpRRW9ZUVFxb0pqdU9XTXNhaUxDMHRSd0NJTUhROGhGU0dpUk1uRmdCNFVMUnBKSlZLTGF5c3JPcmh2OFJNZlJRbWJlb3p4cG9DOEFaZ0JVRGw0Wk5NSnN0RVlVTG1HYy96aVJ6SEpRSklMRHFYeUJoN3huRmNZa1pHeGpOS2JCS2luNlZMbCtMUm8wY0FDb3VEbDN5WXYzSGpSamc2T3NMSHg2Zk1ZeTlidGd4U3FiUXl3dFNvYWRPbVdMUm9FYVpObTRhOHZEd01IandZcDA2ZFF2MzY5YkZtelJyTW5WdFlkazBrRW1IYnRtMDZaMDR3eGpCNThtUmhHUzB2THkrTkNaanE0T0hEaC9qMjIyK0Y0MVdyVnFrbFVhNWV2WW9mZi94Uk9QYng4Y0hnd1lPeGI5OCtsYVd4Z29LQ3lwV0FBVlNYa3l1NUhGbDFWREpSNU9IaGdmZmZmMS9sL2JoMDZWSzV4OC9Nek1URWlSTng2TkFodFd1clZxM1N1QlJhU2NXWDczTjJkdGE1ZE43cnhOdmJPeW9xS3FyWHBVdVhOcmk2dWpad2RYV0ZXQ3lHa1pHUm9VTWpoSkFxb1ZBb2tKbVppWVNFQkNRa0pEemtlWDVNNzk2OWRVOERKWVRVS0cvR3YrSUlJYVFHbURadDJqR1pUUFlQeDNGQlVxbDBjMUdkRGtKZWUxS3BOQnZBN2FKTm95VkxsdGdZR1JuVjV6aXVMc2R4em93eEZ3QXVBRndZWXk0Y3h6VUgwQjJBSGZCZi9RSEdHTVJpTVdReVdRcEtKR2lVK3dxRlFramd1TG01SlE4ZE9sUlJwUytZa0dycTMzLy9WVW02ZlBubGwyalJvb1Z3L091dnYyTDgrUEZnakdIZXZIbVlPM2R1cVVYb2kzTjFkWVdycTZ2S09aN24xZjZ5WHptbW01dGJtV2VWVEpreUJZY1BIOGFSSTBmdzRNRUQ5T2pSQTBPSERsVlpWbXp4NHNYbzA2ZVB6bkZPbkRpQjZPaG80VGc0T0xoTWNid3FDb1VDSTBhTVFFWkc0Ui9LZnZMSkp4ZzhlTEJLRzhZWXZ2enlTMkdwTXJGWWpOV3JWeU12TDA5bEZreTlldlhnNys5Zjdsank4Ly9MZFZmbVRKamZmLzhkY3JsYzdmejA2ZE9GMlV6ZTN0N1lzMmRQcVdQTm5Ea1RQL3p3QXdEMW1UQUE4TVVYWDZqVmExRXlNVEdCZzRNRDdPM3Q0ZWpvcVBLMStCWWRIWTE1OCtZQkFBNGZQb3pJeUVoMDY5Wk4zNWVyNHNtVEo4SithY3Zjdlc2OHZiMmpEaDQ4MlBMeDQ4ZVNoSVNFZ1VWTG5vb05IUmNoaEZTUlRJN2o3dkk4LzV0Y0xwZjE2OWN2M2RBQkVVSXFGeVZoQ0NHa211QTRqb1dHaGk1aGpPMFNpOFVEQWV3MWRFeUVWQmN6WnN4SUE1QUdJRVpYdTVVclY1b1dGQlE0RlNWbTFKSTFJcEhJaFRIV3Z1aWNtREdtOGdENDRjT0hDcGxNbGdRZ0NVQXlnQlNPNDVJWlk4a2N4eVVEU09GNVBwbmp1R1FqSTZOa2p1TlN6TTNOVTRwbS9CQlNZK1hrNUdEa3lKSENnM1JIUjBkOC8vMzN3dlhjM0Z4SUpCSmgyVUNwVklwTGx5N2g1NTkvaHJXMWRibnVlZURBQWN5ZVBSdS8vdm9yUER3OGRMYWRQbjA2V3JkdWpVOC8vVlJuTzQ3anNIUG5UblRwMGdWWHIxN0ZuVHQzVkJJd2MrYk1VVWs4YU5POWUzZEVSMGNqS0NnSUxpNHU2TjY5dTM0djZoVmJ0R2lSVUwvSDJka1pxMWV2Vm1zVEhoNk9zMmZQQ3NjTEZ5NUUvZnIxOGUyMzMrTDI3ZHNxNXlzeWc2V3FrakRheGlxZW1MR3dzSUJZWExibjg1cVNNSjk4OGdrZVBYb0VaMmRuT0RzN3c4WEZCWTZPam5CeWN0SjdobENmUG4yd2YvOSsvUFBQUHpBMU5VVm1acVphc2xMZkpjM3UzYnNuN0RkczJGQ3ZQcStUb29lUWM0czJRZ2doaEpBYWk1SXdoQkJTamRTdlgzL3Z3NGNQNHdETVpJenQ0emlPR1RvbVFtcVNvaG8xeWhveU9xMWV2VnFjbFpYbERNREZ5TWpJaFRIbVhKUzhxY054bkQxanpCNUEwNkt2OW95eFdzQi9mNld2L0t2eWpJd015R1N5ZEdoSTJqREdVcFQ3SXBFb0dVQ0tYQzVQcmxXclZ2S1VLVlBTNkROT3FvdWdvQ0RjdUhGRE9BNExDMU1wUW05bVpvWXpaODdBMTljWFo4NmNBUUQ4OXR0dmFOKytQZmJ1M1l0bXpacVY2WDRYTDE3RUo1OThncXlzTExScjF3Ny8vdnV2MXIvMGo0aUlFR2FpYk55NEVXdldyRUdqUm8yMGptMXRiUTEvZjMrTUd6ZE81YnlucHlkbXpacWxkNHh0MjdiRm4zLytxYkxNVm5XU21KaW9raWd6TWpLQ2o0OFA4dlB6a1plWGg5emNYT1RrNU9ENTgrZENtNDRkTzJMeTVNbUlpWWxSbWQzVHJsMDdqQm8xcWtMeHZPcmx5SW9uTXZTOVgybUpJckZZWE9FbDgwUWlFVmF1WElsSmt5Wmh5NVl0YU5teUpWSlNVbFRhWEx0MkRXKzk5WmJPY2VSeU9mNzQ0dy9odUVtVEpoV0tpeEJDQ0NHRUdBNGxZUWdocEJvWk9uU29JaVFrWkRISGNSdGxNbGsvQUFjTUhSTWhyeXMvUDc5TUFKa0E3cGJXbGpIR0JRY0hpMDFNVE93TENncnNSQ0tSUFdQTVh2bVY0emg3bnVmdGlpVnZQSXErMWxZbWJaUXpDRVFpRVJRS0JVSkRReFV5bVN3VlFBb0taL21rQVVnSGtNNXhYRHJQODJraWtTaWRNWmJPR0V2bk9DNk41L2wwWTJQamRKN24wNDJNak5McTFxMmJRY3Vua1lwU0tCUzRjK2VPY096ajQ0UGh3NGVydGF0VHB3NU9uRGlCcjc3NkNoczJiQUFBM0xwMUM1MDZkY0xldlh2UnRXdFh2ZTRYSHg4UEh4OGZaR1ZsQVFCR2p4NnRjNm1sMnJWcnc4YkdCbWxwYVRoNjlDZzhQVDB4Zi81OFRKa3lSYTFHUkV4TURBSUNBbkRreUJHMWNhNWV2WW9XTFZvZ0xDd01Bd1lNMEJtanJpUlBTY1VmN0plbGI2OWV2VlRxdEpTVms1TVRySzJ0aFFmOFJldklhMjF2Wm1hR2lJakNrblBqeG8xRFFVSGhCRDZSU0lRMWE5YVVhV2s1VFlvbllTcHpKb3cyeWlYWUFNRFMwbEt2UHNyWERHaWVDVk5aT25ic2lJc1hMd296TFcxdGJXRm5aeWQ4cndJREEyRnJhNHRtelpxcHZlOEtoUUwzNzkvSDBxVkxFUmNYSjV4djNicDFsY1ZMQ0NHRUVFS3FGaVZoQ0NHa21zbkt5dnBaTEJaUDV6aHVvVlFxUFVTMVlRZ3h2S0laS3hsRlc3eSsvYVJTcWJHZG5aMXRUazZPbmJHeHNUM1A4eXFKbTZKRWpSMEFLd0RXQU9vQXNHR01XWE1jWjhVWTQ0cnVENkR3WWFreW1hTlFLUER3NFVQSVpMSXNGQ1Z2VUN5Um96eG1qS1Vya3prY3g2VXh4cFJKbkV5RlFwSE5HTXVwVmF0V2RucDZldmE4ZWZQeWFIYk9tOGZJeUFnSER4N0U5OTkvajdWcjF3b0pGazFxMWFxRjhQQnd2UDMyMndnTURBVFA4MGhOVFVXdlhyMndhZE1tREJzMlRPZTk3dDY5aXg0OWV1RHAwNmNBZ0ZHalJpRTBORlJubjQ4Ly9oaXRXclhDSjU5OGd1am9hT1RrNUVBaWtTQXpNMU9vdlhIOStuVXNXN1lNbXpkdkZtYXBBY0NBQVFQUXVIRmpyRml4QWp6UDQrN2R1L0R4OFVIYnRtMHhZOFlNZlBqaGg2aFZxNWJHT010TDM3N0Y2KzJVaDBna1FzK2VQYkZ6NTA2Vjg3VnExVUx0MnJVaGw4dVJtcG9xbkYrd1lBR2FObTBLbnVjeFljSUVKQ1FrNE5HalIvRHo4NE9YbDVmUTdzS0ZDM2o4K0RFR0RScFVwbmhlOVV5WTRra1lmWmZFSzU2RTBaVW9xbWhDQ3Zpdk5wbHlQRjlmWDZ4ZnZ4NEFjUHYyYmIyVGxrQmh3czNiMjd2Q01SRkNDQ0dFRU1PZ0pBd2hoRlF6VXFsVUhob2FPb2N4OWoreFdQd0pnRjhNSFJNaHBIeWtVcWtjaGZWbGtzclJWMlJ1Ym01WnExWXRhNDdqck9WeXVUWEhjZFljeDFuelBHOE53SWJqT0dzQTFoekhXVFBHaXU4N296Q3BZODF4bkExalRBVDg5MUJRSkJLaGVEMGNudWNoRm9zUkdocktaREpaTm9BY2p1T3lHV1BaSE1kbEE4aFI3bXM2eC9OOE5vQWNrVWlVemZOOHR2SXJZeXpIeU1nb1d5NlhaeHNiRzJjenhuSXlNek96QWVSU2dybDY0VGdPOCtiTmc3Ky9QMnh0YlV0dFAyM2FORFJzMkJERGh3OUhUazRPOHZQek1XTEVDTVRIeDJQbXpKa2ErOXk4ZVJNOWUvWVVabXY0K1BoZzQ4YU5lajN3ZnV1dHQzRHExQ2w4OWRWWGlJaUl3SWNmZm9qcDA2ZGozNzU5V0xseUpZNGRPNmJTM3MzTkRUS1pETDYrdmdBQVgxOWZqQnMzRHJHeHNRQUtsME1iTW1RSUhCMGRNWExrU1BqNitxSkRodzVxTTJ1cXUrKy8veDRUSmt3UWlzTGIyZGxCTEJZak56Y1hyVnUzRnBJd25UcDF3dFNwVXdFVWZ2N0hqQm1EWWNPR1lmWHExZmp5eXk4QkZOYjltVHQzTHBZdFd3WlRVMU0wYWRKRTcwUVJ6L01xTlZwZVJSTG0yYk5ud3I2RGc0TmVmZlJOd2xTRlJZc1c0ZFNwVThMUG9MNXNiR3l3WThjT1dGaFlWRkZraEJCQ0NDR2txbEVTaGhCQ3FxR01qSXhmcmF5c0xqSEc1cTlidDI0WEZmMG01TTFUbEtSUXpyNTVVdDV4R0dPY1RDYXpNRFkydHM3UHo3YzJNakt5Wm96WmlFUWlDNTduTFpSZk9ZNnpZSXhaY0J4bndYR2NPV1BNQW9DRjhpc0FTOGFZWTdGejVrWDc1c3FINkl3eGNCd25mRlh1R3hrWkNRa2daZkZzbVV3bTV6Z3VuekdXRHlBZlFFSFIxM3dBQlpxdUZaM1RlbzNuK1h5UlNGVEE4N3hLVzIzWEFNZzVqdU1COEJ6SDhUelBNK1crOHF0Q29XREZqd0dvbmVNNGpwZkw1U3JuVEV4TW1FZ2s0ak16TTRVMkZoWVd6TWpJaUU5S1N1SUI4QUQ0T25YcU1GdGIyMnFUa05JbkFhUDAwVWNmNGRpeFkvRHg4Y0dMRnkvQUdNT3NXYlBnNWVXRlhyMTZxYlgvOXR0dmhRVE13SUVEc1hQblRoZ2I2LysvSTZhbXB0aTRjU1A2OSs4UEh4OGZuRDkvSHI2K3Zpb1AvKzNzN0JBWUdJZ3BVNmFvUEdUdjFLa1RybDI3aGcwYk5rQXFsUW96Y1pLU2tyQjgrWElzWDc0Y2RuWjIyTGx6SjNyMDZLRXlpNkUwbHk5ZlZsa3FxaXg5SzZwWnMyWWE2L0hNblRzWE4yL2VCRkM0Vk5lbVRadUVwS3VTdWJrNUpCS0pjSnlZbUlpMWE5ZENvVkFnT3pzYlE0WU1RWFIwdEY0RjczTnpjMVdPWDBXQ1EvazlCQXFYeXROSDhUajFqYkZqeDQ1NnpiUkpUMC9IMmJObnRWNjN0N2RIZEhRMDFxOWZqeU5IanVESmt5ZHFTOWtCaFFsUkV4TVQxS3RYRDUwN2Q4YllzV1BoNU9Ta1Y2eUVFRUlJSWFSNm9pUU1JWVJVUTFLcGxKZkpaTE1BSE03SXlCZ0xZSzJoWXlLRTFFeEZ5NHRsRlcxUFMybGVabEtwVkFUQVRDd1dXOGpsY2d0alkyTWh1UVBBWEpuWUtmbVY0N2hhakRFVDVWY0FKc3BqanVOTVNsd3paNHpaQUJEYUZ1OVgxTGNXeDNHbXlnUlEwV3NIb0o0Y0tuNU5xZmkxNHVkS1ByZ0dvSEcyUk1sa2dqSXhZR0ppSXB4VFBuQXQvbEE3SXlNREdSa1paVXArbEtaNHJZdktXRlpKbC9mZWV3K25UcDFDNzk2OThlalJJNFNHaG1wTXdBQkFSRVFFN3R5NUF3OFBEMnpmdmwzak1tQUE4TTQ3N3dBQTZ0YXRxL0g2NE1HREFRQmR1blRCOHVYTDhmWFhYOFBSMFJGZmYvMDF2dm5tRzYwUHpJMk1qREJod2dSOC92bm5pSXlNUkZoWUdHSmlZb1RyYm01dStPQ0REL1IrN2RYVjJiTm5zV3paTXVGNHhZb1ZhTnk0Y2FuOTNOM2RFUllXaHJGanh3SW9uTGswY2VKRWJOMjZ0ZFMrSlpNd1ZUMFRKajgvSDhuSnljS3h2a21ZOHRTdFdibHlwY3B5YmRyODg4OC9hTmV1bmNacitmbjVRZ0x5NDQ4L0ZtWWx2VW95bWN3UVMwMTJNOEE5Q1NHRUVFS3FIVXJDRUVKSU5SVVFFSEFrTkRUMEpJQzVVcWwwaTFRcXpUWjBUSVFRVWxMUmpKM3NvczJnR0dQY2Q5OTlaMlJ0YlYwclB6L2Z4TUxDd2tRdWw1dHdIRmVMNTNrVG51ZE5SQ0pSTFo3blRUaU9NK1U0em9qbmVRNkFpREVtTWpZMkZ2RTh6eFV0M3lac1hHRW1RMVQ4dlBKYzhmUEZ6eW1QTlkybFpmenZLK3Q5S1BsQXZLbzFhOVlNZi8vOU4wNmNPSUZSbzBacGJXZGxaWVUvL3ZnRDl2YjJLa21yNk9ob2xUb3U0ZUhod3Y2NWMrZDAzdHZMeXdzU2lRVDkrL2VIbVprWmJ0eTRvVmZNbnA2ZXVIYnRHazZmUG8zSXlFanMzTGtUd2NIQk5XNDVzcExTMHRJd2ZQaHc0ZjBjTkdpUWtGVFJ4NWd4WTdCLy8zN3MzYnNYQUxCdDJ6WjA2ZEpGV0xKTW0rTEpEYURxa3pEeDhmRXF4MVU1RTZZeTNMaHh3MkN6cFlyZDg2OVhlVCtPNHo1QUdXcW9FVUlJSVlTOHppZ0pRd2doMVJUSGNTdzBOSFFtWSt4dnNWZzhHVUN3b1dNaWhKRHFyR2pXajd4b3l6RndPR1Z5OU9qUlNrdkM2T1A0OGVQQ3ZvdUxTNFhIcTErL3ZzNEVqSkt6czdQYXVlN2R1eU1ySzZ0Qzk1ZkpaR1ZxYjJscGljek1USFR1M0JtZE8zZkdxbFdydE03TXFVa21UcHdvSkNqcTFxMHJGSUl2aS9YcjErUHMyYk5DelpVcFU2YWdVNmRPOFBUMDFOb25KMGYxNDFiVlNaZ0xGeTRJKzBaR1JtalNwSWxlL2NvekU4YVE1SEk1MXExYkJ4Y1hGMkVHV0hrRkJnWjJxNXlvOUZNMDh5YitWZDZURUVJSUlhUzZvaVFNSVlSVVl3RUJBV2RrTXRudkFHWXNYNzU4L2RTcFUxOGFPaVpDQ0NFMVg3ZHUzUXdkUXJXaUt3R2pxZVpLY1NWbmdaVFdIZ0N1WHIycXNsUmRaVmkrZkRsMjdOZ0JvSEI1dkIwN2RzRGUzcjdNNHpnNk91S25uMzdDd0lFREFSUyt2aEVqUmlBNnc2RG9rZ0FBSUFCSlJFRlVPbHByNHFKa0VxYXFpOGdYVDhJMGI5NWM3L3NWLzE3cG15amF2SGt6b3FLaVNtMzM1RW01UzNkcHRIdjNic3ljT1JPM2I5K0dpNHNMZXZYcXBWZHRHa0lJSVlRUVV2MVFFb1lRUXFvNWp1TytaWXhkbHN2bEVnRGZHam9lUWdnaDFWOThmRHplZXVzdGc5ejcvdjM3Y0hkM0wxZmY0ak4wcWtMMzd0M0wzT2ZXclZ1VjNwN24rVExIb1V0VVZCUUNBd09GNDBXTEZ1SDk5OTlYYWNNWXcrUEhqM0g3OW0zY3VuVUxabVptR0RObWpNYnhmSHg4OFBubm4yUHo1czBBZ0ppWUdNeVlNUU5oWVdFYTI3L3FtakJuejU0VjlyWFZZZEdrK0l3cmZSTTNQL3p3Zy82QlZZSURCdzVBS3BYaW4zLytFYzRsSmlaQ0twV3ExUG9oaEJCQ0NDRTFCeVZoQ0NHa21nc0lDTGdpazhsKzRUaHVTbGhZMktvcFU2WThNM1JNaEJCQ1NGV2dHVHBsZC9ueVpRd2VQRmlvQTlPdVhUdTBhZE1HUC8zMEUrN2N1WU03ZCs0Z0xpNE9kKzdjVVpteDR1Zm5welVKQXdDaG9hRTRlUEFna3BLU0FCUVdxTy9Ycng5NjkrNnQxcmJrY25KVk9STW1QajVlSlVIeDNudnY2ZDAzTy91LzBsVlZuU2dxQzhZWTl1L2Zqd1VMRmlBNk9scnR1bGdzaHFtcHFRRWlJNFFRUWdnaGxZR1NNSVFRVWdPSVJLSzVQTThQbGN2bHN3SDRHem9lUWdnaE5ZdWJtNXZhT2NZWUhqNThxTE1OQUR4NDhFRFliOUNnQVRpTzA5bm1kWmFUazZPMkpOZmx5NWYxS3JxdTZYMnJLSjduOFgvLzkzOUlUMDhYemtWSFI4UGIyN3ZVdnRxKzMwcjI5dlpZc1dJRmhnOGZEcUR3ZFkwZlB4NXhjWEZxUzZtVlRNSlVWb0xqMXExYk9IYnNHTnEzYjQrMmJkc0NBTFp2M3k1Y0Y0bEV3ckpwK2lqUFRKam82R2g0ZVhtVjJ1NmZmLzRwMDZ3Y29IQUdVV1JrSkdReW1jWVpWQTRPRHZEMzk4Zmt5Wk5oYTJ0YnByRmZCd2NQSHJRMk5qYVdjQnozSVFBUEFKYUdqb2tRUWtpVnlnSndsekcyVHk2WHkvcjE2NWRlYWc5Q2FnaEt3aEJDU0Ewd2JkcTBPektaYkFPQUwwTkNRcFlIQmdiZU4zUk1oQkJDYWc1bHNmYmljbk56VlI2V2Eyb0RxQ1lQcmwrL0RyRllyTE5OUlZSRm91SjFKaEtKNE9EZ2dNVEVSTDNhdTdxNm9sR2pSbWpjdURGNjlPaFJhdnRodzRaaDY5YXRPSERnQUx5OHZCQWVIcTZ4bGszeEdTWkErV2ZDeE1iRzR1VEpremg1OGlST25EaUJoSVFFQU1DR0RSdlF0bTFiTU1ZUUdSa3B0SC8vL2ZmaDR1S2k5L2pGNDZ6cXVqVzZ4TVhGWWQyNmRZaUlpRUJLU29yYTlRWU5HaUFnSUFEanhvMHphSnlHRkJVVjVRMWdnNnVyYXdOWFYxZUl4V0lZR1JrWk9peENDQ0ZWU0tGUVdHWm1abm9tSkNSNEppUWtmQjRWRlRYVzI5dTc5TUpzaE5RQWxJUWhoSkFhUWlRU2ZjL3ovQWlSU0JRS1lKQ2g0eUdFRUVLSTRYWHQyaFV4TVRIQ2NlM2F0ZEcwYVZNMGE5WU16WnMzRjVJdWpSbzFLdGNEL1I5Ly9CRzdkdTJDdjcrLzFvZmdHUmtad2o3SGNYcmRSN2w4bXRLb1VhUFVhc3NvdlhqeEFnQ3daODhlWEw5K1hUZy9aTWlRVXUranhQTzh5dmlHWEk2c2FkT21HbWRNdFd2WERwTW5UOGJ3NGNOaGJQem0vcTk2VkZTVXQ0bUp5ZEVXTFZxOGtUT0FDQ0hrVFdWa1pBUWJHeHZZMk5qQXhjV2xRVXhNek5FalI0NTQ5KzdkKzA5RHgwWklSYjI1LzdJamhKQWFadHEwYVU5a010a0N4dGppNE9EZzNrRkJRVWNNSFJNaGhCQlNtV0pqWTZ0MC9PYk5tMWZwK0lZd1pzd1llSHA2b2xtelptaldyQm1jblowcmRmejY5ZXRqNnRTcE90c1VYK2JMek14TTQ0eW16TXhNbkQ5L0huLy8vVGRPbno2TmMrZk9xVnpYbG9CeGNYRkI3ZHExd1JqRDk5OS9MNXkzc2JIQlo1OTlwdmZyeU16TVZEbTJ0TlJ2WmF1WW1Cakk1ZkpTMjkyOGVWUHZXSW9uWUd4c2JEQml4QWhNbURBQjc3NzdydDVqdks0T0hqeG9EV0FESldBSUllVE5abXRyaXhZdFd1RFNwVXNiRHg0ODJKS1dKaU0xSFNWaENDR2tCakV4TVZtZW41OC9SaVFTclpSS3BaNVNxVFRmMERFUlFnZ2hsYVZaczJhR0R1R1ZPM3IwcUxEZm9FR0RNdmR2MjdhdFVDL0ZVTkxTMG9UOWtzbU5QWHYyWVA3OCtiaDY5YXJhN0JkTkhCMGQwYjE3ZDNUdjNoM2R1blVUZmlZMmJ0eUlLMWV1Q08wbVRab0VHeHNidldNc1Bsc0gwSDg1c2krKytFTHZlNVRGKysrL2ovSGp4MlBvMEtGYVorV2twcVppN05peEdEMTZOUHIyN2F0eEtialhqYkd4c2NUVjFiVUJKV0FJSVlUWTJ0ckMxZFcxd2VQSGp5VUE1aG82SGtJcWdwSXdoQkJTZy9qNysrZUZob1pPWVl3ZHNMUzAvQVpBaUtGaklvUVFRa2o1ZVh0N0d6cUVDaXVlaENsWk04alUxQlQvL3Z1djFyNVdWbGI0NElNUDBMTm5UL1RvMFFNdFc3WlVtMG56NE1FRFRKa3lSVGcyTnpkWE9kWkh5U1NNdmpOaHFzS05HemYwbXBXVm5KeU1QWHYyWU0rZVBiQzF0VVZzYkd5bHozU3FiamlPKzlEVjFkWFFZUkJDQ0trbVhGMWRrWkNRTUJDVWhDRTFIQ1ZoQ0NHa2hna0lDRGdvazhsKzV6aHU3dEtsUzdkT256NDl3ZEF4RVVJSUlaVkIwekpXcEdva0pTVkJMcGVqVHAwNkZSNnJlSEg1a3NtTkR6NzRBQ1ltSnNqUEw1eThhMnhzakE0ZE9zRGIyeHZlM3Q1NDc3MzNkTlkva2N2bCtQenp6MVdTS0ZLcEZFNU9UbVdLc2J4Sm1MVnIxNkpwMDZhbHRydDE2eGErL1BKTHZjYlVkMW04cEtRa1lUODFOUlcxYTlmV3ExOE41MUV5a1VjSUllVE5KUmFMd1Jqek1IUWNoRlFVSldFSUlhUUc0bmwraWtna3VtRmtaQlFNWUtTaDR5R0VFRUtJZHNXVEZBQmVXZEYxeGhnZVAzNk1temR2NHRhdFc3aDU4eWF1WDcrTzY5ZXZJeWtwQ2F0WHI4YWtTWk1xZko5SGp4NEoreVVmb0Z0YVdtTDQ4T0d3c0xCQTc5NjkwYjE3ZDFoYlcrc2QveGRmZklHLy92cExPT2ZsNVlXQWdJQXl4MWc4b2FHTVN4OXQyN2FGbDVkWHFlMnFJbkh3N05rellkL0p5UW1tcHFhVmZvOXF5TkxJeU1qUU1SQkNDS2ttaXY2YlFObDVVdU5SRW9ZUVFtcWdvS0NndXlFaElTRWN4ODBPRGc1ZUZ4UVVkTXJRTVJGQ0NDRVZGUnNiVzZYajZ6c0RvYUp5YzNOaFptWUdBRkFvRkZpMmJKbHd6ZDdldnRLVE1JbUppYmg3OXk3dTNMbUR1TGc0M0w1OUczRnhjWWlMaTBOV1ZwYldmcFd4dEJWakRGZXZYdFU1WmtSRVJMbkduanAxS2lJakk0VmpjM056Yk55NEVlVjVTQjhURXlQc1cxcGFWa25TUkYrTU1iMW1mVDE4K0ZEWWQzZDNyOEtJQ0NHRUVFSklWYUlrRENHRTFGeUxBWHdtRW9sK2tFcWxiYVZTcWR6UUFSRkNDQ0VWb1N6Q1h0TzV1YmtoSlNVRlptWm15TS9QRjViaUFvQ3VYYnZxUGM3ejU4OVZqa1Vpa2JCLzgrWk5EQmt5QlBmdTNVTjJkbmE1NHJTM3R5OVh2K0kyYk5pQXAwK2ZDc2Y2TE4xVm10emNYSXdiTnc1YnQyNFZ6b2xFSWtSR1JxSmx5NVpsSGs4dWwyUGp4bzNDY1pNbVRTb2NZMW5VcWxWTDVUZ3hNVkd2WmVDSzE5S3BqUGVWRUVJSUlZUVlCaVZoQ0NHa2hnb01ETXdLQ1FtUmNCeTN3OHJLYWlLQTFZYU9pUkJDQ0NGQXAwNmRzSGZ2WG1SbVpxcWNOemMzeDl5NSt0ZVZQWERnZ01xeGpZMk5zTy9tNW9iYnQyK3JKSGcwY1hGeFFkT21UWVhOdzhNREhoNGVhTml3SVN3c0xOVGFaMlZsWWNtU0phaFRwdzVjWEZ4UXAwNGRPRG82d3RMU0V1Ym01akEzTndmSGNiaDM3eDYyYjkrT0pVdVdxUFR2MTYrZjNxOVBreWRQbm1EUW9FRzRjT0dDeW5tWlRJWkJnd2FwbkV0TFM4UCsvZnZoNU9RRVoyZG5PRGs1d2RMU0VpWW1KakF4TVFIUDg3aHg0d1ptenB5Slc3ZHVDZjE2OU9oUm9SaTF4YTFVUEZrR1FDM2hzblRwVWl4ZnZsem5iSmpqeDQ5ang0NGR3bkdyVnEwcUtWSkNDQ0dFRVBLcVVSS0dFRUpxTUlsRXNqTTBOUFJMeHRpQ2xTdFgvcy9mM3orcDlGNkVFRUplSjNmdTNFSGp4bzExdHRGbjZTTjkybGhaV1pYYTVxMjMzbEk3ZC9ic1diejMzbnVWRWtOTjBMbHpaNXc3ZHc0OHo4UEl5QWhXVmxabzA2WU5ac3lZZ1hmZmZWZWxiWEJ3TUFvS0N1RG82QWhiVzF0WVdWbEJMcGZqNHNXTENBa0pFZHB4SEtjeUc4TGMzQnh0MnJUQnVYUG5BQUFPRGc3dzlQUkVpeFl0OE00Nzd3aGJXWXU1VzFwYVl0MjZkV28xVlBUUnZuMTdkT3ZXcmN6OWdNSWx1dGF1WFl1Wk0yY2lMUzFONWRxQ0JRc3dkZXBVdFQ0bUppWVlQWG8wRkFxRnhqRTVqZ05qVE9XY1NDVEN1SEhqeWhVakFPemJ0dzkzNzk1RnUzYnQwTFJwVTlqWjJlSGV2WHRZdUhDaDBNYlIwVkdsajUyZEhkcTBhWU5MbHk0QkFGYXNXSUV0VzdiQXljbEo0ejNTMDlOVlpoY0JRSjgrZmNvZE15R0VFRUlJTVN4S3doQkNTQTNHY1J4YnRteloxenpQWHlrb0tGZ0lZSUtoWXlLRUVFSmVKM0Z4Y2NLK3ZvWFJBd0lDOUM0ZWYvSGlSZnp2Zi84cnRWM1BuajNWRWlxTEZpMUNYbDRlUEQwOTRlcnFxdGY5OU9IbDVZVkRodzZWcVUrZE9uWHd5eSsvbFB1ZVE0WU13YSsvL3FweXJsYXRXdGl3WVFOR2pScWxzWSs1dVRrYU5XcWtNc3VsdUpJSkdBQ1lOV3RXaFphOXk4dkxLL1Y3MjZWTEY3VnpJU0VoNk51M0x3b0tDZ0FBcWFtcFNFMU4xZXVlVTZaTXdUdnZ2RlAyWUFraGhCQkNTTFZBU1JoQ0NLbmhwazJiZGwwbWsvM0FHUE5mdG16WittblRwdjFqNkpnSUlZUzhPaUtSQ0phV2xvWU9ReWQ5QzZrdlhyeTRTdU9ZT1hObW1mczBhdFNvQ2lMNVQrdldyVXROd3RqWTJDQXNMRXp0ZlBmdTNhc2twbGF0V3VtZGhERXpNOFB3NGNPeGVQRmlyVE03OVBIZGQ5L2h4SWtUU0U1T0JnRFVxMWNQUC8vOGM2a3phNW8zYjY0MUNWT2NsWlVWNXM2ZEM0bEVVdTRZQWFqTlpDcEpMQlpqM3J4NWF1ZDc5T2lCVTZkT1llSENoVGg3OWl5U2s1TTFKb21Bd3MrMHJhMHRXcmR1alhIanh1R1RUejZwVU15RUVFSUlJY1N3S0FsRENDR3ZBU01qSTZsQ29maVU1L253ZGV2V3RaczRjV0tCb1dNaWhCRHlhalJzMkZDdDlraE5OV1BHakNvZHZ6eEptS3JXb2tVTGpjdG1jUndISnljbmVIdDdZKzdjdWErMG1QeXNXYk13ZXZSb1pHWm1JaXNyQzFsWldjakx5NE5jTG9kY0xvZENvWUM1dVRucTFLbUQxcTFiNnoxRFNKZDMzbmtIZS9ic1FjK2VQVEZpeEFpRWhZV3AxTURSWnNtU0pSZy9manl5czdPUm5aMk4zTnhjOER3UG51ZkJHSU9wcVNuYzNOelF1WE5ubUp1YlZ6aE9EdzhQMUt0WEQzSzVIQ0tSQ0NLUkNDWW1KckMydG9hWGx4Y2tFb25Lc25IRmRlalFBYi85OWx1Rll5Q0VFRUlJSVRVTEpXRUlJZVExTUhYcTFKY2hJU0ZmY1J5M095TWpZeWFBN3cwZEV5R0VFS0lQSHg4ZjVPVGt2Sko3ZmZqaGh3QlFLUS9qSzh1QUFRUEE4enlBd3VXekdHTkNMUmxEMWNnUmk4V3ZOT21qMUtWTEY4VEZ4Y0hOelUzdlBrMmJOdFdhOUNpdlU2ZE9DZnNsbHk0ek5qYkdvMGVQS3ZWK2hCQkNDQ0hrOVVaSkdFSUllVTBFQmdidWtjbGtPd0RNQ1FrSjJSc1lHSGpWMERFUlFnZ2hwYWxJSFpHeTJydDNiNldQMmFwVks2M0xTcFVWeDNIZ09BNGlrYWhTeHF1SnlwS0FxU3FkTzNjMmRBaUVFRUlJSWVRMTh1Yis2NTRRUWw1REppWW1YelBHVWtVaVVjUzZkZXRxR1RvZVFnZ2hoQkJDYXBxVWxCVGN2WHUzVXNkOCt2UXBSbzRjaVpFalIxYnF1RFZKUmtZR2hnd1pnaTFidGlBcks2dlU5cmR1M2NMMjdkdXhmZnQyRkJSVTdtckxqREdWV1crdlNucDZPbzRjT2ZMSzc2dkpwVXVYeWp3VDllelpzOGpMeTZ1aWlIUlR6aG9sMVVkRVJJVHdlODFRUHhlRTFCU1VoQ0dFa05lSXY3OS9Fc2R4a3hoamJUSXpNNE1NSFE4aGhCQkNDQ0hWaVV3bUUyYWRhYk5xMVNvMGF0UUlqUm8xcXJSa1RGcGFHclp1M1lxdFc3ZFd5bmcxMGV6WnM3RnIxeTU4L3ZubldMWnNXYW50OSsvZmoySERobUhZc0dGNkpXMzBkZVhLRmJSczJSSmR1M2JGcjcvK1dtbmpsaVl4TVJGZHUzWkZ2Mzc5WHVrc1VFM1MwOVB4L3Z2dnc4N09Eb01HRGRLcnorM2J0OUdwVXlmVXJsMjczRFhjTGx5NFVLNStOMi9lUlAzNjlURjc5bXc4ZlBpd1hHTlVGMkZoWVJnd1lBQ2VQMzllcGZkaGpPSEZpeGRJVEV5c3NudWNQMzllK0wxR1NUSkNkS1BseUFnaDVEVWprVWgyeVdTeW5ZeXhlU0VoSWZzQ0F3TmpEQjBUSVlRUVFnZ2hyMHBjWEJ3dVhyd0lBUGowMDAvTDFKY3hob2lJQ0FDQWpZME5QRHc4S2oyK3FuYno1czB5OXpFMU5jVmJiNzFWQmRFVWlvNk94dXJWcXdFQW5UcDF3cXhac3lwbFhNWVlkdTNhQmFsVWl2RHdjSFRzMkxIVVBvMGFOVUpHUmdZQUlEQXdFRDQrUGpBeE1kSFpKenc4WE8rWW1qVnJwbkZad3lkUG51RHUzYnRRS0JRWU5Xb1VHR01ZUG55NGNEMGxKYVZTSHN5WHJHV2x5ZTdkdTVHYm13c0FxRk9uamw3ajd0cTFDd0NRbTV0YnJycGgyN2R2eC9EaHc5Ry9mMzlzM0xnUmpvNk9ldmVkTzNjdUVoSVNzR2pSSXJpN3UyUDgrUEZsdm45WlZWWmR0dUpMbGg0OWVoUUJBUUhnZVI2ZW5wNklpSWpBLy8zZi8rbnNMNWZMa1oyZGpmVDBkTFV0SlNVRnljbkpLbHRpWXFLd0ZSUVVvRmV2WHE5azl0V2J2SlFxSWZxZ0pBd2hoTHlHR0dPVE9ZN3J6bkhjSnFsVStwNVVLcFViT2laQ0NDR0VFRUplaFQvKytBTmZmLzAxZ0xJbllhS2lvdkRnd1FNQXdMZmZmbHZwc1FHRlNRQk5SbzBhaGFkUG4yTGR1blZsSHJQNGc5N216WnVYdWY4Nzc3eURtSmlZY2o5NHpzbkpnWm1abWRacm4zMzJHWGllUiszYXRiRnQyellZR1JrQkFCUUtCVFp2M294Um8wYWhWcTJ5cmFaODZOQWh6SjQ5Ry8vKyt5OEFZTXlZTWJoOCtUSk1UVTExOXJPMHRFUllXQmdHRFJxRSsvZnZZOTI2ZGNMUGl6WmxlZWcvZHV4WWpVbVl0bTNiWXUvZXZlamZ2ei95OHZMdzJXZWZ3Y3pNVEppSnNuNzllc3ljT1ZQdisyaWpUNTJ5TFZ1MkNQdVRKMC9XYTF6bHJDRlRVMU85Wjg4bzhUeVAwTkJRTU1idysrKy9vMlhMbG5vbElBRGc4dVhMUWdLb1U2ZE9HRGR1WEpudURSVCtuTVhGeGVuZFhwOUVWbmwwNk5BQkF3WU13RysvL1labno1NmhYNzkra0Vna1dMeDRNWXlOQ3gvUmVucDY0dG16WjhqSnlVRk9UZzdrOG9yOXIveUZDeGZBR0ZQNWJFZEdSZ3BKT0gyVjlyNVRFb1lRM1NnSlF3Z2hyNkhBd01EbklTRWhmaHpIN1JDTHhSSUFTd3dkRXlHRUVFSUlJZFdkVENZRFVQakEvT09QUDY2U2UyaGI0aXdwS1FrV0ZoWXdNVEZCZm40K3pNM05kYzdRU0V0TEE0QXlKeTlldFduVHBnbXpjOWF2WHc4M056Y0FoVXRpOWVqUkF4Y3ZYc1N0Vzdld2RPblNVc2RTS0JUWXQyOGZRa05EY2ViTUdlRzhoWVVGK3ZUcGcrenNiQ0VKOC9MbFM2M2pkTy9lSGExYnQ4YVRKMC93L1BsenJXMnRyYTByOWVGeXo1NDlzWFhyVmd3ZE9oUUtoUUxEaGczRHZuMzcwTGR2MzBxN1Iybmk0dUp3NHNRSkFFRGZ2bjMxU3RyRnhzYmkwcVZMQUlDQkF3ZWlkdTNhWmJxblNDVENYMy85aFFrVEptRHIxcTE0OXV3Wit2ZnZqK25UcDJQQmdnVkNVazZUYWRPbWdURUdZMk5qckZ1M3JseUp3cVNrcERJbEo0c25zdWJQbnc5ZlgxK1Y2OWV2WHhmTzdkbXpSeTFwczJmUEhvMnp2YXl0cmJGMzcxNHNXTEFBVXFrVVBNOURKcFBod29VTDJMRmpCMXhjWEZDN2RtMWN1M2F0TEM4UDV1Ym1zTFcxaGEydExlenQ3V0Z2Ync5SFIwYzRPVG5CMmRrWnVibTVNRGMzRjlwUG1USUZ5Y25KWmJxSHBpUk04U1hJbEVra1FvaG05QWtoaEpEWGxFUWkyUmthR3ZvSmdPOWtNdGx2RW9ua2hxRmpJb1FRUWdnaHBMcUtqbzRXbHUyNWVQRmltUjcycmxxMVN1OFpCYVhOVkdqVXFCSDgvUHd3YU5BZ1JFWkdhbXp6MTE5L29WdTNiZ0FLWjE2VUhQLzA2ZFBvMHFVTGdNSUg2Q1VmRWl0ZlcwUkVCRWFQSHEwMnZxWUh6eVVkUEhnUUFRRUJPdHZzM0xrVGE5ZXVCVkQ0TUgzSWtDSENOV3RyYXpSdDJoUVhMMTZFVENaRDM3NTkwYjE3ZDQzanBLZW5JeUlpQWl0WHJrUjhmTHpLR0g1K2ZwZzZkYXJhOGxhMnRyWTZZMU5hc0dBQkZpeFlvUEhhdFd2WDBLSkZDK0U0SkNRRUVvbEVyVjFTVWhJYU5HaUEzTnhjZUhwNjZyemY0TUdERVJZV0JuOS9mN2k2dWdwSnFTRkRocWpjcXl6V3JsMkxBd2NPNk5VMlBEeGMrQm1jTm0yYTNuMlUrdmZ2cjFlZEVXdHJhMWhZV0FqSEZoWVdpSXlNUktkT25UQmx5aFFVRkJSZ3laSWxPSHYyTEhiczJBRm5aMmUxTVhidTNJbmp4NDhEQUFJQ0FqUytQM2w1ZVFnTEM4T1lNV1BLdE1TWnZseGNYTlErUDVtWm1jSyt1N3U3Mm5WZFM3eHhISWM1YytiZzNYZmZ4ZkRodzVHVmxZV1RKMDlpd1lJRitPR0hIekJod2dTMGE5Y09scGFXYXB0WUxJWllMTVlISDN3QW9IRDJYSGg0ZUtuTDZWVVZoVUlCb0RESlZsbkx0eEZDQ0NHRTFEaGhZV0hPTXBrc1dTYVRuWmRLcFpSNEo0U1FhdXJvMGFPTUVFS3F3dEdqUjB0Zm02aVN5V1F5RmhJU0lpMXJ2OHI2WGJocTFTb0dnQUZRdXhZU0VxTDFtbytQajNDdHJOdXFWYXQweGhRYkc2djF2aVdscEtRd1UxTlRWcXRXTGZiZ3dRT05iYnAyN2NvQU1ITnpjL2I0OFdPMTY2ZE9uUkx1RnhzYnEzWmRlUzBpSWtMaitaOSsrcW5VT0gvNTVSZWhmVTVPanRyMWt5ZFBNbk56Y3dhQTllclZpOG5sY3JVMnFhbXByRzdkdWd3QXExZXZIa3RKU1JHdUZmOWVXVmhZcUx6ZmRlclVZUXNXTEdBdlg3N1VHbDk1djVmRnQydlhycW1NRlJJU292RmVVcW1VQVdBbUppYnN4WXNYcGI1M2pERzJldlZxOXV6Wk03M2Fsc2JQejAvbnoxZFpYN2VmbjUvUU55OHZqems0T0ZUcVorTDQ4ZVBNMXRhV0FXQWVIaDRzS1NsSnJVMUdSZ1pyMEtBQkE4RGMzZDFaVmxhV1dwdmMzRnoyOXR0dk13RE14OGVuVE8rWnRzOUF5ZXVhUGd2UjBkSEM5WC8vL1ZmdGVrUkVoRjZmOTB1WExyRzZkZXV5VnExYWFYeDlwY1UrZHV4WXZmdFVoZEdqUndzLzkxWEpFUDhkSTZTeTBRTTVRZ2g1alUyWk11V1pUQ2FiREdDYnBhWGxWQUFoaG82SkVFSUlJWVNRNnViRWlSUFl2MzgvQU9CLy8vc2ZXclpzV2FiK0xpNHVVQ2dVOFBEdzBIaTlvS0JBMkhkM2Q5YzVWbng4UE1hTUdZTWZmL3dSTTJiTXdMWnQyMVN1Yjl5NEVTZFBuZ1FBTEZ5NEVIWHIxaTFUcksvQ3ZuMzdNR0xFQ09UazVNRER3d003ZHV4UVczS3FvS0FBdWJtNW1EWnRHZ0lDQXZENDhXTk1uandaVzdkdVZSc3ZPenNiQU5DK2ZYdjQrL3RqNk5DaEtzdXdiZHEwQ1k4ZVBjS29VYU9FOS9mcDA2ZkNkY1lZYnQ2OHFYTkpLcDduc1dYTEZvd1lNVUlZMjhIQm9kVFhtcGVYaHg5Ly9CRkE0U3dYZTN0N3RUYktXUUorZm43NDRZY2ZBQUNUSmswcWRlenFZUHYyN1hqeDRrV1orK21xemRPdFd6ZWNPM2NPbjMzMkdiWnMyYUx4ZlE0S0NzTERody9CY1J6V3JWdW5NcXVtK0QwR0RScUVHemR1WVAvKy9WaXpaazJOZVY4Qm9IWHIxcmh3NFFMa2NybkcxMWVkeE1mSDQ2MjMzdEo0TFQ4L3Y5U1pNTmJXMXNJU2lvUzhpU2dKUXdnaHI3bUFnSUR0b2FHaFF6bU9teStUeWZaTEpKS2JobzZKRUVJSUlZU1E2a0l1bHd0TGlmWHAwMGRseWF5eWp2UGd3WU5TMituVFp0YXNXWWlJaU1BdnYveUNFU05Hb0gvLy9nQ0FtSmdZZlBQTk53Q0FMbDI2Q1B2VlNVeE1ERDc2NkNQaHVGNjllcGc0Y1NKU1VsS1FtcHFLbEpRVXBLU2tJRDA5WGEzdnRtM2JNR0xFQ1BUcjEwL2wvTEJod3pCbHloUzBiOTllNHoydlhidUdaY3VXWWY3OCtjak56WVZJSklLTGl3c0E0UDc5K3hnOWVqU3VYTG1DMk5oWXJVdEY3ZDI3RnpObnprUjRlRGcyYmRxRXpwMDc2L1Y2bFRWT0FPQ3JyNzdTcTQraGZQVFJSenAvWmtvdUI4Y1l3NUlsaGVWRkhSMGRjZXpZTVoyMVB3NGNPQ0FzMTFiYUVsbE5talRCdVhQbk5GNDdkdXlZc0l5ZG41OGZldmZ1clhXY3VYUG40dmZmZjhmbHk1Y2hrVWpRdlh2M010Vi9LVTE2ZXJyYThtdkY2NmtrSnllclhTOUxzc0hWMWJWaUFkWVExYjEyRlNGVmpaSXdoQkR5bXVNNGpnVUhCMzhsRW9sdUFOZ2lsVW83UzZYU2ZFUEhSUWdoUkVXV1FxR3cxRldZbGhCQ3lxcG92ZjdNMHRwVmtjcXJabDdGd3NMQ2NQMzZkWEFjaDhXTEZ3dm50MnpaZ3Q5Ly94M2g0ZUd3dHJZdWRSeGpZMk9kOVY0VUNnV1NrcElBUUVnUWFGT3ZYajE4OTkxM21ENTlPa2FQSG8xejU4N0IyTmdZUGo0K3lNek1oSnViRzNidDJxVlgwZmo3OSsrWDJxWXl0V2pSQW8wYU5jS2RPM2NBRk5hdktZM3lBVzFCUVFHKyt1b3JYTDkrWGVYNm1qVnJkQmFEVnlaQlhGeGMxTjRUdVZ5T2MrZk9JVDgvSDM1K2Z0aTllN2ZHTVVKQ0NoY05lUGp3SVp5Y25FcU5XU2tzTEF3QTBLcFZLNkVPVDNWVnQyNWRvWmFRUHZidTNZdlkyRmdBMm11eUZCY2RIUzNzRjU4Skk1ZkxFUjhmajBhTkdwVjZ6MmZQbm1IVXFGRmdqS0ZaczJZSURnN1cyYjVXclZyWXRHa1R2THk4a0pPVGcySERodUhDaFF1VlZpY2xJQ0JBWiswamIyOXZ2Y2Y2OGNjZjRldnJXeVcxYTZxYW5aMmQ4QmxSaW95TXhKVXJWeUFXaXpGdjNqeU4vWlJ0S0FsRDNuU1VoQ0dFa0RkQVVGQlFva3dtbXdCZ3A2V2w1V0lBdWl0b0VrSUllZFh1Wm1abWV0clkyQmc2RGtMSWF5UXpNeE1jeDkwMXhLMEJhRjYzcHBxNWN1VUt2djMyV3dEQXA1OStpdGF0V3dNQS92ampENHdaTXdZS2hRS1hMMS9HcmwyN1NpMjRYbEorZmo3dTNic25GTzJPaTRzVC9rSmZtYXpKenM3V3VneFJRRUFBRGh3NGdKTW5UNkpYcjE1Z2pDRStQaDVPVGs0NGNPQ0Ezb21Da3JOS1hvWHg0OGRqeFlvVmNIWjJScDA2ZGVEbzZBaG5aMmM0T1RuQndjRUJEZzRPY0hSMGhMMjlQUndjSEdCalk0T0lpQWlNR1RNR0R4OCt4TEpseTFUZUYxM0pMUUI0OU9nUkFLQkJnd1pxMXhvM2JveHZ2dmtHSVNFaDJMTm5EdzRjT0NETUxGSTZkZW9VenB3NUE2QndOa3VUSmszMGVwMEhEeDdFdFd2WEFBQlRwMDdWcTA5TklaZkxoYytHbloyZFhzdDh5ZVZ5WWI5NEV1VExMNy9FMXExYnNYanhZbnp6elRkYWw2NVNLQlQ0OU5OUGtaQ1FBR05qWS96ODg4OHdOemN2OWI3dnZ2c3VKQklKbGl4WmdpdFhybUR1M0xuQ0RKN3FJaUlpQXBNbVRjS2NPWE93ZlBseWpCbzFTcTFOWkdSa21jYThlL2V1M24yOHZiMUxUZjdxWW0xdExjeHlVanB6NWd5dVhMbWk4VnJKTnBTRUlZUVFRc2diSXlRa1pFMVJvVlFmUThkQ0NDSGtQMGVPSFBuK3hvMGJWVnJVbEJEeTVybHg0d1k3Y3VUSTk2LzZkNXBNSmpzaWs4bXVsOTVTMWRHalJ5dmxkYTlhdFVwclVleml4ZDR6TXpOWjA2Wk5HUUJtYTJ2TG5qNTlLclRMeU1oZ0gzMzBrZERXM055Y2JkaXdRZThZRkFvRkd6SmtDRE0xTldVaElTR001M2tXR3h1ckV0ZjU4K2VacmEwdEN3ME5aUXFGUXVNNFNVbEp6TlhWVmVqbjVPVEVidDY4V2VyOVQ1MDZwVmZ4OUpKRnlaWG5OUlVqTCttWFgzNFIydWZrNUpUK3BwU0M1M25Xb1VNSE5tblNKSmFkbmMxKy9QRkhZZnlyVjY5cTdaZVhsOGRxMTY3TkFMQXhZOFpvYkpPZW5zNmNuSndZQU5ha1NST1duNSt2Y3IxcjE2NE1BTE8zdDJmSnljbHEvWlZ4aElTRXFKenYxS2tUQThCY1hWMVpYbDZlMWhpVi9Zc1h2SzlNZm41K09ndkI2M3YvNHUxV3Jsd3BITXRrTXIzaStPbW5uNFErdi8vK08yT01zU3RYcmpCemMzUGhmTGR1M2RqRGh3L1YrdWJsNWJHaFE0Y0s3ZWJQbjY5eW5lZDVscG1aeVo0L2Y4N3UzNy9QWW1KaTJQbno1OW1mZi83Sjl1N2R5OExEdzVtcHFTa0R3SXlOamRtbFM1ZjBlcTNySHV2Z0FBQWdBRWxFUVZRbFB3TWxyLy80NDQ4c0p5ZEhaZnY3NzcrRjYrZlBuMWU3dm43OWVwWHZCOC96d3MrWWN1dmR1emQ3OHVTSnhudFd4VlpadjErTDY5Ky9Qd1BBM056Y1NtM2o0ZUZSN3ZzY1BYcFVkeGFXa0JxQVpzSVFRc2diSkNzcmE1cFlMTzdJY2R6bUpVdVd0Sm94WThaRFE4ZEVDQ0VFa012bHNvU0VoTTlkWEZ3YTJOcmFHam9jUXNocklEVTFGUWtKQ1E4c0xDeENTbTlkNmRZQytEVTBOSFJJUUVEQVRnUGNYeThQSHo0VTZwSXNYNzVjNWEvRXhXSXhkdS9lRGFsVWl2bno1eU1uSndkang0N0ZsU3RYc0d6Wk1yVWk4OFV4eGpCaHdnVHMzRm40MGg4OGVLRHhMLzhQSGp5SWx5OWZJaUFnQVB2MjdjUFBQLytzTXBQaitmUG5rRWdrU0VoSUVNNGxKU1ZoNmRLbFdMUm9rZDUvMVI0Ykd5dk14bEVxclloMlpjak16RVJtWnRsV3cvdnR0OStFR1Q2Tkd6Y1d6Z2NHQm1MKy9QbXdzckpTYVorVWxJUmx5NWJoNWN1WEFJQU9IVHBvSE5mS3lncEJRVUdRU0NSNDl1d1pybDI3aGpadDJnQUFEaDgrakpNblR3SUFsaXhaQWpzN083MWlQWEhpaERCNzVwdHZ2cW0wNWErcWk4ZVBIOFBFeEFUdTd1N3c5L2ZYcTA5QlFZR3dyM3cvUEQwOWNlSENCUXdiTmd3eE1URTRjZUlFV3JWcWhjMmJOMlBBZ0FFQUNwY3grK3l6ejNEejVuL2xTemRzMklDMWE5Y2lOemNYMmRuWnlNbkowVHQydVZ5T3NXUEg0c0tGQ3pwcjJPakQyTmdZWm1abUt1ZUtmNjlOVEV6VXJwZWM5Y0Z4SEtLaW9qQm56aHdFQndlRE1ZWWpSNDdBMDlNVDRlSGhLaldVcXRxbVRadkszYmQ1OCtZcW56SGw5NlRrNnk4dVA3OXdKZlRYN2ZOQkNDR0VFS0pUY0hCd1k1bE1saUdUeWM2c1c3ZU81Z1FUUWtnMUVSVVY1WDN5NUVtV2twSlM3cjhVSklRUXhoaExTVWxoSjArZVpFZU9IT2xwcU45cE1wbHN1MHdtU3dvT0RtNmxiNTlYUFJPR01jYWVQSG5DSkJLSnp2RisvZlZYbGIvazc5dTNMM3Y1OHFYR3R2bjUrV3o0OE9GQzI4bVRKd3ZYU3M2RVlhendMN3pyMWF2SEFMQkdqUm94aFVMQk1qSXltRXdtWTdhMnRnd0E0emlPVFpvMGlRMFlNRURvYjJabXhyNzg4a3QyNWNvVmpYRVVud2tUR3h1cmRsMTVyU3Bud3N5ZVBidk1mNjAvZS9ac29YOUJRUUZyMmJLbDNuM3IxYXZIVWxOVEdXT01wYVdsc2RqWVdKWHQwcVZMckdmUG51ejQ4ZU1xNTl1MmJjc0FzTWFORzdNYk4yNm85U3NvS05BNEU4YmIyNXNCWUphV2xpd3RMVTNuZTZYc1g1Tm13akRHMk8zYnQ5blpzMmRaZW5vNkd6Tm1ETHQrL2JyTy9zVm56L3oxMTE4cTEzSnljdGk0Y2VPRTZ4ekhNYWxVeWhoajdQSGp4eXFmc2JKc0ppWW16TmJXbHRXclY0ODFiZHBVK0R3QllFdVdMQkh1WC9MN3FteXphTkVpbGZOSlNVa3E3NFdtejBKMGRMUncvZDkvLzFXN0hoRVJvZlg3Y2VqUUlXWm5aNmZ5R3BTZnc2ZFBuK3ExS2ZzTkh6NWM3ejdLbVZybGVZKzEvZnkwYWRPR0FXQmVYbDVhZnlZKytPQURCb0MxYXRWS2E1dlMwRXdZOGpxZ21UQ0VFUEtHQ1FvS2lpdXFEN010SXlOakFZRHBobzZKRUVJSTRPM3RIUlVWRmRYcjBxVkxHMXhkWFJ1NHVycENMQmJyL0d0clFnaFJVaWdVeU16TVJFSkNBaElTRWg3eVBEK21kKy9lZnhvcW52ejhmRDlUVTlNaklwRW9XaWFUeVFBY01ERXh1ZXJ2NzU5dXFKZzBjWFYxVlNzMlhkS2dRWVB3NTU5L1lzQ0FBVWhKU2NIaHc0ZlJzV05IbkRoeFFxVXVTM1oyTmo3NjZDTWNQWG9VQURCdDJqU0Vob2JxSE52YjJ4dVhMMS9HNk5Hak1XellNSHozM1hkWXVYS2xNTFBEM2QwZEd6ZHVSUGZ1M1FFQTRlSGhtRFZyRnBLU2tyQjI3VnFzWGJzV25wNmUrT2lqajlDblR4OTA2dFNwSW05SGxTbGVwRjJUdkx3OHRYUEd4c1k0Y09BQUpCSUpqaDQ5aXRUVVZJMTk3ZTN0MGE5ZlAzejMzWGVvWGJzMmdNSVpOWnBxYmdEQW4zOXEvbGpFeGNYaDdiZmZWanV2ckRkVFhGWldGdTdjdVNQc0srdDhpRVFpelMrd2htcmN1REhjM2QzeDdydnZJalkyRm4vOTlSZk9uejhQZTN0N2plMkx6NFFwK1QwM016UERUei85aFBmZWV3K1RKMDhHeDNIbzNiczNBS0J1M2JydzkvZEhlSGc0V3Jac0NUYzNOOWpiMjhQT3pnNzI5dmF3c2JFUk5tdHJhMWhaV1FsYnlSa1dpWW1KZVB2dHQ1R2FtZ3FwVklwQmd3YWhjZVBHUWoybWttYk5tb1ZaczJZSngvUG16WU5VS2kzUDI2V1h2bjM3NHVMRmkvajQ0NDl4K2ZKbHVMbTVZZENnUVFCUTVwb3Q1dWJtRmFyelVsSEszMVBXMXRaYTJ5aC9KbWdtREhuVFVSS0dFRUxlUUJLSjVKZlEwTkR1akxHZzBORFF2d0lDQWc0YU9pWkNDQ0dGaVppREJ3KzJmUHo0c1NRaElXRWdZOHdEZ05qUWNSRkNhb1JNanVQdThqei9tMXd1bC9YcjE4K2d5WTVaczJZbHIxdTM3cjNNek14WmpMRnZBY3pJejg5SFlUNm01dW5Zc1NOT256Nk5QbjM2NE5HalIyallzQ0VjSEJ4VTJwaVptY0hCd1FFY3h5RTRPRmhyb2VxUzdPM3RzWC8vZmdEQTdObXo4ZkxsUzFoWldVRWlrU0FnSUFDV2xwWkMyM0hqeG1ISWtDRUlEZzdHbWpWcjhQTGxTMXk5ZWhWWHIxN0Y3ZHUzcTIwU0pqYzNWK2QxYmN1ajFhOWZIenQyN0FCUXVMeFo4Y0x2UU9GRDZOSVNQRlhCMHRJU2x5NWR3dURCZzNIOCtIR3NYTGtTS1NrcDJMSmx5eXRaNnUxVnFsV3JGc2FPSFF1SlJJSzdkKzlpeUpBaE9ITGtpTVpsdnBSTFR3SGFFMjlqeDQ1RjY5YXQ4ZVRKRTNUczJGRTR2M0RoUWl4WnNxVEM4YnE0dUdEWnNtWDQ0b3N2MEx4NWM2U2xwVlZvdk1URVJKVmwwb0RDSlFhVjR1UGoxWmJqZXZyMHFjNHgzZDNkOGZmZmYyUDgrUEh3OC9QVG1jU29iSVdUWWY2VGxaVUZKeWNuWkdkbnc5ZlhWMWhHVVIvUG56OEhBT2hhU2xmNU0yR0l6eWtoMVFrbFlRZ2g1QTNGY2R3M2pMR09qTEV0UzVjdWJUVjkrdlRIaG82SkVFSUlVUFRnZEc3UlJnZ2hOZGJFaVJNTEFId25rOGxXQS9nL0FHOHh4blJORlpoWEdmZWRQSGt5SmsrZVhCbERxV2pldkRuT25EbURnSUFBaEllSHE4MTZFSWxFMkxScEV6Nzc3RFAwN2R0WHJYK1RKazIwenVaUW1qTm5Ea1FpRWZ6OS9lSG82S2l4alkyTkRSWXVYSWlaTTJkaTQ4YU5pSWlJUUV4TURCWXRXcVN4L2YzNzkvVjhoZjhaUDM0OHhvOGZYK1orbGVuRml4ZDQ4ZUlGQUtCWnMyWVFpL1gvbTRTUkkwZGk1TWlSVlJVYWdNSUh6NGNQSDRhdnJ5LzI3OStQeU1oSU5HellFTjk5OTEyVjNyY2lWcTllamRXclY1ZTUzN1JwMDNEczJERWNQSGdReDQ4ZlIwQkFBRmFzV0tIV3J2aE1HRjExUXRxMGFTUFU1RkdxekptL28wZVBob09EQS9yMTZ5ZDhUa3NtSDVUSnNvaUlDSXdlUFZycldIUG16TUdjT1hPMFh2LzQ0NC9MRmFPRmhRVzJidDFhcnI2VjZiZmZma04yZGpZQVlOS2tTWHIzUzB4TUZHbyt1YnU3YTIxSFNSaENDbEVTaGhCQzNsRFRwazNMV2I1OCtWQ2U1Lzh4TWpMNlJTcVZkcGRLcGZMU2V4SkNDQ0dFRUtJL2lVVHlBc0RQcGJVN2V2Um9wU1JoZEduY3VERSsvUEREY3ZldlY2K2VNRE5ERXhNVEU1VUV6TTJiTjdVdWc2VExnZ1VMU20wVEd4c0xmMzkvK1B2NzQvSGp4NmhYcjU3R2R2MzY5U3Z6L2F1RHNMQXdMRnk0RUlENkEvU1MwdExTRUJVVmhjR0RCNytLMEFRbUppYll1WE1uUHZqZ0E1dy9meDRMRnk3RXdJRUQwYlp0MjFjYVIxWGpPQTZiTjIvR3UrKytpNFNFQkt4Y3VSTHZ2ZmNlaGcwYnB0Sk9uNWt3cjhxQUFRTU1ldithWXR1MmJRQUtrOHpLWlEvMWNmZnVYV0cvWWNPR1d0c3BFM082a25LRXZBa29DVU1JSVcrd3FWT254b2FHaG40RllMTllMUDRPd0d4RHgwUUlJWVFRUWtoRjVlYm1JajQrWHUxODA2Wk5oU1dQU2k0eFZGYk5talVyVTNzYkc1c0szVTlKMC9KSzJoSXc1VFYvL256NCt2cnFiSFB3NEVFRUJBVG9OVjdKcGRzcXk4dVhMN0ZxMVNvc1g3NGNxYW1wK1BYWFg0WDZHa3FsTFlXbWpiNFBqVTFOVGJGdDJ6YTBhTkVDT1RrNWtFcWx3dkp5MWMySUVTUHc3YmZmYXIydUsySG80T0NBbjMvK0dkN2UzbUNNWWNLRUNXamR1clhLNTZCNGJSOWQ3OS9FaVJQUnQyOWYrUGo0cUN4ckpwUEpFQmdZcU8vTDBTb2tKRVR2NVFDMW1UaHhJZ0JnMUtoUmVQLzk5MVd1L2ZQUFAyalhyaDBBNE45Ly8wV3JWcTFVcnA4OWV4YWJOMjh1OTczMS9kMlVscGFtczYyRGc0UE96OTd6NTg5eCtQQmhBSUNmbjUvS3RZc1hMNkpSbzBaYWYyLzk4ODgvd243VHBrMjEzaU1uSndjQUpXRUlvU1FNSVlTODRRSUNBcmJJWkxMdUFHWUdCd2YvRlJRVWRNVFFNUkZDQ0NHRUVGSVJseTlmVnFrM1VSVkttNTFSa3JLSWRVV1Z0ZVpJYkd5c1dzSkkyeGpLZ3V2dTd1NmxKcGxpWTJPRjlxWEZsSnljckcrNGVubjgrREhDd3NLd2Z2MTZaR1JrQ09mMzdkdW5rb1RKemMyRnVibDV1ZTVSbHU5dnc0WU44Y1VYWDJETm1qVTRkT2dRWHJ4NFVXV0pwNHFvWGJ0Mm1aT0h4ZlhvMFFQang0L0grdlhya1ptWmlXSERodUg4K2ZOQzBmWGlNMkcwUFhSUFNFakErdlhyc1g3OWV2VG8wUU4vL3ZsbnVlT3BTbXZYcmkxMzM0NGRPNWI2KytmUm8wZFlzV0lGcGs2ZGlycDE2NnBjMDNmMjNLNWR1N0JyMXk2dDEyZlBucTF6Vmwxa1pDVGtjamxzYkd6dytlZWZBeWlzdmRTL2YzK2NQSGtTOCtiTmcxUXExZGozNzcvL0JsQzRER1A3OXUyMTNrTzVaRmw1UDRlRXZDNTByY1ZLQ0NIa0RjRVltd3dnbHVPNHlLVkxsN29hT2g1Q0NDR0VFRUxJcTZlc3c2SlBQWldQUC81WWFGL2EwbE9NTVoyYlBoaGpPSGJzR0FZUEhneDNkM2VFaG9ZaUl5TURJcEVJUTRjT3hlWExseXMwKzZDaWxNa2ZoVUtCOCtmUEd5eU9xaFlTRWlJa0RSNC9mb3hidDI0SjE1U3pIZ0R0U1ppb3FDaGh2MnZYcmxydkV4c2JXK2F0SmpsMDZCQkNRMFBoN3U0dXpNNTcxZGF2WHc4QUdEdDJyRkJ6U1N3V1F5NHZYS1U4TEN4TVkvS1k1M21jT25VS0FOQ2lSUXRZV1ZscHZRY2xZUWdwUkVrWVFnZ2hDQXdNekJLSlJFTTVqaE9MUktKdFVxbVVaa29TUWdnaGhKRFh3dG16WjdVKzlJK0lpQ2pUdGVYL3o5NmR4MFZWN244QS81eVpBVkVIRVZmRWZiZHlhL2VXVzRyN3ZxUnA1cElMM2x4aEdERk5HMitaNHB3QmM4a2x5L3FWV3U2WnFRWGszalV0VXkvbWtsNFZEVFFORndhUlplYjUvWUdjQzdMTndNQUIvTHhmcjNsMTVwenpuT2M3dzBoNlB2TThUMWhZdnV1UUpNa2xqOEx3NkkzV3hNUkVoSVNFNE42OWUxbk92WHIxS3NhTkc0ZGJ0MjRWU2kzWk1abE1hTml3SVRwMzdveXRXN2ZDWnJOQnA5Tmg5T2pSK1AzMzMvSDExMStqVmF0V3VWNWp5WklsdUhUcFVxNlBndHdNcjF1M3JySWRFeE9UNytzVWR4VXFWTURLbFN2Um9VTUhuRHg1RWkxYXRGQ09PUkxDaEllSEs5dVBUaDJYVWJObXpaeCtsQ1RwMDRDbHBxYkMxemY3NzBIT25qMDd6d0F6djZGbVJFUUV6cDA3QjUxT2g2bFRwMlk2Tm4zNmRBQnAwNTB0WHJ3NFM5dERodzdoK3ZYckFBQS9QNzhjKzdEWmJNcDBnQXhoNkhISG0yeEVSQVFBQ0F3TVBHMnhXQ1lEK0VTdjE0Y0NtSnBYR3lJaUlpSWlja3h1NnlZNEkrUElnNEw2K09PUFliRlljT0hDaFV3MzBKY3VYWXFaTTJjaUpDUUVYMzMxRmJwMjdRb2dMZER5OC9QRC9mdjNrWlNVaEMrKytNSmx0ZVJtM3J4NXluYXRXclV3ZHV4WWpCOC9Qc3MwVHJtcFdyVXE2dFdybCtzNTZkT3I1VWZHOTArcjFlYjdPaVZCNzk2OTBhdFhyeXloWUVKQ0FvQzBBQ2E3d05CbXMySDM3dDBBZ01hTkcyY0tjSXFUMXExYjQrVEprdzZkKy9UVFQrZDZQTHRRSkRrNVdabUdUYWZUb1UrZlBzNFhXVUNob2FFQWdOZGVleTFUZ0Fpa2hXTzFhdFZTcHYyYlBuMDZLbGFzcUJ6Lyt1dXZsZTNjMW81S0h3VURBT1hLbFhOVjZVUWxFa01ZSWlKU0dBeUdUeTBXU3lzaHhGU0x4WExHWURDc1VMc21JaUlpSXFMU3dOSEZ0dk9TbjlFd2YvNzVKdzRjT0lEOSsvZGozNzU5eXY2ZmZ2b0pBREpOSjNiMzdsMkVoSVFBU1B1V2ZzWkZ4NTk3N2puVXIxOGZwMCtmeHBkZmZvbFJvMGJsK2szNGRBVmRIMFdqMGFCNzkrN3c5L2RIcjE2OXNvUWMrL2Z2eDE5Ly9ZVStmZnFvdGdENGI3LzlwbXpuTkxLaE5NbnVjNWdld3VSMHcvM2YvLzYzc2o3UWdBRURDcSs0QWtoS1NpcjBQc0xEdzVWUlpoMDdkb1MzdDNlaDk1blJMNy84Z2oxNzlrQ1NKTXlZTVNQTGNhMVdpL0hqeCtQZGQ5L0YzYnQzc1h6NWNzeWVQUnRBMnUrSEw3LzhFZ0JRdTNadHRHblRKc2QrTW9ZdzVjdVhkL0dySUNwWkdNSVFFVkVtOGZIeEJyMWUzMVFJc2RSc052OWhOQm9qOG01RlJFUkVSRVRGUVVwS0NpNWV2S2c4NzlTcEUySmpZN005MTl2Ykd5Kzg4RUttRzZteUxDTXVMZzRBTUhQbVRGU3JWazA1NXVibWhoVXJWcUJEaHc0UVFtRHk1TWs0ZGVxVXNqQjdUdEp2dk9mWHBVdVhVS2RPblJ5UEh6bHlCRE5uemtTRkNoVncrZkxsUXIycC9lZWZmOExIeHlkVEVIVGx5aFhNbno4ZlFOcklodWVmZjc3UStpL080dVBqQWVSOHcvM2JiNzlWdHZ2MzcxOGtOZVVsTlRVVkJ3OGV4TzdkdTdGcjF5NjBhTkVDMjdkdlY2YlJ5czdwMDZlVkVTRGJ0bTF6ZWlxMGJkdTJLZHU1VGNsV0dPN2R1NGZSbzBkRENJSEJnd2ZuT0JwcDZOQ2hNSmxNRUVKZzZkS2xNQmdNOFBEd3dJb1ZLNVFBYWVMRWlibUd3aGxEbVBRMVo0Z2VWd3hoaUlnb0U1UEpsTHB3NGNLaFdxMzIzNUlrYmJKWUxDOGFESWJ6YXRkRlJFUkVSRlNTRmRaNkxobEZSa2FpZCsvZW1XNGdad3hnR2pkdWpBNGRPbURObWpVQTBxWWtHajE2dEhMODVzMmJ5aG9RZGV2V1JVQkFRSlkrMnJWcmg1RWpSK0x6enovSHVYUG5JTXN5WnMyYWxXdGRlYTFUa2RkN2sxc0FBMEFKalJJU0VsQ2hRb1Zjenkyb2dRTUg0dmp4NDZoWnN5YTh2THlRa3BLQzgrZlB3MmF6QVVpN2VWMlFhYzFLc3ZTMWhYSzY0YjUxNjFZQVFJMGFOWElkUVZIWUxsMjZwR3o3Ky92RGJyY3J6OHVXTFp2bnRIVVp3NFY2OWVvNUZjS2twS1JnKy9idEFOSSs5MFVaUmlVbEphRmR1M1k0ZmZvMEFLQjY5ZW93bVV5NGVmTW1idDY4aVJzM2JpQTJOaGF4c2JHWlh1T05HemZ3MldlZllmRGd3VENielFEU2dyWi8vdk9mdWZiSEVJYm9meGpDRUJGUkZqTm56cnk3YU5HaVBwSWsvU3lFMkxsZ3dZSVgzMzc3N2R0cTEwVkVSRVJFVkZJVnhab3dEUnMyekJUQU5HM2FGSjA2ZFVLSERoM1FvVU1IK1BqNEFJQVN3anpxblhmZVVXNmN5cktjNDJMYVpyTVpPM2Jzd08zYnQvSEJCeDlnMUtoUlRxM1A0bXAvL2ZVWGdMU2IrNFc5SGt2VHBrMXg5T2hSWExseUpjdXgxcTFiNDhNUFB5elUvclBqNkdMc1o4K2V4V2VmZlZZb05hU21waXJoaHBlWFY1Ymp4NDhmeDRVTEZ3QUFmZnYyTFpKUU10MmRPM2Z3NDQ4L0lpSWlBdUhoNFVvZEFESUZNTTJiTjBlUEhqMEt0WlpkdTNZcEk4UGF0R21ER2pWcUZHcC9HWlVwVXliVCs3NTgrWEtIMjFvc0ZodzVja1FKUENkTm1wVG5pTE9NSStBOFBUMmRySmFvZEdFSVEwUkUyWm94WThaRldaWUhBb2h3YzNQYnRHclZxaDcrL3Y0cGF0ZEZSRVJFUkZRU0ZjV2FNUFhxMWNOYmI3MkZObTNhb0hQbnprNnRUWExnd0FGOC9QSEhBSUJYWG5rbDF3VzNxMWF0aXZmZmZ4K1RKazFDUWtJQ2dvT0RsWFVpQ2tOcWFpcDB1cHh2WVYyN2RnMEFjaDNCRUJNVGsrZlA0UHIxNjNuVzBxTkhEMXk1Y2dWeGNYRklTa3BDMmJKbFViOStmZlRvMFFPalI0L090TDVPVWJsOCtUSUE1TmwzWkdTa3NpQzhxKzNldlJ1SmlZa0FrRzBndDJuVEptVzdYNzkrZVY0di9UVzV3dnIxNnpGcDBxUXMreXRXckFnL1B6OTA3OTRkM2J0M0w1SWc4WXN2dmxDMmkzb3FNZ0I0L2ZYWGNmTGtTUUJwZjQ1cjFxeXBQR3JVcUtIOHQwYU5HcWhXclJxZWUrNDVlSHQ3bzN6NTh2ajg4ODhCQUQ0K1Buam5uWGZ5N092bm4zOVd0dE1EWUtMSEZVTVlJaUxLVVZCUTBBR0x4VEpSQ1BGSmZIejhFaUhFVzVJa09mWTFLeUlpSWlLaUlwVHhwbTNHS2JoaVkyTnp2S0Y3NjlZdHA0Nmxmd3Y4MGY3S2xpMkw2dFdyTzF0eW9YRG0yKzNwa3BLU01HSENCQWdoNE83dWpvOCsraWpQTmhNbVRNQ3laY3R3NXN3WnJGKy9IbE9tVE1HTEw3N29kTiszYi85dndIM0d0V1V5ZnN2KzdObXphTjY4ZWJidEV4TVQ4Y3N2dndBQW5uamlpUno3TVJnTU1CZ01UdGYzcUdIRGhtSFlzR0VGdm80emhCQzRlL2N1UEQwOU00MzBFVUpnMjdadCtQNzc3d0hrSGtJVlZIaDRPTXFWSzRlcVZhdWlVcVZLOFBEd2dJZUhCK0xqNHhFWkdZa3BVNllvNTdadDJ6WkwvZXZYcndlUU5pMVZwMDZkOHV5dmZ2MzZMcXU5ZmZ2MnluYmp4bzNScDA4ZjlPM2JGMjNidHMzMGZ0cnRkbVZVVlc0eWp2RDQrKysvSFFydmZIeDhjT1BHRGV6WXNVUFpOMkRBZ0Z6YnpKOC9YMWxyeUZVbVRweUlBUU1Hb0ZhdFd2RHc4TWp6L0dQSGpzRnF0V2FhUHM1aXNTZ2pXMncyR3c0ZVBJaWFOV3VpYXRXcTBPdjFTRTVPeGc4Ly9BQlpsZ0drclpQVXFsVXJsNzRPb3BLR0lRd1JFZVhLWURCOGFqYWJuNUFrS2NoaXNmd09ZS25hTlJFUkVSRVJQU3FubTdhNWZkdmNhRFRDYURRNmZlelIvcnAxNjRZOWUvYmtXbDlSVHIva3JQZmVlMCtaNW16R2pCa09yWEdoMCtsZ05wdlJ1M2R2Q0NFUUZCU0Vnd2NQNXRudTBLRkRzTnZ0eXBSVkdVT2pqR3UvUFBua2s4cjI2TkdqTVhIaXhDdzNqUjg4ZUlCMTY5WXBhNUYwNmRJbHovNUxxZ1lOR3VEMjdkc29XN1lzeXBRcEF6YzNOMWl0Vm1YMENaRDN5SW9KRXliQVlySGtlRHkzS2FNc0Zvc1M5dVNtY3VYS0dEVnFWS1o5UC83NEk2S2pvd0VBWGJ0MkxmTFJRazg5OVJRV0wxNk03dDI3NXpvdFlFeE1ER3JYcnUzVXRmMzgvQnc2VHdpQlR6NzVCQ2twYVpOTHRHelpFZzBiTm5TcUwxZnc5UFIwYW1xd3hNUkVkT25TQmZIeDhRQ0FrU05IWXZqdzRjcHhyVmFMd1lNSFp3cW1IalZ3NE1Cc3A2Z2plcHd3aENFaW9qelZyVnQzWm5SMGRETUFpME5EUS84SURBek0vVitZUkVSRVJFU1VpYXNXYTgvdFptZCszTHg1RTJGaFlRRFMxanVaUFh1MncyMTc5ZW9GUHo4L1JFUkU0TkNoUXpoNjlDaGVlT0dGWE51c1hic1duMzc2YVpiOW5wNmU2Tm16cC9LOGUvZnVlT21sbC9EVFR6L2gxMTkveGZqeDQzTzk3c3N2djR5K2Zmdm1lSHpEaGcxNDdiWFhjcjNHbWpWcjh1eEhEWklrNFpsbm5rRmtaQ1FTRXhNekJTL3AyclJwaytmUHpzM05MZDhMcExkcTFTclBFS1pHalJyWXNtVkxsclZDTm03Y3FHejM3dDNib2Y2eWU0MTV5V2tOSTBtU01HM2FOS2V2NTJweGNYR1FKQWxDQ0llbUlwczRjV0srNnM1dFJKaXp4bzhmajVpWUdBQnBZVloybytSYXRXcUZIMy84TWR2MlR6NzVKSllzV2VLeWVvaEtLb1l3UkVTVXB5RkRodGhDUWtLR2E3WGFuK3gyKzlkaFlXRnRBZ0lDenFoZEZ4RVJFUkZSdXZ6Y3RIVVZSeGFEdjNYcmxrdjZjdldJbXFwVnErSzMzMzdEbTIrK2lVV0xGamswUlZGR0Zvc0Znd2NQeG9vVksvSU1ZQURnMldlZnpSVEM2UFY2TkcvZUhDRWhJYWhXclpxeVg1SWtSRVpHWXRteVpUaHk1QWh1M0xpUlpRRjZyVmFMR2pWcW9FT0hEcXF0eDFKVXhvNGRpNFlOR3lJMU5SVTJtMDFaVUw1U3BVcG8yN1l0K3Zmdm4rTzZPWU1HRFFJQVBQMzAwN24yWVRhYmN6enY5ZGRmUjZWS2xXQzFXcEdRa0lEazVHU2twcVpDQ0lHS0ZTdmltV2VlUWQrK2ZiTU5RcFl0VzRZK2ZmcGczYnAxNk5XcmwwT3YxOW5Qb1N2VXJGa3owL1I0cmliTE1sNTk5VlVFQkFRNEZNSlVybHpab1ZGcGhlbnp6ei9IUC83eEQzaDRlT0Q3Nzc5SCtmTGxzNXp6ejMvK0V5MWF0RUJTVWhKU1VsSmdzOW1nMSt2eC9QUFBZK2pRb2FYNnp5V1JvNHJ2V0ZnaUlpcDJ3c0xDNnFXbXBoNlZKQ2srT1RuNWhWbXpacm4yYTNoRVJFUkU5TmdLRHc4WGprN3RVMUxFeHNZcVU1cTVhdUg2RVNOR0FFaTdZVjZqUm8xOFhTTTlFUEwwOUhUSkRWS2J6WllsaVByamp6OXc4ZUpGQUdtald0SUpJV0MzMnlGSkVqUWFUWUg3enN1MWE5Y0FwTjNRem1ta1JMcWtwQ1JsMnFVcVZhb28reU1pSWdBQVRabzB5VFJsbXFOU1UxTUJBQnFOcGtoZWMwbGx0VnFWcWVWcTFhcmxkUHYwbjNYRmloWHpQZUtuT0pnNWN5WUFvRk9uVHVqYXRXdVJ0My9VTDcvOEFpOHZMelJ1M0xqQTE4cVBpSWdJZE9uU2hmZXdxVVRqQjVpSWlKeGlzVmhlRWtMc0JYREVhclYyTVpsTXlXclhSRVJFUkVRbFgya01ZWWlJcUdBWXdsQnB3UGlkaUlpY1lqQVlmZ0l3RGtCN3ZWNi94bVF5OGY4bFJFUkVSRVJFUkVSRTJlQ05NeUlpY2xwUVVOQVhraVNaQUx5aDErc1hDeUg0clJRaUlpSWlJaUlpSXFKSE1JUWhJcUo4Q1F3TS9KY2tTWXNCVExGWUxQOVN1eDRpSWlJaUlpSWlJcUxpaGlFTUVSSGxpeVJKSWpBd01CREFwd0Rlc1Znc1FXclhSRVJFUkVSRVJFUkVWSnd3aENFaW9ueVRKRW5VcVZObkFvQk5RZ2l6TE1zVDFLNkppSWlJaUlpSWlJaW91R0FJUTBSRUJUSmt5QkNiMVdvZEFXQTNnSlZtcy9rMXRXc2lJaUlpSWlJaUlpSXFEaGpDRUJGUmdabE1wbVNyMVRvWXdFRkprcjR3bTgyOTFLNkppSWlJaUVxY0JKdk5wbllOUkVSVVREejhmNEpWN1RxSUNvb2hEQkVSdVlUSlpMcnY3dTdlUndoeFFwS2t6V2F6dWFQYU5SRVJFUkZSaVhMUmF1VzlOaUlpU21PMVdpRkowa1cxNnlBcUtJWXdSRVRrTWxPblRyMlhrcExTSGNCRlNaSytEUTBOZlVIdG1vaUlpSWlvWkJCQ2ZCTVRFNk4yR1VSRVZFekV4TVRBYnJmdlVMc09vb0ppQ0VORVJDNDFhOWFzdjdWYWJSY0FmOW50OWoxbXM3bTUyalVSRVJFUlVmR1htcG9xeDhURVJOKytmVnZ0VW9pSVNHVzNiOTlHVEV6TWxYTGx5cG5Wcm9Xb29CakNFQkdSeXdVRUJNUUtJZndBM0pja0tUdzBOTFNSMmpVUkVSRVJVZkhXczJmUGV3REdSa1ZGZ1VFTUVkSGo2L2J0MjRpS2lvTGRiaC9idG0zYmVMWHJJU29vU2UwQ2lJaW85QW9MQzN2Q1pyTWRRTm9pcTIyRGc0T3ZxVjBURVJFUkVSVnZFUkVSZmdBKzhmWDFyZVByNnd1OVhnK3RWcXQyV1VSRVZJaHNOaHVzVml0aVltSVFFeE1UYmJmYjMremF0V3VrMm5VUnVRSkRHQ0lpS2xTTEZpMTZScVBSN0FVUUk0VG9ZRFFhLzFLN0ppSWlJaUlxM25idDJsVkJwOU1GYVRTYXZrS0loZ0QwYXRkRVJFU0Z5aXBKMGtXNzNiNGpOVFZWZmpnNmtxaFVZQWhEUkVTRlRwYmx0cElrZlMrRXVLelZhdjBDQWdKaTFhNkppSWlJaUlpSWlJaW9zSEZOR0NJaUtuUkJRVUdIYkRaYmR3QjFiRGJiL3BDUWtGcHExMFJFUkVSRVJFUkVSRlRZT0JLR2lJaUtqTVZpYVNPRTJBUGdid0NkZ29LQ3JxaGRFeEVSRVJFUkVSRVJVV0hoU0JnaUlpb3lCb1BoQ0lET0FMd2xTVHF3YU5HaWhtclhSRVJFUkVSRVJFUkVWRmc0RW9hSWlJcWN4V0pwSllTSUFKQmtzOWs2QndjSG4xTzdKaUlpSWlJaUlpSWlJbGRqQ0VORVJLb0lEUTE5eW02M1J3S0FScVBwSEJnWWVGcnRtb2lJaUlpSWlJaUlpRnlKMDVFUkVaRXFBZ01EVDl0c3RnNEFiSGE3L1lEWmJINVI3WnFJaUlpSWlJaUlpSWhjaVNFTUVSR3BKamc0K0p3UW9pMkF2elVhelkreUxIZFR1eVlpSWlJaUlpSWlJaUpYWVFoRFJFU3FNaHFObDRRUWJZVVFad0RzbEdWNW1ObzFFUkVSRVJFUkVSRVJ1UUpER0NJaVVwM1JhUHpMWnJPOUF1NVhPRkVBQUNBQVNVUkJWR0EvZ1BWbXMzbXEyalVSRVJFUkVSRVJFUkVWbEtSMkFVUkVST21XTEZsU0pqazUrZjhBREJGQ3pBOEtDcG9qU1pKUXV5NGlJaUlpSWlJaUlxTDhZQWhEUkVURnlzYU5HN1hSMGRFZkFwZ2tTZExIOGZIeGI1bE1wbFMxNnlJaUlpSWlJaUlpSW5JV1F4Z2lJaXAyaEJDU3hXS1pBMkFlZ0oxbHk1WWRObW5TSkt2YWRSRVJFUkVSRVJFUkVUbURJUXdSRVJWYkZvdmxUU0hFS2dEL3NkbHN2WU9EZzJQVXJvbUlpSWlJaUlpSWlNaFJER0dJaUtoWU01dk5mcElrYlFGd1R3alJ5MmcwbmxLN0ppSWlJaUlpSWlJaUlrZG8xQzZBaUlnb04wYWpNVUtqMGJ3RXdDWkowcUhRME5EdWF0ZEVSRVJFUkVSRVJFVGtDSVl3UkVSVTdBVUdCcDYyMisxdEFKeTEyKzA3TFJhTHY5bzFFUkVSRVJFUkVSRVI1WVhUa1JFUlVZbGhNcG5LNmZYNmRRRDZDeUhraElTRVlKUEpaRmU3TGlJaUlpSWlJaUlpb3V3d2hDRWlvaEpsNDhhTjJpdFhyaXlTSkNrUXdMZnU3dTRqcGs2ZGVrL3R1b2lJaUlpSWlJaUlpQjdGRUlhSWlFb2tXWmJIQWZnSXdFV2J6ZFkvT0RqNG5ObzFFUkVSRVJFUkVSRVJaY1FRaG9pSVNpeUx4ZktTRUdJTGdISkNpT0ZHby9FN3RXc2lJaUlpSWlJaUlpSktwMUc3QUNJaW92d3lHQXcvYVRTYTV3Q2NsU1RwVzFtV1p3a2grQVVESWlJaUlpSWlJaUlxRm5pamlvaUlTanlUeWVTaDErcy9BakFHd09heVpjdU9tVFJwa2xYdHVvaUlpSWlJaUlpSTZQSEdFSWFJaUVvRklZUmtzVmdtQXdnRDhMdFdxKzBmRUJEd1g3WHJJaUlpSWlJaUlpS2l4eGRER0NJaUtsWE1abk5IU1pJMkFkQkpralRLWUREc1VMc21JaUlpSWlJaUlpSjZQREdFSVNLaVVzZGlzZFFXUW13RTBFWUlJVmVvVUdHV3Y3OS9pdHAxRVJFUkVSRVJFUkhSNDBXamRnRkVSRVN1WmpBWXJscXQxZzRBd2lSSkNvcVBqOThYRWhKU1MrMjZpSWlJaUlpSWlJam84Y0tSTUVSRVZLcVp6ZVlCa2lSOUJpQVp3SWlnb0tEdlZTNkppSWlJaUlpSWlJZ2VFd3hoaUlpbzFGdTBhRkZEalVhekNVQnJBUFByMUtsakdqSmtpRTN0dW9pSWlJaUlpSWlJcUhSakNFTkVSSThGazhua29kZnJ3d0JNQkxCWHE5VytIaEFRRUt0MlhVUkVSRVJFUkVSRVZIb3hoQ0Vpb3NlSzJXd2VMa25TYWdDSmtpU05OUmdNTzlTdWlZaUlpSWlJaUlpSVNpZUdNRVJFOU5oWnRHaFJZNDFHOHlXQUY0UVFxd0FZakVaamd0cDFFUkVSRVJFUkVSRlI2Y0lRaG9pSUhrdXJWcTF5dTNmdjNoeEprbVlEdUFCZ2VGQlEwSzlxMTBWRVJFUkVSRVJFUktVSFF4Z2lJbnFzeWJMY0ZzQVhBR29CbUZPblRoM3prQ0ZEYkNxWFJVUkVSRVJFUkVSRXBRQkRHQ0lpZXV3dFhMalFTNnZWTHBNa2FZUVFZci9OWmhzNWMrYk1hTFhySWlJaUlpSWlJaUtpa28waERCRVIwVU5tcy9rMVNaSldBb0FrU1pNREF3UFhTWklrMUs2TGlJaUlpSWlJaUloS0pvWXdSRVJFR1N4Y3VMQ09UcWY3SEVCSEFEdTBXdTNFZ0lDQVdKWExJaUlpSWlJaUlpS2lFa2lqZGdGRVJFVEZ5Y3laTTZPdFZtdG5BSk1BZExiWmJML0xzdnlHRUlKZlhDQWlJaUlpSWlJaUlxZndoaElSRVZFT3pHWnpmVW1TMWdEb0JHQ256V2J6RHc0T2psRzdMaUlpSWlJaUlpSWlLaGtZd2hBUkVlVkNDQ0dGaG9aT0VFTElBRklCVERjWURQL0h0V0tJaUlpSUNzK3VYYnNxNkhTNklFbVMrZ0ZvQ0tDODJqVVJFUldTQkFBWGhSRGZwS2FteWoxNzlyeW5ka0ZFNUZvTVlZaUlpQndneTNKZEFHc0ErQWtoZG1tMTJnbUJnWUYvcWwwWEVSRVJVV2tURVJIaEIrQVRYMS9mT3I2K3Z0RHI5ZEJxdFdxWFJVUlVLR3cyRzZ4V0sySmlZaEFURXhNTllLeWZuMStFMm5VUmtlc3doQ0VpSW5LUUVFS1NaWG1jSkVrV0FFS1NwRm0xYTlkZU9XVElFSnZhdFJFUkVSR1ZCaEVSRVg3dTd1N2h6WnMzaDdlM3Q5cmxFQkVWcWR1M2J5TXFLZ29QSGp6dzY5cTFhNlRhOVJDUmF6Q0VJU0lpY3BMRllxa05ZS2tRb2grQW8zYTczWC9HakJrbjFLNkxpSWlJcUNUYnRXdFhCWGQzOS84ODg4d3pkUmpBRU5IajZ2YnQyemgrL0hoMGNuSnlDMDVOUmxRNmFOUXVnSWlJcUtReEdBeFhEUVpEZndBREFQaHFOSnBmekdhelpmbnk1WHExYXlNaUlpSXFxWFE2WFpDdnJ5OERHQ0o2ckhsN2U4UFgxN2VPVHFjTFVyc1dJbklOaGpCRVJFVDVGQlFVdE4xbXN6MEpZSWtrU2RNVEV4Ti9ONXZOL2RTdWk0aUlpS2dra2lTcG42K3ZyOXBsRUJHcHp0ZlhGeHFOcHEvYWRSQ1JhekNFSVNJaUtvRGc0T0Q0b0tDZ1FFbVNuZ053WFpLazdSYUxaZnZES2N1SWlJaUl5SEVOOVhvT0xDWWkwdXYxRUVJMFZMc09JbklOaGpCRVJFUXVZREFZZnF0VHA4NC9KRW1hTElSNFJRaHh4bUt4QkpsTUpuZTFheU1pSWlJcUljcHJ0VnExYXlBaVV0M0QzNFZNcFlsS0NZWXdSRVJFTGpKa3lCQ2J3V0JZYnJQWm5nQ3dVd2hoMXV2MS83RllMRDNWcm8ySWlJaUlpSWlJaUlvZVF4Z2lJaUlYQ3c0T2pna0tDbm9OUUFjQTk0VVEzOG15dkV1VzVXWnExMFpFUkVSRVJFUkVSRVdISVF3UkVWRWhDUW9LT2xDblRwM25oQkFUaEJEUEFmaVBMTXVoWVdGaEZkV3VqWWlJaUlpSWlJaUlDaDlER0NJaW9rSTBaTWdRbTlGby9GaW4welVSUWl3Qk1NVm1zLzBoeS9LRWpSczNjdEp6SWlJaUlpSWlJcUpTakNFTUVSRlJFUWdJQ0xoak5Cb05OcHV0T1lDZkFheUtqbzcrTlRRMHRJUGF0UkVSRVJFUkVSRVJVZUZnQ0VORVJGU0Vnb09EendVRkJmVUcwQk9BaDkxdTN5Zkw4czdRME5BV2F0ZEdSRVJFUkVSRVJFU3V4UkNHaUloSUJVRkJRYnM5UFQxYlNKTDBGb0RuN0hiN1NiUFovTGtzeTNYVnJvMklpSWlJaUlpSWlGeURJUXdSRVpGSy9QMzlVd3dHdzRxeVpjczJraVRwWFVtU0JnSTRMOHR5cUN6TFZkU3VqNGlJaUlpSWlJaUlDb1loREJFUmtjb21UWnBrTlJnTTd3a2hHa3FTdEJMQVpBQVhaVmwreDJ3MmwxZTdQaUlpSXFMU0ppb3FDcHMzYjhhTkd6ZlVMaVZIU1VsSmVQRGdBVkpUVTlVdWhRQThlUEFBZm41KzhQUHp3NzU5K3dwMHJZc1hMK0xhdFdzT241K1ltSWlvcUtnQzllbW9FeWRPWU8vZXZVaE9UaTZTL2g1MTkrNWQzTGx6SjlmK2I5MjZWWVFWRVJFVkhFTVlJaUtpWXNKb05QNWxNQmltYWJYYVpwSWs3UVR3bmlSSkZ5d1d5ejlYclZybHBuWjlSRVJFUktYRjRzV0w4ZXFycjhMSHh3ZW5UNTlXdTV4c2VYdDdvMnpac3ZEMzkxZTdGSmNJQ0FpQWg0Y0hQRHc4MUM0bFgxSlRVeEVaR1luSXlFaGN2MzY5UU5jS0RBeEU3ZHExMGJoeFk1dzVjeWJYY3pkdDJvUkdqUnFoYytmT2lJdUxLMUMvamxpNGNDRTZkZW9FSHg4ZldLM1dRdTh2bzhURVJGU3NXQkhlM3Q1WXQyNWR0dWZjdW5VTHJWdTNocCtmSDA2ZE91WFMvaTlkdW9SbXpacWhXYk5tTHJzbVExUWlBZ0NkMmdVUUVSRlJaZ0VCQWY4RjhMckZZcEVCTEJSQ2ZCUWZIMiswV0N6djYvWDZML3o5L1ZQVXJwR0lpSWlvcEVwS1NzSzJiZHNBQUMxYXRNQlRUejNsOGo3T25qM3I4TG0xYXRXQ1hxL1BzdDltc3dFQXRGcXR5K3BTVTBwS0NwS1NrdFF1UTNYMzd0M0Q5OTkvRHlCdGRFMlRKazF5UGQvYjJ4c3hNVEVBQUlQQmdMVnIxeFphYlFrSkNkaTFheGNBb0VlUEh0bCtMZ3ZUelpzM2xlM0tsU3RuZTg2QkF3Znc5OTkvSXpJeUVzODg4d3plZXVzdHZQZmVlL0R5OHNyeit1a0I0S2xUcDdKOTM1T1NrbkR1M0xsODFYN3YzajFjdUhBQmYvenhCODZkTzRjVEowN2cxMTkvUmN1V0xmSHR0OS9tNjVwRVZIb3doQ0VpSWlxbURBYkRid0M2V1N5V1Z3RE1FMEo4RWg4Zi80N1piSjVmb1VLRi8yTVlRMFJFUk9TOHpaczNLeU1LQ211VXlSTlBQT0h3dWR1MmJVUC8vdjJ6N0M5b0NOTy9mMzk4ODgwMytXcnJMQ0ZFZ2E4aHk3SUxLb0V5U3NLWklLeGh3NFp3Y3l1YWdlYzdkdXhRd3FnMzMzd3p6NSt2bjU4ZmhnOGZqdlhyMStQenp6L0h1SEhqOFBMTEwrZXI3NFNFQkZ5OWVqWEg0N3QzNzBaOGZEd0FvSHYzN2s2OWh3QUtQSUlrNHdpaktsV3lYeUp6NE1DQmlJcUt3ai8vK1UrRWg0ZGo2ZEtsaUlxS3dvOC8vcGpuOWRQZmQ3dmREaUVFZnZ6eFIzVHMyREhQbjhHT0hUdlFvMGNQdUxtNUlTQWdBSGZ2M3NYZHUzY1JGeGVIMk5oWXhNVEVLTy9ibzJKall4RVhGNGRLbFNybFdSOFJsVjRNWVlpSWlJbzVnOEd3VndpeEx6UTB0S01Rd2lSSjBwcUhZY3o3REdPSWlJaUkwcXhaczhhaDg1WXZYNjVzSnljbk85d3VOMis4OFFiS2xDbFQ0T3RrWkxmYkFaU2VrVEI1TVJxTkxybU92NzgvL1B6OG5BckNMbDI2aEhyMTZybWsvN3hzM0xnUkFLRFJhREIyN0ZpSDJzaXlqRysvL1JaVnFsVEJ2WHYzOHQzMzNyMTcwYWRQSDRmT0hUbHlwTlBYenkyTWk0Nk94djM3OTNOdC8rdXZ2eXJiOGZIeHVZWkFTNVlzd2RxMWF4RWFHb3JSbzBkbmUyNU9vVkJxYWlwYXRteUpxS2dvckY2OUd1UEhqOCt4bjBPSERxRmZ2MzZvVmFzV0lpTWpzWGp4NGx4Zmc1ZVhGMnJXckpucGNlZk9IWVl3Ukk4NWhqQkVSRVFsZ0NSSkFzQmVBSHZOWm5OSEFFb1lJOHZ5ZkU5UHo4OFp4aEFSRWRIakxMY2JxVGtKREF4MFNkLzkrL2ZQTm9SWnVuUXBKaytlbkdYLzlldlhVYU5HalJ5dlo3UFpsQnZhT2wzK2J0MzA3OThmalJvMWNxcU54V0lCQUZTcVZBbGp4b3pKVjc4bDFabzFheHorREEwYk5nekRoZzNMOGZqYmI3K05Eejc0SU12KzZPaG9aYnF2WHIxNm9VNmRPcEFreWVFYTQrUGowYk5uVDRmTzdkZXZIN1p2Mys3d3RRdmJ5SkVqc1gvL2ZvZlA3OTY5dThQbmpobzFLdHY5T1lWQ09wME8zYnAxUTFSVUZPYk9uWXRodzRibE9QWGFoeDkrQ0FDb1dyVXFHamR1ck93Zk1tUUlPbmZ1ak9yVnF5c1BIeDhmbEMxYjF1RzZpZWp4d1JDR2lJaW9oREVhamZzQWREU2J6UjBsU1hvWHdNZng4Zkd6WlZtZWI3VmEvODlrTWlXclhDSVJFUkVSRlVCS3l2KytXNVBmRUdiMDZORk90MGtQWWFwV3JlcXk2Y0VjNWVpVVpzMmFOVlBXN2NpdFRjWmplL2JzUVk4ZVBRRGtISXk1VWs1VGFhMVlzVUtaWm03R2pCbUZXa05lZnZ2dE43UnUzYnJBMTNuLy9mY3haODRjRjFSVXRJS0RnN0Z5NVVwY3YzNGRack1aOCtiTnkzTE9wVXVYbFBXalpGbk9GSmoxNmRNSEkwYU1LTEo2aWFoa1l3aERSRVJVUWowTVkvYUZob1oyc052dDd3TDRXSy9YdjJ1eFdNSlNVMU0vRGc0T3puNWlZaUlpSXFKU0tLK2IrTnUzYjhlQUFRTUFBTk9tVGN0eldxR2l0bkhqUmlRbnAzMlhKdU1DOXVmT25jT1hYMzZaWTdzbm5uZ0N6ejc3YktIWDU0eThSbmM4ZW56bzBLSDQ2cXV2Q3EyZWZmdjJLZHY5K3ZYTDgvd3paODVrMlhmLy9uM2xmYlpZTE5tT1NHbmR1aldTa3BLeURXRWVQSGlnVEgzMzhzc3ZvMjNidGpuMjVRcWVucDZGY3QzOHl2Z3p5RW5yMXExeDh1UkpEQnMyRE92WHIxZjJmL2JaWjhySUxGZXNQd1NrQlkwVEpreEFXRmdZUWtORHN3M201czZkQzV2TmhqNTkrcUJUcDA0dTZaZUlIazhNWVlpSWlFcTR3TURBL1FBNkxWcTBxSjFHbzVraGhMQm90ZG81c2l4L3BOUHBsa3lmUHYyRzJqVVNFUkVScVNrK1BoNVRwa3dCQU9qMWVzeWFOVXZsaXJLYU1HRUM3dDY5bTJYL3pwMDdzWFBuemh6YnpaZ3hvOWlGTU1WTmVnRHd6RFBQb0hidDJubWVuOTFhSWxhclZkbjI5ZlhOY3M3ZHUzZVY4Q3k3RU9iTEw3L0VyVnUzQUFBelo4N010YStpRUI4Zmp6dDM3aFQ0T2c4ZVBIQkJOY0RwMDZkeDh1UkpBSUNmbjErK3JoRWRIWTNhdFdzN1BNVmJVRkFRbGk5ZkRxdlZpZzgrK0FEKy92N0tzYWlvS0t4ZnZ4N3U3dTdLQ0RFaW92eGlDRU5FUkZSS3pKZ3g0eUNBZzZHaG9VL1o3ZllnQU1iVTFGU0RMTXVmUzVKa01SZ001OVd1a1lpSWlFZ05zMmZQeHJWcjF3Q2tyZGRSclZvMWxTdHlIUThQRDdWTHlNSnNObWZadDMzN2RodytmRGpiNDRVWlJNVEh4eXNMdnFlUGhDb01NVEV4eXZhaklVeHljakxlZi85OTVYbXZYcjBLclE1SHRXL2ZYdTBTTWttZkRxeDgrZklZT0hDZ3crMlNrNVB4elRmZjRPT1BQMFpFUkFUTVpqTU1Cb05EYlgxOWZmSEdHMi9nMkxGamVQNzU1ek1kaTR1TFE0MGFOVEI4K1BCTWE4RVFFZVVIUXhnaUlxSlNKakF3OERTQU1TRWhJWE0wR3MwMFNaTDhoUkRqWlZuZXB0Rm9RZ0lEQTQrcVhTTVJFUkZSVVFrUEQ4Znk1Y3NCcEUxQjFLdFhMNXc5ZTdaQTEzUTBOSmd5WllveUFpY3ZHVWNseE1URW9HYk5tZ0NBQlFzV1pCbzVrWDZ1dDdjM0FLQk1tVElPWGI4b0JRVUZaZGwzK2ZKbEpZVEo3bmhoMmJsekoxSlRVNkhSYURCeTVNaEM2eWNsSlFYdDJyWEQzYnQzVWIxNjlVekhWcTVjaVN0WHJpalBIeDJwa1pxYUNqYzNONWZWNHFvcHU0cksxMTkvalUyYk5nRUF4bzBiaDRvVksrWjZ2czFtdzRFREI3QjU4MlpzMnJRSk4yL2VWSTU5K09HSEdEOStQSTRkTzRiMjdkdm4rYjR1WGJvVVpjdVdCWUJNdnhmYXQyK1BNMmZPT0R5cWhvZ29Od3hoaUlpSVNxbmc0T0JyQUl4aFlXSHpVMU5UL1NWSm1tNjMyMzgybTgzN0FaZ1RFaEoybTB3bXU5cDFFaEVSRVJXV3ExZXZZdmp3NGJEYjAvN0tjL1BtVFpjc1JsN1lON2xUVWxLVWJYZDM5eXpITTA0QlZSeEh3aFFubXpkdkJwQTJ4VldkT25VS3JaK1dMVnZpd0lFRFdmWmJyVmJNbnorLzBQck5yOTkrKzgwbGZ4YmVmLzk5ekpreko5L3RkKy9lalZHalJnRklHNW1TUGlJbUovNysvdGkyYlZ1bTRFV2owYUJMbHk0WU4yNGMrdlhyQnpjM040d2NPUklwS1NsWXQyNGR1blRwa3VQMTBnT1k3QlMzZFhXSXFPUmlDRU5FUkZUS0JRUUUzQUVRc21USmtzVkpTVWtqSkVreUF0aXAxK3N2bU0zbTVUcWQ3ck9INXhBUkVSR1ZHc25KeVJnOGVMQ3lEb2NhNXMyYmwrM29pNXMzYitLRkYxN0lzVjM2MmlKQTlpRkxYc2NwemYzNzk3Rm56eDRBd0t1dnZwcnRHaWdWS2xTQVJxTXB0Qm9XTGx5SXYvNzZLOWR6ZERvZHpwdzVVMmcxRkVkMnV4MFdpd1Z2di8wMmJEWWJ5cFFwZzNYcjFzSEx5d3RBMnAvZm8wZVBZdCsrZmRpNmRhdlNidlhxMWNyMjAwOC9qVUdEQm1IRWlCR29XN2R1cG12ZnVIRUROcHN0VTZDWlVWNGpYQjQ5UG5Ub1VIejExVmZLODlqWVdJZEgxRld2WGwwWnVVWkVqeWVHTUVSRVJJK0pxVk9uSmdINHhHUXlyZlgwOU94dXQ5dW5TSklVWnJQWjNwZGwrUXNoeEhLajBSaWxkcDFFUkVSRUJXVzMyekY2OUdnY1BmcS9XVmdOQmdOa1djNzNOU2RQbnF4TWErYW9TcFVxb1Y2OWVsbjI1eFdjSkNZbUt0dmx5cFhMOVhoeG5JNnN1TmkwYVJQdTM3OFBBQmcvZmp6R2p4K2Y1WncvL3ZnRGpSbzF5clF2cnh2MHc0WU53N0JodzdMc3IxeTVjcWJRTHlvcUNvc1dMUUtRTnFJcE9UazV4MnNXNXJvNDJYbjY2YWVMdEwrTVRwMDZCWDkvZnh3NWNnUkEybWZZYkRianI3LytRbEJRRUk0ZE80Wmp4NDVsK3B5bmE5T21EUVlOR29SQmd3YWhmdjM2MlY0L09qb2FOcHNOQU5DMGFkTkNlUTB6WnN6QWpCa3pIRG8zTEN3TTA2ZFBMNVE2aUtoa1lBaERSRVQwbUhrNEJka3VBTHNzRmtzVEFKT0VFR01rU1pvb3kvSmVBTXVzVnVzT2s4bVVxbTZsUkkrblhidDJWZERwZEVHU0pQVUQwQkJBZWJWcklxSVNJUUhBUlNIRU42bXBxWExQbmozdnFWMlFtdDU2NnkxczJMQkI3VEx5TFQ0K1h0bk9ia3FrM0ViQ3VHSU5pM1BuenVYck90MjZkVk5HbmpqcTFxMWIrT3FycitEbjUrZnlJTUxaME15VjdIWTd4bzhmajVTVUZMaTV1V0hxMUtrRkNnRkxnN05uejJMZXZIbll1SEdqTWtWZ2pSbzFzSFhyVnB3L2Z4NURodzdOZEw1R284R3p6ejZMQ3hjdTRQYnQyd0NBN2R1M1oxbHo1MUVIRHg0RWtEYktxVUdEQnRtZTgraklveDkrK0FIVHBrM0w4WGlGQ2hVY2VJVkVSTmxqQ0VORVJQUVlNeGdNNXdGTUN3a0plVWVuMDQwVVFrd0dzTVhUMHpOYWx1VVZBTllFQlFXcE40Y0gwV01tSWlMQ0Q4QW52cjYrZFh4OWZhSFg2NkhWYXRVdWk0aEtBSnZOVnQ1cXRiYU1pWWxwR1JNVE15b2lJbUtzbjU5ZmhOcDFxU0U0T0JpclZxMENrRGFLSkgwa1JFbVNjZHFzOU9tWk1pcnBhOElrSmlaaXg0NGQrUExMTC9IOTk5OGpKU1VGMzN6empVdERtUFRSRk9tT0hqMkt4bzBiQTBoYjJMMUtsU281dGoxejVneTJiTm1DZDk1NUI4MmFOY08yYmR0eTdXdm8wS0U0ZGVvVWF0U29vZXo3OU5OUGxaRWUwNmRQUjVNbVRYSnNuNXFhbXVjQzhzNXdaTTJpQXdjT29FV0xGZ1h1UzVibFhOZThzZHZ0MkwxN041WXZYNDQ5ZS9aa3FtM1VxRkVJQ3d1RHQ3YzNubi8rZWN5Yk53OGFqUVlkTzNaRTU4NmQ0ZWZuaHlwVnFtRFlzR0hLVkdBVEowN0VuRGx6VUtsU3BTeDlKU1ltNHRpeFl6QVlEQUNBWHIxNjVSZ21QdnBaZTNTVVZGNmZ4UysrK0FJalJvekl0Qys5cncwYk51QzExMTdMdFQwUlBWNFl3aEFSRVJHQ2c0UGpBU3dYUW54a3NWajhoQkJUQUh3QXdHUTJtNytXSk9samc4RndXSktrd2wyRmx1Z3hGaEVSNGVmdTdoN2V2SGx6emh0T1JFN1Rhclh3OHZLQ2w1Y1hmSHg4NmtSRlJZWC84TU1QZmwyN2RvMVVzeTZ6MlZ4Tm85RzhMWVRvQzZBK2dJSVAwOGlCM1c3SHRHblRzR3paTWdCcDRjU09IVHZnNStjSEFJaUxpM040RFlmc1pMZWVTR0g1KysrL2xlM0tsU3RuT1o1eG1xWkhRNWowRzlENVliRllBS1JOb3pabXpCaW4yenNhb2xTclZnMVdxelhUdnRqWVdLZjd5MDM2YTBubjZlbUppaFVyQWtnTFBSNlZQakxEemMwTnpabzFRN2R1M2ZET08rL2d3b1VMcUZ1M2JvNEx1TWZGeGVIMDZkTUFnTzdkdXl2N2ZYMTlBUUQxNnRYRDNMbHpNNjBuVWh4a2ZEOEtJcThROE02ZE94ZzFhbFNtejNUYnRtMFJFaEtDbDE1NlNkbW4xV3B4K3ZUcGJLODNkZXBVYk5teUJTa3BLZGkrZlR1MmI5K2VaMTE2dlI3QndjRU92WVo5Ky9iaDBLRkRtZmJ0MmJNSHp6NzdMS3BXcmVyUU5ZaUljc01RaG9pSWlCUVBRNVp3QU9GaFlXRU5iRGJiVzVJa2pRWXcwbUt4bkxOWUxHdnNkdnYvR1kzRzNGY1hKU0tuN05xMXF3S0FUeGpBRUpFcmVIdDdvM256NWpoKy9QaW51M2J0YXFIVzFHU3lMQThFc0VvSVVRYkF6d0MrRVVMa1ZzdTcrZTByS1NrSkkwYU13T2JObXdHa3JiK3haY3NXZE83Y1dUbG43ZHExV0x0MmJYNjd5SmU0dURoY3ZudzV5LzZiTjIvbTJpNG1Ka2Jaem03cXBZd2pZUjROQndveTVWVjZjRkcxYWxXWFRKMlZuSnlNaUlnSWJONjhPZE5va3ZRQXBtTEZpc3JDNmgwNmRDaHdmK2xPblRxRmpSczNRcXZWS211RDVDVjlpcmYwTlhaYXRHZ0JOemMzcEtTazRPalJvem5XOTkxMzN5bDk5T2pSUTluZnJWczMxS3haRTU5OTlobjBlbjJ1ZmV0MHVpelRYNVVXbFNwVndudnZ2WWUzM25vTG5UdDNodEZvUkxkdTNiSTk5OUVBWnRteVpVcW9HaGtaaVE4KytBQW5UcHpBalJzM3NoM3RJMGtTcWxldmpqWnQybURPbkRsbzFhcFZudlhaYkRabHZaWXVYYm9nUER3Y0FOQ25UeCswYXRVS2UvZnV6WFpLUUNJaVp6Q0VJU0lpb213RkJBVDhGMERRa2lWTFppY2xKZldUSkdtY0VNSXNTZElDczluOGpWYXJYVk9yVnEzd0lVT0dPUFl2V3lMS2tVNm5DL0wxOWEzREFJYUlYTVhiMnh1K3ZyNTFybDI3RmdSZ2JsSDMvekNBMlFKZ2s3dTcrNlNwVTZmbW5qb0FDQThQejNjSTgrYWJieW9CVEpreVpmRDExMStqWjgrZStiMmN5N3o3N3J0NDkxM25YMVowZERTQXRGRVpQajQrV1k0WDUrbkk3dCsvajkyN2QyUHIxcTM0N3J2dmNQZnUzU3puOU96WkU2TkdqVUsvZnYyVTBNT1Y1c3laQXlFRWV2ZnVqVysrK2NhaE51bnZhWHFvVmFaTUdUei8vUFA0NmFlZnNIMzc5aHhEbUpVclZ3SklDOHZhdFd1bjdOZHF0ZmoyMjIveDlOTlBPOVMvcTlmRHlZdWpkYm5DK1BIajhmTExMNk5seTVaT3RidDE2eGJPblRzSEFHalhyaDEyNzk3dDh0cFdybHlKa3lkUHdzM05EVWFqVVFsaDZ0V3JoMTkvL1JWOSsvYkZuajE3VUtaTW1VeC83blE2M2xJbElzZHAxQzZBaUlpSWlyZXBVNmNtR1kzR2pVRkJRVjJGRUEyRUVBc2tTV3BqdDl0M1IwZEhYektiemFhRkN4ZldVYnRPb3BKTWtxUis2ZE9XRUJHNWlxK3ZMelFhVGQraTd0ZHNObGNUUXF3RXNDa29LR2lJSXdGTVFVMllNQUdTSktGQ2hRcjQvdnZ2MGE5ZnZ5em5HQXdHQ0NIeS9aZzBhVkpodnd6RitmUG5BUUIxNjlhRlJwUDExazNHNmNoeW1pWkxMUnMzYnNUZ3dZT3hmdjM2VEFGTStmTGxsZTN2dnZzT1E0WU1LWlFBQnZqZlNKc3BVNlk0M09iV3JiUmxFRE91RlROZ3dBQUF3TmRmZjYxTVY1YlJzV1BIOE5OUFB3Rkkrd3crdXE1TFVRWWR4WmxPcDNNNmdDa0s1OCtmVjZZc216aHhJbXJYcnEwYzI3cDFLOHFWSzRkOSsvWmh6Smd4RUVKa21wS3dzRDY3UkZRNk1iWWxJaUlpaHhtTnhrc0E1bTdjdUhIZTFhdFh1d0VZQjJDMlRxZWJhemFidjVjazZST3IxYnJUWkRJOXlPTlNSSlJadzd5bUtpRWljcFplcjRjUW9tRlI5L3R3RFJnUGQzZjNJa3N0T25Ub2dMbHo1NkovLy81bzNicDFVWFdicDZWTGwyTHk1TWxaOWwrL2ZqM1RJdTRaQ1NGdzRzUUpBTUFUVHp5UjdUbTVUVWVtdHE1ZHV5cmI5ZXZYeCt1dnY0NDMzbmdEUzVZc3dmTGx5NHVraHErLy9ocmp4bzNMTkIxZFhtN2N1QUVnOC9Sdmd3WU5ndEZvUkd4c0xIYnMySUgrL2Z0bmFqTjNidG9nTTUxT2g0a1RKK2E3M3BTVUZGeThlREhmN1RPcVY2K2VRNk9qdG0zYmx1dm9tL1BuejZOSmt5WjVYbWZseXBYNDhNTVBuYXF4T0VoT1RzYXdZY09Ra0pDQXFsV3I0bC8vK2hldVg3K3VIRy9Sb2dWV3JGaUJVYU5HWWNPR0RXamN1REdHRFJ1bUhNOFlLaElSNVlVaERCRVJFVG50NFJSa3V3RHNXclJva1k5R294a3BTZEk0QUp2MGV2MWRpOFd5Mlc2M2Y1bVFrSERBWkRKbC9kb2dFVDJxdkZhclZic0dJaXBsSHY1ZUtmS0VWd2pSRjhEUFJURUNKaU9UeVZTVTNSV2FFeWRPSUM0dURnRHczSFBQWlh0T1FrS0NzbDNjUWhoZlgxKzgrKzY3Nk5TcEU5cTFhd2RKa29xOGhpcFZxbURyMXExT3RibHc0UUlBWkJvTlViOStmWFRvMEFINzkrL0h2SG56MEs5ZlArWDFiTjI2Rlh2MjdBR1FOZ3FtSUNOYXIxeTVrbVBnNXF4ang0N2wrTGxwMmJJbFZxeFlBU0J0ZXEvS2xTdG5PZWYrL2ZzWVAzNDhObTdjaUU4KytRUWpSNDdNdGIrUkkwY3FZVTVjWEJ3cVZhcVU0N2xuejU3TjkrdDA5bk9VM1pveEdZK05HVE1HeDQ4ZkJ3QjgrT0dIcUZpeFlxWVFCa2g3YmVIaDRUaDQ4Q0FHRGh5WWFXUlhkbXMxRVJIbGhDRU1FUkVSRmNpTUdUT3VBMWdraERDSGhvYitRd2p4dWhCaXFDUkpZL1Y2L1RWWmxqY0lJYjQwR28ybjFLNlZpSWlJaWtSOUFJNHR4RkdFNHVMaWNQYnMyWHkzenpnVlVXSGFzR0dEc3AxeG9mZU1pdk4wWkVEeENNU3ltOFl0TjJmT25BR1FkVzJXNE9CZzdOKy9IeWRPbk1DNmRlc3dZc1FJM0x4NUU5T21UUU1BVks1Y0dlKzk5NTVyaWk0a1FnaTBhOWNPTFZ1MnhKZ3hZL0Q4ODg4REFQejgvQUFBYjczMUZnWU9IQWdnYllUSStmUG5rWnFhaXRHalIrUG16WnN3R0F3NVh2dVpaNTVCcFVxVk1HSENCQ3hZc0FDSER4OUdyVnExQ3Y5RkZjRDgrZk94ZnYxNkFNQ0lFU015alhCNTFFY2ZmWVFIRHg2Z2F0V3ErT0tMTDVUOU9ZMWtJeUxLRGtNWUlpSWljZ2xKbHVZYmdRQUFJQUJKUkVGVWtnU0Fud0Q4WkRLWkFzcVhMOTlOa3FRUkFLWklrbVNVWlRrS3dMclUxTlQxTTJmT2pGYTNXaUlpSWlwRWtoRGludHBGUEdydDJyVll1M2F0Mm1Ya1NnaUJyNzc2Q2tEYWVqRHBOOHNmZGYvK2ZXVzdYTGx5UlZKYmFmYkhIMzhvbzQrZWV1cXBUTWQ2OU9pQjFxMWI0OFNKRTVneVpRcmF0bTJMTjk5OEU5ZXVYUU1BaElTRTVEcjZ3MWtiTm16QWE2Kzk1bFNiUFh2MjVCallBY0QrL2Z0eCtQQmhIRDU4R0IwNmRGQStWNUdSa1FDQTNyMTdLK2RXckZnUlAvendBenAyN0loVHAwNGhLQ2dJRHg0OHdPelpzek5kTXpZMkZqNCtQcEFrQ1hmdjNzVy8vLzF2V0sxV2RPM2FGUWNQSHN4MmxFMkRCZzJVc01zUnk1WXRVNmF3YzZaZFhueDhmQUNrVGZlWDF4UjVucDZlOFBUMEJKQTJ5Z2dBdkwyOVVhMWFOWmZWUTBTbEgwTVlJaUlpY2ptVHlaUU00RnNBM3k1WnNxUkNTa3JLUUNIRUNBQWY2SFM2QmJJc0h3Q3dUcVBSYkE0TURJeFR0MW9pSWlJaTladzVjd1pXcXhVK1BqNjRjK2NPcmw2OUNpQnRQWktjWkp5T2pDR01ZLzc4ODA5bHJSU2J6WmJwMkw1OSs1VHRsMTU2S1V2YkZTdFc0T1dYWDhhZE8zZnc5Tk5QSzZPaWhnOGZqckZqeHhaZTBTNnlaczBhQUduVHRBMFlNQ0RQODcyOXZmSEREei9nNVpkZnhzV0xGL0hPTysrZ2ZQbnltRDU5dW5KT1VGQVFEaDgrakZHalJtSGV2SGxZdjM0OSt2ZnZqek5uenFCbno1N1l1M2R2bHMrbXU3dDdydXZRUEtwS2xTckt0alB0OGpKcTFDaUVoNGRqMjdadHFGQ2hnc1B0MGtPWVI0TTZJcUs4T0RjMms0aUlpTWhKVTZkT3ZXY3dHRDRMQ2dyeTAyZzB0U1ZKTWdMd0FyREticmZmc0ZnczM4dXlQTUZzTnZQclpFUkVSRlJvREFZRGhCRDVma3lhTk1ucFBoTVRFL0g3Nzc5ajE2NWQrT2lqajJBMEdqRjQ4R0IwNjlaTk9XZldyRmw0NDQwM3NIdjNiaGlOUmdDQW01dGJydjJsaHpBZUhoNU9UN3YxdVBMejgwUDkrdlZSdjM1OU5HclVLTk94TFZ1MkFFZ2JHVkcxYXRVc2JkdTBhWU9wVTZjQytOKzBkQzFhdE1ESEgzOWN5RlVYM0sxYnQ3QjU4MllBYVd1Y3VMdTdPOVN1ZXZYcStPR0hIMUM5ZW5XOCtPS0xXYWJzT24zNk5LNWN1YUpjdTArZlBnZ0pDUUVBSEQxNkZLKy8vanJzOXVLNU5LU2JteHQrK3Vrbk5HalF3T0UyOSs3ZHc0a1RKd0FBTDcvOGNtR1ZSa1NsRkVmQ0VCRVJVWkVKREF6OEU0QU1RRGFiemMwbFNYcFZDREVJd0NwSmtsYklzbnhBQ0xGRnE5VnVlM2d1RVJFUlVZbXdjZU5HN04yN0YzLysrYisvd3N5WU1RTXpac3pJczYyM3R6ZTJiOStPeTVjdkF3REdqQm1UNnczaW16ZHZBb0JUMytMUFMyNExtWmRtc2JHeHlyUmMvZnYzei9hY3YvLytPOHQwV0FrSkNUaHg0a1MySTJlS2syWExsaUVwS1FtU0pHSENoQWxPdFczUW9BRU9IRGlBT25YcUtLT0lBT0RCZ3dmNC9mZmZBYVN0Q1pNdUtDZ0lQLy84TXpadjNvenQyN2ZEWURBZ0xDek1OUy9FeGNxWEwrL1UrZXZXcmNPREJ3OEFBSjA2ZFNxTWtvaW9GR01JUTBSRVJLb3dHbzFSQUtJQXZCc1NFdEpVcTlVT0FqQllrcVNsZHJ0OXFTekwvd2F3UmF2VmJna0lDTGlzYXJGRVJFVDAyRXRLU3NyMStKRWpSN0J5NWNvY2oxZXNXQkdOR2pWQzQ4YU5zenlPSHorTzd0MjdBMGliWG16T25EazVYc2RtcytIbm4zOEc4TCsxTFZ3aGZZUUg0UHlpOWtYcDFxMWIrV3AzNXN5WmJLZTBDZzRPUm1wcUtnQmc2TkNoV1k3LzhNTVBHRGR1bkRKTlhObXlaWkdZbUlqLy92ZS9hTisrUGNhTkc0ZDMzMzIzV0M3VUhoOGZqMlhMbGdFQWV2WHFoYVpObTJZNjd1Ym1ocFNVRlB6OTk5ODVYcU5Ka3laWjl1M1pzd2NwS1NrQWdIYnQybVU2OXVtbm4rTFVxVk80ZnYxNnNSMHhjdW5TcFJ5UHBZZHRaOCtlQlFEVXFGRURYbDVlV0wxNk5ZQzB3UFNWVjE0cC9DS0pxRlJoQ0VORVJFU3FDdzRPUGdmZ0F3QWZoSVdGTmJEYjdRTWZqcENSYlRhYmJMRllqZ3NodGdEWWFqQVl6a21TOUhoK1ZaT0lpSWhVWWJmYmNlVElFUUJwTjJHejA3UnBVM2g0ZUtCUm8wWm8wcVFKbWpadHFvUXNUWm8weVhFaDc5T25UMlBvMEtIS09pWExseTlIclZxMWNQZnVYUnc1Y2dSMTZ0UkI5ZXJWVWI1OGVTUW1KbUwrL1BtSWpvNEdrSGtVZ2lQaTR1S2cwV2pnNWVVRlNaSXl2YjZNQzVSN2VYazVkVjFIcEk4UWNuTnp5L1U4SVFTdVg3K09TcFVxb1V5Wk1wbU9yVjI3VmdrTVhERUtLRG82V2drcDJyVnJoMWF0V2luSHJseTVnbG16Wm1IOSt2WEt2aUZEaG1EVnFsV1lQWHMyUHZyb0k5aHNOcXhhdFFwZmZQRUYzbmpqRGJ6MTFsdG8yYkpsZ1dvYU5teFlscW0vOG12cDBxWEsrNVUrMVYxR0RSbzB3TGx6NTdCbXpScjA2TkVEenovL2ZLNC9uOXUzYjJQZnZuM0tWSG51N3U3bzA2ZFBwbk04UFQyeGZmdDI2SFE2Tkc3Y0dNRC9BZzFuWlF6Yzhuc05MeSt2TEFGWno1NDlIVzYvZHUxYTFLcFZTNW1LYk9qUW9YbCtob21JSHNVUWhvaUlpSXFWZ0lDQS8rTGhsR1VoSVNHMXRGcnRBQ0hFWUFEdkE1aHZzVmd1eXJLOEU4QjM3dTd1QjZaT25acjcxMUtKaUlpSUhIVDA2RkY4OWRWWHFGU3BFanc5UFZHMmJGazhlUEFBTzNmdVJGUlVGQUJrR1UyUTdzMDMzOFQ0OGVPZEdrVnkrUEJoOU9uVEI3ZHYzd1lBdlBIR0d4ZzllalFBUUt2Vm9tZlBucm11cXpGeTVFaUgrd0tBVmF0V1lkYXNXWkFrQ1o2ZW5paGZ2anpjM053UUZ4Y0hxOVdxblBmMDAwODdkZDFIclYrL0h1SGg0YWhTcFFvOFBEenc1NTkvWXNlT0hRQ0F1blhyNXRwV2tpUzBiTmtTdDI3ZFFwa3laWlNmdy8zNzl6T04ySGp4eFJjZHFtWFRwazBBZ0pvMWEyYmFMNFNBdjc4Lzd0Ky9EeUJ0UkF5UU5rb2lORFFVcTFldlJuSnlNb0MwMFM4TEZpekF0R25UQUtRRlpkMjZkY09rU1pOdzdkbzEzTDkvSDZ0V3JjS3FWYXZ3NUpOUFl1VElrY3IxMUdRMEd0RzhlWFBzMjdjUDdkdTN6M0xjMzk4ZmdZR0IrUjYxTW0zYXRHeEhBRDN4eEJPNVBzK1AvRjVqMUtoUitPeXp6L0xkcjlWcXhmang0d0drZlRiVDF3WWlJbklHUXhnaUlpSXF0b0tEZzY4QldBcGc2ZUxGaTZ2YmJMWmVRb2hlQU1ZQ21KYWNuR3kxV0N6aGRydjlPNTFPdHlzZ0lDQlczWXFKaUlpb0pITnpjOHR6RFl1Z29LQWMyenJyeUpFalNnRFRvVU1IckZpeFFqbW0xK3ZSb0VFRFhMaHdJZHUyMDZkUGQzcGFwT2VlZXc1QVdnQng3OTQ5M0x0M0w4czVGU3BVVU1LRy9FcE5UYzN4eHJjam96eGF0V3FGeU1oSUpDVWxaVHNObkx1N08rYk9uZXRRTFlNSEQ4NTIvN3AxNjdCbnp4NEFRTGR1M2RDclZ5OEVCZ2Jpd3c4L3pCUjh2ZkxLSzFpeFlrV1c4SzF2Mzc3bzFLa1R6R1l6Rmk5ZXJMeVh2Ly8rZTQ1Qm5TTXNGb3RUSXpVQTROQ2hRMHBRa0pHYm14djY5dTJMdm4zN1p0dHUrdlRwU0V4TVJGaFltRlBUdkRWdTNCaFRwa3pCbENsVG5LcFRiZmxaOTJqNjlPbktXazJ2dmZhYVN3SWxJbnI4TUlRaElpS2lFbUg2OU9rM0FId0s0Tk1sUzVhVVNVcEthaWRKVW04aFJDOUprZ2JZYkRZOG5MWnNwMGFqK2U3ZXZYdS9tRXltbkw4NlNrUkVSUFNJSjU1NEFocU5KdE5OZUVtUzRPWGxoYVpObThKZ01HRFFvRUV1Nnk4d01CQzdkdTJDUnFQQk45OThnM0xseW1VNmJqQVljUExrU1NRbUppSXBLUWwydXgzVnExZEh2Mzc5MExselo2ZjdhOWFzR1JvM2Jnd2hCT3gydS9KZnJWYUxLbFdxNElVWFhzQzBhZFBRcUZHakFyMnVSbzBhUWFmVEtXdXRTSktFbWpWcll2anc0WmcxYTFhZTdkdTNiNC9ZMkZqWTdYYmxJVWtTOUhvOW1qZHZqdW5UcHpzOUZkdWpYbnZ0Tld6Y3VCRUhEeDVVd3E5eDQ4Wmg5ZXJWU0VoSXdGTlBQWVgzMzM4Zi9mdjN6L0VhZXIwZTgrYk53L1RwMC9IeHh4OWo5ZXJWNk51M2I2NXQ4dUxyNjV2dDJqVzVTUThKbkNWSkVtYk5tb1czMzM0YmYvNzVKeElTRW5JTkt0emMzT0RqNCtQMG92YjVDVCtLaTZGRGgrTFRUeitGRUFJTEZpeFF1eHdpS3FFWXdoQVJFVkdKODNBS3NvaUhqK2tXaTZVSmdONFBSOG5Nc3R2dGMvVjYvVit5TE84V1F1d0I4S1BSYVB4THpacUppSWhJSGVuVFVUa3lPc0hEd3dQSnlja1FRa0NTSkdnMG1reHJwN2lhSkVuNDdMUFBVTFZxVlhoNGVHUTVQbkhpUkpmMlY3dDJiWncvZjk2bDE4ek9TeSs5cEN6Y25oNW9PVE5OMjl5NWN4MGU2WkpmT3AwT0d6WnN3UEhqeDFHL2ZuMEF3Sk5QUG9sUFB2a0VaY3FVUWI5Ky9SeisyWHQ3ZTJQR2pCa3dHbzA1VGgvWHJGa3pqQjA3TnR0alhsNWV5ckdHRFJzNi9WcHExNjZ0dEs5YXRhclQ3U1ZKUXExYXRaeHU5emo0eHovK2dhMWJ0eUltSmliUHFmUTJiTmdBSU8zelQwU1VVZUg5VFlLSWlJaElCUXNYTHZUUzZYUmRBUFFDMEJOQStpcTRwNFFRRVJxTkp0TER3K1BBcEVtVHJEbGZoYWhvaFllSEN6OC9QN1hMS1Bic2RydFROL0VvZDNhN0hiLy8vanVhTjIvdWROcy8vdmhEV1hENWNSRVhGNGRLbFNxcFhZYlRJaUlpMEtWTGx5TDl0NzhzeTBJSU1jOW9OSnFjYWNmZmhVUkUvNlBHNzI4aUtod2NDVU5FUkVTbHlzeVpNKzhDMkF4Z3M4bGswcFF2WDc2NVJxUHhzOXZ0blNWSjhoZENCQ1ltSnFiS3NueEVrcVFJSVVTa3A2Zm56LzcrL2lscTEwNVVXQTRmUGd5cjFZcU9IVHVpVEpreVRyVzlmLzgrUHYzMFUweVlNQUh1N3U2RlZLRmpubnJxS1ZTdlhoMmRPblhDb0VHRDhOUlRUNmxTeDhXTEYvSGVlKytoZS9mdTZOcTFxOE0zNXRldlg0Ly8vdmUvQUlBYU5XcmsrSTFvWjludGRvU0VoS0JUcDA0T0wxU2RuSnlNVWFOR1lldldyZmp5eXkveDZxdXZPdHpmL3YzNzRlZm5oMWRmZlJWTGx5NUY1Y3FWODF0NnZsMjVjZ1d6Wjg5V25vZUdocUphdFdxNXRDaVlRNGNPb1dQSGp1alFvUU5HakJpQlFZTUdvVUtGQ2c2MXZYUG5EdDU1NXgzbCtZSUZDK0RwNlZsWXBSSVJFUkVSRVJFUkVhbkRaREs1eTdMYzFtdzJtMlJaUGlqTGNvb3N5MEtXNVhpejJmeWRMTXNCWnJPNXBSQ0MzemlqSWhVZUhpNEtVL2Z1M1FVQW9kZnJ4ZHExYXgxdXQzcjFhdUhqNHlNQWlIbno1aFZlZ1E0NGZ2eTRBS0E4Tm03Y3FGb3RDeFlzVU9yUWFEUmkrL2J0RHJYejlmVlYybzBlUGRvbHRjVEV4SWhPblRvSkFNTEh4MGRjdlhyVm9YYVRKMC9POUJxV0xWdm1VTHMvLy94VFZLOWVYV2xicTFZdGNmZnUzWUs4aEh6NTVaZGZNbjBlTGwrK1hHaDlQWGp3UURScjFrenB5OTNkWGZ6ODg4OE90Nzk2OVdxbVdtTmpZd3V0MXV5RWg0Y1grV0lNc2l3THM5bHNjclpkWWY4dUpDSXFTZFQ0L1UxRWhZTWpZWWlJaU9peFlUS1prZ0VjZXZnd2hZU0VlT3AwdW5aQ0NEOUprdndBaEVxU0JJdkY4cmNzeXo4Qk9DUkowaUUzTjdkZkg2NURRMVRpM0xsekI1R1JrUUFBcTlYcTFHSy8wZEhSdUg3OU9nRGdndzgrd0pBaFE1eGVMTmhWMXE5ZnIyejcrdnBpd0lBQnF0UUIvRzk5Q1FBb1U2WU1Ybm5sbFR6YlhMNThHVEV4TWNyejl1M2J1NlNXcUtnbzdOdTNEd0J3L2ZwMTlPL2ZId2NQSGtUWnNtVnpiVGQzN2x6czM3OGYvL25QZjJDMzJ6RjU4bVNrcEtSZyt2VHBPYlpKVEV6RW9FR0RjT1BHRFdYZi9QbnpIUjRSNGtyaWtVV2VkYnJDKzZmdC9QbnpjZmJzV2VYNW9rV0w4TUlMTHhSYWYwRGFuOXRGaXhaeElXZ2lJaUtpVW9BaERCRVJFVDIyZ29PRDR3SHNldmpBNHNXTHE2ZWtwTHdpU2YvUDNuMkhSWEcxZlFEK3pkSUZwSWcwamRpaU1aWVlMTkZYZkcySUVVdlVZTzhSVzJLczJFMGtVUk1WVUJNMTlocXNzU0dLQmxCc3FDOGFqWW9pWWhkUUFWR3B5N0s3NS9zRGRqNVd0c3d1aXl2NjNOYzFWNmFjOHN6c29tWWV6amxjV3dCZUFMb3p4amlKUkZJUUVoSVN4eGlMWll5ZGswcWw1MmZQbnYzU21MRVRJbFI0ZURpL09IS05HalhRcWxVcndYWG56cDJMWGJ0MjRkNjlleWdvS01DRUNSTVFIUjFkWHFHcVZWaFlpTzNidC9QSEV5ZE9MTmVYN3BvOGVQQUFWNjVjNFk5NzkrNHRLQWtSR3h1cmRHeW9KRXpuenAyeFlNRUNmbXF1Zi83NUI2TkhqMFpvYUtqR2VsV3JWc1hKa3lmUnFWTW5YTDkrSFFBd1pjb1VBRkNaaUpGS3BmRHo4OFBGaXhmNWM3LysraXVHRFJ0bWtQdlFsVXdtVXpvdXIrL0R2Ly8raXlWTGx2REh2WHYzeHFSSmswcVZNOVI2UmJtNXVmanR0OThRRkJTRVY2OWVRU1FTb1dmUG5tamR1bldaMnlhRUVFSUlJY1pCU1JoQ0NDR0VrR0tUSjA5K0RtQjM4WWJseTVmYnkyU3kxb3l4Tm93eEw0N2pKbk1jTjh2TXpBekJ3Y0h4S0JvcEV5c1NpYzVObmp6NUVjZHhOR1VBZWVmczM3K2YzKy9YcjU5T2RTMHRMYkZ5NVVyNCt2b0NBRTZjT0lFOWUvYWdmLy8rQm9sTkpwTUpXdGRGSXBFZ0xTMk5QMTZ6WmcyMmJObFNwcjVMam16UXhiNTkrNVNPaHc4ZkxxamU2ZE9uK2YyUFB2b0lkZXJVMGF0L1ZXYlBubzF6NTg3aDJMRmpBSUFkTzNhZ1JZc1dLcE1GSlRrNU9TRXlNaEt0VzdmR2d3Y1BZR0ppQWpzN081Vmx4NDBiaDRpSUNQNTQ1c3labURWcmxxRDRMbCsrTFBCT1ZQdm9vNC9nNHVLaWRPNXRKR0h5OHZJd2NPQkFTQ1FTQUVDdFdyV3dlZk5tcFRKaXNSaS8vUElMd3NQREVSc2JpMHFWS3VuVmwwUWl3ZnIxNjdGdzRVS2xrVVp5dVJ5alJvM0M5ZXZYalpaNEpJUVFRZ2doWlVQL2lpT0VFRUlJVVdQS2xDbXZBQndyM2hBWUdHaHVhMnZyaWFKUk1sNk1zYjZNc1hFeW1Rd2hJU0dwd2NIQmNRQXV5ZVh5eTZhbXBwZW5UcDJhYWNUd0NVRjJkamIrL3Z0di9salhKQXdBZE8zYUZWOTk5UlhDd3NMUXUzZHZORzNhMUdEeE1jYVFtSmlvYzcxSGp4NFpMQVpkbFV6Q1ZLOWVIZDdlM29McWxVekN0R3ZYenFBeGNSeUg3ZHUzNDdQUFB1T25QQXNJQ0VDelpzM2c1ZVdsc2E2TGl3dU9IeitPRGgwNllPWEtsZWpUcDQvS2NxTkdqY0x4NDhlUmtwS0NpUk1uWXZIaXhZTGphOUdpaGZDYlVTRW9LQWdCQVFGSzU2UlNxZEt4bVpsWm1mcFFaZkxreVh5eXp0emNISHYzN29XOXZUMS92YUNnQUo5Ly9qbGZadkxreVZpL2ZyMU9mV1JrWkdEZHVuWDQ0NDgvbEthckE0bysxejU5K21EdTNMbVVnQ0dFRUVJSXFjRG9YM0tFRUVJSUlRSVZyeWx6c1hnTFpveHhJU0VoOVJsamJUaU8rdytBRmdCNmlrUWlrVnd1UjNCdzhEMEFsemlPdXlTVHlTNXhISGRsK3ZUcHVjYThCL0poQ1EwTmhWZ3NCZ0RVcVZNSExWcTBRTTJhTmZWT1lodzhlQkFIRHg3VXVkNmI2M2RVVk5ldlgwZGNYQngvUEhyMGFINEtxaDA3ZHZCVGdxbFM4cGtmT1hJRU5XdlcxQ3VHZS9mdXdjVEVwTlI1SnljbmJOMjZGVjI2ZEFGakRGS3BGUDM3OThlVksxZjRVU1NhMXZNeE5UWEZuRGx6TUdmT0hMVmxGS05Qamg4L3JyYXQ2OWV2dzl6Y1hKZGIwc3ViSTJFTW5ZVFp2WHMzTm16WXdCOXYyTEFCelpzM1Z5cGpZV0dCYjc3NUJqTm16T0RMZE9uU0JWOS8vYlhXOW0vZHVvVVZLMVlnTkRRVStmbjVTdGRNVEV3d2NPQkF6Smt6QncwYU5EREEzUkJDQ0NHRUVHT2lKQXdoaEJCQ2lKNktweCs3WGJ4dEFvQ2dvQ0JyanVNK1IxRkNwaVdBRm95eEFjVXZhdVhCd2NFSkFDNHBObk56OCtzVEowNHNNTW9Oa1BmZW1qVnIrUDNSbzBjYk1SSmhrcEtTVUxkdTNYSnBPejQrSG8wYk55NVRHeVdmcDVtWkdjYU1HY01mWjJkbkMwNXV2WHIxQ3E5ZXZkSXJCazBKcmM2ZE8yUFNwRWxZc1dJRmdLTHB0Rzdldk1rbllmUVpkYVRLblR0MzFGNlR5K1VHNlVNYnhUcEhDb1pNd3B3N2R3NGpSNDdrajJmTm1xVjI3WnVBZ0FCRVIwY2pNaklTUU5IUFdjdVdMZkhSUngrcGJkL1B6Ni9VR2tGQTBXaWI0Y09IWTlhc1dhaGR1M1laNzZMQ3lwWEpaTmFxRW8yRUVQSWhLZjVsZ3h4angwRUlNUXhLd2hCQ0NDR0VHRkR4U0pkenhSc0FZTm15Wlk1U3FiUzVpWWxKQ3hRbFpYd0FqQUFBaVVSU0dCd2NmQnZBZFFEWFJTTFI5Y0xDd3VzelpzeDRTbXZNa0xJNGQrNGNidHk0QWFEb0JiWGlwWEwxNnRXTkdWYUZsWjJkcmJUWXZaK2ZIMXhkWFkwWWtXcS8vUElMamgwN0JqYzNOMnpmdmwxak11QnRVWmM0NGppTzMvL3JyNy9nNStkWHFreEdSZ2JFWWpHU2s1T1Z6cGRjTjRYak9EeDc5a3lubUV4TlRWVitmdWZPbllPdnJ5OC9ncXgzNzk3NDVaZGYxTGJEY1J5MmJObUNKazJhNE1XTEYzajU4aVdHREJtQ21KZ1lmcFRVbTk1TXdMaTR1R0RzMkxFWVAzNjhVa3g1ZVhsNC9mbzEzTnpjZExxM0N1NWVUazVPRTNWckV4RkN5SWNpSnljSEhNZmRNM1ljaEJERG9DUU1JWVFRUWtnNUsxNGJKcko0QXdBc1diTEVYU1FTdFFEUWpPTzR4Z0JhQXhnc2w4dGhZbUtDa0pDUUY4SEJ3ZGM1anJzaGw4dXZjeHgzUFNjbjUyWmdZR0Nla1c2RFZEQi8vUEVIdi8vVlYxL0IyZGtaUU5GTFpxSzdQLy84RXprNS8vOExxUk1tVEZDNlBtN2NPSXdiTjA1bDNaSlR3UG43K3l0TmMyVm9WbFpXT0hIaUJOemMzRW9sQVhTWkZxNWtnaVE3T3hzMk5qYUN5aHJhZ0FFRGNPTEVDWTFsR0dNNko1cysrZVFUSkNRa0tMV3hidDA2VEo0OEdRVUZSWU1UbXpadGlqLy8vRlBwL3NSaU1WNitmSWtYTDE0Z016TVRMMTY4d0lzWEw5QzhlWE4rL2FVelo4NWc5ZXJWK1A3Nzd6WEcwTHg1YzB5Y09CSDkrL2RYT1lWYlVsSVNtalZyaGkrLy9CSkRoZ3hCdjM3OTFDWjIzaGVNc2JEVTFGUkt3aEJDUG5pcHFhbVF5K1dIalIwSEljUXdLQWxEQ0NHRUVHSUVNMmZPVEFVUVZyd0JBSllzV1dJckVva2FpVVNpSm95eEpnQ2FNTVpHY0J4WEdRQnNiR3hZY0hCd0VvcEd6ZHpnT082bVhDNVB6TTNOdlJzWUdDZzJ5bzJRZDlMejU4K3hmLzkrL25qczJMRkdqRWE0bVRObnd0Yld0bHphMW5mNkw0V1NVNUVCd0gvKzh4OUI5UklTRXBTbUtmUDE5UzFUSEVKVXExYXQzUHVvNkN3c0xKU083OSsvai9Ianh5dWRFNGxFOFBIeDRhZVBlL255WmFuMVc5U1pNMmNPdnZycUs5U29VYVBVTlQ4L1AweVpNa1hyZHlnek14TXltUXhIang3RnNXUEg0T2ZuOTk0bllhUlNhWEJxYXVwd1YxZlhHZzRPRHNZT2h4QkNqT0xseTVkSVRVMTlWS2xTcFNCangwSUlNUXhLd2hCQ0NDR0V2Q05tenB5WkRlQkM4UVlBWUl4eElTRWhOUmhqVFVvbVp3RDBZWXlKT0k1VEpHY2VNc1lTT1k1TDVEZ3VVUzZYSjVxWW1DUk9tVElsbGFZMSsvQXNXYklFRW9tRVArN1VxWk1Sb3hIdXdJRUR4ZzVCcGZEd2NNVEh4K3RWOS9qeDQveSt1Yms1dkwyOURSVVdLUU5MUzB1bDR6cDE2cUJObXpaS1U0VmR1WEpGNy9aemNuSXdkdXhZSER0MnJOUzFsU3RYQ3ByS0xqMDluZDkzY1hHQnFlbjcvNy92dnI2K1dkSFIwYVBpNCtPakdqVnFCRXJFRUVJK05DOWZ2a1I4ZkR6a2N2a29MeSt2YkdQSFF3Z3hqUGYvWDNHRUVFSUlJUlZZY1FMbFVmRVdyamkvYk5reUs1bE05ckZJSktyUEdLdlBHS3NQNEJNQWJSaGp0aHpIUVM2WEl5UWtKQ2NrSk9TT0lrRWpsOHNUUlNKUm9sUXF2VnVjOUNIdm1kVFUxRktqTmxSTkYzWHo1azE4L2ZYWDVSckw3ZHUzeTdYOXQ0RXhodm56NSt0ZFB6eWMvN0ZGdTNidHltMmt6L3ZxeUpFamtFcWxwYzdQbkRtVG4zTFAyOXNiQnc4ZTFOclc3Tm16c1dyVktnQ2xSOElBd01pUkkwdXQxNkpnYm00T0p5Y25WS2xTQlZXclZsWDZiOG50MHFWTC9QZmwrUEhqQ0EwTlJmdjI3WVhlcnBLVWxCUiszOFBEUTY4MktpSnZiKy9vNk9qb3psZXVYTm5rN3U1ZXc5M2RIVFkyTmpBeE1URjJhSVFRVWk1a01obHljbktRbXBxSzFOVFV4M0s1L0JzZkh4L05jM0VTUWlvVVNzSVFRZ2doaEZSQVU2ZE96VWZSdEdUWFM1NW5qSEVyVnF4d2xVcWw5VXNrYUQ0QjhBVmpyRC9IY1NMR0dFeE1UQkFjSFB3Q3dFTUFEeGhqRHptT2U4QngzRU9SU1BUZzlldlhqMmo5bVlycGwxOSs0UmNWMXlRL1B4K0ppWWx2SVNMaGtwS1NVTGR1M1hKcE96NCtIbzBiTjlhNTNzR0RCM0gxNmxXOStuejE2aFhPbmozTEgvZnMyVk92ZGd6cDhPSERtREZqaGs1MW1qVnJWcTdydm1qeTVvZ1ZoWktKbVVxVkttbGNzMFlWVlVtWS92Mzc0OG1USjNCeGNZR0xpd3RjWFYxUnRXcFZPRHM3UStnYUpWMjZkRUY0ZURndVg3NE1Dd3NMeGNMS1NtV0VUbWwyLy81OWZyOTI3ZHFDNnJ3dnZMMjlveU1pSWhvbkp5Y0hwS2FtOW1TTTFRR2cyNGRNQ0NFVlJ3N0hjZmZrY3ZsaHFWUWE3T3ZybTJYc2dBZ2hoa1ZKR0VJSUlZU1E5MGp4eUptbnhkdXBrdGQrLy8xM0M2bFVXbGN1bDlmbk9LNDJZNndXZ0ZvQUduRWMxeDJBSldNTU1wa01OalkyQ0E0T2ZnN2dBWUNISE1jOVlJdzlCUEJBTHBjL3pNdkxTNkVremJ2bjhlUEg1YnJvKzRkR3lDaVlseTlmNHZQUFAxZDVUU0tSS0NVTEZpNWNpT0RnWUlQRTl2RGhRNzNxaFlXRjZaeDh1M1Buamw1OWxhZVNpUXdyS3l0QmRVcE8wYWNxdVdOalk0UEF3TUF5eFNVU2lmRDc3Ny9qMjIrL3hmYnQyOUc0Y1dOa1ptWXFsYmx4NHdacTFhcWxzUjJwVklxLy8vNmJQNjVYcjE2WjRxcUlpbDlDL2xpOEVVSUlJWVJVV0pTRUlZUVFRZ2o1UUV5Y09MRUF3TTNpVFFsampBc0tDbkxoT0s0V3gzRTFVWlNjVVd3dEdHTitLUDYzbzBna1VpUnBYalBHVWptT1N5bitieXFBVkFBcEhNZWxGaFlXcG9yRjRtZUJnWUdTTi9zajVTTXdNRkRwUmJNbXpaczNCMk8wWEpBbXUzZnYxcm9XakV3bXc2Tkhqd1MxOS96NWMwT0V4YXRaczZiR3ZsVjl2dEhSMFFhTndWaXlzLzkvTmtWcmEydEJkUW9MQy9sOVZTTmhES1YxNjliNDU1OS9JQktKQUFBT0RnNXdkSFRra3pIVHAwK0hnNE1EUHZua2sxS2paR1F5R1I0OGVJQWxTNVlnS1NtSlA2OHUwVWNJSVlRUVF0NTlsSVFoaEJCQ0NDR0tFVFRQaXJjTGIxN2Z1M2V2eWYzNzk2dVptcHJXNURpdUptUE1IUUMvY1J6WHJuamZEQ2g2K1d0cWFxcEkxcVFCU0dXTXBZcEVvaFRHMkZQR1dEcUFEQUFaakxFTXhsaEdmbjUrUm1CZ29QWjV0SWhLc2JHeDJMcDFxN0hES0pPWk0yZVcyNW9wcjE2OTBxbDhWbFlXQWdJQytHTjdlM3VkMjNqWDNMbHpCNDhmUHdZQTFLcFZTMm02cXplVlRBNWtaMmRybk83TEdGT1ZsVXpDVks1Y1dWQ2Rra2tZZGRPY0FZYTVuNUlKTUk3ajRPZm5oL1hyMXdNbytoeisrOS8vQ203TDJka1ozdDdlWlk2SkVFSUlJWVFZQnlWaENDR0VFRUtJVnYzNjlaTUJlRnk4blZGVkpqQXdVT1RvNkZpbHNMRFFuVEhtemhoejV6aXVXdkYvM1RtT2MyZU1mUTdBaGVNNGthS2U0b1ZuY2NJbUYwQTZZeXdEeFVrYWtVakU3d1BJNERndUEwQ21YQzdQS2l3c3pDb29LTWdPREF3c3ZYTDNCNlN3c0JEanhvM2pYL3kyYk5rU2NYRnhSbzVLZHdjT0hEQjJDTHc1YytZZ05UVVZRTkhvcng5Ly9CRlRwMDR0VmM3SnlVbmxpSlBZMkZoNGVYbnh4eWRPbkVESGpoM0xMMkFCb3FLaStIMUR4bEp5MGZpM2xaQXBPYXJJeWNsSlVCMmhTWmp5OE1zdnYrRHMyYk5JU0VqUXFaNmRuUjMyN05tRFNwVXFsVk5raEJCQ0NDR2t2RkVTaGhCQ0NDR0VHRVJnWUtBY1FIcnhkazFkdWIxNzk1cmN2WHZYM3NURXhJbmpPTVZXRllDVFl1TTRUckgvTVdQTUNRQy9LbmJKRjk1bVptWXdNek5EU0VoSUhtTXNDMEFXWXl5TDR6aCtYeVFTWlJWZmUxM3lISUJjQVBreW1Vd3NFb25FQVBKTlRVM0ZJcEVvUHpNelV6eC8vdnpDNGhGQzc3eGx5NWJ4MDJhWm01dWQrVDM5QUFBZ0FFbEVRVlRqanovK1FQUG16WTBjVmNVVkZ4ZUhOV3ZXOE1mKy92NDZUd2NWRmhiRzc5dloyYUZ0MjdZR2kwL2h6WFZoTGwrK2pCWXRXcWd0WHpJSjA2bFRwM0tMNDIxNCt2UXB2Ky9tNWlhb2psajgvd1B0aENaaFdyZHVMV2lrVFZaV0ZpNWNLRFdJa0ZlbFNoVmN1blFKNjlldlIyUmtKRkpTVWxST0hjaHhITXpOelZHOWVuVjRlWGxoMUtoUmNIWjJGaFFySVlRUVFnaDVOMUVTaGhCQ0NDR0V2RlhGbzJwZUZHK0NWZ2dQREF3MHIxU3BraVBIY1U0aWthaXFYQzYzNXppdU1vREtITWRWWm96Wk1jWXFGNSt6QTFBWlFHM0Z0ZUpqRTZEb0pXZkpSSTVpM1FZQS9DTHFOalkyQ0FrSmtZZUVoSWdaWTJJQStRREVBUElaWTJLTzQwcWVrekhHWkJ6SHlRRElTeHpMT1k2VE1jYjQ4NG95eGVkSzd1dnQ0Y09IK1Bubm4vbmptVE5ub243OStscnJhWHRoYndpNnJqbVRsSlNFdW5Ycmxrc3M4Zkh4YU55NHNkWnlNcGtNWThlT2hWd3VCMUMwbnNlaVJZdTByZzN6cHBKSkdCOGZINWlabWVrV3NJRkpwVkxFeE1Ud3g4WWVsVk1XRW9rRUwxNjg0SStGSm1FS0NncjRmYUZKbU45Ly8xMVFRbFBUejVORUl1RkhWZlh1M1J0VHBrd1IxRGNoaEJCQ0NIay9VQktHRUVJSUlZUzg4d0lEQXlYNC96VnJkTVlZNDM3NjZTY3JPenM3TzRsRVV0bk16TXhPSnBOVjRqak9pakZteVhHY3BXSWZnQlhIY1phTU1VdkdtQlVBcFhNY3h5bk8yUUtvQ3NDRTR6Z1RGQ1Y1Uk1YSElnQW1qREVUQUNMR21BbkhjU2FNTWNWMXBmMnlQQnVKUklMOC9Id0F3S2VmZm9vNWMrYnd5U1NpTzQ3amxOWitXYng0c2VEcHJoUVNFaEp3NTg0ZC9yaEhqeDRHaTA5ZktTa3B5TXJLQWxDVWVHelhycDNndXMyYU5kTjVtckhMbHk5clhFZW1MTjRjZVZPZUkyRU00ZGF0VzBvanFYUk5UaHBDY0hDd01VYjF0VGRDbjRRUVFnZ2g3eHhLd2hCQ0NDR0VrUGRlOGJSaWVjWGJVeTNGMzdxb3FDaTlYNURXcTFjUDNicDFRMVJVRkhidTNBbExTMHZrNU9Sb3JXZGxaU1ZveE15SFJpUVNZZno0OFpnNWN5YTZkT21DTVdQRzZOekd3WU1IK1gwVEV4UDQrdm9hTWtTOWxIenhMNWZMa1pnb2FCQWFBQ2dsbElRcXp5Ukh5ZldPVEV4TVVLOWVQVUgxOUJrSlkweFNxUlRyMXEyRHE2c3J2djc2NnpLMXhSZzdiYUN3Qk9FNHJoMkFoMit6VDBJSUlZU1FkeFVsWVFnaGhCQkNDS25ndnZ2dU8zVHExQW1mZmZhWjREb05HemJFN2R1M3l6RXEzWFhwMHFYY3B1MVN0ZjZHT3NPSEQwZFFVQkEyYmRxa1YxODNidHhRT203V3JKbGU3YnpKR0d1djZNUEN3Z0ttcHVYM3Y1b2xrekFOR2pRUXZHaDl5U1NNbFpXVm9EcmJ0bTFEZEhTMDFuSXBLU21DMmhQcXdJRURtRDE3TnU3Y3VRTlhWMWQwN3R4WjBObzA2a3lmUHIyOTRhTFRybmpremNPMzJTY2hoQkJDeUx1S2tqQ0VFRUlJSVlSVWNGMjZkRUdYTGwyTUhVYVozYjkvMzlnaEFBQmNYRnh3K3ZScFZLdFdUYS82SlVlZHlHUXlQSHIweUZDaDZhMW16Wm9hcDhGNitQQWgyclJwZzlUVVZJaEVJbjVOSEFESXpzN1dPclZZWW1JaVB2bmtFd0NBbloyZFlZSlc0OEtGQy95K0x1c2E1ZWJtOHZ0Q0V6ZXJWcTBTSHBnQkhEMTZGSUdCZ2JoOCtUSi83dG16WndnTURNU3laY3ZlYWl5RUVFSUlJY1F3Uk5xTEVFSUlJWVFRUXQ1bEhNZnB2R1lIMGV6VFR6ODFkZ2h2VFZwYUdueDhmUGpGNHhjdVhLaHpHOW5aMmZ5K3ZiMjl3V0o3MDhPSEQ1VVNGSzFhdFJKY055OHZqOThYT2hMbWJXQ000ZkRodzJqWnNpVzZkKyt1ZEg4QVlHTmpBd3NMQ3lORlJ3Z2hoQkJDeW9wR3doQkNDQ0dFRVBLQlVveGNLQS9IamgxRHJWcTFkS3FUbEpTRXVuWHJhaTJYbUppbzgzbzI4Zkh4YU55NHNVNTE5TFY3OTI3czNyMWI3L3FGaFlVWU9IQWc5dS9mejU4Yk9YS2tJVUlyNWZuejUvanl5eStSbEpRRUFCZzRjQ0JtejU2Tk9YUG02TlJPWm1ZbXYrL2s1R1NRMkJJVEUzSHk1RW0wYk5tU245S3Q1SE1WaVVUbzJiT240UGIwR1FsejZkSWxORy9lWEd1NXk1Y3Y2elFxQndERVlqRkNRME1SSEJ5c2NvMGVKeWNuVEp3NEVSTW1USUNEZzROT2JSTkNDQ0dFa0hjSEpXRUlJWVFRUWdqNVFPbXlPTHV1U3E2L29ZNUlKTUxZc1dQNVl5SFRXSVdGaGFGdjM3NzQ0WWNmOE1NUFB3aU94OUhSVWFtdmQ1VkVJa0cvZnYwUUZoYkdueHN4WWdRMmJ0eG84TDZ1WDcrT0hqMTY0UEhqeHdDS3B2YmF2SG16WG0wOWZmcVUzM2QyZHRhcmpZU0VCSnc1Y3dabnpwekJxVk9uK0pFNW16WnRRck5temNBWVEyaG9LRisrVFpzMmNIVjFGZHgreVpFd1FwTXc1U0VwS1FucjFxM0RsaTFibEpKWENqVnExTUMwYWRQZzcrOXYxRGlOTFNJaW9yS3BxV2tBeDNGZkFhZ0R3TnJZTVJGQ0NIbnY1UUs0eHhnTGswcWx3YjYrdmxuR0RvaThIeWdKUXdnaGhCQkNDSG5yR0dNUWlVUll1M2F0NERyaDRlSG8yN2N2Q2dzTDhlT1BQMElrRW1IdTNMbUM2cnE3dS9OOXBhV2xZY09HRFJnOWVyUmVzV3VUblowTkN3c0xtSnViNjFTdm9LQUFmbjUrT0hMa0NIOXUrUERoMkxScEUwUWl3ODRrZmVEQUFRd2ZQaHc1T1RrQWlxYjFpb2lJZ0tXbHBWN3QzYng1azk5M2MzUFRXbDRta3lrZER4MDZGR0t4V0dYWmpJd01BTURCZ3dlVit1bmJ0Ni9nK09SeXVWTDd4cHlPckg3OStpclg1Mm5Sb2dVbVRKaUFRWU1Hd2RUMHcvNWY5ZWpvYUc4QW05emQzV3U0dTd2RHhzWUdKaVlteGc2TEVFTEllMDRtazFubjVPUTBTVTFOYlpLYW1qbzhPanA2bExlM2Q3U3g0eUlWMzRmOUx6dENDQ0dFRUVJSWdLSlJDR1dkbmt6b3VqVFoyZGxvMkxBaGV2YnNpV0hEaHFGbHk1Yjh0UWtUSnZEN0N4Y3VWRnBmcEhidDJyQzN0MGQ2ZWpvQVlONjhlVEF6TThPTUdUTUV4M2p6NWsxMDc5NGREeDgraEVna3dxaFJvd1RYRldySWtDRzRlZk1tZnYzMVY4R0pBckZZakQ1OSt1RFlzV1A4dVdIRGhtSHo1czBHVGNCa1pHUmc0c1NKMkxWckYzK3VjK2ZPT0hqd0lLeXROUTgwVUl4TXFWeTVNcXlzckdCaVlnS3hXSXpvNkdpbFpKcXE3MUZPVGc3Kzk3Ly9JVFkyRnVmT25jUEZpeGVWcnF0THdMaTZ1c0xlM2g2TU1mejg4OC84ZVRzN093d2JOa3o3RFpmb3Z5UnQ5Nm9RSHg4UHFWU3F0ZHp0MjdjRngxSXlBV05uWjRmQmd3ZGp6Smd4K095enp3UzM4VDZMam83Mk5qYzNqMnJVcUJGTncwWUlJZVN0TWpFeGdaMmRIZXpzN09EcTZsb2pQajQrS2pJeTB0dkh4K2VFc1dNamhCQkNDQ0dFRUZJR1VWRlJ6SkN5czdNWkFINVRwMlNaaElTRU12Y3J0TDNObXpmejVXeHRiVmx1YnE3S05wNDhlVktxN3JWcjE1aURnNE5TdVEwYk5naU8wY3ZMaTY5bmFtcksvdjc3YjBIMVltSmlCRDNUUC83NFE2bGNxMWF0MkxsejV6UzJuWmVYeDN4OGZKVHFEUjA2bE1sa01zSDN4UmhqbHk1ZFVodWpWQ3BsVzdkdVpVNU9Ua3BsaGc4Znpnb0tDa3ExVmJKTWRuWTJZNHl4U1pNbUtaM25PRTdwV1BGTUh6eDR3TGR6NE1BQjl2bm5uek1URTVOU1pWVnRWYXRXWmYzNjlXTnIxcXhSK2c1dDJyUkpxZHpzMmJOMWVqYkp5Y2xLOWE5ZnY2NjJySkE0dFcwbFhiMTZ0ZFQxTm0zYXNLMWJ0N0s4dkR5MWNXUm1ackxldlh1enNMQXdsWitSVUZGUlVhV0gzWlN6NE9CZ0ZoUVVGS2hydllpSWlNclIwZEdQTWpNejliNWZRZ2doeEZBeU16TlpkSFQwbzRpSWlNcmw4TmNsK1lBWWRrdzdJWVFRUWdnaGhHang1NTkvOHZzREJ3N1VhZDJMSmsyYTROaXhZMG9qR2NhTkc2ZTBpSDFKYytiTXdZVUxGL2pqME5CUWZzMFNxVlNLdm4zNzRzYU5HN3JlZ2xyVzF0WkthNkpjdkhnUlhsNWUrUHJyci9IZ3dZTlM1ZlB5OHRDalJ3OUVSa2J5NXdZUEhveXRXN2NhWkFTTVRDYkQ5dTNiOGVtbm4yTEVpQkg4MUY3Mjl2Yll2WHMzdG03ZEtuamF0UC84NXo5S3gwekZsRnB6NTg1RnpabzErV01MQ3d0Y3ZYcTExUFJqQ3JhMnR1amV2VHVXTDErT2E5ZXU0Zm56NTlpelp3L0dqUnZIajZoNTlPZ1JKaytlek5leHNySlNPaFlpT3p0YjZWam9TSmp5Y092V0xadzdkdzdEaHcvWE9DM2FpeGN2Y1BEZ1FYejExVmR3ZFhYRjgrZlAzMktVeG1GcWFocmc3dTVlZzBiQUVFSUllUmM0T0RqQTNkMjlocW1wYVlDeFl5R0VFRUlJSVlRUVVnWWYwa2lZeE1SRXBSRVVseTVkVXR1R3FwRXdDc2VQSDJkbVptWjhXV3RyYS9iczJUT2xNbmw1ZVh4ZnRXclZZakV4TVl3eHhzNmZQODhzTEN6NHVyVnExV0laR1JrYTcwM29TQmpHR0h2OStqV2JQbjI2VWg4QW1JV0ZCWnM5ZXpZL3NpUW5KNGUxYjk5ZXFjemd3WU9aVkNyVjJMNDZjWEZ4cFdKY3VYSmxxVkVZblR0M1pvOGZQOWJZVnNueWluZ2ZQSGlnY3RTSG1aa1orK0tMTDlqT25UdEx0Wk9UazhQTXpjMlZSc3EwYWRPR3paOC9uNTA5ZTVZVkZoWnFqS093c0pDMWE5ZE9xYjhsUzVhVStkbTgrVjFSZCs5cjE2NWxNVEV4V3JlMWE5Y0tIZ2tqMVBuejU1WHFpY1ZpbmUrYnNZbzFFaVlxS3VyYXExZXY5THBQUWdnaHBEeThldldLUlVkSC8xc09mMTBTUWdnaGhCQkNDSGxiUHFRa3pMUnAwL2d5bjMzMm1jWTJOQ1ZoR0dOcysvYnREQUJ6ZEhSazBkSFJwYTVmdm54WnFUMUZFb1l4eGtKRFE1V3VkZXpZVVdOQ1FKY2tqTUs5ZS9kWWp4NDlTaVV0M056YzJJWU5HMWpidG0yVnpnOGNPRkR2Qk16ZHUzZFpvMGFOU24wR2NybWM5ZXpaa3dGZ3paczNaNUdSa1lMYUs5bU9JZ25ER0dOaXNaamw1T1N3ckt3czl1clZLNWFWbGFWMTJyUVJJMGF3YjcvOWxoMDZkSWk5ZnYxYThEM0o1WEkyWk1nUXBWaWFOMit1MXpNNmV2U28ybnQ2VThseWJ5WUoxZEUwRlp5K1NaaURCdy95ZFp5ZG5RWFhlMU1GUzhMazZQc3pRQWdoaEpRSHFWVEtvcUtpc3JYL0xVYUllcWJHRG9BUVFnZ2hoQkR5WWNqSnljR21UWnY0NDlHalI1ZXB2YUZEaHlJL1B4OGRPM1pFM2JwMVMxMi9jdVVLdnk4U2llRHA2Y2tmRHg0OEdIRnhjZmo5OTk4QkFDZFBua1JBUUFCV3JGaFJwcGhLcWwyN05nNGZQb3p3OEhCTW1qU0puNDdzNmRPbnBlNTl3SUFCK1BQUFAyRmlZcUp6UDhlUEg4ZWdRWVB3OHVWTHBmTnQyclJCV0ZnWXRtelpndE9uVDZOMzc5NzYzMHd4Q3dzTFdGaFk2RlJueTVZdGV2VTFaY29VaElhRzhzZFdWbGJZdkhtelhzOG9QajZlMzdlMnRvYU5qWTFlTVJrQ1l3d2N4Mmt0OS9qeFkzNi81QlJ2N3pscmZUNWZRZ2docEx3VS83MWt2SDg0a1BjQ3JRbERDQ0dFRUVJSWVTczJiTmlBVjY5ZUFTaGFrMlQ0OE9FYXkwc2tFcTF0amhrelJtVUNCZ0RPbmozTDd6ZHMyQkNWS3l1dnFSb2NISXpXclZ2eng2R2hvWGoyN0puV1BuWFZvMGNQM0x4NUUvUG16Vk9ad0hCMWRjV3FWYXYwU2k0c1hib1UzYnAxNHhNd1ZhcFVRYmR1M1FBQW1abVo2TkNoQTJiUG5vMFdMVnJvMUc3RGhnMzU3VzIvRkJlTHhSZ3laQWgrKyswMy9weElKRUpvYUNnYU4yNnNjM3RTcVJTYk4yL21qK3ZWcTJlUU9JVXlNek5UT2hiNkhidDY5U3EvWDc5K2ZZUEdSQWdoaEJCQzNoNGFDVU1JSVlRUVFnaUJyNit2NEFYYTlaR2ZuNCtnb0NEK2VNeVlNU3BISTFoYld5TTNOeGNBOE8rLy82SjI3ZHA2OVplU2tvSjkrL2J4eCszYXRTdFZ4c3pNREh2MzdvV25weWZxMUttRHZYdjN3dFhWVmEvK3RMR3lzc0tDQlFzd2FOQWdqQjQ5R3JHeHNmeTFaOCtlb1dIRGhnZ09Ec2FRSVVNRXRTY1dpekY2OUdpbGtTSlZxMVpGVEV3TTZ0YXRpeSsvL0JLblRwMkNWQ3JGK3ZYcnNXM2JOblRvMEFFK1BqN3c4dktDdTdzN25KMmRTeVVJRkVxT0hORkdLcFZDSXBGQUlwR2dzTENRMzdlMnRvYXpzN1BnZG9DaXo2MVBuejZJaTR0VE9oOGNISXcrZmZvb25YdjkralhDdzhQaDdPd01GeGNYT0RzN3c5cmFHdWJtNWpBM040ZGNMc2V0Vzdjd2UvWnNKQ1ltOHZVNmR1eW9VMHhDNDFZUWlaUi8xOUhOelUzcGVNbVNKVmkrZkxuRzBUQXhNVEhZczJjUGY5eTBhVk1EUlVvSUlZUVFRZ2doaEJCQ0NDRWZtSGRoVFJoRGIyK3VDYk5telJxbGhkeVRrNU5WeHRTc1dUTytuSWVIQnp0Ky9Eakx5c29TZE4rRmhZVXNPVG1aYmR1MmpYbDRlQ2pGbytrWjM3cDFpMGtrRW8xdDY3TW1qRHB5dVp5dFhyMmFWYTVjdWRSejY5Q2hBN3R6NTQ3V050TFQwNW1OalExZnIzTGx5dXpLbFN2ODlieThQRFo0OEdDTm54SEhjY3pHeG9iWjI5c3pKeWNuNXVycXlxcFZxOFk4UER4WW5UcDFXTDE2OWRpbm4zN0tQdm5rRTFhblRoMzIwVWNmTVJjWEYrYmc0TUJzYkd5WXViazU0emhPYmZ1aG9hRTZQWk0vL3ZpRDJkblpsV3BuNGNLRkt1dms1ZVV4RXhNVGpmZjM1am1SU0tSMS9hT1M1ZDljRStiUW9VTXNKQ1NFblRsemhqMS8vcHdWRmhheXhNUkUxcUpGQzc2T2k0dExxVFk5UFQyVjJuVndjR0QxNjlkWHVibTV1WldLT3o0K1h2Q3pmRk1GV3hORzcvc2toQkJDeW9zeC9pNGxoQkJDQ0NHRUVHSkFIMElTUmk2WHM1aVlHRFpvMENBMmF0UW90VEV0WDc3YzRMRzBhdFdLeWVYeU1qMVRReVpoRkpLVGsxbjM3dDFMeFd0aFljRU9IejZzdGY3czJiTVpBR1p1YnM1T25qeXBzc3podzRkWjA2Wk55L1d6VnJXNXVycXlnb0lDd2MvaTY2Ky9MdFdHbVprWjI3NTl1OFo2OWV2WDF5bXVlZlBtYVkybFpQazNrekI3OXV6UjJvZWZuMStwTmsrY09NSE16TXowZXBhVEowOFcvQnhWb1NRTUlZUVFVamFVaENGbFJXdkNFRUlJSVlRUVFwQ1FrQURHV0prMlRUaU9RL3YyN2JGanh3NXMzTGhSYmJrSkV5YWdaOCtlQnJzdlQwOVA3TisvWDlCQzZHOWJ0V3JWRUI0ZWppMWJ0c0RlM3A0L1g2TkdEYlJ2MzE1ci9ZQ0FBTmpaMldIcjFxM28wS0dEeWpJOWV2VEExYXRYY2VuU0pRUUdCdUxMTDc5RTdkcTFZV05qVTY3UFpOeTRjVHBOYi9mVFR6K2hTcFVxL0hIMTZ0VVJHUm1Kb1VPSGFxelhvRUVEUWUzYjJ0b2lLQ2dJQ3hZc0VCeVRLcDk5OXBuRzZ6WTJOcGcvZjM2cDh4MDdkc1RaczJmUm8wY1BPRGs1YVh6MklwRUlWYXBVZ2JlM04zYnYzbzNseTVlWEtXWkNDQ0dFRUdKY3RDWU1JWVFRUWdnaDVKMWhhbXFLUTRjT1ljK2VQZGk3ZHk5dTNicUZyS3dzeU9WeVFmWE56TXpnNE9DQVJvMGFvV2ZQbnVqYnQ2OUJGcFkzTXpOVFNoSVkwb2dSSTlDNWMyZjQrL3ZqOU9uVDJMZHZIMnh0YmJYV2MzUjB4SVVMRndRbElwbzNiNDdtelp1WE9pK1ZTbEZZV0FpcFZGcHFYN0VCZ0ltSmlVN2JtK3VpYU5Pd1lVTWNQSGdRblRwMXd1REJnN0ZpeFFyWTJkbHByYmQ0OFdLTUhqMGFlWGw1eU12TGcxZ3NobHd1aDF3dUIyTU1GaFlXOFBEd2dKZVhGNnlzckhTS1NaVTZkZXFnZXZYcWtFcWxFSWxFRUlsRU1EYzNSK1hLbGRHOGVYTUVCQVNnZnYzNkt1dCs4Y1VYT0h6NGNKbGpJSVFRUWdnaEZRc2xZUWdoaEJCQ0NIblBWS3BVQ1JjdVhOQmFybVNabWpWcmxybGZRN1hIY1J3R0RCaUFBUU1HbERrbVEyblRwZzB5TWpMS3JmMXExYXJoMkxGanVIMzdOajc1NUJQQjlZU09CRkhIMU5RVXBxYnZ4djhXdG0zYkZrbEpTZkR3OEJCY3AzNzkrbXFUSHZvNmUvWXN2Ly9tWjJGcWFvb25UNTRZdEQ5Q0NDR0VFUEorZXpmK3RVMElJWVFRUWdneEdKRkloRmF0V21rdEo2U01MZ3pkM29kSWx3VE0rMGlYQkV4NThmTHlNbllJaEJCQ0NDSGtQVUpyd2hCQ0NDR0VFRUlJSWVTREVoOGZqMzM3OXVINTgrZkdEa1Z2RHg4K3hNT0hEL0h5NVV0amg2SlJjbkl5b3FPakVSMGRMWGhxeVhkVlFrSUNUcDA2aFZPblRwV3BuWHYzN2lFNU9WbHcrZno4Zk1USHg1ZXBUNkgrL2ZkZnhNVEVRQ0tSbEh0ZnUzZnZ4clp0MjVDU2txS3hYRkpTRWxhdFdvVlZxMWJoK3ZYcjVSNlh3dE9uVHdXWGZmSGloZDc5WExseUJmbjUrVHJWdVhEaEFnb0tDdlR1ODAyRmhZVll2MzY5enZleGJ0MDZ4TVRFbE90b1lZV2JOMjlpeTVZdDVkNFBJWVFRUWdnaGhKRDNVRlJVRkNPRWtQSVFGUlhGM3ZhZmFjSEJ3U3dvS0NoUTEzcHY4OC9DVWFOR01RQU1BSXVQajM5ci9hcVNsNWZINHVQajJkbXpaM1dxcDRoLzJyUnA1UlNaWWF4Y3VaS1BOVDgvMzlqaGxNbmd3WVA1ZXltTG5qMTdNZ0NzYnQyNjdOYXRXeHJMN3QyN2w3bTd1ek5uWjJmMjRzV0xNdlVyUlAvKy9Sa0E1dURnd0xLenM4dTFyM3IxNnZIUDg5OS8vMVZiN29jZmZ1RExSVWRINjkxZmZuNCttenAxS2t0S1N0SmFkdVhLbGN6YzNKeHQzYnBWYTltTWpBem00ZUhCK3ZUcHc5TFMwblNLNmZYcjE4elMwcEpaV2xxeTNyMTdDNnFUbUpqSUFEQkxTMHMyYytaTW5mcFRKU01qZzlXcFU0Y0JZUDcrL29McjNibHpoLzljRmk1Y1dPWTROSmszYng3ak9JNkpSQ0lXRnhkWHJuMnBZb3kvUzhuN2hhWWpJNFFRUWdnaGhCQkN5QWVqb0tBQUJ3OGVCQUEwYnR3WURSczJMTmYrQ2dzTDhmVHBVeVFuSitQaHc0ZTRkKytlMHZiczJUTXd4bUJyYTR1WEwxL0N4TVNrWE9ONUYzRWNWNmI2Q1FrSlpack9NVDA5blI5WmRQLytmU1FtSmlJeE1SRzNiOS9HbGkxYjBMTm56ekxGVjFKV1ZoYisvdnR2QUlCWUxFYTlldlUwbG5kd2NFQnFhaW9BWU5xMGFlVTZFaUEzTnhjUkVSRUFnSzVkdThMR3hxYmMrcnA1OHlidTNMa0RvR2g5czg4KysweHQyZGpZV0FDQW1aa1pXcmR1clZkLytmbjVhTldxRmE1ZnY0NklpQWhjdkhnUmRuWjJLc3UrZnYwYUlTRWhrRWdrR0RGaUJOTFMwakI5K25TVlplVnlPUVlQSG94SGp4N2gwYU5IYU5Tb0VYNzY2U2ZCY1IwNGNBQmlzUmdBNE9ibUpxak92bjM3QUFqNy9naFJwVW9WTkczYUZQZnUzY09tVFpzd2V2Um90R3paVW11OTgrZlA4L3YvL2U5L3l4eUhKdDI3ZDhlaVJZc2dsOHN4ZHV4WVhMNThHU0lSVGZCRUtnNUt3aEJDQ0NHRUVFSUlJZVNEc1cvZlBtUm1aZ0lBeG80ZGE5QzJRMEpDY1AvK2ZhU2twQ0E1T1JrcEtTbElTMHNUTkExWGRuWTJybDI3Qms5UFQ0UEUwcXRYTDRTRmhSbWtMVzBZZS9kK1NWd3FsZUxaczJkSVQwOUhlbm82TWpJeWtKYVdodFRVVktVdE9Ua1p1Ym01YXRzNWRlcVVRWk13aHc4ZjVxZVIrdWFiYjdRbTNieTl2VEZvMENEczNMa1QyN1p0ZzcrL1A5cTBhYU5YMzdtNXVYank1SW5hNjhlT0hVTjJkallBNE1zdnY4VHQyN2QxYWwrWFJOaUJBd2Y0L1JFalJxZ3RWMWhZaUlzWEx3SUFXclJvZ1VxVkt1a1VrNEtWbFJWNjlPaUI2OWV2NC9idDIralhyeDhpSWlKVVBuODdPenVjUG4wYUhUcDB3UDM3OXpGanhnd1VGaFppenB3NXBjcU9IeitlVDZyMTY5Y1BnWUdCT3NXMWZmdDJmbi9DaEFtQzZ1emZ2eDhBWUdGaGdUNTkrdWpVbnpyTGx5OUhSRVFFOHZQek1YWHFWSnc3ZDA1ckhVVVN4dExTVWxEU3BpeSsrT0lMREJvMENEdDI3TURWcTFleFpjc1dqQm8xcWx6N0pNU1FLQWxEQ0NHRUVFSUlJWVNRQ20vanhvMkN5cTFldlpyZmwwZ2tndXRwTW5Ub1VGaFlXQ0FpSWdJblQ1NFVYTS9Pemc3VnFsVkR0V3JWVUwxNmRhVmt6YTFidHhBWEZ3ZEE4MHZxOTBsY1hCdysvdmhqd2VVZEhCelVYb3VQajhmbm4zK3VWeHlPam83NCtPT1BVYmR1WFRSdTNGaXZOdFRadTNjdkFFQWtFZ2wraVJ3Y0hJenc4SEE0T1RraEt5dEw3NzVqWW1MUW8wY1BRV1dIRFJ1bWMvdTZKT01VbzlGTVRVMHhkT2hRdGVVdVg3Nk12THc4QUVDSERoMTBqcW1rbjMvK0daY3VYVUprWkNRaUl5TXhlL1pzTEYyNlZHWFpHalZxSUNZbUJ2LzV6MytRa3BLQ00yZk9ZTWFNR1RBMU5WVnFiLzM2OVFBQUh4OGZiTisrWGFkUlhVbEpTZno2UWw5KytTVWFOR2lndFU1Q1FnS3VYTGtDQU9qWnN5ZnM3ZTBGOTZmSlJ4OTloTysvL3g1TGx5N2xFMVhha21xSzVGT0hEaDFnWVdFaHVLOEJBd1pnejU0OVpZclgzOThmL3Y3K090ZDdGeFBHNU1OQVNSaENDQ0dFRUVJSUlZUlVlS05IajlhNXp0U3BVdzNTZDY5ZXZXQmhZWUcyYmR2aXpKa3pjSEp5Z291TEM1eWRuZUhpNGdJWEZ4ZUVoSVFBS1BwdDk0a1RKNkphdFdvYWY2cy9NaklTVTZaTUFhQmZFcVpYcjE2b1c3ZXVUblVVTVRvNk9tTGt5SkU2OTFsV3RyYTJCbnVwM0xCaFE1aVptYUd3c0xCVUgyNXVibmp4NGdXL0NQbktsU3ZoNGVFQkR3OFAxS3haRTVVclZ6WklERzk2L1BneFA5MVh0MjdkVUtOR0RaMWUybWRuWjhQWDExZFEyYSsrK2dxSERoM1NLODd5ZHYzNmRWeTllaFZBMGZkVU1RMlhxYWtwWkRLWjJucUxGaTNDb2tXTEJQZno1Z3Qza1VpRW5UdDNva21USmtoTlRVVlFVQkJhdG13SlB6OC9BRUJ5Y2pJL05aakNxbFdyc0dyVktpeGZ2aHdQSHo1VXV0YXlaVXU0dXJyQ3pzNE9RVUZCcFVZWjFhbFRSK1BudTNIalJqNUdvWDhXbFV3YWQrdldEYytlUGROYXAzTGx5cWhVcVJKa01oa2VQSGlndHB5Zm54OGVQSGlBcVZPbnd0VFVGSGZ2M2kxVnhzUERBMlptWnJoNDhTSWVQWG9FQU9qZHU3ZWcyQW41a0ZFU2hoQkNDQ0dFRUVJSUljUUE1czJiaC9uejU2dDg4YXBJY0hoNGVPZzAya05mK2lSdUZERldyVm9Wd2NIQmV2V2JuWjJObEpRVS92ajU4K2Y4L3AwN2QyQnViczRmMTY1ZFcrbFlJcEdVZWdtdUx6TXpNK3pjdVJPV2xwWndkbmJtRTJKV1ZsWUFnQ0ZEaG1ESGpoMEFoRThEVlZacjFxemhrd3d6WnN4NEszMnFjL1hxVlRSdDJyVE03U3hjdUJBLy9QQ0RUblVVbzBjQVlPTEVpV1dPUVJkVnFsVEJ0bTNiNE9QakE4WVlSbzBhaFE0ZE9xQktsU3J3OC9QRC8vNzNQNVgxUHYzMFU3VnRQbnYyVE9XYU52bjUrYkMwdEZRNnB5NHA0K1Bqby9MOGQ5OTloMVdyVmdFbyt2a29PWDJaMEoveGxTdFhZc0tFQ1VoUFR4ZjBaODlmZi8ybDlscFNVaExxMXEzTGorZ0NnUHIxNnd1YXVxNWF0V3F3dGJYRnNtWExkSjYyYmZYcTFWaXpaZzJHRHgrT0NSTW04RC9IaEZRVWxJUWhoQkJDQ0NHRUVFSkloYWR0bXBsRGh3N3h2N0U5YWRJa3JGaXh3dUF4bEp5cTZFUDE5OTkvbzIvZnZpcXZ2Zm1pT2lFaFFXbktJMDJMcyt0RE1jTGhYU0FXaS9sUkRHM2F0SUdYbHhlQW9tZFFIbXh0YmN1bDNiTEt5OHREYUdnb0FLQnAwNlpvMjdZdGYrM216WnRLUDhkaXNSak5temVIVENaRHUzYnRzSGJ0V29QRTRPM3RqU2xUcHVEbzBhUFl2SGt6cWxTcFlwQjJ5OXZ1M2J1UmtaR2hjejFkcGdvVG9xQ2dBTHQyN2VLUDI3VnJKNmplWDMvOUJUOC9QN2k3dThQZDNSMTM3OTRWTkZvdkppWUdhOWV1aFV3bVEzSnlNaG8wYUZBcXVhVU9Zd3pwNmVsd2RuWVdWSjZROGtML09pQ0VFRUlJSVlRUVFzaDdMVHM3Rzk5Ly96MEF3TWJHUnVVQzI4VDR6TTNOZFpxZVM3SEFmVVVRR2hyS3YwQ2ZOV3NXZjE2WHhld05LVHM3RzY5ZXZTcHpPN3FPWE5xelp3OWV2MzROQU9qVXFaUFN0ZnIxNnlzZG56NTltaDg1MUxselo0TStxMTkvL1JXTEZpMVNlcGwvOGVKRnJmVVUzODhOR3phb1hKTms5KzdkR0Rod29OWjJldlhxaFVtVEpxbTkvdWI2TjR3eExGNjhHRURSU0xXVEowOXFUUG9lUFhvVUFRRUJBTUNQTm5OMWRTMDFQWit1VEUxTnNYNzlla0hUb0dseTdOZ3g5T25UQjM1K2Z0aTRjYVBhUk5IZHUzZlJyMTgvU0tWUytQajRJQ3dzalAvTWNuSnlzSG56WnZqNys2dWMyckd3c0JBalI0N0VxVk9uRUJVVkpXak5IVUxLQ3lWaENDR0VFRUlJSVlRUThsNmJPM2N1a3BPVEFRQ3paOCttMzRvdVIzNStma3FqR1ZhdFdzVW53RlJOejR5UWttc0FBQ0FBU1VSQlZGVFN0V3ZYZEhyUnJrdkN4cGdrRWdrV0xseklIM2ZyMXMySTBSVDU3My8vKzliN1pJeGgrZkxsZ3N1ZlBYdVczeGM2MmtLb2t0UGdHVU8xYXRYUXZuMTd3ZVVQSFRyRWo1cWFObTBhR2pWcXBMSDhwVXVYK1AyU0NZNDNFemViTm0xQ3o1NDlVYlZxVmFYelNVbEp5TS9QUjVNbVRaVE95MlF5QkFVRjhjZjc5KzlIbno1OVN2VS9mLzU4L1B6enp3Q0ExNjlmbDFwbmFmLysvUkNMeFFnTkRjWGR1M2NSRmhaVzZzL2x4TVJFZE96WUVSa1pHZkQxOWNYKy9mdjVQejhLQ2dyUXExY3ZuRGh4QWtGQlFRZ0xDNE9ucHlkZk55MHREWDUrZnZ4M2FOeTRjVGg5K3JTYXAwVkkrYU1rRENHRUVFSUlJY2FYSzVQSnJFMU1USXdkQnlIa1BWTDhHK1E1UnVwZVpLUitTNG1LaXNMcTFhc0JGUDBHZWJkdTNRU3RYNkNKcWtSQllHQWdmdnJwSjYxMXAwK2ZqdW5UcDZ1OXJtMWFOVkx4ckYyN2xsL0VIQ2lkUEpKS3BUQXpNek5ZZisvcWQrakFnUU80Y2VPRzRQS25UcDBDQUZTcVZBa3RXN1lzcDZpVXlXUXlRYU5GcEZLcHlsRkFaUjFwb3E2dmVmUG1BUUFjSFIzeDdiZmZDcXFqb0M3aEZCNGVEbjkvZnpnNk9tTFhybDM4dWpRblRweUFuNThmek0zTmNlYk1HYVVSU3R1MmJjUGR1M2Y1WTBWeSswMnBxYWtBaXFiRmV6TUJBeFNOSkhKMGRFUlFVQkF1WHJ5SU5tM2FJREl5RXJWcTFRSlF0R1pSMTY1ZDhmejVjL1R0MnhjN2R1emdmMFlLQ2dyUXUzZHZuRGh4QWtEUnFLS1M2eHZGeE1SZzhPREJlUHIwS1FDZ1Q1OCsyTFp0bTVZblJrajVvaVFNSVlRUVFnZ2h4bmN2SnllbmlaMmRuYkhqSUlTOFIzSnljc0J4M0QxamRBMmdsaEg2TGVYSmt5Y1lOR2dRNUhJNUFDQTlQZDBnaTVHL3F5KzVLenBEVFpIMUxzbkp5Y0dpUll1TUhVWXBWNjllTmNqUHdzS0ZDL0hERHo5b0xjY1l3NElGQzlSZWYzT3RFNmxVaXZQbnp3TUFtalZyaHF5c0xMM2lNelUxaGIyOXZlRHljK2JNd2RLbFM3V1dHejkrUE1hUEg2OVhUTHBhczJZTmJ0MjZCYUFvUGlIci9TaW1jUU5VcndtVG5wNk8wYU5IQXloNlJpVkh2TGk3dTRNeGhyUzBOUGo0K0NBMk5oYlZxMWRIUmtZR1pzeVlvZFRPa3lkUFZQYXZTTUo0ZUhpb3ZNNXhISll1WFFwWFYxZE1tellOZCsvZVJaczJiWER6NWsxRVJFVEEzOThmWXJFWUhNZmg3dDI3OFBUMFJFRkJBUW9LQ3BDVGs0UE16RXh3SElkZmYvMFZNMmZPNU51ZE5Xc1dsaTVkQ3NZWXpNek1zR0RCQXFYcmhCZ0xKV0VJSVlRUVFnZ3hNc1pZV0dwcUtpVmhDQ0VHbFpxYUNybGNmdGdJWFYvZ09NNVRlN0h5SlpGSTRPZm5wOWRDMXZybzA2ZVAya1dtRnk5ZWpKczNid0lBQmc0Y0NGOWYzN2NTMDd0TUtwV1dtaHJwYlkxMmVKc1dMMTZNdExRMGpXVk1UVTM1cWFiZVYyRmhZYmgyN1pyYTYyOU9oMVhTMmJObk5WN1hwSDc5K3RpOWV6YysvL3h6bGRmZlRLaUdoNGZyMVU5NVNrNU9ocm01T1dyV3JJbUpFeWNLcWxOeVJJNnFrVERmZlBNTm5qOS9Ebzdqc0hYclZyaTZ1dkxYR2pSb2dIMzc5cUZyMTY1NC9QZ3h1bmJ0aW5QbnptSGF0R2w0OGVJRkFLQjY5ZXBJVGs3R2d3Y1BWUGF2U001OC9QSEhHdU9jT25VcVJDSVJwazZkaW5uejVzSEJ3UUdlbnA2UVNDUUFpajZmcTFldkFpajZPVkdNOExHeXNzSzJiZHZRdDI5ZnBmYmF0V3VIRlN0V29HYk5tdGl4WXdlYU5XdW1zWDlDM2haS3doQkNDQ0dFRUdKa1VxazBPRFUxZGJpcnEyc05Cd2NIWTRkRENIa1B2SHo1RXFtcHFZOHFWYW9VcEwyMHdhMEZzRDhrSktUdnRHblQvakpDLzVETDVSZ3hZZ1RpNHVMNGM5T21UVU53Y0xEZWJVNllNSUdmMWt5VkprMmFsRm8vQVFBZVAzNk1rU05IOHNlZW5wNFlNbVNJM25GVWRFK2ZQa1ZRVUJBZVAzNk1mZnYybFZzL2l1bWIxQ21aRU5CV1Z0YzZucDZlNk5PbkQrTGo0L2xSRmVibTV2eUxaVlVNdWVpOEVPcVNFdVdob0tDQW40SlAyM013cHZ2MzcvUEpzRDE3OXFoY044Zk56UTBBRUJJU2drR0RCcFc2SGhZV2huSGp4aGswcmlWTGxzRGYzeDh2WHJ5QVdDekd1SEhqTUczYU5IejY2YWRxNjVTY2p1ek5rVEMvLy80N2podzVBZ0NZTkdrU3VuYnRXcXErdDdjM1ZxOWVqYkZqeHlJK1BoNjllL2VHbDVjWEFPRExMNzlFMjdadE1YZnVYRnkrZkxsVTNZS0NBbjdLUnlIZjY4bVRKNk5UcDA1bzNMZ3hnS0lrMFA3OSsrSGk0Z0kzTnpmWTI5c2pNek1UZm41K3VIcjFLdHpkM1JFV0ZvYm16WnVYYXF0cjE2NDRlL1lzR2pWcUJDc3JLNjE5RTBJSUlZUVFRZ2o1Z0VSSFIzdWZPWE9HWldabU1rSUlLWXZNekV4MjVzd1pGaGtaMmNsWWY2WUZCd2Z2RGc0T1RsKzZkS25nK1k2aW9xSU05Z3pHamgzTEFDaHQwNlpOSzFPYjMzMzNIZCtXTGdJQ0FwVGlDQW9LRWxSditmTGxHdnRUZDE5djN2ZmIzTHAwNlZJcXpwVXJWL0xYdi9ubUcyWmhZY0VBc0FZTkd2Qmx1blRwd3JwMDZjS2VQSG1pdzVQVlhNK1l6Mkg0OE9GTUpwT3hWcTFhTVFETXpNeE02WHRnTE9IaDRlVjYzK3I4OU5OUGZKbFpzMmFwL082bXA2ZnpXMXBhR25OMmRtWUFXTjI2ZFpXdTZicTlmUG1TWldkbnM2aW9LSDRiUEhpd3lwaFhyRmpCQURCcmEydVduNSt2OGw0VTlUWnMyS0R5ZWxaV0ZrdElTR0FKQ1FsTUxwZXJyZi9kZDk5cC9LeFVsWk5JSkt4Qmd3WU1BS3RUcHc3THlNaFFXejhrSklSdjQrTEZpL3o1dUxnNFptNXV6Z0N3WnMyYU1iRllyREdPNzcvL1h1bnpHakprQ0h2eTVBazdjT0FBZno0dExVMnBUbHhjSEg5dDc5NjlHdHN2S1NVbGhZMFlNWUw5ODg4L1N1ZlBuRG5EcWxhdHlnQXdMeTh2OXZUcFV5YVJTTmpTcFV1WnA2ZW4wbk00ZCs0YysrcXJyOWlOR3pjRTl5dEVWRlFVQXlGbFFDTmhDQ0dFRUVJSWVRZDRlM3RIUjBkSGQ3NXk1Y29tZDNmM0d1N3U3ckN4c1lHSmlZbXhReU9FVkFBeW1RdzVPVGxJVFUxRmFtcnFZN2xjL28yUGo4OEpZOFVqa1VpK3M3Q3dpQlNKUkplQ2k0YWZIRFUzTjc4K2NlSkUvUloyME1ITW1UT3hidDA2QUVVTGV1Zmw1WlYzbDJybDVPUmc0OGFOcGM1ZnZIZ1JWYXBVMFRwVnovdG04K2JOQUlwR1EzVHYzcDAvZi96NGNiM2EwN2ZlMjdCNTgyWmN2SGdSUU5Gdit0ZXJWMDl0V2FsVXlpODZiZ2hNd0pwRlo4NmM0VWNlbEVWd2NMREdOVy91MzcrUFgzLzlGUUR3MFVjZjRZY2Zmc0RpeFl0TGxYTnljdUwzNCtMaStDbmNldmJzcVhSTlg5N2UzdnorcVZPblZKWlJURVhXcVZNbldGcGE2dFdQcmExdHVZMXFNak16dzZoUm94QVFFSUI3OSs2aGI5KytpSXlNTERXdEh3Q2wwVWFLa1REcDZlbjQrdXV2SVpGSTRPam9pSDM3OXFsY0wwWWhKeWNIeTVZdFEwSkNBckt6c3pGOStuUzR1TGdBQVBMejgvbHlGeTllUkk4ZVBmamprcU5qVkkxV2VWTnViaTVDUWtLd2RPbFM1T2JtNHQ5Ly84VS8vL3dEb0dnVTBQejU4MUZZV0lqSmt5Y2pLQ2dJcHFhbXlNbkp3WjkvL29rYk4yNmdaOCtlT0hIaUJCaGo2TisvUDFKU1VoQWVIbzdodzRkajBhSkYvT2dsUW95SmtqQ0VFRUlJSVlTOEk3eTl2YU1qSWlJYUp5Y25CNlNtcHZaa2pOVUJZR1BzdUFnaEZVSU94M0gzNUhMNVlhbFVHdXpyNjF2dXlRNU41c3laODJMZHVuV3Rjbkp5NWpERzVnR1lKWkZJeWpRZG1EWnl1UnlUSmszQ3FsV3JBQUNXbHBZNGZQZ3cvL0kxTXpPVG55SkhIL29zR0w5czJUSzhldlVLbnA2ZXVITGxDb0NpbDkrQmdZR3dzckxDa1NOSDhNVVhYK2dka3lyVHBrM1R1MjVJU0FnQXdOSFJVV2tLTmFGS3ZueCs4ZUlGbGk5ZmpwVXJWeXFWK2ZycnI3Rmt5UkxZMk5qZzRjT0hlc2VxVHMyYU5RRm9UMFQwNzk4ZmUvZnVoWldWbGVCRTNaQWhRN0JqeHc1QjdVZEVSUER4L1Bqamo5aTllN2VnUHQ0V1cxdGJuUmFzVjBkYnNtTDM3dDBRaThVQWlxYkJxbFNwa3RZMkR4MDZ4Ty8zNnRXcmJBSHE0TzdkdXdDQXc0Y1BnK000aldWSGp4N05MMnl2eWZidDJ6RjA2TkJTNTFldlhxMXhla04xcGs2ZGlwTW5UeUlpSWdJeE1UR1lObTBhZnZ2dHQxTGxTcTRKby9pTWZ2dnROeng1OGdRaWtRZzdkdXhBelpvMThlelpNNlgxWUJRdVhicUVMbDI2WU5hc1dkaStmVHNjSEJ5VVB1dVBQLzRZcnE2dWVQYnNHY0xEdzVXU01FZVBIZ1ZRdEc1TXJWcTExTjZMUkNMQnhvMGJzV0RCQWp4Nzlnd0FVTGR1WFN4WnNnU1BIajNDMEtGREVSc2JpNnBWcTJMejVzMUtpVnNiR3hzY09IQUF6Wm8xdy9uejV6RnMyRERzM2JzWDRlSGgrT2FiYi9EdnYvOWl5NVl0Mkx0M0wyYk5tb1hwMDZkclREZ1JRZ2doaEJCQ0NDR0VFRkpoQlFjSE93VUhCdzhORGc3K01TZ29LRkRkVnBicHlNUmlNZlB6OCtPbndERTNOMmRIang1bGpKWFB0RlJDcEtXbE1WdGJXd2FBN2Rtemg2L3I2ZW5KT0k1akFGaWxTcFZZV0ZpWXl2cjZUa2RXRm9vMjY5ZXZyM2Niang4L1pwTW1UV0xXMXRhbG5sdE1UQXhmcmt1WExrYjdiQmhqckZ1M2Jnd0FjM0p5RWx4SDNUUldxa2lsVWxhdFdqVjI2dFFweGhoakd6WnMwRmhYTVlXVklUWjFTazVIZHZYcVZjSDNyY21DQlFzMDN0ZWpSNCtZaVlrSkd6RmlCSDlPMjNlM1hyMTZEQUJ6ZG5abU1wbk1JSEdXTkhmdVhKVXhlM2g0R1B6N2VPREFBYVUrZEsydmF0cXk5UFIwNXU3dXpwZlp1WE5ucVRMejVzM2pyOSsvZjU4eHhwaGNMbWNMRml4Z1AvLzhNNU5LcGV6YmI3OWxEZzRPTEM0dXJsVDlBUU1HOFBVdlhicWs4amtPSERpdzFPZVVsWlhGVHprNGRPaFFsZlVLQ2dyWSt2WHJsWjYzaFlVRisrR0hIMWgrZmo3ejkvZG5scGFXL0xVV0xWcXc5dTNiczJiTm1yRjY5ZW94TnpjM1ptTmp3Lzg1cXRnVVV6MFdGaGF5aFFzWDhuRUFSZE8zL2YzMzN5cmpFWUttSXlPRUVFSUlJWVFRUWdnaEZWNVprakNEQmcxU2VwbDM2TkFoL2hwMGZPa3BaQk5pNHNTSi9Ncy9xVlNxOUtKdy9mcjEvQXRFRXhNVHRtblRwbEwxSzJvU3B1VExYd0RNM3Q2ZTN5KzV6b2F4a3pEdDI3ZG5BSmlIaDRmZ09yb2tZUmhqN01xVksveSt0aVRNMjJDc05XRW1USmpBc3JLeStHTnQzMTFEeEZKWVdLZzJIblZKbUljUEg3S2twS1JTVzhrMWJSVGJMNy84b3JKc1VsSVNpNDZPNXN0RlJrYXF2TGZCZ3dkclRLUXB5cWxiTytiRWlSUDhueUUyTmphbGttL1RwMC9uMjBoTlRTMVZQeUVoZ2RuWjJURUF6TmJXbHAwNWM0YS9kdi8rZldacWFzb0FzSzVkdTZwOWpsdTNidVg3T0hIaUJHT01zWjA3ZC9Mbi92cnJMNVgxZkgxOWxaNWx4NDRkMmUzYnQvbnJuVHQzRnZRWlcxdGJzMnJWcWpFM056Y0dnSm1hbXJLelo4L3k3ZHk0Y1lOZlEwZXhsYnhQWFZBU2hoQkNDQ0dFRUVJSUlZUlVlR1ZKd3B3NmRZcHhITWNxVjY3TWp6eFFnSUdTRmQ5OTk1M2dsK2pYcmwxalptWm1EQURidkhtelVoeUszOWJldkhrei94S1Y0emkyY3VWS3BUWXFhaEptNDhhTlRDUVNzZDY5ZTdNelo4NndsU3RYcWt6Q0NMVm16WnB5U1Y1ODhza25EQUQ3L1BQUEJkZlJOUWxUMG9lY2hIbVR0dSt1SVdMUkp3bWp5dm56NS9rUkZWT25UdVhyYmRpd1FXMmRmLy85bHk5MzhlSkZsZmVtTHJtaVM3a3hZOGJ3NVpvMmJjb0tDZ3I0YTVNbVRlS3ZaV1ptcXIwM3hXZzlhMnRyZHZMa1NjYVljbEw3d29VTGF2dlB5c3BpVmxaV0RBRHIwYU1IWTR5eGxpMWI4dTFsWjJlcnJIZmt5QkVHRkkyZytmUFBQMHRkMzdCaEEydldyQmtiTTJZTSsrbW5uOWo2OWV2Wm9VT0hXR3hzTEV0TVRHUnBhV2xLbjI5NmVqcHpjSEJnWm1abWJOMjZkVXB0NWVibXNoRWpSakFBek1mSFIrMjlhRU5KR0ZKV3RDWU1JWVFRUWdnaGhCQkNLclIyN2RyaHh4OS9SSzlldmRDMGFWT2p4aUtUeVRCcTFDZ1VGaGFpVWFOR0dENTh1TXB5STBlT2hGd3V4K2pSbzhFWXcvZmZmNCtjbkJ6TW1qWHJMVWRzV043ZTNyaHo1dzdxMUtrREFMaDI3WnJHOGhLSkJNN096cEJLcFRoNDhDQTZkKzc4TnNMRWt5ZFBBQUFlSGg1dnBUOU5DZ3NMY2UvZVBZTzBWYk5tVFVHTHloODhlRkRqQXZKMzd0eEJ2WHIxdExhemR1MWFsV3VTbEVWQ1FvSk81UlUvUHlkT25BQlE5QjAwTVRFcGN4dzNidHhBcjE2OVVGQlFnTFp0MjJMSmtpVll0bXlaMW5xdlg3L205NnRVcVZMbU9OUUpDZ3JDMGFOSGtaS1NndVRrWkNRbUpxSng0OFlBZ1B6OGZMNmN1dTlENjlhdEVSRVJnUzVkdWlBM054ZmR1blhEd29VTHNXdlhMZ0JGNnplMWF0VktiZisydHJibzFhc1hkdTNhaFNOSGptRERoZzJJaTRzREFQajUrY0hHUnZXeWh0MjZkY1BTcFV2aDcrOFBCd2VIVXRmOS9mM2g3KzlmNm54QVFBQy9iaFVyc1NhVGs1TVQxcTVkaXpwMTZxQlpzMlpLZFNwVnFvUXRXN2FnWThlT2FOdTJyZHA3SWFTOFVSS0dFRUlJSVlRUVFnZ2hGVjVnWUtDeFF3QUFMRisrSEpjdlh3WUFMRjY4R0NLUlNHM1pVYU5HSVNjbkI1TW5Ud1lBL1AzMzN3Z0lDSUNwYWNWOVhhTnJVdVB1M2J2OFMrdVBQdnFvUEVJcTVkR2pSOGpOelFYd2JpUmhIajE2aEFZTkdoaWtyVXVYTHFGNTgrWXFyelZwMGdScjFxd0JBTFJ0MjFabGdpQXZMdytqUjQvRzNyMTdzV25USmd3Yk5reGpmOE9HRGVPVE9abVptWEIwZEN6akhVQmpjdWhOY3JrY28wYU40aE13blRwMXd1SERoOEZ4WEpsaU9ILytQTHAzNzQ2WEwxK2laczJhMkxObmorQ2Z5NHlNREg3ZnljbXBUSEZvVXJseVpheGR1eGJCd2NIWXVYTW4zTjNkK1d0Q2tqQUE0T1hsaFlNSEQ2SkhqeDdJejgvSHRHblRBQUJXVmxaOHdrT1RiNy85RnJ0MjdRSmpET1BIaitmUFQ1dzRVV085NmRPbmEyMWJGLzM2OWRONGZlalFvUWJ0anhCZFZkeS8xUWtoaEJCQ0NDR0VFRUlFeXN6TXhPM2J0L1d1LytyVks2MWxMbDY4aUxsejV3SW8rbTN2YnQyNmFhMHphZElrcEtXbDRlelpzemh5NUVpRlRzRG9JekV4RVVEUmkyTEY2QmwxdEwxWWYvcjBLVnhkWGJYMkdSc2J5KysvK1p2ejd5UEdHTnEyYllzbVRacGc1TWlSYU5HaUJZQ2lFU05BMFl2MFBuMzZBQ2dhbVhUbnpoMUlwVktNR0RFQzZlbnAvSXQ1VlR3OVBlSG82SWd4WThiZzExOS9SV3hzTEtwWHIxNm1XSmNzV1lJaFE0Wm9iVWNtazJIa3lKSDQ4ODgvQVFBZE8zWkVlSGc0ckt5czlPNGZBTFp0MjRadnYvMFdlWGw1cUYyN05tSmlZdURtNWlhNC9xVkxsd0FValJTeHQ3Y3ZVeXphZE8vZUhkMjZkU3YxczZGSU1scGFXbXI5dWZIeDhjSHUzYnZSdDI5ZnlHUXlBRVVKWWlFSlNpOHZMM1RvMEFFeE1URjgzUzVkdXNEVDAxTnRIU0YvbHFwU1VGQlE1amJNemMxUnFWSWx2ZW9TVWhZZjF0L3NoQkJDQ0NHRUVFSUkrU0J0MmJJRlc3WnNLYmYyMDlMUzBMZHZYMGdrRWxoYlcyUDE2dFdDNnk1YXRBajUrZmxsZm5sY0VWMjllaFVBMExScFU1aVptYjJWUHZmczJjUHZ0Mm5UNXEzMEtkU3VYYnN3WU1BQW5lb2NQMzRjWGJ0MlZYdjk5T25UaUkyTlJXeHNMTnExYThjbllSU2pSN3AzNzg2WHRiZTNSMlJrSk5xM2I0L3IxNjhqSUNBQVlyR1lUeTRxS0JKZUhNZmg5ZXZYdUhEaEFuSnljdURqNDRPelo4L3FQUTNYMnJWck1YdjJiUHo4ODgrWU1tVUtaczJhQlZ0YjIxTGxaRElaaGcwYmhwMDdkd0lBT25Ub1VPWUV6S3RYcnpCMjdGanMzYnNYQUZDdlhqMUVSMGRySEtHMWJ0MDZaR2RudzhiR0J1Ym01a2hLU3NLS0ZTc0FnSC9PNVUxVmtrV1JoQkdhY0toY3ViSlNPNXMzYjBhL2Z2MEVUZUgxM1hmZklTWW1oaitlUDMrK3h2S3FwaURUbGI1dERCOCtIRnUzYmkxei80VG9TdjJZV0VJSUlZUVFRZ2doaEJBaXlCOS8vSUhrNUdRQVJVa1ZYYWU1K2hBVE1BRHcxMTkvQVNoS3h2enZmLy9UV1BibHk1Y2FOeGNYRjYzOTNieDVFMGVQSGdWUU5EMVg3ZHExeTM0VDc3aU5HemNDS0pvYXEzZnYzbHJMT3pnNElESXlraCtaTkcvZVBENnhvQkFRRUlCYXRXcGgvdno1K095eno3Qno1MDZJUkNJa0pDVEExOWNYZVhsNWVzWEtjUnpzN095UW41K1BYMzc1QlhYcjFzVzZkZXNnbDh2NU1sS3BGSU1IRCtZVE1PM2F0Y09SSTBmMEh1RlFXRmlJbFN0WG9sNjllbndDcGwrL2ZyaDgrYkxXS2ZJdVg3Nk02ZE9uWS96NDhSZzFhaFFXTDE0TXNWZ01BRVpkM3lrN094c0FZRzF0cmJYczNidDMwYTlmUDBpbFVqNFJtcGVYQjE5Zlg1dy9mMTVyUDI5T0JibDgrZisxZCsreFdkM2xBOENmdCtVaXJOSnkyYUExZzdtZkc0ak9DTkd4eUdaQVY5R3BDNDY0aUN4VFdCMWJNQXFyYU5DZ1ljRGl4blNNRUtmdW9vU2dtelNHbWNnSWx6Z1h4S0RabkFzZzdtSjM2enV3S3hVb2pON2U3KzhQNVAxUmFLRVhXQWUvenljNVNYdk8rVDduK1o2KzV5VTVEK2M4OTNVdmFUaVBLY0lBQUFBQTU3M0t5c3BJS1hWN21UTm56aW5qejVvMUsvcjA2UlBYWFhmZGFmc2hkTWJjdVhQenh6NWZQZmZjYy9sWHhEVTJOc1lOTjl5UWZ6MVplMHBLU2s2NW5PNjFTODNOelRGejVzejhhNU9PNzJGeHZucnp6VGVqcXFvcUlvNzJiK25YcjErbnhnMGZQancyYnR3WXc0Y1Bqd2tUSnNUMDZkUGJiTis1YzJlODhzb3IrZGlmLy96bjQrNjc3NDZJaUwvODVTOHhZOGFNTm9XVHpycnR0dHZpeFJkZmpObXpaMGRoWVdIOCs5Ly9qdHR1dXkzR2p4OGZUejc1WkxTMHRNVDA2ZFB6VHpOOS9PTWZqOS8vL3ZkZEtzQ2NtTmYwNmRQakc5LzRSdFRXMWtaeGNYRTg4TUFEOGRoamo3WDdCTTZKSmt5WTBPYjNDeTY0SUQ3eWtZL0V1blhyb3J5OHZOTTVuV25IWHRkVlZGUjB5djFlZSsyMStQU25QeDM3OXUyTFRDWVRqejMyV1A3MWN3ME5EZkdaejN3bW5uNzY2WGJITmpVMXhZMDMzaGc3ZHV4b3MzN3Qycld4Y09IQ0RvLzV4aHR2ZEdzNS9ucnRib3o3NzcrL1UrY1B6alN2SXdNQUFBRG9vWkVqUjhhOGVmTmkvdno1UFc0S2ZqcG5vekRURzhXZW4vemtKeEVSVVZwYUdwbE1KckxaYkV5Y09ER3FxcXBpMHFSSlovUll1Vnd1YnI3NTVueS9qaXV1dUNJcUtpck82REhlaVZhdVhCbU5qWTJSeVdUaTFsdHY3ZExZU3krOU5KNTY2cWtZT1hKa20rYnVSNDRjaVYyN2RrVkV0T245OGExdmZTdTJiOThlVlZWVnNXN2R1cWlzck96V1V4SERoZzJMbi83MHB6Rjc5dXk0L2ZiYlkvdjI3Zkgzdi84OUprK2VISmRlZW1uODYxLy9pb2lJYTY2NUp0YXZYOStwcHoyT1diTm1UYXhZc1NMLys1WXRXMkw1OHVXeGJkdTJtRHAxYWl4YXRDZ3V2UERDVHNlcnFLaUlpb3FLeU9WeWtWS0t3c0xDVG8zYnZYdjNXWHN0Vmt0TFMxUlhWMGRFUkhGeGNZZjd2ZkxLS3pGNTh1VDh2a3VYTG8wdmZPRUxNWFhxMU5pelowK3NXYk1tRGh3NEVGT21USW1ubm5vcXhvNGRteC9iMU5RVTA2Wk5pdzBiTmtURTBlKy94WXNYeDZ4WnM2SzF0VFdXTEZrU2hZV0ZKejBsRXhHZDZ0dlVudU1MYmQyTkFiMUZFUVlBQUFEZ05JNXZDdDJSZSs2NTUyM0lKUEt2UFlzNGZiUDZ6anErMFhWQndkbC9jY3F6eno0YkR6NzRZRVFjZlNMbGs1LzhaSlNYbDBkZFhWMTg0aE9maUZ0dXVlV2tQaVRkMWRqWUdMTm16WXBISDMwMElpTDY5KzhmRHozMFVQVHBjMzdmRmp0NDhHQ3NYTGt5SWlJKys5blB4dWpSbzl0czc5dTNielEzTjBkZFhWMkhNUzYvL1BLVDFtM1lzQ0dhbTVzaklrN3FHZkxJSTQvRWM4ODlGM3YyN09seHY1MXg0OGJGbi8vODUvajV6MzhlQ3hZc2lQcjYrbndCNXFLTExvckhIMys4MHdXWXBxYW1tRHQzYmp6d3dBTVJjZlFKa1dOUGVpeFpzaVIyN2RvVkpTVWwzYzYxcTlmTWxpMWI4ajE1enJRbm5uZ2kzbnJycllpSWVNOTczdFB1UHR1MmJZdHAwNmJGbmoxN0lpTGlqanZ1aUFVTEZrVEUwZStVWC96aUY3RjM3OTdZdkhsejFOWFZ4YkpseS9JOXRmYnYzeDgzM25oamJOeTRNU0tPRm5yV3IxOGZIL2pBQjZLK3ZqN216cDBiRVJHTEZpMkt2WHYzeG9vVks5NjJmazhBQUFBQVFBYzJiZHFVem9hSVNCR1JLaXNydXgyanRiVTFmZkNESDB3UmtRWVBIdHlqUEpZdFc5YnBNUzB0TGVuZ3dZTnQxalUyTnFhdmZPVXIrWGgzM25sbnArUFYxZFdsK3ZyNmxNdmwycXh2YlcxTml4Y3Z6c2U4NnFxck9oM3pkTzY1NTU1ODNLYW1wcFRTMFhsTm5EZ3hSVVFxS1NsSmI3NzVaa29wcFNlZmZESU5HellzdjM5QlFVRWFOV3BVL3ZmYTJ0cDhqR09hbTV0VFEwTkRxcXVyUzYrLy92cEo1K3YxMTE5UEV5Wk15TWZJWkRMcE43LzVUYmZtTW1QR2pIeWNybnJ3d1FjN0hQdkNDeS9rdC9WMCtldGYvNXFQdTNUcDB2ejZQLzd4anljZGQvVG8wU2tpMG9nUkk5S2YvdlNuazg3dGlmYnQyNWQrKzl2ZnB0TFMwaFFScVYrL2ZpbWJ6WjYwMzY1ZHU5THp6ei9mWVp6dVhKTjc5dXhKWC96aUY5dk1kZXpZc2VrUGYvakRhY2ZXMU5Ta3E2NjZLai91eWl1dlRMVzF0V25hdEduNWRTTkdqRWgzM0hGSFdyOStmWHIxMVZmVGtTTkgybzFWWFYyZHFxdXJUL3FjSGRQUzBwSU9IejZjOXUvZm4ycHJhMU0ybTAzNzl1MDdhZTZkWGViTW1YUFNNVFp1M0ppMmJ0MmEvdm5QZjZiYTJ0cDA4T0RCMU56Y25QYnQyNWZXcmwyYlJvd1lrUjkvMzMzM3RSbWJ5K1hTeXBVclU3OSsvZkw3ekpzM3I5MjVIRGh3SUgzNHd4OU9jK2JNU1MwdExTbWxsRjU2NmFVMGR1elkvTmpCZ3dlMytjeWxsTklQZnZDRE5uT1lPSEZpcXE2dTd2RHYwMW1WbFpYZHZ2NTZhdE9tVGVmdmV5RUJBQUFBK1AvaG5WQ0UyYjU5ZTVvM2IxNWF2SGh4V3I1OGVmclp6MzZXN3IvLy9sUmVYdDdqQXNXeDhWMHB3dXpmdno5bE1wazBZTUNBVkZwYW10NzczdmVtQVFNR3RMbkIrY1FUVDNRNjNsMTMzWlV2UkF3YU5DaVZscGFta1NOSHBxS2lvall4YjcvOTl1NU1NYVdVMHBvMWE5Sk5OOTJVNXMyYmwrYlBuNSsvWVQ5czJMQ1UwdEdid0RObnpzd2Y2OTU3NzIwenZxYW1KczJZTVNNVkZCUjBxd2l4ZmZ2MmZLelZxMWVua3BLUy9MYStmZnVtVmF0V2RYdHU1MW9ScHFtcEtUMysrT01kM21ULzhZOS8zS05qelo4L3Y4dm5JYVdlRlViWHJWdVh5c3JLMnVUeDFhOStOZFhWMVhVNFp2UG16Zmw5UC9TaEQ2WDYrdnFVMHRHQzV0ZS8vdlVPUDJ2dmV0ZTdVbEZSVVNvcEtVbERodzVOdzRjUFQyVmxaV25reUpIcDRvc3ZUaU5HakVoRGhneEo3MzczdTFQLy92MDdqUFBvbzQrZU5QZGJiNzAxSFR4NHNNUGwySDd0RldHbVRKblNxYi9QMEtGRDJ4U0Fubi8rK1RScDBxVDg5b0tDZ25UMzNYZWY4bndmT25Rby8vUGF0V3ZUNE1HRDJ4U3UvdmEzdjdVNzdzNDc3MnlUeXdVWFhKQldybHg1eW1PZGppSU1BQUFBQVBUQU82RUk4OHd6ejV6MnhtWlZWVldQOHVoS0VTYWwxT1pKa0JPWGozM3NZNm0xdGJYVHNUWnUzSGphK1EwYU5DanQzcjI3cTlQTFc3MTZkYnR4S3lvcVVrb3BmZi83MzgrdnUvcnFxL1Avdy81RTFkWFZhY21TSldueTVNbHRubzQ1MVRKa3lKRDgrYWlwcVVuRnhjWDViU1VsSlduTGxpM2RubGRLYjA4UjVrYy8rbEg2eHovKzBhWGwrTmduUHBWd0tybGNMaTFkdXJUVDUvZlljdGxsbDZVVksxWjArUndjMDVWcnNqMzE5ZlhwNXB0dnpzZnAwNmRQMnJwMTZ5bkhYSFBOTlduVXFGSHRQcm56ekRQUHBGbXpacVdMTHJxb1IwV3A5cGF5c3JMVTNOeDgwdHpiSzY2MGQ0N2EyKy9iMy83MmFZOWJXbHFhdG0zYjFtYmN3b1VMMjF6bjY5YXRPMlVPeHp1eHFESisvUGowMm11dm5YTE02dFdyVS8vKy9mTmo3cnJycms0ZnJ6MktucDMwMUFBQUJYcEpSRUZVTUp6THp1K1hYd0lBQUFCMDB2dmYvLzRvS0NpSVhDNlhYNWZKWktLNHVEaEdqeDRkbFpXVk1XM2F0TGMxcHlsVHBzUzJiZHNpbDh0RkxwZUxUQ1lUUTRjT2pmTHk4cWlzck94U0w0b3hZOGJFWlpkZEZpbWxmQ1B4WEM0WGhZV0ZNV3pZc0xqeXlpdmptOS84WnJ6dmZlL3JkcjVqeG95SmZ2MzZSU2FUaVFFREJzU0ZGMTRZNWVYbCtYNDVGUlVWc1dIRGhzaG1zL0hyWC8rNncwYm1sMXh5U1h6dmU5L0w5NFZwYkd5TUF3Y094T0hEaCtQSWtTUFIyTmdZalkyTmtjdmxvcUNnSUFvS0NtTFFvRUg1ODFGV1ZoYS8rdFd2NG5PZisxeE1talFwVnExYUZSZGZmSEczNS9WMktTc3JpekZqeG5ScHpNc3Z2OXl0WTJVeW1manVkNzhiQ3hZc2lKcWFtamgwNkZDazFQRzk1cjU5KzhhSUVTTTYzWWVsSThmNmxIUzNCMHRKU1Vtc1dyVXFicmpoaHBnOWUzWlVWbGFldHYvTUQzLzR3eGc4ZUhDVWxwYWV0RzNjdUhIeDhNTVBSeTZYaXhkZmZESGVlT09OMkx0M2J4dytmRGhhV2xxaXViazVXbHBhMnZ5Y1VvckN3c0lvTEN5TVBuMzY1SDgrY2JuODhzdmI5QjQ2OXYweGJ0eTRVK2E3Yk5teUR2ZWJNV05HREJreUpCb2FHdUxRb1VQUjFOU1V6Nm1rcENUR2p4OGYxMTkvZlF3WU1LRE51RVdMRnNYVFR6OGRCdzRjaU5XclY4Y2xsMXh5eWh5T04zUG16SGpra1VmaTVaZGZqcTk5N1d1eGZQbnlHRGh3NENuSDNIVFRUVEYyN05qNDhwZS9IRU9HREludmZPYzduVDRlbkcvT1RQYzJBQUFBZ0I3WXRHbFR1dmJhYTg5NDNLcXFxb2lJR0QxNmRGeHh4UlduM2IrMXRUVlNTcEhKWktLZ29PQ01OYjduLzd6MTFsdFJVMVBUbzJKUFoyM2R1alVtVHB4NFJ2Nk9qWTJOK1liMFJVVkZYYzdqbDcvOFpVUkVQUFRRUTIyMjFkYlc1cHVpejU0OU96NzYwWTkyS2ZiT25Udmp2dnZ1aTRpSWhRc1h4cWhSbzdvMC9sejJuLy84SjRxTGkxMm5uZFRRMEJBREJ3N3NVdkgybUowN2Q4WUxMN3dRVTZkTzdkSzR3NGNQUjExZFhZK0xvTTgrKzJ6czNyMDdJaUsrOUtVdjlTaFdWMjNldkRuS3k4dDl5T2cySHg0QUFBQ2cxNTJ0SWd3QTlJUWlERDNWOWJJbkFBQUFBQUFBcDZVSUF3QUFBQUFBY0JZb3dnQUFBQUFBQUp3RmlqQUFBQUFBQUFCbmdTSU1BQUFBQUFEQVdhQUlBd0FBQUFBQWNCWW93Z0FBQUFBQUFKd0ZpakFBQUFEQU84R2gxdGJXM3M0QkFQTCsrKzlTUTIvbndibE5FUVlBQUFCNEozaXBvY0Y5TGdEZU9Sb2FHaUtUeWJ6VTIzbHdibE9FQVFBQUFIcGRTdW54YkRiYjIya0FRRjQybTQxY0x2ZTczczZEYzVzaURBQUFBTkRyV2xwYTdzMW1zNi9XMTlmM2Rpb0FFUFgxOVpITlpsOFpPSERnc3Q3T2hYT2JJZ3dBQUFEUTY2Njc3cm9ERVhITGpoMDdRaUVHZ041VVgxOGZPM2JzaUZ3dWQ4dlZWMTk5c0xmejRkeVc2ZTBFQUFBQUFJN1p2SG56dFJIeGNGbFoyY2l5c3JJb0tpcUt3c0xDM2s0TGdQTmNhMnRyTkRRMFJEYWJqV3cyKzJvdWw1djFxVTk5YWt0djU4VzVUeEVHQUFBQWVFZFp2Mzc5b0Q1OStueXJvS0RnK3BUUy8wUkVVVy9uQk1CNXJ5R1R5YnlVeStWKzE5TFNjdTkvbjlBR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RnWFBhL2FLRkJtTnd6b1NzQUFBQUFTVVZPUks1Q1lJST0iLAogICAiVGhlbWUiIDogIiIsCiAgICJUeXBlIiA6ICJtaW5kIiwKICAgIlZlcnNpb24iIDogIjI4Igp9Cg=="/>
    </extobj>
  </extobjs>
</s:customData>
</file>

<file path=customXml/itemProps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1449</Words>
  <Application>WPS 演示</Application>
  <PresentationFormat>宽屏</PresentationFormat>
  <Paragraphs>84</Paragraphs>
  <Slides>9</Slides>
  <Notes>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9</vt:i4>
      </vt:variant>
    </vt:vector>
  </HeadingPairs>
  <TitlesOfParts>
    <vt:vector size="19" baseType="lpstr">
      <vt:lpstr>Arial</vt:lpstr>
      <vt:lpstr>宋体</vt:lpstr>
      <vt:lpstr>Wingdings</vt:lpstr>
      <vt:lpstr>Calibri</vt:lpstr>
      <vt:lpstr>PMingLiU</vt:lpstr>
      <vt:lpstr>PMingLiU-ExtB</vt:lpstr>
      <vt:lpstr>微软雅黑</vt:lpstr>
      <vt:lpstr>Arial Unicode MS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hp</cp:lastModifiedBy>
  <cp:revision>18</cp:revision>
  <dcterms:created xsi:type="dcterms:W3CDTF">2023-04-08T13:27:00Z</dcterms:created>
  <dcterms:modified xsi:type="dcterms:W3CDTF">2023-04-10T03:32:40Z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B94A34333300485BAB48767809CF490A</vt:lpwstr>
  </property>
  <property fmtid="{D5CDD505-2E9C-101B-9397-08002B2CF9AE}" pid="3" name="KSOProductBuildVer">
    <vt:lpwstr>2052-11.1.0.10132</vt:lpwstr>
  </property>
</Properties>
</file>