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65" r:id="rId3"/>
    <p:sldId id="276" r:id="rId4"/>
    <p:sldId id="268" r:id="rId5"/>
    <p:sldId id="303" r:id="rId6"/>
    <p:sldId id="322" r:id="rId7"/>
    <p:sldId id="321" r:id="rId8"/>
    <p:sldId id="302" r:id="rId9"/>
    <p:sldId id="326" r:id="rId10"/>
    <p:sldId id="324" r:id="rId11"/>
    <p:sldId id="325" r:id="rId12"/>
    <p:sldId id="323" r:id="rId13"/>
    <p:sldId id="327" r:id="rId14"/>
    <p:sldId id="328" r:id="rId15"/>
    <p:sldId id="288" r:id="rId16"/>
    <p:sldId id="320" r:id="rId18"/>
    <p:sldId id="284" r:id="rId19"/>
  </p:sldIdLst>
  <p:sldSz cx="12192000" cy="6858000"/>
  <p:notesSz cx="6858000" cy="9144000"/>
  <p:embeddedFontLst>
    <p:embeddedFont>
      <p:font typeface="黑体" panose="02010609060101010101" charset="-122"/>
      <p:regular r:id="rId23"/>
    </p:embeddedFont>
    <p:embeddedFont>
      <p:font typeface="OPPOSans L" panose="00020600040101010101" pitchFamily="18" charset="-122"/>
      <p:regular r:id="rId24"/>
    </p:embeddedFont>
    <p:embeddedFont>
      <p:font typeface="等线" panose="02010600030101010101" charset="-122"/>
      <p:regular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 id="{6EED984C-F79F-4368-AA2B-48967141208E}">
          <p14:sldIdLst>
            <p14:sldId id="265"/>
            <p14:sldId id="276"/>
            <p14:sldId id="268"/>
            <p14:sldId id="303"/>
            <p14:sldId id="322"/>
            <p14:sldId id="321"/>
            <p14:sldId id="302"/>
            <p14:sldId id="326"/>
            <p14:sldId id="324"/>
            <p14:sldId id="325"/>
            <p14:sldId id="323"/>
            <p14:sldId id="327"/>
            <p14:sldId id="328"/>
            <p14:sldId id="288"/>
            <p14:sldId id="320"/>
          </p14:sldIdLst>
        </p14:section>
        <p14:section name="结尾页" id="{95E5182E-658A-48F2-95F4-0A42D60E11A8}">
          <p14:sldIdLst>
            <p14:sldId id="284"/>
          </p14:sldIdLst>
        </p14:section>
      </p14:sectionLst>
    </p:ext>
    <p:ext uri="{EFAFB233-063F-42B5-8137-9DF3F51BA10A}">
      <p15:sldGuideLst xmlns:p15="http://schemas.microsoft.com/office/powerpoint/2012/main">
        <p15:guide id="1" orient="horz" pos="339" userDrawn="1">
          <p15:clr>
            <a:srgbClr val="A4A3A4"/>
          </p15:clr>
        </p15:guide>
        <p15:guide id="2" pos="3840" userDrawn="1">
          <p15:clr>
            <a:srgbClr val="A4A3A4"/>
          </p15:clr>
        </p15:guide>
        <p15:guide id="3" orient="horz" pos="2160" userDrawn="1">
          <p15:clr>
            <a:srgbClr val="A4A3A4"/>
          </p15:clr>
        </p15:guide>
        <p15:guide id="4" pos="418" userDrawn="1">
          <p15:clr>
            <a:srgbClr val="A4A3A4"/>
          </p15:clr>
        </p15:guide>
        <p15:guide id="5" orient="horz" pos="3974" userDrawn="1">
          <p15:clr>
            <a:srgbClr val="A4A3A4"/>
          </p15:clr>
        </p15:guide>
        <p15:guide id="6" pos="72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AC5"/>
    <a:srgbClr val="ABD2E3"/>
    <a:srgbClr val="ABD0E2"/>
    <a:srgbClr val="666666"/>
    <a:srgbClr val="404040"/>
    <a:srgbClr val="FFFFFF"/>
    <a:srgbClr val="A5A5A5"/>
    <a:srgbClr val="76A5BF"/>
    <a:srgbClr val="6DA5BE"/>
    <a:srgbClr val="B4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autoAdjust="0"/>
    <p:restoredTop sz="94660"/>
  </p:normalViewPr>
  <p:slideViewPr>
    <p:cSldViewPr snapToGrid="0" showGuides="1">
      <p:cViewPr varScale="1">
        <p:scale>
          <a:sx n="64" d="100"/>
          <a:sy n="64" d="100"/>
        </p:scale>
        <p:origin x="942" y="78"/>
      </p:cViewPr>
      <p:guideLst>
        <p:guide orient="horz" pos="339"/>
        <p:guide pos="3840"/>
        <p:guide orient="horz" pos="2160"/>
        <p:guide pos="418"/>
        <p:guide orient="horz" pos="3974"/>
        <p:guide pos="7217"/>
      </p:guideLst>
    </p:cSldViewPr>
  </p:slideViewPr>
  <p:notesTextViewPr>
    <p:cViewPr>
      <p:scale>
        <a:sx n="1" d="1"/>
        <a:sy n="1" d="1"/>
      </p:scale>
      <p:origin x="0" y="0"/>
    </p:cViewPr>
  </p:notesTextViewPr>
  <p:sorterViewPr>
    <p:cViewPr>
      <p:scale>
        <a:sx n="75" d="100"/>
        <a:sy n="75" d="100"/>
      </p:scale>
      <p:origin x="0" y="-56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0.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rgbClr val="76A5BF"/>
              </a:solidFill>
              <a:ln w="19050">
                <a:solidFill>
                  <a:schemeClr val="lt1"/>
                </a:solidFill>
              </a:ln>
              <a:effectLst/>
            </c:spPr>
          </c:dPt>
          <c:dPt>
            <c:idx val="1"/>
            <c:bubble3D val="0"/>
            <c:spPr>
              <a:solidFill>
                <a:srgbClr val="ABD0E2"/>
              </a:solidFill>
              <a:ln w="19050">
                <a:solidFill>
                  <a:schemeClr val="lt1"/>
                </a:solidFill>
              </a:ln>
              <a:effectLst/>
            </c:spPr>
          </c:dPt>
          <c:dPt>
            <c:idx val="2"/>
            <c:bubble3D val="0"/>
            <c:spPr>
              <a:solidFill>
                <a:srgbClr val="77AAC5"/>
              </a:solidFill>
              <a:ln w="19050">
                <a:solidFill>
                  <a:schemeClr val="lt1"/>
                </a:solidFill>
              </a:ln>
              <a:effectLst/>
            </c:spPr>
          </c:dPt>
          <c:dPt>
            <c:idx val="3"/>
            <c:bubble3D val="0"/>
            <c:spPr>
              <a:solidFill>
                <a:srgbClr val="ABD0E2"/>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28"/>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5B7E3-C8DA-4C90-8F7C-4206745E14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76740-5ECC-4E44-AC30-EBE93D3894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i="0" dirty="0"/>
          </a:p>
        </p:txBody>
      </p:sp>
      <p:sp>
        <p:nvSpPr>
          <p:cNvPr id="4" name="灯片编号占位符 3"/>
          <p:cNvSpPr>
            <a:spLocks noGrp="1"/>
          </p:cNvSpPr>
          <p:nvPr>
            <p:ph type="sldNum" sz="quarter" idx="5"/>
          </p:nvPr>
        </p:nvSpPr>
        <p:spPr/>
        <p:txBody>
          <a:bodyPr/>
          <a:lstStyle/>
          <a:p>
            <a:fld id="{F9676740-5ECC-4E44-AC30-EBE93D3894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i="0" dirty="0"/>
          </a:p>
        </p:txBody>
      </p:sp>
      <p:sp>
        <p:nvSpPr>
          <p:cNvPr id="4" name="灯片编号占位符 3"/>
          <p:cNvSpPr>
            <a:spLocks noGrp="1"/>
          </p:cNvSpPr>
          <p:nvPr>
            <p:ph type="sldNum" sz="quarter" idx="5"/>
          </p:nvPr>
        </p:nvSpPr>
        <p:spPr/>
        <p:txBody>
          <a:bodyPr/>
          <a:lstStyle/>
          <a:p>
            <a:fld id="{F9676740-5ECC-4E44-AC30-EBE93D3894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477C10-5A32-4C9C-B68E-C68DD12698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F9A856-F1A0-4FCC-BF10-A2498E4B60A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77C10-5A32-4C9C-B68E-C68DD12698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9A856-F1A0-4FCC-BF10-A2498E4B60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554990" y="2599055"/>
            <a:ext cx="10561320" cy="1087755"/>
          </a:xfrm>
          <a:prstGeom prst="rect">
            <a:avLst/>
          </a:prstGeom>
          <a:noFill/>
        </p:spPr>
        <p:txBody>
          <a:bodyPr wrap="square" rtlCol="0">
            <a:noAutofit/>
          </a:bodyPr>
          <a:lstStyle/>
          <a:p>
            <a:r>
              <a:rPr lang="zh-CN" sz="5400" b="1" spc="150" dirty="0">
                <a:solidFill>
                  <a:schemeClr val="tx1">
                    <a:lumMod val="95000"/>
                    <a:lumOff val="5000"/>
                  </a:schemeClr>
                </a:solidFill>
                <a:uFillTx/>
                <a:latin typeface="黑体" panose="02010609060101010101" charset="-122"/>
                <a:ea typeface="黑体" panose="02010609060101010101" charset="-122"/>
              </a:rPr>
              <a:t>民族宗教因素对政治制度的影响</a:t>
            </a:r>
            <a:endParaRPr lang="zh-CN" sz="5400" b="1" spc="150" dirty="0">
              <a:solidFill>
                <a:schemeClr val="tx1">
                  <a:lumMod val="95000"/>
                  <a:lumOff val="5000"/>
                </a:schemeClr>
              </a:solidFill>
              <a:uFillTx/>
              <a:latin typeface="黑体" panose="02010609060101010101" charset="-122"/>
              <a:ea typeface="黑体" panose="02010609060101010101" charset="-122"/>
            </a:endParaRPr>
          </a:p>
        </p:txBody>
      </p:sp>
      <p:sp>
        <p:nvSpPr>
          <p:cNvPr id="6" name="文本框 5"/>
          <p:cNvSpPr txBox="1"/>
          <p:nvPr/>
        </p:nvSpPr>
        <p:spPr>
          <a:xfrm>
            <a:off x="695606" y="4500731"/>
            <a:ext cx="5956019" cy="553085"/>
          </a:xfrm>
          <a:prstGeom prst="rect">
            <a:avLst/>
          </a:prstGeom>
          <a:noFill/>
        </p:spPr>
        <p:txBody>
          <a:bodyPr wrap="square" rtlCol="0">
            <a:spAutoFit/>
          </a:bodyPr>
          <a:lstStyle/>
          <a:p>
            <a:pPr>
              <a:lnSpc>
                <a:spcPct val="150000"/>
              </a:lnSpc>
            </a:pPr>
            <a:r>
              <a:rPr lang="zh-CN" sz="2000" spc="150" dirty="0">
                <a:solidFill>
                  <a:schemeClr val="tx1">
                    <a:lumMod val="95000"/>
                    <a:lumOff val="5000"/>
                  </a:schemeClr>
                </a:solidFill>
                <a:latin typeface="黑体" panose="02010609060101010101" charset="-122"/>
                <a:ea typeface="黑体" panose="02010609060101010101" charset="-122"/>
                <a:cs typeface="OPPOSans L" panose="00020600040101010101" pitchFamily="18" charset="-122"/>
              </a:rPr>
              <a:t>小组成员：李琳、李卓、赵起、卢瑞娇、赵淑阳</a:t>
            </a:r>
            <a:endParaRPr lang="zh-CN" sz="2000" spc="150" dirty="0">
              <a:solidFill>
                <a:schemeClr val="tx1">
                  <a:lumMod val="95000"/>
                  <a:lumOff val="5000"/>
                </a:schemeClr>
              </a:solidFill>
              <a:latin typeface="黑体" panose="02010609060101010101" charset="-122"/>
              <a:ea typeface="黑体" panose="02010609060101010101" charset="-122"/>
              <a:cs typeface="OPPOSans L" panose="00020600040101010101" pitchFamily="18" charset="-122"/>
            </a:endParaRPr>
          </a:p>
        </p:txBody>
      </p:sp>
      <p:cxnSp>
        <p:nvCxnSpPr>
          <p:cNvPr id="18" name="直接连接符 17"/>
          <p:cNvCxnSpPr/>
          <p:nvPr/>
        </p:nvCxnSpPr>
        <p:spPr>
          <a:xfrm flipH="1" flipV="1">
            <a:off x="695326" y="6262174"/>
            <a:ext cx="10264775" cy="6985"/>
          </a:xfrm>
          <a:prstGeom prst="line">
            <a:avLst/>
          </a:prstGeom>
          <a:ln w="25400" cap="rnd">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713112" y="737367"/>
            <a:ext cx="473481" cy="473481"/>
          </a:xfrm>
          <a:prstGeom prst="ellipse">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13112" y="1436779"/>
            <a:ext cx="473481" cy="473481"/>
          </a:xfrm>
          <a:prstGeom prst="ellipse">
            <a:avLst/>
          </a:prstGeom>
          <a:solidFill>
            <a:srgbClr val="6DA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13112" y="2136192"/>
            <a:ext cx="473481" cy="473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13112" y="37955"/>
            <a:ext cx="473481" cy="4734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521970" y="584199"/>
            <a:ext cx="10974705" cy="36830"/>
          </a:xfrm>
          <a:prstGeom prst="line">
            <a:avLst/>
          </a:prstGeom>
          <a:ln w="25400" cap="rnd">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95325" y="6262174"/>
            <a:ext cx="771525" cy="0"/>
          </a:xfrm>
          <a:prstGeom prst="line">
            <a:avLst/>
          </a:prstGeom>
          <a:ln w="25400" cap="rnd">
            <a:solidFill>
              <a:schemeClr val="tx1">
                <a:lumMod val="65000"/>
                <a:lumOff val="35000"/>
                <a:alpha val="4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5150" y="584199"/>
            <a:ext cx="771525" cy="0"/>
          </a:xfrm>
          <a:prstGeom prst="line">
            <a:avLst/>
          </a:prstGeom>
          <a:ln w="25400" cap="rnd">
            <a:solidFill>
              <a:schemeClr val="tx1">
                <a:lumMod val="65000"/>
                <a:lumOff val="35000"/>
                <a:alpha val="45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613410" y="1387475"/>
            <a:ext cx="11101070" cy="5077460"/>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以信仰为基础的宗教游说成功影响美国外交的一个代表性事件，是1998年美国国会通过了一部</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反对宗教迫害的重要法案——《国际宗教自由法》</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这部法案以立法形式规定行政部门在机构和人员设置上切实反对全球宗教迫害，促进宗教自由。宗教问题在操作层面上与美国外交直接挂钩，成为行政部门的常设事务。它是民主党和共和党两党议员、不同教派宗教团体和游说组织谈判和妥协的成果。</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“1998年国际宗教自由法”是美国有史以来最全面的人权立法之一，它的通过和实施均较充分地体现了冷战结束以来宗教对美国外交政策的影响及其影响的程度。推动宗教自由成为美国政府外交决策的核心目标。</a:t>
            </a:r>
            <a:endPar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民族宗教对资本主义国家政治制度的影响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764540" y="1336040"/>
            <a:ext cx="10662920" cy="5077460"/>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从宗教分类来看，伊朗的国教是伊斯兰教，穆斯林占到了该国人口的95%以上。此外，还有极少数的基督教、拜火教和犹太教。由此可见，</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伊斯兰教在伊朗是非常重要的，处于核心地位。</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伊朗除了设有总统一职，还设有最高领袖，作为伊朗宗教的最高领导者。</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总统由全国大选产生，任期为4年，可以连任一次，总统的任期是有限的，且要经过最高领袖的批准才能生效，总统只是世俗政权的领导者，只负责管理政府部门，在一些重大决策方面要接受精神领袖的指导。最高领袖并非由民众选举产生，而是由伊朗专家会议机构产生，最高领袖的任期是终身制。</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民族宗教对政教合一国家政治制度的影响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764540" y="1336040"/>
            <a:ext cx="10662920" cy="5077460"/>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最高领袖的权力要大于总统，</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最高领袖有权力解除总统的职务；总统必须服从最高领袖的意志，以及执行其所提出的各种国内外政策。</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最高领袖</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掌控</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伊朗军队，是军队的最高统帅，拥有宣战权和媾和权，可以任命伊斯兰革命卫队总司令，以及各军种的总司令。</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由此可见，</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伊朗的最高权力，始终都在最高领袖的手中。</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伊朗实行的是教法学家监国，所有的法律都是建立在伊斯兰教法之上。</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伊斯兰教具有宗教社会作用的国家化倾向,其一是以宗教政党的方式,借助于政治宗教纲领夺取国家政权;其二是伊斯兰原教旨主义运动,以夺取政权建立政教合一的国家作为奋斗目标。</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民族宗教对政教合一国家政治制度的影响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764540" y="1803400"/>
            <a:ext cx="10662920" cy="396938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就伊斯兰教参与政治的发展及其效应来看,一方面,伊斯兰教具有强大的政治社会动员力量；另一方面,伊斯兰教政治化倾向也对伊斯兰世界乃至国际社会产生了巨大影响。伊斯兰教是</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政治的宗教或宗教的政治</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，它具有政治特征。穆罕默德作为先知也处理国家事务,</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政治与宗教是合一的</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伊斯兰教向来不仅被认为是一种宗教信仰、一种意识形态,甚至被认为是一种社会制度、一种生活方式。在伊斯兰世界,它的影响实际上渗透着各民族穆斯林社会生活各个领域。</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民族宗教对政教合一国家政治制度的影响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srcRect/>
          <a:stretch>
            <a:fillRect/>
          </a:stretch>
        </p:blipFill>
        <p:spPr>
          <a:xfrm flipH="1">
            <a:off x="-2" y="0"/>
            <a:ext cx="12191999" cy="6857999"/>
          </a:xfrm>
          <a:prstGeom prst="rect">
            <a:avLst/>
          </a:prstGeom>
        </p:spPr>
      </p:pic>
      <p:sp>
        <p:nvSpPr>
          <p:cNvPr id="3" name="矩形 2"/>
          <p:cNvSpPr/>
          <p:nvPr/>
        </p:nvSpPr>
        <p:spPr>
          <a:xfrm>
            <a:off x="-1" y="1"/>
            <a:ext cx="12192002" cy="6857998"/>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p:cNvSpPr/>
          <p:nvPr/>
        </p:nvSpPr>
        <p:spPr>
          <a:xfrm rot="16200000">
            <a:off x="11535215" y="6226615"/>
            <a:ext cx="638436" cy="675133"/>
          </a:xfrm>
          <a:prstGeom prst="triangle">
            <a:avLst>
              <a:gd name="adj" fmla="val 0"/>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600164" y="559997"/>
            <a:ext cx="2991672" cy="583565"/>
          </a:xfrm>
          <a:prstGeom prst="rect">
            <a:avLst/>
          </a:prstGeom>
          <a:noFill/>
        </p:spPr>
        <p:txBody>
          <a:bodyPr wrap="square" rtlCol="0">
            <a:spAutoFit/>
          </a:bodyPr>
          <a:lstStyle/>
          <a:p>
            <a:pPr algn="ctr"/>
            <a:r>
              <a:rPr lang="zh-CN" altLang="en-US" sz="3200" b="1" spc="200" dirty="0">
                <a:solidFill>
                  <a:schemeClr val="tx1">
                    <a:lumMod val="75000"/>
                    <a:lumOff val="25000"/>
                  </a:schemeClr>
                </a:solidFill>
                <a:uFillTx/>
                <a:latin typeface="黑体" panose="02010609060101010101" charset="-122"/>
                <a:ea typeface="黑体" panose="02010609060101010101" charset="-122"/>
              </a:rPr>
              <a:t>总结</a:t>
            </a:r>
            <a:endParaRPr lang="zh-CN" altLang="en-US" sz="3200" b="1" spc="200" dirty="0">
              <a:solidFill>
                <a:schemeClr val="tx1">
                  <a:lumMod val="75000"/>
                  <a:lumOff val="25000"/>
                </a:schemeClr>
              </a:solidFill>
              <a:uFillTx/>
              <a:latin typeface="黑体" panose="02010609060101010101" charset="-122"/>
              <a:ea typeface="黑体" panose="02010609060101010101" charset="-122"/>
            </a:endParaRPr>
          </a:p>
        </p:txBody>
      </p:sp>
      <p:sp>
        <p:nvSpPr>
          <p:cNvPr id="2" name="文本框 1"/>
          <p:cNvSpPr txBox="1"/>
          <p:nvPr>
            <p:custDataLst>
              <p:tags r:id="rId2"/>
            </p:custDataLst>
          </p:nvPr>
        </p:nvSpPr>
        <p:spPr>
          <a:xfrm>
            <a:off x="847090" y="1617345"/>
            <a:ext cx="10503535" cy="4154170"/>
          </a:xfrm>
          <a:prstGeom prst="rect">
            <a:avLst/>
          </a:prstGeom>
          <a:noFill/>
        </p:spPr>
        <p:txBody>
          <a:bodyPr wrap="square" rtlCol="0">
            <a:spAutoFit/>
          </a:bodyPr>
          <a:p>
            <a:pPr indent="457200" algn="just" fontAlgn="auto"/>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rPr>
              <a:t>政治与宗教一样，在原始社会二者几乎浑然一体，表现为宗教与政治高度结合的神权政治。在阶级社会，随着社会分工的扩大，宗教与意识形态的其它形式和上层建筑的其它部门日益分离，与政治的界限也日益明显，宗教逐渐沦为阶级斗争的工具。</a:t>
            </a:r>
            <a:r>
              <a:rPr lang="zh-CN" altLang="en-US" sz="2400" b="1" spc="200" dirty="0">
                <a:solidFill>
                  <a:schemeClr val="tx1">
                    <a:lumMod val="95000"/>
                    <a:lumOff val="5000"/>
                  </a:schemeClr>
                </a:solidFill>
                <a:uFillTx/>
                <a:latin typeface="宋体" panose="02010600030101010101" pitchFamily="2" charset="-122"/>
                <a:ea typeface="宋体" panose="02010600030101010101" pitchFamily="2" charset="-122"/>
              </a:rPr>
              <a:t>宗教既是观念性上层建筑，又是体制性上层建筑，</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rPr>
              <a:t>既可作为思想观念去影响群众，又可作为社会组织去统辖群众，从而容易为社会政治斗争的各方利用。</a:t>
            </a:r>
            <a:r>
              <a:rPr lang="zh-CN" altLang="en-US" sz="2400" b="1" spc="200" dirty="0">
                <a:solidFill>
                  <a:schemeClr val="tx1">
                    <a:lumMod val="95000"/>
                    <a:lumOff val="5000"/>
                  </a:schemeClr>
                </a:solidFill>
                <a:uFillTx/>
                <a:latin typeface="宋体" panose="02010600030101010101" pitchFamily="2" charset="-122"/>
                <a:ea typeface="宋体" panose="02010600030101010101" pitchFamily="2" charset="-122"/>
              </a:rPr>
              <a:t>宗教成为政治斗争和阶级斗争的工具，表现在它往往被统治阶级利用作为巩固统治秩序的精神支柱。</a:t>
            </a:r>
            <a:endParaRPr lang="zh-CN" altLang="en-US" sz="2400" b="1" spc="200" dirty="0">
              <a:solidFill>
                <a:schemeClr val="tx1">
                  <a:lumMod val="95000"/>
                  <a:lumOff val="5000"/>
                </a:schemeClr>
              </a:solidFill>
              <a:uFillTx/>
              <a:latin typeface="宋体" panose="02010600030101010101" pitchFamily="2" charset="-122"/>
              <a:ea typeface="宋体" panose="02010600030101010101" pitchFamily="2" charset="-122"/>
            </a:endParaRPr>
          </a:p>
          <a:p>
            <a:pPr indent="457200" algn="just" fontAlgn="auto"/>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rPr>
              <a:t>统治阶级利用宗教巩固自己的统治秩序，采取的主要形式有：把某一宗教定为全民性信仰的宗教，使其成为国教或政教合一。国教在封建国家是十分普遍的现象。资产阶级革命后，政教合一的现象较为普遍。</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srcRect/>
          <a:stretch>
            <a:fillRect/>
          </a:stretch>
        </p:blipFill>
        <p:spPr>
          <a:xfrm flipH="1">
            <a:off x="-2" y="0"/>
            <a:ext cx="12191999" cy="6857999"/>
          </a:xfrm>
          <a:prstGeom prst="rect">
            <a:avLst/>
          </a:prstGeom>
        </p:spPr>
      </p:pic>
      <p:sp>
        <p:nvSpPr>
          <p:cNvPr id="3" name="矩形 2"/>
          <p:cNvSpPr/>
          <p:nvPr/>
        </p:nvSpPr>
        <p:spPr>
          <a:xfrm>
            <a:off x="-1" y="1"/>
            <a:ext cx="12192002" cy="6857998"/>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p:cNvSpPr/>
          <p:nvPr/>
        </p:nvSpPr>
        <p:spPr>
          <a:xfrm rot="16200000">
            <a:off x="11535215" y="6226615"/>
            <a:ext cx="638436" cy="675133"/>
          </a:xfrm>
          <a:prstGeom prst="triangle">
            <a:avLst>
              <a:gd name="adj" fmla="val 0"/>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602704" y="559997"/>
            <a:ext cx="2991672" cy="583565"/>
          </a:xfrm>
          <a:prstGeom prst="rect">
            <a:avLst/>
          </a:prstGeom>
          <a:noFill/>
        </p:spPr>
        <p:txBody>
          <a:bodyPr wrap="square" rtlCol="0">
            <a:spAutoFit/>
          </a:bodyPr>
          <a:lstStyle/>
          <a:p>
            <a:pPr algn="ctr"/>
            <a:r>
              <a:rPr lang="zh-CN" altLang="en-US" sz="3200" b="1" spc="200" dirty="0">
                <a:solidFill>
                  <a:schemeClr val="tx1">
                    <a:lumMod val="75000"/>
                    <a:lumOff val="25000"/>
                  </a:schemeClr>
                </a:solidFill>
                <a:uFillTx/>
                <a:latin typeface="黑体" panose="02010609060101010101" charset="-122"/>
                <a:ea typeface="黑体" panose="02010609060101010101" charset="-122"/>
              </a:rPr>
              <a:t>启示</a:t>
            </a:r>
            <a:endParaRPr lang="en-US" altLang="zh-CN" sz="3200" b="1" spc="200" dirty="0">
              <a:solidFill>
                <a:schemeClr val="tx1">
                  <a:lumMod val="75000"/>
                  <a:lumOff val="25000"/>
                </a:schemeClr>
              </a:solidFill>
              <a:uFillTx/>
              <a:latin typeface="黑体" panose="02010609060101010101" charset="-122"/>
              <a:ea typeface="黑体" panose="02010609060101010101" charset="-122"/>
            </a:endParaRPr>
          </a:p>
        </p:txBody>
      </p:sp>
      <p:sp>
        <p:nvSpPr>
          <p:cNvPr id="2" name="文本框 1"/>
          <p:cNvSpPr txBox="1"/>
          <p:nvPr>
            <p:custDataLst>
              <p:tags r:id="rId2"/>
            </p:custDataLst>
          </p:nvPr>
        </p:nvSpPr>
        <p:spPr>
          <a:xfrm>
            <a:off x="1013460" y="1518920"/>
            <a:ext cx="10503535" cy="4523105"/>
          </a:xfrm>
          <a:prstGeom prst="rect">
            <a:avLst/>
          </a:prstGeom>
          <a:noFill/>
        </p:spPr>
        <p:txBody>
          <a:bodyPr wrap="square" rtlCol="0">
            <a:spAutoFit/>
          </a:bodyPr>
          <a:p>
            <a:pPr indent="457200" algn="just" fontAlgn="auto"/>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rPr>
              <a:t>影响政治制度选择的因素非常多，宗教因素是其中不可忽视的一个。这是因为政治制度的确立和维护都需要得到宗教力量的认可，宗教思想和宗教伦理的变革也会促使政治制度发生演变。</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endParaRPr>
          </a:p>
          <a:p>
            <a:pPr indent="457200" algn="just" fontAlgn="auto"/>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rPr>
              <a:t>当今世界的地区热点问题，绝大多数都是由于民族、宗教矛盾引起的。西方国家往往利用宗教问题做文章，制造宗教矛盾。以“宗教不容忍”“、大规模宗教迫害”为由干涉别国内政，可将之称作“宗教霸权主义”。</a:t>
            </a:r>
            <a:r>
              <a:rPr lang="zh-CN" altLang="en-US" sz="2400" b="1" spc="200" dirty="0">
                <a:solidFill>
                  <a:schemeClr val="tx1">
                    <a:lumMod val="95000"/>
                    <a:lumOff val="5000"/>
                  </a:schemeClr>
                </a:solidFill>
                <a:uFillTx/>
                <a:latin typeface="宋体" panose="02010600030101010101" pitchFamily="2" charset="-122"/>
                <a:ea typeface="宋体" panose="02010600030101010101" pitchFamily="2" charset="-122"/>
              </a:rPr>
              <a:t>我国要继续依法依规管理民族宗教事务，必须深刻认识做好宗教工作在党和国家工作全局中的重要性，建立健全强有力的领导机制，坚持和发展中国特色社会主义宗教理论，坚持党的宗教工作基本方针，坚持我国宗教中国化方向，坚持把广大信教群众团结在党和政府周围，构建积极健康的宗教关系，支持宗教团体加强自身建设，提高宗教工作法治化水平。</a:t>
            </a:r>
            <a:endParaRPr lang="zh-CN" altLang="en-US" sz="2400" b="1" spc="200" dirty="0">
              <a:solidFill>
                <a:schemeClr val="tx1">
                  <a:lumMod val="95000"/>
                  <a:lumOff val="5000"/>
                </a:schemeClr>
              </a:solidFill>
              <a:uFillTx/>
              <a:latin typeface="宋体" panose="02010600030101010101" pitchFamily="2" charset="-122"/>
              <a:ea typeface="宋体" panose="02010600030101010101" pitchFamily="2"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l="6873" t="6873"/>
          <a:stretch>
            <a:fillRect/>
          </a:stretch>
        </p:blipFill>
        <p:spPr>
          <a:xfrm>
            <a:off x="0" y="-1"/>
            <a:ext cx="12192000" cy="6858001"/>
          </a:xfrm>
          <a:prstGeom prst="rect">
            <a:avLst/>
          </a:prstGeom>
        </p:spPr>
      </p:pic>
      <p:sp>
        <p:nvSpPr>
          <p:cNvPr id="4" name="文本框 3"/>
          <p:cNvSpPr txBox="1"/>
          <p:nvPr/>
        </p:nvSpPr>
        <p:spPr>
          <a:xfrm>
            <a:off x="4705523" y="2779428"/>
            <a:ext cx="6079843" cy="922020"/>
          </a:xfrm>
          <a:prstGeom prst="rect">
            <a:avLst/>
          </a:prstGeom>
          <a:noFill/>
        </p:spPr>
        <p:txBody>
          <a:bodyPr wrap="square" rtlCol="0">
            <a:spAutoFit/>
          </a:bodyPr>
          <a:lstStyle/>
          <a:p>
            <a:pPr algn="r"/>
            <a:r>
              <a:rPr lang="zh-CN" altLang="en-US" sz="5400" b="1" spc="200" dirty="0">
                <a:solidFill>
                  <a:schemeClr val="tx1">
                    <a:lumMod val="95000"/>
                    <a:lumOff val="5000"/>
                  </a:schemeClr>
                </a:solidFill>
                <a:uFillTx/>
                <a:latin typeface="黑体" panose="02010609060101010101" charset="-122"/>
                <a:ea typeface="黑体" panose="02010609060101010101" charset="-122"/>
              </a:rPr>
              <a:t>感谢您的观看</a:t>
            </a:r>
            <a:endParaRPr lang="zh-CN" altLang="en-US" sz="5400" b="1" spc="200" dirty="0">
              <a:solidFill>
                <a:schemeClr val="tx1">
                  <a:lumMod val="95000"/>
                  <a:lumOff val="5000"/>
                </a:schemeClr>
              </a:solidFill>
              <a:uFillTx/>
              <a:latin typeface="黑体" panose="02010609060101010101" charset="-122"/>
              <a:ea typeface="黑体" panose="02010609060101010101" charset="-122"/>
            </a:endParaRPr>
          </a:p>
        </p:txBody>
      </p:sp>
      <p:cxnSp>
        <p:nvCxnSpPr>
          <p:cNvPr id="25" name="直接连接符 24"/>
          <p:cNvCxnSpPr/>
          <p:nvPr/>
        </p:nvCxnSpPr>
        <p:spPr>
          <a:xfrm>
            <a:off x="669925" y="584199"/>
            <a:ext cx="10115550" cy="0"/>
          </a:xfrm>
          <a:prstGeom prst="line">
            <a:avLst/>
          </a:prstGeom>
          <a:ln w="25400" cap="rnd">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69925" y="584199"/>
            <a:ext cx="771525" cy="0"/>
          </a:xfrm>
          <a:prstGeom prst="line">
            <a:avLst/>
          </a:prstGeom>
          <a:ln w="25400" cap="rnd">
            <a:solidFill>
              <a:schemeClr val="tx1">
                <a:lumMod val="65000"/>
                <a:lumOff val="35000"/>
                <a:alpha val="4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562364" y="6300274"/>
            <a:ext cx="9820910" cy="13335"/>
          </a:xfrm>
          <a:prstGeom prst="line">
            <a:avLst/>
          </a:prstGeom>
          <a:ln w="25400" cap="rnd">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702926" y="6300274"/>
            <a:ext cx="771525" cy="0"/>
          </a:xfrm>
          <a:prstGeom prst="line">
            <a:avLst/>
          </a:prstGeom>
          <a:ln w="25400" cap="rnd">
            <a:solidFill>
              <a:schemeClr val="tx1">
                <a:lumMod val="65000"/>
                <a:lumOff val="35000"/>
                <a:alpha val="45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4295315" y="2276370"/>
            <a:ext cx="3645821" cy="3645821"/>
          </a:xfrm>
          <a:prstGeom prst="ellipse">
            <a:avLst/>
          </a:prstGeom>
          <a:solidFill>
            <a:srgbClr val="ABD0E2">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表 4"/>
          <p:cNvGraphicFramePr/>
          <p:nvPr/>
        </p:nvGraphicFramePr>
        <p:xfrm>
          <a:off x="3454400" y="2323397"/>
          <a:ext cx="5327650" cy="3551767"/>
        </p:xfrm>
        <a:graphic>
          <a:graphicData uri="http://schemas.openxmlformats.org/drawingml/2006/chart">
            <c:chart xmlns:c="http://schemas.openxmlformats.org/drawingml/2006/chart" xmlns:r="http://schemas.openxmlformats.org/officeDocument/2006/relationships" r:id="rId1"/>
          </a:graphicData>
        </a:graphic>
      </p:graphicFrame>
      <p:sp>
        <p:nvSpPr>
          <p:cNvPr id="6" name="文本框 5"/>
          <p:cNvSpPr txBox="1"/>
          <p:nvPr/>
        </p:nvSpPr>
        <p:spPr>
          <a:xfrm>
            <a:off x="4612864" y="473892"/>
            <a:ext cx="2991672" cy="583565"/>
          </a:xfrm>
          <a:prstGeom prst="rect">
            <a:avLst/>
          </a:prstGeom>
          <a:noFill/>
        </p:spPr>
        <p:txBody>
          <a:bodyPr wrap="square" rtlCol="0">
            <a:spAutoFit/>
          </a:bodyPr>
          <a:lstStyle/>
          <a:p>
            <a:pPr algn="ctr"/>
            <a:r>
              <a:rPr lang="zh-CN" altLang="en-US" sz="3200" b="1" kern="0" spc="200" dirty="0">
                <a:solidFill>
                  <a:schemeClr val="tx1">
                    <a:lumMod val="75000"/>
                    <a:lumOff val="25000"/>
                  </a:schemeClr>
                </a:solidFill>
                <a:latin typeface="黑体" panose="02010609060101010101" charset="-122"/>
                <a:ea typeface="黑体" panose="02010609060101010101" charset="-122"/>
              </a:rPr>
              <a:t>目录</a:t>
            </a:r>
            <a:endParaRPr lang="zh-CN" altLang="en-US" sz="3200" b="1" kern="0" spc="200" dirty="0">
              <a:solidFill>
                <a:schemeClr val="tx1">
                  <a:lumMod val="75000"/>
                  <a:lumOff val="25000"/>
                </a:schemeClr>
              </a:solidFill>
              <a:latin typeface="黑体" panose="02010609060101010101" charset="-122"/>
              <a:ea typeface="黑体" panose="02010609060101010101" charset="-122"/>
            </a:endParaRPr>
          </a:p>
        </p:txBody>
      </p:sp>
      <p:sp>
        <p:nvSpPr>
          <p:cNvPr id="12" name="文本框 11"/>
          <p:cNvSpPr txBox="1"/>
          <p:nvPr/>
        </p:nvSpPr>
        <p:spPr>
          <a:xfrm>
            <a:off x="662940" y="2024380"/>
            <a:ext cx="4262755" cy="521970"/>
          </a:xfrm>
          <a:prstGeom prst="rect">
            <a:avLst/>
          </a:prstGeom>
          <a:noFill/>
        </p:spPr>
        <p:txBody>
          <a:bodyPr wrap="square" rtlCol="0">
            <a:spAutoFit/>
          </a:bodyPr>
          <a:lstStyle/>
          <a:p>
            <a:r>
              <a:rPr lang="en-US" altLang="zh-CN" sz="2800" spc="120" dirty="0">
                <a:solidFill>
                  <a:srgbClr val="77AAC5"/>
                </a:solidFill>
                <a:latin typeface="宋体" panose="02010600030101010101" pitchFamily="2" charset="-122"/>
                <a:ea typeface="宋体" panose="02010600030101010101" pitchFamily="2" charset="-122"/>
                <a:cs typeface="宋体" panose="02010600030101010101" pitchFamily="2" charset="-122"/>
              </a:rPr>
              <a:t>PART 1 </a:t>
            </a:r>
            <a:r>
              <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民族宗教的含义</a:t>
            </a:r>
            <a:endPar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5066534" y="3003373"/>
            <a:ext cx="673339" cy="769441"/>
          </a:xfrm>
          <a:prstGeom prst="rect">
            <a:avLst/>
          </a:prstGeom>
          <a:noFill/>
        </p:spPr>
        <p:txBody>
          <a:bodyPr wrap="square" rtlCol="0">
            <a:spAutoFit/>
          </a:bodyPr>
          <a:lstStyle/>
          <a:p>
            <a:pPr algn="ctr"/>
            <a:r>
              <a:rPr lang="en-US" altLang="zh-CN" sz="4400" b="1" dirty="0">
                <a:solidFill>
                  <a:schemeClr val="bg1"/>
                </a:solidFill>
                <a:latin typeface="+mj-ea"/>
                <a:ea typeface="+mj-ea"/>
              </a:rPr>
              <a:t>A</a:t>
            </a:r>
            <a:endParaRPr lang="zh-CN" altLang="en-US" sz="4400" b="1" dirty="0">
              <a:solidFill>
                <a:schemeClr val="bg1"/>
              </a:solidFill>
              <a:latin typeface="+mj-ea"/>
              <a:ea typeface="+mj-ea"/>
            </a:endParaRPr>
          </a:p>
        </p:txBody>
      </p:sp>
      <p:sp>
        <p:nvSpPr>
          <p:cNvPr id="22" name="文本框 21"/>
          <p:cNvSpPr txBox="1"/>
          <p:nvPr/>
        </p:nvSpPr>
        <p:spPr>
          <a:xfrm>
            <a:off x="6491984" y="2990673"/>
            <a:ext cx="673339" cy="769441"/>
          </a:xfrm>
          <a:prstGeom prst="rect">
            <a:avLst/>
          </a:prstGeom>
          <a:noFill/>
        </p:spPr>
        <p:txBody>
          <a:bodyPr wrap="square" rtlCol="0">
            <a:spAutoFit/>
          </a:bodyPr>
          <a:lstStyle/>
          <a:p>
            <a:pPr algn="ctr"/>
            <a:r>
              <a:rPr lang="en-US" altLang="zh-CN" sz="4400" b="1" dirty="0">
                <a:solidFill>
                  <a:schemeClr val="bg1"/>
                </a:solidFill>
                <a:latin typeface="+mj-ea"/>
                <a:ea typeface="+mj-ea"/>
              </a:rPr>
              <a:t>B</a:t>
            </a:r>
            <a:endParaRPr lang="zh-CN" altLang="en-US" sz="4400" b="1" dirty="0">
              <a:solidFill>
                <a:schemeClr val="bg1"/>
              </a:solidFill>
              <a:latin typeface="+mj-ea"/>
              <a:ea typeface="+mj-ea"/>
            </a:endParaRPr>
          </a:p>
        </p:txBody>
      </p:sp>
      <p:sp>
        <p:nvSpPr>
          <p:cNvPr id="23" name="文本框 22"/>
          <p:cNvSpPr txBox="1"/>
          <p:nvPr/>
        </p:nvSpPr>
        <p:spPr>
          <a:xfrm>
            <a:off x="5066534" y="4444485"/>
            <a:ext cx="673339" cy="769441"/>
          </a:xfrm>
          <a:prstGeom prst="rect">
            <a:avLst/>
          </a:prstGeom>
          <a:noFill/>
        </p:spPr>
        <p:txBody>
          <a:bodyPr wrap="square" rtlCol="0">
            <a:spAutoFit/>
          </a:bodyPr>
          <a:lstStyle/>
          <a:p>
            <a:pPr algn="ctr"/>
            <a:r>
              <a:rPr lang="en-US" altLang="zh-CN" sz="4400" b="1" dirty="0">
                <a:solidFill>
                  <a:schemeClr val="bg1"/>
                </a:solidFill>
                <a:latin typeface="+mj-ea"/>
                <a:ea typeface="+mj-ea"/>
              </a:rPr>
              <a:t>C</a:t>
            </a:r>
            <a:endParaRPr lang="zh-CN" altLang="en-US" sz="4400" b="1" dirty="0">
              <a:solidFill>
                <a:schemeClr val="bg1"/>
              </a:solidFill>
              <a:latin typeface="+mj-ea"/>
              <a:ea typeface="+mj-ea"/>
            </a:endParaRPr>
          </a:p>
        </p:txBody>
      </p:sp>
      <p:sp>
        <p:nvSpPr>
          <p:cNvPr id="24" name="文本框 23"/>
          <p:cNvSpPr txBox="1"/>
          <p:nvPr/>
        </p:nvSpPr>
        <p:spPr>
          <a:xfrm>
            <a:off x="6491984" y="4444485"/>
            <a:ext cx="673339" cy="769441"/>
          </a:xfrm>
          <a:prstGeom prst="rect">
            <a:avLst/>
          </a:prstGeom>
          <a:noFill/>
        </p:spPr>
        <p:txBody>
          <a:bodyPr wrap="square" rtlCol="0">
            <a:spAutoFit/>
          </a:bodyPr>
          <a:lstStyle/>
          <a:p>
            <a:pPr algn="ctr"/>
            <a:r>
              <a:rPr lang="en-US" altLang="zh-CN" sz="4400" b="1" dirty="0">
                <a:solidFill>
                  <a:schemeClr val="bg1"/>
                </a:solidFill>
                <a:latin typeface="+mj-ea"/>
                <a:ea typeface="+mj-ea"/>
              </a:rPr>
              <a:t>D</a:t>
            </a:r>
            <a:endParaRPr lang="zh-CN" altLang="en-US" sz="4400" b="1" dirty="0">
              <a:solidFill>
                <a:schemeClr val="bg1"/>
              </a:solidFill>
              <a:latin typeface="+mj-ea"/>
              <a:ea typeface="+mj-ea"/>
            </a:endParaRPr>
          </a:p>
        </p:txBody>
      </p:sp>
      <p:sp>
        <p:nvSpPr>
          <p:cNvPr id="25" name="椭圆 24"/>
          <p:cNvSpPr>
            <a:spLocks noChangeAspect="1"/>
          </p:cNvSpPr>
          <p:nvPr/>
        </p:nvSpPr>
        <p:spPr>
          <a:xfrm>
            <a:off x="5603296" y="3595280"/>
            <a:ext cx="1008000" cy="1008000"/>
          </a:xfrm>
          <a:prstGeom prst="ellipse">
            <a:avLst/>
          </a:prstGeom>
          <a:solidFill>
            <a:srgbClr val="77AAC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9543415" y="3733947"/>
            <a:ext cx="1422400" cy="0"/>
          </a:xfrm>
          <a:prstGeom prst="line">
            <a:avLst/>
          </a:prstGeom>
          <a:ln w="22225">
            <a:solidFill>
              <a:srgbClr val="ABD0E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09312" y="3733947"/>
            <a:ext cx="1422400" cy="0"/>
          </a:xfrm>
          <a:prstGeom prst="line">
            <a:avLst/>
          </a:prstGeom>
          <a:ln w="22225">
            <a:solidFill>
              <a:srgbClr val="ABD0E2"/>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0" y="0"/>
            <a:ext cx="159133" cy="6858000"/>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2037258" y="0"/>
            <a:ext cx="159133" cy="6858000"/>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662940" y="4444365"/>
            <a:ext cx="4262755" cy="521970"/>
          </a:xfrm>
          <a:prstGeom prst="rect">
            <a:avLst/>
          </a:prstGeom>
          <a:noFill/>
        </p:spPr>
        <p:txBody>
          <a:bodyPr wrap="square" rtlCol="0">
            <a:spAutoFit/>
          </a:bodyPr>
          <a:p>
            <a:r>
              <a:rPr lang="en-US" altLang="zh-CN" sz="2800" spc="120" dirty="0">
                <a:solidFill>
                  <a:srgbClr val="77AAC5"/>
                </a:solidFill>
                <a:latin typeface="宋体" panose="02010600030101010101" pitchFamily="2" charset="-122"/>
                <a:ea typeface="宋体" panose="02010600030101010101" pitchFamily="2" charset="-122"/>
                <a:cs typeface="宋体" panose="02010600030101010101" pitchFamily="2" charset="-122"/>
              </a:rPr>
              <a:t>PART 3 </a:t>
            </a:r>
            <a:r>
              <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总结</a:t>
            </a:r>
            <a:endPar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3"/>
            </p:custDataLst>
          </p:nvPr>
        </p:nvSpPr>
        <p:spPr>
          <a:xfrm>
            <a:off x="7696835" y="1929765"/>
            <a:ext cx="3934460" cy="953135"/>
          </a:xfrm>
          <a:prstGeom prst="rect">
            <a:avLst/>
          </a:prstGeom>
          <a:noFill/>
        </p:spPr>
        <p:txBody>
          <a:bodyPr wrap="square" rtlCol="0">
            <a:spAutoFit/>
          </a:bodyPr>
          <a:lstStyle/>
          <a:p>
            <a:r>
              <a:rPr lang="en-US" altLang="zh-CN" sz="2800" spc="120" dirty="0">
                <a:solidFill>
                  <a:srgbClr val="77AAC5"/>
                </a:solidFill>
                <a:latin typeface="宋体" panose="02010600030101010101" pitchFamily="2" charset="-122"/>
                <a:ea typeface="宋体" panose="02010600030101010101" pitchFamily="2" charset="-122"/>
                <a:cs typeface="宋体" panose="02010600030101010101" pitchFamily="2" charset="-122"/>
              </a:rPr>
              <a:t>PART 2 </a:t>
            </a:r>
            <a:r>
              <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民族宗教对不同国家政治制度的影响</a:t>
            </a:r>
            <a:endPar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custDataLst>
              <p:tags r:id="rId4"/>
            </p:custDataLst>
          </p:nvPr>
        </p:nvSpPr>
        <p:spPr>
          <a:xfrm>
            <a:off x="8333740" y="4444365"/>
            <a:ext cx="4262755" cy="521970"/>
          </a:xfrm>
          <a:prstGeom prst="rect">
            <a:avLst/>
          </a:prstGeom>
          <a:noFill/>
        </p:spPr>
        <p:txBody>
          <a:bodyPr wrap="square" rtlCol="0">
            <a:spAutoFit/>
          </a:bodyPr>
          <a:lstStyle/>
          <a:p>
            <a:r>
              <a:rPr lang="en-US" altLang="zh-CN" sz="2800" spc="120" dirty="0">
                <a:solidFill>
                  <a:srgbClr val="77AAC5"/>
                </a:solidFill>
                <a:latin typeface="宋体" panose="02010600030101010101" pitchFamily="2" charset="-122"/>
                <a:ea typeface="宋体" panose="02010600030101010101" pitchFamily="2" charset="-122"/>
                <a:cs typeface="宋体" panose="02010600030101010101" pitchFamily="2" charset="-122"/>
              </a:rPr>
              <a:t>PART 4 </a:t>
            </a:r>
            <a:r>
              <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启示</a:t>
            </a:r>
            <a:endParaRPr lang="zh-CN" altLang="en-US" sz="2800" spc="12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1056640" y="2009140"/>
            <a:ext cx="9923145" cy="3322955"/>
          </a:xfrm>
          <a:prstGeom prst="rect">
            <a:avLst/>
          </a:prstGeom>
          <a:noFill/>
        </p:spPr>
        <p:txBody>
          <a:bodyPr wrap="square" rtlCol="0">
            <a:spAutoFit/>
          </a:bodyPr>
          <a:lstStyle/>
          <a:p>
            <a:pPr indent="457200" algn="just" fontAlgn="auto">
              <a:lnSpc>
                <a:spcPct val="150000"/>
              </a:lnSpc>
            </a:pPr>
            <a:r>
              <a:rPr lang="zh-CN" altLang="en-US" sz="28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民族宗教</a:t>
            </a:r>
            <a:r>
              <a:rPr lang="zh-CN" altLang="en-US" sz="28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是指民族成员所共同信奉的宗教。这种共同的宗教信仰往往同该民族的民族意识紧密地相结合，其崇拜的神灵或信仰的对象有时就是本民族的守护神或传说中的始祖。民族宗教是由氏族-部落宗教(又称原始宗教)发展而来的。</a:t>
            </a:r>
            <a:endParaRPr lang="zh-CN" altLang="en-US" sz="28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352361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民族宗教的含义</a:t>
            </a:r>
            <a:endPar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1193800" y="1664335"/>
            <a:ext cx="9923145" cy="452310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我国是一个</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多民族、多宗教</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的国家，多种宗教并存，每一种宗教都有相当多的信教群众。对于大多数群众信仰某一种宗教的民族来说，随着民族人口的增加，信教群众人数也将相应增加。</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宗教存在的长期性、宗教问题的群众性和特殊复杂性</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这三个特点相互联系、相辅相成，其中最根本的是宗教存在的长期性。在我国，佛教已有二千年左右的历史，道教有一千七百多年的历史，伊斯兰教有一千三百多年的历史，天主教和基督教则主要是在鸦片战争之后获得了较大的发展。</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601710"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民族宗教对社会主义国家政治制度的影响</a:t>
            </a:r>
            <a:endPar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817880" y="1628140"/>
            <a:ext cx="10782300" cy="452310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由于宗教属于意识形态，具有</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国际性、复杂性、长期性、群众性、民族性</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等特点，所以国外敌对势力、反宗教组织从19世纪上半期开始，就利用宗教对我国进行侵略和破坏。解放后，我国进行了宗教改革，独立自主，自办教会。但是由于我国多种宗教长期并存，除道教外，佛教、伊斯兰教、基督教、天主教皆是外来宗教，</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国外敌对宗教组织和敌对国家一直利用宗教对我国进行宗教渗透及和平演变活动。</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他们采取各种手段和方法，同我国爱国宗教组织争夺信教群众，培植地下势力，窃取我国各方面的情报，支持宗教界极少数民族分裂主义分子进行分裂祖国、破坏民族团结的活动。</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601710"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民族宗教对社会主义国家政治制度的影响</a:t>
            </a:r>
            <a:endPar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1193800" y="1664335"/>
            <a:ext cx="9923145" cy="4523105"/>
          </a:xfrm>
          <a:prstGeom prst="rect">
            <a:avLst/>
          </a:prstGeom>
          <a:noFill/>
        </p:spPr>
        <p:txBody>
          <a:bodyPr wrap="square" rtlCol="0">
            <a:spAutoFit/>
          </a:bodyPr>
          <a:lstStyle/>
          <a:p>
            <a:pPr indent="457200" algn="just" fontAlgn="auto">
              <a:lnSpc>
                <a:spcPct val="150000"/>
              </a:lnSpc>
            </a:pP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宗教信仰自由是我国在社会主义时期的一项长期的基本政策，也是社会主义民主政治的重要内容。</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我国宗教信仰自由政策有两条重要原则。一方面，国家“尊重和保护公民的宗教信仰自由权利”，宗教信仰自由是宪法规定的公民基本民主权利之一，它受国家法律的保护。另一方面，宗教信仰自由不是绝对的，它也必须受到法律的制约。因此，在实行宗教信仰自由政策的同时，也要求宗教信徒爱国守法，必须在宪法和法律所允许的范围内活动。</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601710"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民族宗教对社会主义国家政治制度的影响</a:t>
            </a:r>
            <a:endPar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869950" y="1612900"/>
            <a:ext cx="10662920" cy="452310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美国是一个三权分立的国家，奉行权力的制约与平衡。国会和总统为首的行政部门分享外交政策的决策权，而在美国，宗教游说团体、被宗教游说团体代表的选民与国会议员三方之间又存在着两两互动关系。宗教游说团体代表</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非精英、分散的选民利益</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，有效地动员和集中选民的利益表达是游说团体能够向国会议员施压的力量来源。</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绝大多数美国人信仰宗教，宗教游说团体将宗教伦理和道德观念引入国会立法过程，并试图在政策中反映宗教价值和主张，在国会涉及宗教的政策和立法中扮演了积极角色。</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民族宗教对资本主义国家政治制度的影响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869950" y="1805305"/>
            <a:ext cx="10662920" cy="396938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在美国大选中，</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候选人的宗教信仰</a:t>
            </a: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对选民的投票取向有着重要影响。</a:t>
            </a:r>
            <a:endPar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如1897年至1933年这36年间，以威尔逊为总统的民主党仅做了两届，为了挽救这种不利局面，民主党试图利用一些小宗教势力来壮大自己的竞选阵营，以此改变驴象之间的差距。从此他们不但关心广大下层民众的利益，而且关注新移民的社会地位。同样在1961年，肯尼迪成为美国唯一一位天主教徒总统，因为他是天主教徒，得到了天主教徒的广泛支持，天主教徒作为投票集团帮助他入主白宫。</a:t>
            </a:r>
            <a:endParaRPr lang="en-US" altLang="zh-CN"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民族宗教对资本主义国家政治制度的影响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greater-than_262045"/>
          <p:cNvSpPr>
            <a:spLocks noChangeAspect="1"/>
          </p:cNvSpPr>
          <p:nvPr/>
        </p:nvSpPr>
        <p:spPr>
          <a:xfrm>
            <a:off x="421005" y="449580"/>
            <a:ext cx="772977" cy="776206"/>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639" h="606722">
                <a:moveTo>
                  <a:pt x="238231" y="138125"/>
                </a:moveTo>
                <a:cubicBezTo>
                  <a:pt x="243203" y="137125"/>
                  <a:pt x="248565" y="138014"/>
                  <a:pt x="253147" y="141035"/>
                </a:cubicBezTo>
                <a:lnTo>
                  <a:pt x="473294" y="286875"/>
                </a:lnTo>
                <a:cubicBezTo>
                  <a:pt x="478811" y="290519"/>
                  <a:pt x="482103" y="296740"/>
                  <a:pt x="482103" y="303317"/>
                </a:cubicBezTo>
                <a:cubicBezTo>
                  <a:pt x="482103" y="309982"/>
                  <a:pt x="478811" y="316203"/>
                  <a:pt x="473294" y="319847"/>
                </a:cubicBezTo>
                <a:lnTo>
                  <a:pt x="253147" y="465687"/>
                </a:lnTo>
                <a:cubicBezTo>
                  <a:pt x="243982" y="471730"/>
                  <a:pt x="231702" y="469242"/>
                  <a:pt x="225651" y="460088"/>
                </a:cubicBezTo>
                <a:cubicBezTo>
                  <a:pt x="219600" y="451023"/>
                  <a:pt x="222092" y="438758"/>
                  <a:pt x="231257" y="432715"/>
                </a:cubicBezTo>
                <a:lnTo>
                  <a:pt x="426488" y="303317"/>
                </a:lnTo>
                <a:lnTo>
                  <a:pt x="231257" y="174007"/>
                </a:lnTo>
                <a:cubicBezTo>
                  <a:pt x="222092" y="167964"/>
                  <a:pt x="219600" y="155699"/>
                  <a:pt x="225651" y="146545"/>
                </a:cubicBezTo>
                <a:cubicBezTo>
                  <a:pt x="228677" y="142013"/>
                  <a:pt x="233259" y="139124"/>
                  <a:pt x="238231" y="138125"/>
                </a:cubicBezTo>
                <a:close/>
                <a:moveTo>
                  <a:pt x="303775" y="40436"/>
                </a:moveTo>
                <a:cubicBezTo>
                  <a:pt x="249304" y="40436"/>
                  <a:pt x="198749" y="56966"/>
                  <a:pt x="156738" y="85405"/>
                </a:cubicBezTo>
                <a:cubicBezTo>
                  <a:pt x="114639" y="113755"/>
                  <a:pt x="81262" y="154013"/>
                  <a:pt x="61236" y="201115"/>
                </a:cubicBezTo>
                <a:cubicBezTo>
                  <a:pt x="47885" y="232575"/>
                  <a:pt x="40497" y="267057"/>
                  <a:pt x="40497" y="303317"/>
                </a:cubicBezTo>
                <a:cubicBezTo>
                  <a:pt x="40497" y="357794"/>
                  <a:pt x="57141" y="408184"/>
                  <a:pt x="85534" y="450220"/>
                </a:cubicBezTo>
                <a:cubicBezTo>
                  <a:pt x="113927" y="492167"/>
                  <a:pt x="154246" y="525583"/>
                  <a:pt x="201419" y="545579"/>
                </a:cubicBezTo>
                <a:cubicBezTo>
                  <a:pt x="232927" y="558909"/>
                  <a:pt x="267461" y="566286"/>
                  <a:pt x="303775" y="566286"/>
                </a:cubicBezTo>
                <a:cubicBezTo>
                  <a:pt x="358335" y="566197"/>
                  <a:pt x="408801" y="549667"/>
                  <a:pt x="450901" y="521317"/>
                </a:cubicBezTo>
                <a:cubicBezTo>
                  <a:pt x="492911" y="492878"/>
                  <a:pt x="526377" y="452709"/>
                  <a:pt x="546403" y="405518"/>
                </a:cubicBezTo>
                <a:cubicBezTo>
                  <a:pt x="559754" y="374147"/>
                  <a:pt x="567142" y="339665"/>
                  <a:pt x="567142" y="303317"/>
                </a:cubicBezTo>
                <a:cubicBezTo>
                  <a:pt x="567053" y="248928"/>
                  <a:pt x="550498" y="198449"/>
                  <a:pt x="522105" y="156502"/>
                </a:cubicBezTo>
                <a:cubicBezTo>
                  <a:pt x="493623" y="114466"/>
                  <a:pt x="453393" y="81050"/>
                  <a:pt x="406131" y="61143"/>
                </a:cubicBezTo>
                <a:cubicBezTo>
                  <a:pt x="374712" y="47813"/>
                  <a:pt x="340178" y="40436"/>
                  <a:pt x="303775" y="40436"/>
                </a:cubicBezTo>
                <a:close/>
                <a:moveTo>
                  <a:pt x="303775" y="0"/>
                </a:moveTo>
                <a:cubicBezTo>
                  <a:pt x="366613" y="0"/>
                  <a:pt x="425089" y="19196"/>
                  <a:pt x="473597" y="51901"/>
                </a:cubicBezTo>
                <a:cubicBezTo>
                  <a:pt x="522016" y="84605"/>
                  <a:pt x="560555" y="130907"/>
                  <a:pt x="583697" y="185385"/>
                </a:cubicBezTo>
                <a:cubicBezTo>
                  <a:pt x="599095" y="221644"/>
                  <a:pt x="607639" y="261547"/>
                  <a:pt x="607639" y="303317"/>
                </a:cubicBezTo>
                <a:cubicBezTo>
                  <a:pt x="607639" y="366059"/>
                  <a:pt x="588414" y="424448"/>
                  <a:pt x="555660" y="472882"/>
                </a:cubicBezTo>
                <a:cubicBezTo>
                  <a:pt x="522817" y="521228"/>
                  <a:pt x="476534" y="559709"/>
                  <a:pt x="421974" y="582816"/>
                </a:cubicBezTo>
                <a:cubicBezTo>
                  <a:pt x="385660" y="598190"/>
                  <a:pt x="345607" y="606722"/>
                  <a:pt x="303775" y="606722"/>
                </a:cubicBezTo>
                <a:cubicBezTo>
                  <a:pt x="241026" y="606722"/>
                  <a:pt x="182461" y="587526"/>
                  <a:pt x="134042" y="554821"/>
                </a:cubicBezTo>
                <a:cubicBezTo>
                  <a:pt x="85534" y="522028"/>
                  <a:pt x="46995" y="475815"/>
                  <a:pt x="23942" y="421337"/>
                </a:cubicBezTo>
                <a:cubicBezTo>
                  <a:pt x="8545" y="385078"/>
                  <a:pt x="0" y="345086"/>
                  <a:pt x="0" y="303317"/>
                </a:cubicBezTo>
                <a:cubicBezTo>
                  <a:pt x="0" y="240663"/>
                  <a:pt x="19225" y="182185"/>
                  <a:pt x="51979" y="133840"/>
                </a:cubicBezTo>
                <a:cubicBezTo>
                  <a:pt x="84733" y="85405"/>
                  <a:pt x="131105" y="46924"/>
                  <a:pt x="185665" y="23906"/>
                </a:cubicBezTo>
                <a:cubicBezTo>
                  <a:pt x="221979" y="8532"/>
                  <a:pt x="261943" y="0"/>
                  <a:pt x="303775" y="0"/>
                </a:cubicBezTo>
                <a:close/>
              </a:path>
            </a:pathLst>
          </a:cu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5" name="文本框 14"/>
          <p:cNvSpPr txBox="1"/>
          <p:nvPr/>
        </p:nvSpPr>
        <p:spPr>
          <a:xfrm>
            <a:off x="869950" y="1805305"/>
            <a:ext cx="10587990" cy="3969385"/>
          </a:xfrm>
          <a:prstGeom prst="rect">
            <a:avLst/>
          </a:prstGeom>
          <a:noFill/>
        </p:spPr>
        <p:txBody>
          <a:bodyPr wrap="square" rtlCol="0">
            <a:spAutoFit/>
          </a:bodyPr>
          <a:lstStyle/>
          <a:p>
            <a:pPr indent="457200" algn="just" fontAlgn="auto">
              <a:lnSpc>
                <a:spcPct val="150000"/>
              </a:lnSpc>
            </a:pPr>
            <a:r>
              <a:rPr lang="zh-CN" altLang="en-US" sz="2400" spc="20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rPr>
              <a:t>根据调查，美国有56%的人认为《圣经》能作为立法的法源之一。而9%的认为就只有《圣经》有资格作为立法的法源，42%美国人认为宗教领导者必须直接参与立法，55%的美国民众希望他们应在立法扮演一个重要的角色。从美国第117届国会在1月初宣誓就职时的531名议员当中，基督教信仰者占绝大多数，高达468人，可以看到以基督教为自己信仰的议员占多数，基督教对国会的决策具有重要影响。这些数据可以看出，</a:t>
            </a:r>
            <a:r>
              <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rPr>
              <a:t>神权政治可能通过选举控制民主政府。</a:t>
            </a:r>
            <a:endParaRPr lang="zh-CN" altLang="en-US" sz="2400" b="1" spc="200" dirty="0">
              <a:solidFill>
                <a:srgbClr val="77AAC5"/>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0" y="6626966"/>
            <a:ext cx="12192000" cy="237383"/>
          </a:xfrm>
          <a:prstGeom prst="rect">
            <a:avLst/>
          </a:prstGeom>
          <a:solidFill>
            <a:srgbClr val="ABD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9545" y="539115"/>
            <a:ext cx="8348345" cy="583565"/>
          </a:xfrm>
          <a:prstGeom prst="rect">
            <a:avLst/>
          </a:prstGeom>
          <a:noFill/>
        </p:spPr>
        <p:txBody>
          <a:bodyPr wrap="square" rtlCol="0">
            <a:spAutoFit/>
          </a:bodyPr>
          <a:lstStyle/>
          <a:p>
            <a:pPr algn="ctr"/>
            <a:r>
              <a:rPr lang="zh-CN" altLang="en-US" sz="3200" kern="0" spc="200" dirty="0">
                <a:solidFill>
                  <a:schemeClr val="tx1">
                    <a:lumMod val="75000"/>
                    <a:lumOff val="25000"/>
                  </a:schemeClr>
                </a:solidFill>
                <a:latin typeface="宋体" panose="02010600030101010101" pitchFamily="2" charset="-122"/>
                <a:ea typeface="宋体" panose="02010600030101010101" pitchFamily="2" charset="-122"/>
              </a:rPr>
              <a:t>民族宗教对资本主义国家政治制度的影响</a:t>
            </a:r>
            <a:endParaRPr lang="en-US" altLang="zh-CN" sz="3200" kern="0" spc="200" dirty="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ISLIDE.ICON" val="#180326;#384250;#404435;"/>
</p:tagLst>
</file>

<file path=ppt/tags/tag10.xml><?xml version="1.0" encoding="utf-8"?>
<p:tagLst xmlns:p="http://schemas.openxmlformats.org/presentationml/2006/main">
  <p:tag name="KSO_WPP_MARK_KEY" val="8fdd3ae8-c657-4d9f-a58e-2e25c428836d"/>
  <p:tag name="COMMONDATA" val="eyJoZGlkIjoiMTM0YTdjZTQ1Mzc3Yzc3Yzk4NjgzZGU1ZDdhMTIyNm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ISLIDE.ICON" val="#25480;#25480;#25480;#2613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ISLIDE.ICON" val="#25480;#25480;#25480;#26138;"/>
</p:tagLst>
</file>

<file path=ppt/tags/tag9.xml><?xml version="1.0" encoding="utf-8"?>
<p:tagLst xmlns:p="http://schemas.openxmlformats.org/presentationml/2006/main">
  <p:tag name="ISLIDE.ICON" val="#180326;#384250;#4044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思源宋体 CN"/>
        <a:ea typeface="思源宋体 CN"/>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3325</Words>
  <Application>WPS 演示</Application>
  <PresentationFormat>宽屏</PresentationFormat>
  <Paragraphs>87</Paragraphs>
  <Slides>16</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宋体</vt:lpstr>
      <vt:lpstr>Wingdings</vt:lpstr>
      <vt:lpstr>黑体</vt:lpstr>
      <vt:lpstr>OPPOSans L</vt:lpstr>
      <vt:lpstr>思源宋体 CN</vt:lpstr>
      <vt:lpstr>霞鹜文楷</vt:lpstr>
      <vt:lpstr>微软雅黑</vt:lpstr>
      <vt:lpstr>Arial Unicode MS</vt:lpstr>
      <vt:lpstr>等线</vt:lpstr>
      <vt:lpstr>OPPOSans R</vt:lpstr>
      <vt:lpstr>霞鹜文楷 中粗</vt:lpstr>
      <vt:lpstr>Calibri</vt:lpstr>
      <vt:lpstr>仿宋</vt:lpstr>
      <vt:lpstr>楷体</vt:lpstr>
      <vt:lpstr>思源宋体 CN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yulan</dc:creator>
  <cp:lastModifiedBy>微信用户</cp:lastModifiedBy>
  <cp:revision>43</cp:revision>
  <dcterms:created xsi:type="dcterms:W3CDTF">2021-11-13T03:40:00Z</dcterms:created>
  <dcterms:modified xsi:type="dcterms:W3CDTF">2023-05-16T04:23:07Z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B164E6A41B5B45EB9F64D74541DE984F_12</vt:lpwstr>
  </property>
  <property fmtid="{D5CDD505-2E9C-101B-9397-08002B2CF9AE}" pid="3" name="KSOProductBuildVer">
    <vt:lpwstr>2052-11.1.0.14036</vt:lpwstr>
  </property>
</Properties>
</file>