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8" r:id="rId4"/>
    <p:sldId id="259" r:id="rId5"/>
    <p:sldId id="257" r:id="rId6"/>
    <p:sldId id="261" r:id="rId7"/>
    <p:sldId id="262" r:id="rId8"/>
    <p:sldId id="286" r:id="rId9"/>
    <p:sldId id="264" r:id="rId10"/>
    <p:sldId id="287" r:id="rId11"/>
    <p:sldId id="271" r:id="rId12"/>
    <p:sldId id="281" r:id="rId13"/>
    <p:sldId id="282" r:id="rId14"/>
    <p:sldId id="266" r:id="rId15"/>
    <p:sldId id="288" r:id="rId16"/>
    <p:sldId id="275" r:id="rId17"/>
    <p:sldId id="289" r:id="rId18"/>
    <p:sldId id="273" r:id="rId19"/>
    <p:sldId id="279" r:id="rId20"/>
    <p:sldId id="290" r:id="rId21"/>
    <p:sldId id="274" r:id="rId22"/>
    <p:sldId id="283" r:id="rId23"/>
  </p:sldIdLst>
  <p:sldSz cx="12192000" cy="6858000"/>
  <p:notesSz cx="6858000" cy="9144000"/>
  <p:custDataLst>
    <p:tags r:id="rId28"/>
  </p:custDataLst>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5"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4" autoAdjust="0"/>
    <p:restoredTop sz="94660"/>
  </p:normalViewPr>
  <p:slideViewPr>
    <p:cSldViewPr snapToGrid="0" showGuides="1">
      <p:cViewPr varScale="1">
        <p:scale>
          <a:sx n="113" d="100"/>
          <a:sy n="113" d="100"/>
        </p:scale>
        <p:origin x="540" y="96"/>
      </p:cViewPr>
      <p:guideLst>
        <p:guide orient="horz" pos="2005"/>
        <p:guide pos="3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4"/>
          <p:cNvSpPr/>
          <p:nvPr/>
        </p:nvSpPr>
        <p:spPr>
          <a:xfrm rot="10800000" flipV="1">
            <a:off x="5479040" y="6145424"/>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grpSp>
        <p:nvGrpSpPr>
          <p:cNvPr id="41" name="组合 40"/>
          <p:cNvGrpSpPr/>
          <p:nvPr/>
        </p:nvGrpSpPr>
        <p:grpSpPr>
          <a:xfrm>
            <a:off x="3849504" y="6145247"/>
            <a:ext cx="3043681" cy="398966"/>
            <a:chOff x="8195426" y="5806733"/>
            <a:chExt cx="3043682" cy="402231"/>
          </a:xfrm>
        </p:grpSpPr>
        <p:sp>
          <p:nvSpPr>
            <p:cNvPr id="42" name="文本框 41"/>
            <p:cNvSpPr txBox="1"/>
            <p:nvPr/>
          </p:nvSpPr>
          <p:spPr>
            <a:xfrm>
              <a:off x="8195426" y="5806920"/>
              <a:ext cx="1198880" cy="402044"/>
            </a:xfrm>
            <a:prstGeom prst="rect">
              <a:avLst/>
            </a:prstGeom>
            <a:noFill/>
          </p:spPr>
          <p:txBody>
            <a:bodyPr wrap="none" rtlCol="0">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政行一班</a:t>
              </a:r>
              <a:endParaRPr lang="zh-CN" altLang="en-US" sz="2000" dirty="0">
                <a:solidFill>
                  <a:srgbClr val="A2A2A2"/>
                </a:solidFill>
                <a:latin typeface="微软雅黑" panose="020B0503020204020204" pitchFamily="34" charset="-122"/>
                <a:ea typeface="微软雅黑" panose="020B0503020204020204" pitchFamily="34" charset="-122"/>
              </a:endParaRPr>
            </a:p>
          </p:txBody>
        </p:sp>
        <p:sp>
          <p:nvSpPr>
            <p:cNvPr id="43" name="矩形 42"/>
            <p:cNvSpPr/>
            <p:nvPr/>
          </p:nvSpPr>
          <p:spPr>
            <a:xfrm>
              <a:off x="10294228" y="5806733"/>
              <a:ext cx="944880" cy="402044"/>
            </a:xfrm>
            <a:prstGeom prst="rect">
              <a:avLst/>
            </a:prstGeom>
          </p:spPr>
          <p:txBody>
            <a:bodyPr wrap="none">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第</a:t>
              </a:r>
              <a:r>
                <a:rPr lang="zh-CN" altLang="en-US" sz="2000" dirty="0">
                  <a:solidFill>
                    <a:srgbClr val="A2A2A2"/>
                  </a:solidFill>
                  <a:latin typeface="微软雅黑" panose="020B0503020204020204" pitchFamily="34" charset="-122"/>
                  <a:ea typeface="微软雅黑" panose="020B0503020204020204" pitchFamily="34" charset="-122"/>
                </a:rPr>
                <a:t>六组</a:t>
              </a:r>
              <a:endParaRPr lang="zh-CN" altLang="en-US" sz="2000" dirty="0">
                <a:solidFill>
                  <a:srgbClr val="A2A2A2"/>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1623060" y="3800475"/>
            <a:ext cx="8319770" cy="459105"/>
          </a:xfrm>
          <a:prstGeom prst="rect">
            <a:avLst/>
          </a:prstGeom>
          <a:noFill/>
        </p:spPr>
        <p:txBody>
          <a:bodyPr wrap="square" lIns="91436" tIns="45718" rIns="91436" bIns="45718" rtlCol="0">
            <a:spAutoFit/>
          </a:bodyPr>
          <a:lstStyle/>
          <a:p>
            <a:pPr algn="ctr"/>
            <a:r>
              <a:rPr lang="en-US" altLang="zh-CN" sz="2400" b="1" spc="600" dirty="0">
                <a:solidFill>
                  <a:schemeClr val="bg1">
                    <a:lumMod val="50000"/>
                    <a:alpha val="78000"/>
                  </a:schemeClr>
                </a:solidFill>
                <a:latin typeface="Calibri" panose="020F0502020204030204" pitchFamily="34" charset="0"/>
                <a:cs typeface="Segoe UI Semilight" panose="020B0402040204020203" pitchFamily="34" charset="0"/>
              </a:rPr>
              <a:t>The future of constitutional monarchy</a:t>
            </a:r>
            <a:endParaRPr lang="en-US" altLang="zh-CN" sz="2400" b="1" spc="600" dirty="0">
              <a:solidFill>
                <a:schemeClr val="bg1">
                  <a:lumMod val="50000"/>
                  <a:alpha val="78000"/>
                </a:schemeClr>
              </a:solidFill>
              <a:latin typeface="Calibri" panose="020F0502020204030204" pitchFamily="34" charset="0"/>
              <a:cs typeface="Segoe UI Semilight" panose="020B0402040204020203" pitchFamily="34" charset="0"/>
            </a:endParaRPr>
          </a:p>
        </p:txBody>
      </p:sp>
      <p:sp>
        <p:nvSpPr>
          <p:cNvPr id="48" name="文本框 47"/>
          <p:cNvSpPr txBox="1"/>
          <p:nvPr/>
        </p:nvSpPr>
        <p:spPr>
          <a:xfrm>
            <a:off x="967912" y="2090403"/>
            <a:ext cx="10240010" cy="1105535"/>
          </a:xfrm>
          <a:prstGeom prst="rect">
            <a:avLst/>
          </a:prstGeom>
          <a:noFill/>
        </p:spPr>
        <p:txBody>
          <a:bodyPr wrap="none" lIns="91438" tIns="45719" rIns="91438" bIns="45719" rtlCol="0">
            <a:spAutoFit/>
          </a:bodyPr>
          <a:lstStyle/>
          <a:p>
            <a:r>
              <a:rPr lang="zh-CN" altLang="en-US" sz="6600" dirty="0">
                <a:ln w="0"/>
                <a:solidFill>
                  <a:schemeClr val="tx2"/>
                </a:solidFill>
                <a:latin typeface="微软雅黑" panose="020B0503020204020204" pitchFamily="34" charset="-122"/>
                <a:ea typeface="微软雅黑" panose="020B0503020204020204" pitchFamily="34" charset="-122"/>
              </a:rPr>
              <a:t>君主立宪制的未来发展趋势</a:t>
            </a:r>
            <a:endParaRPr lang="zh-CN" altLang="en-US" sz="6600" dirty="0">
              <a:ln w="0"/>
              <a:solidFill>
                <a:schemeClr val="tx2"/>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253439" y="2090653"/>
            <a:ext cx="484560" cy="382547"/>
            <a:chOff x="4625150" y="6808104"/>
            <a:chExt cx="540316" cy="426565"/>
          </a:xfrm>
          <a:solidFill>
            <a:srgbClr val="4C98CF"/>
          </a:solidFill>
        </p:grpSpPr>
        <p:sp>
          <p:nvSpPr>
            <p:cNvPr id="50"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solidFill>
                  <a:schemeClr val="bg2">
                    <a:lumMod val="75000"/>
                  </a:schemeClr>
                </a:solidFill>
              </a:endParaRPr>
            </a:p>
          </p:txBody>
        </p:sp>
        <p:sp>
          <p:nvSpPr>
            <p:cNvPr id="51"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p:spPr>
          <p:txBody>
            <a:bodyPr vert="horz" wrap="square" lIns="91440" tIns="45720" rIns="91440" bIns="45720" numCol="1" anchor="t" anchorCtr="0" compatLnSpc="1"/>
            <a:lstStyle/>
            <a:p>
              <a:endParaRPr lang="zh-CN" altLang="en-US">
                <a:solidFill>
                  <a:srgbClr val="AD1C21"/>
                </a:solidFill>
              </a:endParaRPr>
            </a:p>
          </p:txBody>
        </p:sp>
      </p:grpSp>
      <p:sp>
        <p:nvSpPr>
          <p:cNvPr id="46" name="文本框 45"/>
          <p:cNvSpPr txBox="1"/>
          <p:nvPr/>
        </p:nvSpPr>
        <p:spPr>
          <a:xfrm>
            <a:off x="2811565" y="5085818"/>
            <a:ext cx="6218119" cy="397510"/>
          </a:xfrm>
          <a:prstGeom prst="rect">
            <a:avLst/>
          </a:prstGeom>
          <a:noFill/>
        </p:spPr>
        <p:txBody>
          <a:bodyPr wrap="square" lIns="91436" tIns="45718" rIns="91436" bIns="45718"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河南师范大学政治与公共管理学院       </a:t>
            </a:r>
            <a:r>
              <a:rPr lang="en-US" altLang="zh-CN" sz="2000" dirty="0">
                <a:solidFill>
                  <a:schemeClr val="bg1"/>
                </a:solidFill>
                <a:latin typeface="微软雅黑" panose="020B0503020204020204" pitchFamily="34" charset="-122"/>
                <a:ea typeface="微软雅黑" panose="020B0503020204020204" pitchFamily="34" charset="-122"/>
              </a:rPr>
              <a:t>HNU</a:t>
            </a:r>
            <a:endParaRPr lang="en-US" altLang="zh-CN" sz="2000" dirty="0">
              <a:solidFill>
                <a:schemeClr val="bg1"/>
              </a:solidFill>
              <a:latin typeface="微软雅黑" panose="020B0503020204020204" pitchFamily="34" charset="-122"/>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2" name="文本框 1"/>
          <p:cNvSpPr txBox="1"/>
          <p:nvPr/>
        </p:nvSpPr>
        <p:spPr>
          <a:xfrm>
            <a:off x="7793355" y="6126480"/>
            <a:ext cx="5681980" cy="645160"/>
          </a:xfrm>
          <a:prstGeom prst="rect">
            <a:avLst/>
          </a:prstGeom>
          <a:noFill/>
        </p:spPr>
        <p:txBody>
          <a:bodyPr wrap="square" rtlCol="0">
            <a:spAutoFit/>
          </a:bodyPr>
          <a:p>
            <a:r>
              <a:rPr lang="zh-CN" altLang="en-US" sz="1800">
                <a:latin typeface="黑体" panose="02010609060101010101" charset="-122"/>
                <a:ea typeface="黑体" panose="02010609060101010101" charset="-122"/>
                <a:cs typeface="黑体" panose="02010609060101010101" charset="-122"/>
              </a:rPr>
              <a:t>资料收集：郭家臣、冯从、周寒、袁梦</a:t>
            </a:r>
            <a:endParaRPr lang="zh-CN" altLang="en-US" sz="1800">
              <a:latin typeface="黑体" panose="02010609060101010101" charset="-122"/>
              <a:ea typeface="黑体" panose="02010609060101010101" charset="-122"/>
              <a:cs typeface="黑体" panose="02010609060101010101" charset="-122"/>
            </a:endParaRPr>
          </a:p>
          <a:p>
            <a:r>
              <a:rPr lang="en-US" altLang="zh-CN" sz="1800">
                <a:latin typeface="黑体" panose="02010609060101010101" charset="-122"/>
                <a:ea typeface="黑体" panose="02010609060101010101" charset="-122"/>
                <a:cs typeface="黑体" panose="02010609060101010101" charset="-122"/>
              </a:rPr>
              <a:t>PPT</a:t>
            </a:r>
            <a:r>
              <a:rPr lang="zh-CN" altLang="en-US" sz="1800">
                <a:latin typeface="黑体" panose="02010609060101010101" charset="-122"/>
                <a:ea typeface="黑体" panose="02010609060101010101" charset="-122"/>
                <a:cs typeface="黑体" panose="02010609060101010101" charset="-122"/>
              </a:rPr>
              <a:t>制作</a:t>
            </a:r>
            <a:r>
              <a:rPr lang="en-US" altLang="zh-CN" sz="1800">
                <a:latin typeface="黑体" panose="02010609060101010101" charset="-122"/>
                <a:ea typeface="黑体" panose="02010609060101010101" charset="-122"/>
                <a:cs typeface="黑体" panose="02010609060101010101" charset="-122"/>
              </a:rPr>
              <a:t> </a:t>
            </a:r>
            <a:r>
              <a:rPr lang="zh-CN" altLang="en-US" sz="1800">
                <a:latin typeface="黑体" panose="02010609060101010101" charset="-122"/>
                <a:ea typeface="黑体" panose="02010609060101010101" charset="-122"/>
                <a:cs typeface="黑体" panose="02010609060101010101" charset="-122"/>
              </a:rPr>
              <a:t>：渠喆、张佳明</a:t>
            </a:r>
            <a:endParaRPr lang="zh-CN" altLang="en-US" sz="18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1264375" y="2614672"/>
            <a:ext cx="3306471" cy="3273825"/>
            <a:chOff x="1300233" y="1995959"/>
            <a:chExt cx="3306471" cy="3273825"/>
          </a:xfrm>
        </p:grpSpPr>
        <p:sp>
          <p:nvSpPr>
            <p:cNvPr id="3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32" name="圆角矩形 20"/>
            <p:cNvSpPr/>
            <p:nvPr/>
          </p:nvSpPr>
          <p:spPr>
            <a:xfrm>
              <a:off x="1300233" y="1995959"/>
              <a:ext cx="3306471" cy="3273825"/>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1685026" y="3016102"/>
              <a:ext cx="2639238" cy="829945"/>
            </a:xfrm>
            <a:prstGeom prst="rect">
              <a:avLst/>
            </a:prstGeom>
            <a:noFill/>
          </p:spPr>
          <p:txBody>
            <a:bodyPr wrap="square" rtlCol="0">
              <a:spAutoFit/>
            </a:bodyPr>
            <a:lstStyle/>
            <a:p>
              <a:r>
                <a:rPr lang="zh-CN" altLang="en-US" sz="4800" dirty="0">
                  <a:solidFill>
                    <a:schemeClr val="bg1"/>
                  </a:solidFill>
                  <a:latin typeface="Calibri" panose="020F0502020204030204" pitchFamily="34" charset="0"/>
                </a:rPr>
                <a:t>君主立宪</a:t>
              </a:r>
              <a:endParaRPr lang="zh-CN" altLang="en-US" sz="4800" dirty="0">
                <a:solidFill>
                  <a:schemeClr val="bg1"/>
                </a:solidFill>
                <a:latin typeface="Calibri" panose="020F0502020204030204" pitchFamily="34" charset="0"/>
              </a:endParaRPr>
            </a:p>
          </p:txBody>
        </p:sp>
      </p:grpSp>
      <p:grpSp>
        <p:nvGrpSpPr>
          <p:cNvPr id="39" name="组合 38"/>
          <p:cNvGrpSpPr/>
          <p:nvPr/>
        </p:nvGrpSpPr>
        <p:grpSpPr>
          <a:xfrm>
            <a:off x="7465427" y="2801100"/>
            <a:ext cx="1435935" cy="1421759"/>
            <a:chOff x="1335867" y="2521914"/>
            <a:chExt cx="1416962" cy="1402972"/>
          </a:xfrm>
          <a:solidFill>
            <a:srgbClr val="4472C4"/>
          </a:solidFill>
        </p:grpSpPr>
        <p:sp>
          <p:nvSpPr>
            <p:cNvPr id="40"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41" name="圆角矩形 20"/>
            <p:cNvSpPr/>
            <p:nvPr/>
          </p:nvSpPr>
          <p:spPr>
            <a:xfrm>
              <a:off x="1335867" y="2521914"/>
              <a:ext cx="1416962" cy="1402972"/>
            </a:xfrm>
            <a:prstGeom prst="ellipse">
              <a:avLst/>
            </a:prstGeom>
            <a:grp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37" name="圆角矩形 20"/>
          <p:cNvSpPr/>
          <p:nvPr/>
        </p:nvSpPr>
        <p:spPr>
          <a:xfrm>
            <a:off x="7168911" y="4523760"/>
            <a:ext cx="1320751" cy="1307712"/>
          </a:xfrm>
          <a:prstGeom prst="ellipse">
            <a:avLst/>
          </a:prstGeom>
          <a:solidFill>
            <a:srgbClr val="4472C4">
              <a:alpha val="63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38" name="圆角矩形 20"/>
          <p:cNvSpPr/>
          <p:nvPr/>
        </p:nvSpPr>
        <p:spPr>
          <a:xfrm>
            <a:off x="7111319" y="4466738"/>
            <a:ext cx="1435935" cy="1421759"/>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4" name="圆角矩形 20"/>
          <p:cNvSpPr/>
          <p:nvPr/>
        </p:nvSpPr>
        <p:spPr>
          <a:xfrm>
            <a:off x="8703683" y="3861135"/>
            <a:ext cx="1848564" cy="183031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5" name="圆角矩形 20"/>
          <p:cNvSpPr/>
          <p:nvPr/>
        </p:nvSpPr>
        <p:spPr>
          <a:xfrm>
            <a:off x="8621365" y="3767253"/>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1" name="圆角矩形 50"/>
          <p:cNvSpPr/>
          <p:nvPr/>
        </p:nvSpPr>
        <p:spPr>
          <a:xfrm rot="10800000" flipV="1">
            <a:off x="1006219" y="1671489"/>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t>NOW</a:t>
            </a:r>
            <a:endParaRPr lang="en-US" altLang="zh-CN" sz="2400" dirty="0"/>
          </a:p>
        </p:txBody>
      </p:sp>
      <p:sp>
        <p:nvSpPr>
          <p:cNvPr id="60" name="矩形 59"/>
          <p:cNvSpPr/>
          <p:nvPr/>
        </p:nvSpPr>
        <p:spPr>
          <a:xfrm>
            <a:off x="2540635" y="1590675"/>
            <a:ext cx="8679815" cy="729615"/>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随着时代的变化和社会的发展，君主立宪制在未来将面临诸多挑战，如民粹主义、新思潮、全球化与现代化等。这些挑战可能会对君主立宪制的合法性、功能、适应性和前景产生影响。</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rot="20638227">
            <a:off x="4752897" y="2516905"/>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2108898" y="4548906"/>
            <a:ext cx="1617387" cy="551815"/>
          </a:xfrm>
          <a:prstGeom prst="rect">
            <a:avLst/>
          </a:prstGeom>
        </p:spPr>
        <p:txBody>
          <a:bodyPr wrap="square" lIns="91436" tIns="45718" rIns="91436" bIns="45718">
            <a:spAutoFit/>
          </a:bodyPr>
          <a:lstStyle/>
          <a:p>
            <a:r>
              <a:rPr lang="zh-CN" altLang="en-US" sz="1500" dirty="0">
                <a:solidFill>
                  <a:schemeClr val="bg1"/>
                </a:solidFill>
                <a:latin typeface="微软雅黑" panose="020B0503020204020204" pitchFamily="34" charset="-122"/>
                <a:ea typeface="微软雅黑" panose="020B0503020204020204" pitchFamily="34" charset="-122"/>
              </a:rPr>
              <a:t>在当今时代</a:t>
            </a:r>
            <a:r>
              <a:rPr lang="zh-CN" altLang="en-US" sz="1500" dirty="0">
                <a:solidFill>
                  <a:schemeClr val="bg1"/>
                </a:solidFill>
                <a:latin typeface="微软雅黑" panose="020B0503020204020204" pitchFamily="34" charset="-122"/>
                <a:ea typeface="微软雅黑" panose="020B0503020204020204" pitchFamily="34" charset="-122"/>
              </a:rPr>
              <a:t>面临诸多挑战</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7844972" y="3139593"/>
            <a:ext cx="1013651" cy="705485"/>
          </a:xfrm>
          <a:prstGeom prst="rect">
            <a:avLst/>
          </a:prstGeom>
        </p:spPr>
        <p:txBody>
          <a:bodyPr wrap="square" lIns="91436" tIns="45718" rIns="91436" bIns="45718">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民粹</a:t>
            </a:r>
            <a:endParaRPr lang="zh-CN" altLang="en-US" sz="2000" dirty="0">
              <a:solidFill>
                <a:srgbClr val="FFFFFF"/>
              </a:solidFill>
              <a:latin typeface="微软雅黑" panose="020B0503020204020204" pitchFamily="34" charset="-122"/>
              <a:ea typeface="微软雅黑" panose="020B0503020204020204" pitchFamily="34" charset="-122"/>
            </a:endParaRPr>
          </a:p>
          <a:p>
            <a:r>
              <a:rPr lang="zh-CN" altLang="en-US" sz="2000" dirty="0">
                <a:solidFill>
                  <a:srgbClr val="FFFFFF"/>
                </a:solidFill>
                <a:latin typeface="微软雅黑" panose="020B0503020204020204" pitchFamily="34" charset="-122"/>
                <a:ea typeface="微软雅黑" panose="020B0503020204020204" pitchFamily="34" charset="-122"/>
              </a:rPr>
              <a:t>主义</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64" name="矩形 63"/>
          <p:cNvSpPr/>
          <p:nvPr/>
        </p:nvSpPr>
        <p:spPr>
          <a:xfrm>
            <a:off x="7352357" y="5018114"/>
            <a:ext cx="1013651" cy="397510"/>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新思潮</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121628" y="4318427"/>
            <a:ext cx="1013651" cy="1013460"/>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全球化与</a:t>
            </a:r>
            <a:r>
              <a:rPr lang="zh-CN" altLang="en-US" sz="2000" dirty="0">
                <a:solidFill>
                  <a:schemeClr val="bg1"/>
                </a:solidFill>
                <a:latin typeface="微软雅黑" panose="020B0503020204020204" pitchFamily="34" charset="-122"/>
                <a:ea typeface="微软雅黑" panose="020B0503020204020204" pitchFamily="34" charset="-122"/>
              </a:rPr>
              <a:t>现代化</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7" name="文本框 76"/>
          <p:cNvSpPr txBox="1"/>
          <p:nvPr/>
        </p:nvSpPr>
        <p:spPr>
          <a:xfrm>
            <a:off x="647718" y="267581"/>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君主立宪</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78" name="矩形 77"/>
          <p:cNvSpPr/>
          <p:nvPr/>
        </p:nvSpPr>
        <p:spPr>
          <a:xfrm>
            <a:off x="2860964" y="324999"/>
            <a:ext cx="2683510"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FACING CHALLENGES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79" name="组 78"/>
          <p:cNvGrpSpPr/>
          <p:nvPr/>
        </p:nvGrpSpPr>
        <p:grpSpPr>
          <a:xfrm>
            <a:off x="9284090" y="252856"/>
            <a:ext cx="2907908" cy="551815"/>
            <a:chOff x="9284089" y="252855"/>
            <a:chExt cx="2907908" cy="551815"/>
          </a:xfrm>
        </p:grpSpPr>
        <p:grpSp>
          <p:nvGrpSpPr>
            <p:cNvPr id="80" name="组 79"/>
            <p:cNvGrpSpPr/>
            <p:nvPr/>
          </p:nvGrpSpPr>
          <p:grpSpPr>
            <a:xfrm>
              <a:off x="11454105" y="252856"/>
              <a:ext cx="737892" cy="484288"/>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81" name="文本框 80"/>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112595" y="2839549"/>
            <a:ext cx="1842896" cy="1742800"/>
            <a:chOff x="1017962" y="1558577"/>
            <a:chExt cx="2207996" cy="2088070"/>
          </a:xfrm>
          <a:solidFill>
            <a:srgbClr val="4472C4">
              <a:alpha val="65000"/>
            </a:srgbClr>
          </a:solidFill>
        </p:grpSpPr>
        <p:sp>
          <p:nvSpPr>
            <p:cNvPr id="36" name="等腰三角形 35"/>
            <p:cNvSpPr/>
            <p:nvPr/>
          </p:nvSpPr>
          <p:spPr>
            <a:xfrm>
              <a:off x="1017962"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7" name="等腰三角形 36"/>
            <p:cNvSpPr/>
            <p:nvPr/>
          </p:nvSpPr>
          <p:spPr>
            <a:xfrm>
              <a:off x="1017962"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4" name="组合 23"/>
          <p:cNvGrpSpPr/>
          <p:nvPr/>
        </p:nvGrpSpPr>
        <p:grpSpPr>
          <a:xfrm flipV="1">
            <a:off x="7226535" y="3081275"/>
            <a:ext cx="1842896" cy="1742800"/>
            <a:chOff x="8997271" y="1558577"/>
            <a:chExt cx="2207996" cy="2088070"/>
          </a:xfrm>
          <a:solidFill>
            <a:srgbClr val="4472C4">
              <a:alpha val="65000"/>
            </a:srgbClr>
          </a:solidFill>
        </p:grpSpPr>
        <p:sp>
          <p:nvSpPr>
            <p:cNvPr id="34" name="等腰三角形 33"/>
            <p:cNvSpPr/>
            <p:nvPr/>
          </p:nvSpPr>
          <p:spPr>
            <a:xfrm>
              <a:off x="8997271"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5" name="等腰三角形 34"/>
            <p:cNvSpPr/>
            <p:nvPr/>
          </p:nvSpPr>
          <p:spPr>
            <a:xfrm>
              <a:off x="8997271"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5" name="组合 24"/>
          <p:cNvGrpSpPr/>
          <p:nvPr/>
        </p:nvGrpSpPr>
        <p:grpSpPr>
          <a:xfrm flipV="1">
            <a:off x="3064540" y="3082312"/>
            <a:ext cx="1842896" cy="1742800"/>
            <a:chOff x="3467180" y="3932342"/>
            <a:chExt cx="2207996" cy="2088070"/>
          </a:xfrm>
          <a:solidFill>
            <a:srgbClr val="4472C4">
              <a:alpha val="65000"/>
            </a:srgbClr>
          </a:solidFill>
        </p:grpSpPr>
        <p:sp>
          <p:nvSpPr>
            <p:cNvPr id="32" name="等腰三角形 31"/>
            <p:cNvSpPr/>
            <p:nvPr/>
          </p:nvSpPr>
          <p:spPr>
            <a:xfrm>
              <a:off x="3467180"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3" name="等腰三角形 32"/>
            <p:cNvSpPr/>
            <p:nvPr/>
          </p:nvSpPr>
          <p:spPr>
            <a:xfrm>
              <a:off x="3467180"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6" name="组合 25"/>
          <p:cNvGrpSpPr/>
          <p:nvPr/>
        </p:nvGrpSpPr>
        <p:grpSpPr>
          <a:xfrm>
            <a:off x="5145537" y="2839549"/>
            <a:ext cx="1842896" cy="1742800"/>
            <a:chOff x="6614571" y="3932342"/>
            <a:chExt cx="2207996" cy="2088070"/>
          </a:xfrm>
          <a:solidFill>
            <a:srgbClr val="4472C4">
              <a:alpha val="65000"/>
            </a:srgbClr>
          </a:solidFill>
        </p:grpSpPr>
        <p:sp>
          <p:nvSpPr>
            <p:cNvPr id="30" name="等腰三角形 29"/>
            <p:cNvSpPr/>
            <p:nvPr/>
          </p:nvSpPr>
          <p:spPr>
            <a:xfrm>
              <a:off x="6614571" y="4116967"/>
              <a:ext cx="2207996" cy="1903445"/>
            </a:xfrm>
            <a:prstGeom prst="triangl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1" name="等腰三角形 30"/>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7" name="组合 26"/>
          <p:cNvGrpSpPr/>
          <p:nvPr/>
        </p:nvGrpSpPr>
        <p:grpSpPr>
          <a:xfrm>
            <a:off x="9261719" y="2839549"/>
            <a:ext cx="1842896" cy="1742800"/>
            <a:chOff x="6614571" y="3932342"/>
            <a:chExt cx="2207996" cy="2088070"/>
          </a:xfrm>
          <a:solidFill>
            <a:srgbClr val="4472C4">
              <a:alpha val="65000"/>
            </a:srgbClr>
          </a:solidFill>
        </p:grpSpPr>
        <p:sp>
          <p:nvSpPr>
            <p:cNvPr id="28" name="等腰三角形 27"/>
            <p:cNvSpPr/>
            <p:nvPr/>
          </p:nvSpPr>
          <p:spPr>
            <a:xfrm>
              <a:off x="6614571"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29" name="等腰三角形 28"/>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sp>
        <p:nvSpPr>
          <p:cNvPr id="21" name="Freeform 70"/>
          <p:cNvSpPr>
            <a:spLocks noEditPoints="1"/>
          </p:cNvSpPr>
          <p:nvPr/>
        </p:nvSpPr>
        <p:spPr bwMode="auto">
          <a:xfrm>
            <a:off x="1798418" y="3633901"/>
            <a:ext cx="471249" cy="319812"/>
          </a:xfrm>
          <a:custGeom>
            <a:avLst/>
            <a:gdLst>
              <a:gd name="T0" fmla="*/ 157 w 200"/>
              <a:gd name="T1" fmla="*/ 0 h 136"/>
              <a:gd name="T2" fmla="*/ 44 w 200"/>
              <a:gd name="T3" fmla="*/ 0 h 136"/>
              <a:gd name="T4" fmla="*/ 0 w 200"/>
              <a:gd name="T5" fmla="*/ 48 h 136"/>
              <a:gd name="T6" fmla="*/ 0 w 200"/>
              <a:gd name="T7" fmla="*/ 136 h 136"/>
              <a:gd name="T8" fmla="*/ 200 w 200"/>
              <a:gd name="T9" fmla="*/ 136 h 136"/>
              <a:gd name="T10" fmla="*/ 200 w 200"/>
              <a:gd name="T11" fmla="*/ 48 h 136"/>
              <a:gd name="T12" fmla="*/ 157 w 200"/>
              <a:gd name="T13" fmla="*/ 0 h 136"/>
              <a:gd name="T14" fmla="*/ 48 w 200"/>
              <a:gd name="T15" fmla="*/ 8 h 136"/>
              <a:gd name="T16" fmla="*/ 153 w 200"/>
              <a:gd name="T17" fmla="*/ 8 h 136"/>
              <a:gd name="T18" fmla="*/ 190 w 200"/>
              <a:gd name="T19" fmla="*/ 48 h 136"/>
              <a:gd name="T20" fmla="*/ 128 w 200"/>
              <a:gd name="T21" fmla="*/ 48 h 136"/>
              <a:gd name="T22" fmla="*/ 100 w 200"/>
              <a:gd name="T23" fmla="*/ 75 h 136"/>
              <a:gd name="T24" fmla="*/ 72 w 200"/>
              <a:gd name="T25" fmla="*/ 48 h 136"/>
              <a:gd name="T26" fmla="*/ 11 w 200"/>
              <a:gd name="T27" fmla="*/ 48 h 136"/>
              <a:gd name="T28" fmla="*/ 48 w 200"/>
              <a:gd name="T29"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36">
                <a:moveTo>
                  <a:pt x="157" y="0"/>
                </a:moveTo>
                <a:cubicBezTo>
                  <a:pt x="44" y="0"/>
                  <a:pt x="44" y="0"/>
                  <a:pt x="44" y="0"/>
                </a:cubicBezTo>
                <a:cubicBezTo>
                  <a:pt x="0" y="48"/>
                  <a:pt x="0" y="48"/>
                  <a:pt x="0" y="48"/>
                </a:cubicBezTo>
                <a:cubicBezTo>
                  <a:pt x="0" y="136"/>
                  <a:pt x="0" y="136"/>
                  <a:pt x="0" y="136"/>
                </a:cubicBezTo>
                <a:cubicBezTo>
                  <a:pt x="200" y="136"/>
                  <a:pt x="200" y="136"/>
                  <a:pt x="200" y="136"/>
                </a:cubicBezTo>
                <a:cubicBezTo>
                  <a:pt x="200" y="48"/>
                  <a:pt x="200" y="48"/>
                  <a:pt x="200" y="48"/>
                </a:cubicBezTo>
                <a:lnTo>
                  <a:pt x="157" y="0"/>
                </a:lnTo>
                <a:close/>
                <a:moveTo>
                  <a:pt x="48" y="8"/>
                </a:moveTo>
                <a:cubicBezTo>
                  <a:pt x="153" y="8"/>
                  <a:pt x="153" y="8"/>
                  <a:pt x="153" y="8"/>
                </a:cubicBezTo>
                <a:cubicBezTo>
                  <a:pt x="190" y="48"/>
                  <a:pt x="190" y="48"/>
                  <a:pt x="190" y="48"/>
                </a:cubicBezTo>
                <a:cubicBezTo>
                  <a:pt x="128" y="48"/>
                  <a:pt x="128" y="48"/>
                  <a:pt x="128" y="48"/>
                </a:cubicBezTo>
                <a:cubicBezTo>
                  <a:pt x="128" y="63"/>
                  <a:pt x="115" y="75"/>
                  <a:pt x="100" y="75"/>
                </a:cubicBezTo>
                <a:cubicBezTo>
                  <a:pt x="85" y="75"/>
                  <a:pt x="72" y="63"/>
                  <a:pt x="72" y="48"/>
                </a:cubicBezTo>
                <a:cubicBezTo>
                  <a:pt x="11" y="48"/>
                  <a:pt x="11" y="48"/>
                  <a:pt x="11" y="48"/>
                </a:cubicBezTo>
                <a:lnTo>
                  <a:pt x="48" y="8"/>
                </a:lnTo>
                <a:close/>
              </a:path>
            </a:pathLst>
          </a:custGeom>
          <a:solidFill>
            <a:schemeClr val="bg1"/>
          </a:solidFill>
          <a:ln>
            <a:noFill/>
          </a:ln>
        </p:spPr>
        <p:txBody>
          <a:bodyPr vert="horz" wrap="square" lIns="91438" tIns="45719" rIns="91438" bIns="45719" numCol="1" anchor="t" anchorCtr="0" compatLnSpc="1"/>
          <a:lstStyle/>
          <a:p>
            <a:pPr>
              <a:lnSpc>
                <a:spcPct val="130000"/>
              </a:lnSpc>
            </a:pPr>
            <a:endParaRPr lang="zh-CN" altLang="en-US"/>
          </a:p>
        </p:txBody>
      </p:sp>
      <p:sp>
        <p:nvSpPr>
          <p:cNvPr id="22" name="Freeform 121"/>
          <p:cNvSpPr/>
          <p:nvPr/>
        </p:nvSpPr>
        <p:spPr bwMode="auto">
          <a:xfrm>
            <a:off x="3750365" y="3553870"/>
            <a:ext cx="471249" cy="43339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chemeClr val="bg1"/>
          </a:solidFill>
          <a:ln>
            <a:noFill/>
          </a:ln>
        </p:spPr>
        <p:txBody>
          <a:bodyPr vert="horz" wrap="square" lIns="91438" tIns="45719" rIns="91438" bIns="45719" numCol="1" anchor="t" anchorCtr="0" compatLnSpc="1"/>
          <a:lstStyle/>
          <a:p>
            <a:pPr>
              <a:lnSpc>
                <a:spcPct val="130000"/>
              </a:lnSpc>
            </a:pPr>
            <a:endParaRPr lang="zh-CN" altLang="en-US"/>
          </a:p>
        </p:txBody>
      </p:sp>
      <p:sp>
        <p:nvSpPr>
          <p:cNvPr id="38" name="矩形 37"/>
          <p:cNvSpPr/>
          <p:nvPr/>
        </p:nvSpPr>
        <p:spPr>
          <a:xfrm>
            <a:off x="1186180" y="5009515"/>
            <a:ext cx="3168015" cy="1890395"/>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在多层治理思想的引导下，随着欧盟一体化、国内分权化和地方治理授权化的发展，导致英国内部离心倾向日益明显；政治利益分配</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不合理，日本近年间也出现了政党极化的势头，如安倍晋三</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刺杀事件。</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flipH="1">
            <a:off x="1112596"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162300" y="1717040"/>
            <a:ext cx="2616200" cy="989965"/>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遭遇多元化与世俗化的挑战，当今世界宗教冲突与宗教迫害事件</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屡见不鲜。</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flipH="1">
            <a:off x="3088805"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259705" y="5228590"/>
            <a:ext cx="3114040" cy="1290320"/>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可能会面临资源枯竭和环境恶化的危机，经济发展可能会导致社会的不平等和腐败，这会对君主政体的可持续性和安全性带来压力。</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flipH="1">
            <a:off x="5186178"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412605" y="5312410"/>
            <a:ext cx="2626995" cy="1590040"/>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可能会受到新思潮和新媒体的冲击，文化传统和历史习惯可能会被视为过时或者不合理，这会对君主政体的认同感和忠诚度造成挑战。</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flipH="1">
            <a:off x="9338750"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86438" y="4582442"/>
            <a:ext cx="2835910" cy="469265"/>
          </a:xfrm>
          <a:prstGeom prst="rect">
            <a:avLst/>
          </a:prstGeom>
          <a:noFill/>
        </p:spPr>
        <p:txBody>
          <a:bodyPr wrap="none" lIns="91436" tIns="45718" rIns="91436" bIns="45718" rtlCol="0">
            <a:spAutoFit/>
          </a:bodyPr>
          <a:lstStyle/>
          <a:p>
            <a:pPr algn="l">
              <a:lnSpc>
                <a:spcPct val="130000"/>
              </a:lnSpc>
            </a:pPr>
            <a:r>
              <a:rPr lang="zh-CN" dirty="0" smtClean="0">
                <a:solidFill>
                  <a:schemeClr val="tx2"/>
                </a:solidFill>
                <a:latin typeface="微软雅黑" panose="020B0503020204020204" pitchFamily="34" charset="-122"/>
                <a:ea typeface="微软雅黑" panose="020B0503020204020204" pitchFamily="34" charset="-122"/>
              </a:rPr>
              <a:t>内部离心倾向和</a:t>
            </a:r>
            <a:r>
              <a:rPr lang="zh-CN" dirty="0" smtClean="0">
                <a:solidFill>
                  <a:schemeClr val="tx2"/>
                </a:solidFill>
                <a:latin typeface="微软雅黑" panose="020B0503020204020204" pitchFamily="34" charset="-122"/>
                <a:ea typeface="微软雅黑" panose="020B0503020204020204" pitchFamily="34" charset="-122"/>
              </a:rPr>
              <a:t>政党极化</a:t>
            </a:r>
            <a:endParaRPr lang="zh-CN" dirty="0" smtClean="0">
              <a:solidFill>
                <a:schemeClr val="tx2"/>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183742" y="1354923"/>
            <a:ext cx="2594610" cy="469265"/>
          </a:xfrm>
          <a:prstGeom prst="rect">
            <a:avLst/>
          </a:prstGeom>
          <a:noFill/>
        </p:spPr>
        <p:txBody>
          <a:bodyPr wrap="none" lIns="91436" tIns="45718" rIns="91436" bIns="45718" rtlCol="0">
            <a:spAutoFit/>
          </a:bodyPr>
          <a:lstStyle/>
          <a:p>
            <a:pPr algn="l">
              <a:lnSpc>
                <a:spcPct val="130000"/>
              </a:lnSpc>
            </a:pPr>
            <a:r>
              <a:rPr dirty="0" smtClean="0">
                <a:solidFill>
                  <a:schemeClr val="tx2"/>
                </a:solidFill>
                <a:latin typeface="微软雅黑" panose="020B0503020204020204" pitchFamily="34" charset="-122"/>
                <a:ea typeface="微软雅黑" panose="020B0503020204020204" pitchFamily="34" charset="-122"/>
              </a:rPr>
              <a:t>宗教道德观与价值取向</a:t>
            </a:r>
            <a:endParaRPr dirty="0" smtClean="0">
              <a:solidFill>
                <a:schemeClr val="tx2"/>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5260002" y="4759260"/>
            <a:ext cx="3318510" cy="469265"/>
          </a:xfrm>
          <a:prstGeom prst="rect">
            <a:avLst/>
          </a:prstGeom>
          <a:noFill/>
        </p:spPr>
        <p:txBody>
          <a:bodyPr wrap="none" lIns="91436" tIns="45718" rIns="91436" bIns="45718" rtlCol="0">
            <a:spAutoFit/>
          </a:bodyPr>
          <a:lstStyle/>
          <a:p>
            <a:pPr algn="l">
              <a:lnSpc>
                <a:spcPct val="130000"/>
              </a:lnSpc>
            </a:pPr>
            <a:r>
              <a:rPr dirty="0" smtClean="0">
                <a:solidFill>
                  <a:schemeClr val="tx2"/>
                </a:solidFill>
                <a:latin typeface="微软雅黑" panose="020B0503020204020204" pitchFamily="34" charset="-122"/>
                <a:ea typeface="微软雅黑" panose="020B0503020204020204" pitchFamily="34" charset="-122"/>
              </a:rPr>
              <a:t>迅猛的经济发展和高福利政策</a:t>
            </a:r>
            <a:endParaRPr dirty="0" smtClean="0">
              <a:solidFill>
                <a:schemeClr val="tx2"/>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9412543" y="4824030"/>
            <a:ext cx="2353310" cy="469265"/>
          </a:xfrm>
          <a:prstGeom prst="rect">
            <a:avLst/>
          </a:prstGeom>
          <a:noFill/>
        </p:spPr>
        <p:txBody>
          <a:bodyPr wrap="none" lIns="91436" tIns="45718" rIns="91436" bIns="45718" rtlCol="0">
            <a:spAutoFit/>
          </a:bodyPr>
          <a:lstStyle/>
          <a:p>
            <a:pPr algn="l">
              <a:lnSpc>
                <a:spcPct val="130000"/>
              </a:lnSpc>
            </a:pPr>
            <a:r>
              <a:rPr dirty="0" smtClean="0">
                <a:solidFill>
                  <a:schemeClr val="tx2"/>
                </a:solidFill>
                <a:latin typeface="微软雅黑" panose="020B0503020204020204" pitchFamily="34" charset="-122"/>
                <a:ea typeface="微软雅黑" panose="020B0503020204020204" pitchFamily="34" charset="-122"/>
              </a:rPr>
              <a:t>文化传统和历史习惯</a:t>
            </a:r>
            <a:endParaRPr dirty="0" smtClean="0">
              <a:solidFill>
                <a:schemeClr val="tx2"/>
              </a:solidFill>
              <a:latin typeface="微软雅黑" panose="020B0503020204020204" pitchFamily="34" charset="-122"/>
              <a:ea typeface="微软雅黑" panose="020B0503020204020204" pitchFamily="34" charset="-122"/>
            </a:endParaRPr>
          </a:p>
        </p:txBody>
      </p:sp>
      <p:sp>
        <p:nvSpPr>
          <p:cNvPr id="50" name="矩形 49"/>
          <p:cNvSpPr/>
          <p:nvPr/>
        </p:nvSpPr>
        <p:spPr>
          <a:xfrm>
            <a:off x="7308215" y="1717040"/>
            <a:ext cx="3098800" cy="1290320"/>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受民粹主义思潮的</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影响，可能会遇到权力平衡和制度效率的困境，这会对君主政体的合法性和有效性造成影响。</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flipH="1">
            <a:off x="7234486"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329805" y="1355090"/>
            <a:ext cx="3077210" cy="468630"/>
          </a:xfrm>
          <a:prstGeom prst="rect">
            <a:avLst/>
          </a:prstGeom>
          <a:noFill/>
        </p:spPr>
        <p:txBody>
          <a:bodyPr wrap="none" lIns="91436" tIns="45718" rIns="91436" bIns="45718" rtlCol="0">
            <a:noAutofit/>
          </a:bodyPr>
          <a:lstStyle/>
          <a:p>
            <a:pPr algn="l">
              <a:lnSpc>
                <a:spcPct val="130000"/>
              </a:lnSpc>
            </a:pPr>
            <a:r>
              <a:rPr dirty="0" smtClean="0">
                <a:solidFill>
                  <a:schemeClr val="tx2"/>
                </a:solidFill>
                <a:latin typeface="微软雅黑" panose="020B0503020204020204" pitchFamily="34" charset="-122"/>
                <a:ea typeface="微软雅黑" panose="020B0503020204020204" pitchFamily="34" charset="-122"/>
              </a:rPr>
              <a:t>政治制度的适应性和灵活性</a:t>
            </a:r>
            <a:endParaRPr dirty="0" smtClean="0">
              <a:solidFill>
                <a:schemeClr val="tx2"/>
              </a:solidFill>
              <a:latin typeface="微软雅黑" panose="020B0503020204020204" pitchFamily="34" charset="-122"/>
              <a:ea typeface="微软雅黑" panose="020B0503020204020204" pitchFamily="34" charset="-122"/>
            </a:endParaRPr>
          </a:p>
        </p:txBody>
      </p:sp>
      <p:sp>
        <p:nvSpPr>
          <p:cNvPr id="53" name="Freeform 25"/>
          <p:cNvSpPr>
            <a:spLocks noEditPoints="1"/>
          </p:cNvSpPr>
          <p:nvPr/>
        </p:nvSpPr>
        <p:spPr bwMode="auto">
          <a:xfrm>
            <a:off x="5860131" y="3595855"/>
            <a:ext cx="433868" cy="433868"/>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64 w 192"/>
              <a:gd name="T11" fmla="*/ 152 h 192"/>
              <a:gd name="T12" fmla="*/ 122 w 192"/>
              <a:gd name="T13" fmla="*/ 137 h 192"/>
              <a:gd name="T14" fmla="*/ 121 w 192"/>
              <a:gd name="T15" fmla="*/ 133 h 192"/>
              <a:gd name="T16" fmla="*/ 124 w 192"/>
              <a:gd name="T17" fmla="*/ 122 h 192"/>
              <a:gd name="T18" fmla="*/ 128 w 192"/>
              <a:gd name="T19" fmla="*/ 107 h 192"/>
              <a:gd name="T20" fmla="*/ 134 w 192"/>
              <a:gd name="T21" fmla="*/ 92 h 192"/>
              <a:gd name="T22" fmla="*/ 134 w 192"/>
              <a:gd name="T23" fmla="*/ 79 h 192"/>
              <a:gd name="T24" fmla="*/ 134 w 192"/>
              <a:gd name="T25" fmla="*/ 78 h 192"/>
              <a:gd name="T26" fmla="*/ 135 w 192"/>
              <a:gd name="T27" fmla="*/ 60 h 192"/>
              <a:gd name="T28" fmla="*/ 128 w 192"/>
              <a:gd name="T29" fmla="*/ 37 h 192"/>
              <a:gd name="T30" fmla="*/ 101 w 192"/>
              <a:gd name="T31" fmla="*/ 24 h 192"/>
              <a:gd name="T32" fmla="*/ 93 w 192"/>
              <a:gd name="T33" fmla="*/ 24 h 192"/>
              <a:gd name="T34" fmla="*/ 66 w 192"/>
              <a:gd name="T35" fmla="*/ 37 h 192"/>
              <a:gd name="T36" fmla="*/ 59 w 192"/>
              <a:gd name="T37" fmla="*/ 60 h 192"/>
              <a:gd name="T38" fmla="*/ 61 w 192"/>
              <a:gd name="T39" fmla="*/ 78 h 192"/>
              <a:gd name="T40" fmla="*/ 60 w 192"/>
              <a:gd name="T41" fmla="*/ 79 h 192"/>
              <a:gd name="T42" fmla="*/ 60 w 192"/>
              <a:gd name="T43" fmla="*/ 92 h 192"/>
              <a:gd name="T44" fmla="*/ 67 w 192"/>
              <a:gd name="T45" fmla="*/ 107 h 192"/>
              <a:gd name="T46" fmla="*/ 71 w 192"/>
              <a:gd name="T47" fmla="*/ 122 h 192"/>
              <a:gd name="T48" fmla="*/ 73 w 192"/>
              <a:gd name="T49" fmla="*/ 133 h 192"/>
              <a:gd name="T50" fmla="*/ 71 w 192"/>
              <a:gd name="T51" fmla="*/ 138 h 192"/>
              <a:gd name="T52" fmla="*/ 29 w 192"/>
              <a:gd name="T53" fmla="*/ 153 h 192"/>
              <a:gd name="T54" fmla="*/ 8 w 192"/>
              <a:gd name="T55" fmla="*/ 96 h 192"/>
              <a:gd name="T56" fmla="*/ 96 w 192"/>
              <a:gd name="T57" fmla="*/ 8 h 192"/>
              <a:gd name="T58" fmla="*/ 184 w 192"/>
              <a:gd name="T59" fmla="*/ 96 h 192"/>
              <a:gd name="T60" fmla="*/ 164 w 192"/>
              <a:gd name="T61"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64" y="152"/>
                </a:moveTo>
                <a:cubicBezTo>
                  <a:pt x="155" y="148"/>
                  <a:pt x="135" y="141"/>
                  <a:pt x="122" y="137"/>
                </a:cubicBezTo>
                <a:cubicBezTo>
                  <a:pt x="121" y="137"/>
                  <a:pt x="121" y="137"/>
                  <a:pt x="121" y="133"/>
                </a:cubicBezTo>
                <a:cubicBezTo>
                  <a:pt x="121" y="129"/>
                  <a:pt x="122" y="125"/>
                  <a:pt x="124" y="122"/>
                </a:cubicBezTo>
                <a:cubicBezTo>
                  <a:pt x="125" y="118"/>
                  <a:pt x="127" y="112"/>
                  <a:pt x="128" y="107"/>
                </a:cubicBezTo>
                <a:cubicBezTo>
                  <a:pt x="130" y="105"/>
                  <a:pt x="132" y="100"/>
                  <a:pt x="134" y="92"/>
                </a:cubicBezTo>
                <a:cubicBezTo>
                  <a:pt x="136" y="85"/>
                  <a:pt x="135" y="82"/>
                  <a:pt x="134" y="79"/>
                </a:cubicBezTo>
                <a:cubicBezTo>
                  <a:pt x="134" y="79"/>
                  <a:pt x="134" y="79"/>
                  <a:pt x="134" y="78"/>
                </a:cubicBezTo>
                <a:cubicBezTo>
                  <a:pt x="133" y="77"/>
                  <a:pt x="134" y="68"/>
                  <a:pt x="135" y="60"/>
                </a:cubicBezTo>
                <a:cubicBezTo>
                  <a:pt x="136" y="56"/>
                  <a:pt x="135" y="45"/>
                  <a:pt x="128" y="37"/>
                </a:cubicBezTo>
                <a:cubicBezTo>
                  <a:pt x="124" y="31"/>
                  <a:pt x="116" y="25"/>
                  <a:pt x="101" y="24"/>
                </a:cubicBezTo>
                <a:cubicBezTo>
                  <a:pt x="93" y="24"/>
                  <a:pt x="93" y="24"/>
                  <a:pt x="93" y="24"/>
                </a:cubicBezTo>
                <a:cubicBezTo>
                  <a:pt x="79" y="25"/>
                  <a:pt x="70" y="31"/>
                  <a:pt x="66" y="37"/>
                </a:cubicBezTo>
                <a:cubicBezTo>
                  <a:pt x="60" y="45"/>
                  <a:pt x="58" y="56"/>
                  <a:pt x="59" y="60"/>
                </a:cubicBezTo>
                <a:cubicBezTo>
                  <a:pt x="61" y="68"/>
                  <a:pt x="61" y="77"/>
                  <a:pt x="61" y="78"/>
                </a:cubicBezTo>
                <a:cubicBezTo>
                  <a:pt x="61" y="79"/>
                  <a:pt x="61" y="79"/>
                  <a:pt x="60" y="79"/>
                </a:cubicBezTo>
                <a:cubicBezTo>
                  <a:pt x="60" y="82"/>
                  <a:pt x="59" y="85"/>
                  <a:pt x="60" y="92"/>
                </a:cubicBezTo>
                <a:cubicBezTo>
                  <a:pt x="62" y="100"/>
                  <a:pt x="65" y="105"/>
                  <a:pt x="67" y="107"/>
                </a:cubicBezTo>
                <a:cubicBezTo>
                  <a:pt x="67" y="112"/>
                  <a:pt x="69" y="118"/>
                  <a:pt x="71" y="122"/>
                </a:cubicBezTo>
                <a:cubicBezTo>
                  <a:pt x="72" y="124"/>
                  <a:pt x="73" y="128"/>
                  <a:pt x="73" y="133"/>
                </a:cubicBezTo>
                <a:cubicBezTo>
                  <a:pt x="73" y="137"/>
                  <a:pt x="72" y="137"/>
                  <a:pt x="71" y="138"/>
                </a:cubicBezTo>
                <a:cubicBezTo>
                  <a:pt x="58" y="142"/>
                  <a:pt x="37" y="149"/>
                  <a:pt x="29" y="153"/>
                </a:cubicBezTo>
                <a:cubicBezTo>
                  <a:pt x="16" y="137"/>
                  <a:pt x="8" y="117"/>
                  <a:pt x="8" y="96"/>
                </a:cubicBezTo>
                <a:cubicBezTo>
                  <a:pt x="8" y="47"/>
                  <a:pt x="48" y="8"/>
                  <a:pt x="96" y="8"/>
                </a:cubicBezTo>
                <a:cubicBezTo>
                  <a:pt x="145" y="8"/>
                  <a:pt x="184" y="47"/>
                  <a:pt x="184" y="96"/>
                </a:cubicBezTo>
                <a:cubicBezTo>
                  <a:pt x="184" y="117"/>
                  <a:pt x="177" y="137"/>
                  <a:pt x="164" y="152"/>
                </a:cubicBezTo>
                <a:close/>
              </a:path>
            </a:pathLst>
          </a:custGeom>
          <a:solidFill>
            <a:srgbClr val="FFFFFF"/>
          </a:solidFill>
          <a:ln>
            <a:noFill/>
          </a:ln>
        </p:spPr>
        <p:txBody>
          <a:bodyPr vert="horz" wrap="square" lIns="91436" tIns="45718" rIns="91436" bIns="45718" numCol="1" anchor="t" anchorCtr="0" compatLnSpc="1"/>
          <a:lstStyle/>
          <a:p>
            <a:pPr>
              <a:lnSpc>
                <a:spcPct val="130000"/>
              </a:lnSpc>
            </a:pPr>
            <a:endParaRPr lang="zh-CN" altLang="en-US"/>
          </a:p>
        </p:txBody>
      </p:sp>
      <p:grpSp>
        <p:nvGrpSpPr>
          <p:cNvPr id="3" name="组合 2"/>
          <p:cNvGrpSpPr/>
          <p:nvPr/>
        </p:nvGrpSpPr>
        <p:grpSpPr>
          <a:xfrm>
            <a:off x="7921970" y="3544553"/>
            <a:ext cx="452025" cy="452025"/>
            <a:chOff x="413379" y="7611656"/>
            <a:chExt cx="452025" cy="452025"/>
          </a:xfrm>
        </p:grpSpPr>
        <p:sp>
          <p:nvSpPr>
            <p:cNvPr id="54" name="Freeform 28"/>
            <p:cNvSpPr>
              <a:spLocks noEditPoints="1"/>
            </p:cNvSpPr>
            <p:nvPr/>
          </p:nvSpPr>
          <p:spPr bwMode="auto">
            <a:xfrm>
              <a:off x="413379" y="7611656"/>
              <a:ext cx="452025" cy="452025"/>
            </a:xfrm>
            <a:custGeom>
              <a:avLst/>
              <a:gdLst>
                <a:gd name="T0" fmla="*/ 100 w 200"/>
                <a:gd name="T1" fmla="*/ 0 h 200"/>
                <a:gd name="T2" fmla="*/ 100 w 200"/>
                <a:gd name="T3" fmla="*/ 0 h 200"/>
                <a:gd name="T4" fmla="*/ 100 w 200"/>
                <a:gd name="T5" fmla="*/ 0 h 200"/>
                <a:gd name="T6" fmla="*/ 100 w 200"/>
                <a:gd name="T7" fmla="*/ 0 h 200"/>
                <a:gd name="T8" fmla="*/ 0 w 200"/>
                <a:gd name="T9" fmla="*/ 100 h 200"/>
                <a:gd name="T10" fmla="*/ 100 w 200"/>
                <a:gd name="T11" fmla="*/ 200 h 200"/>
                <a:gd name="T12" fmla="*/ 100 w 200"/>
                <a:gd name="T13" fmla="*/ 200 h 200"/>
                <a:gd name="T14" fmla="*/ 100 w 200"/>
                <a:gd name="T15" fmla="*/ 200 h 200"/>
                <a:gd name="T16" fmla="*/ 100 w 200"/>
                <a:gd name="T17" fmla="*/ 200 h 200"/>
                <a:gd name="T18" fmla="*/ 200 w 200"/>
                <a:gd name="T19" fmla="*/ 100 h 200"/>
                <a:gd name="T20" fmla="*/ 100 w 200"/>
                <a:gd name="T21" fmla="*/ 0 h 200"/>
                <a:gd name="T22" fmla="*/ 100 w 200"/>
                <a:gd name="T23" fmla="*/ 192 h 200"/>
                <a:gd name="T24" fmla="*/ 100 w 200"/>
                <a:gd name="T25" fmla="*/ 192 h 200"/>
                <a:gd name="T26" fmla="*/ 100 w 200"/>
                <a:gd name="T27" fmla="*/ 192 h 200"/>
                <a:gd name="T28" fmla="*/ 100 w 200"/>
                <a:gd name="T29" fmla="*/ 192 h 200"/>
                <a:gd name="T30" fmla="*/ 8 w 200"/>
                <a:gd name="T31" fmla="*/ 100 h 200"/>
                <a:gd name="T32" fmla="*/ 100 w 200"/>
                <a:gd name="T33" fmla="*/ 8 h 200"/>
                <a:gd name="T34" fmla="*/ 100 w 200"/>
                <a:gd name="T35" fmla="*/ 8 h 200"/>
                <a:gd name="T36" fmla="*/ 100 w 200"/>
                <a:gd name="T37" fmla="*/ 8 h 200"/>
                <a:gd name="T38" fmla="*/ 100 w 200"/>
                <a:gd name="T39" fmla="*/ 8 h 200"/>
                <a:gd name="T40" fmla="*/ 192 w 200"/>
                <a:gd name="T41" fmla="*/ 100 h 200"/>
                <a:gd name="T42" fmla="*/ 100 w 200"/>
                <a:gd name="T43"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5"/>
                    <a:pt x="0" y="100"/>
                  </a:cubicBezTo>
                  <a:cubicBezTo>
                    <a:pt x="0" y="155"/>
                    <a:pt x="45" y="200"/>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5"/>
                    <a:pt x="156" y="0"/>
                    <a:pt x="100" y="0"/>
                  </a:cubicBezTo>
                  <a:close/>
                  <a:moveTo>
                    <a:pt x="100" y="192"/>
                  </a:moveTo>
                  <a:cubicBezTo>
                    <a:pt x="100" y="192"/>
                    <a:pt x="100" y="192"/>
                    <a:pt x="100" y="192"/>
                  </a:cubicBezTo>
                  <a:cubicBezTo>
                    <a:pt x="100" y="192"/>
                    <a:pt x="100" y="192"/>
                    <a:pt x="100" y="192"/>
                  </a:cubicBezTo>
                  <a:cubicBezTo>
                    <a:pt x="100" y="192"/>
                    <a:pt x="100" y="192"/>
                    <a:pt x="100" y="192"/>
                  </a:cubicBezTo>
                  <a:cubicBezTo>
                    <a:pt x="50" y="192"/>
                    <a:pt x="8" y="151"/>
                    <a:pt x="8" y="100"/>
                  </a:cubicBezTo>
                  <a:cubicBezTo>
                    <a:pt x="8" y="49"/>
                    <a:pt x="50" y="8"/>
                    <a:pt x="100" y="8"/>
                  </a:cubicBezTo>
                  <a:cubicBezTo>
                    <a:pt x="100" y="8"/>
                    <a:pt x="100" y="8"/>
                    <a:pt x="100" y="8"/>
                  </a:cubicBezTo>
                  <a:cubicBezTo>
                    <a:pt x="100" y="8"/>
                    <a:pt x="100" y="8"/>
                    <a:pt x="100" y="8"/>
                  </a:cubicBezTo>
                  <a:cubicBezTo>
                    <a:pt x="100" y="8"/>
                    <a:pt x="100" y="8"/>
                    <a:pt x="100" y="8"/>
                  </a:cubicBezTo>
                  <a:cubicBezTo>
                    <a:pt x="151" y="8"/>
                    <a:pt x="192" y="49"/>
                    <a:pt x="192" y="100"/>
                  </a:cubicBezTo>
                  <a:cubicBezTo>
                    <a:pt x="192" y="151"/>
                    <a:pt x="151" y="192"/>
                    <a:pt x="100" y="192"/>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55" name="Freeform 29"/>
            <p:cNvSpPr/>
            <p:nvPr/>
          </p:nvSpPr>
          <p:spPr bwMode="auto">
            <a:xfrm>
              <a:off x="648470" y="7745447"/>
              <a:ext cx="74541" cy="83142"/>
            </a:xfrm>
            <a:custGeom>
              <a:avLst/>
              <a:gdLst>
                <a:gd name="T0" fmla="*/ 28 w 33"/>
                <a:gd name="T1" fmla="*/ 0 h 37"/>
                <a:gd name="T2" fmla="*/ 0 w 33"/>
                <a:gd name="T3" fmla="*/ 4 h 37"/>
                <a:gd name="T4" fmla="*/ 0 w 33"/>
                <a:gd name="T5" fmla="*/ 37 h 37"/>
                <a:gd name="T6" fmla="*/ 33 w 33"/>
                <a:gd name="T7" fmla="*/ 37 h 37"/>
                <a:gd name="T8" fmla="*/ 28 w 33"/>
                <a:gd name="T9" fmla="*/ 0 h 37"/>
              </a:gdLst>
              <a:ahLst/>
              <a:cxnLst>
                <a:cxn ang="0">
                  <a:pos x="T0" y="T1"/>
                </a:cxn>
                <a:cxn ang="0">
                  <a:pos x="T2" y="T3"/>
                </a:cxn>
                <a:cxn ang="0">
                  <a:pos x="T4" y="T5"/>
                </a:cxn>
                <a:cxn ang="0">
                  <a:pos x="T6" y="T7"/>
                </a:cxn>
                <a:cxn ang="0">
                  <a:pos x="T8" y="T9"/>
                </a:cxn>
              </a:cxnLst>
              <a:rect l="0" t="0" r="r" b="b"/>
              <a:pathLst>
                <a:path w="33" h="37">
                  <a:moveTo>
                    <a:pt x="28" y="0"/>
                  </a:moveTo>
                  <a:cubicBezTo>
                    <a:pt x="19" y="3"/>
                    <a:pt x="10" y="4"/>
                    <a:pt x="0" y="4"/>
                  </a:cubicBezTo>
                  <a:cubicBezTo>
                    <a:pt x="0" y="37"/>
                    <a:pt x="0" y="37"/>
                    <a:pt x="0" y="37"/>
                  </a:cubicBezTo>
                  <a:cubicBezTo>
                    <a:pt x="33" y="37"/>
                    <a:pt x="33" y="37"/>
                    <a:pt x="33" y="37"/>
                  </a:cubicBezTo>
                  <a:cubicBezTo>
                    <a:pt x="33" y="23"/>
                    <a:pt x="31" y="11"/>
                    <a:pt x="28" y="0"/>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56" name="Freeform 30"/>
            <p:cNvSpPr/>
            <p:nvPr/>
          </p:nvSpPr>
          <p:spPr bwMode="auto">
            <a:xfrm>
              <a:off x="648470" y="7649882"/>
              <a:ext cx="58295" cy="88876"/>
            </a:xfrm>
            <a:custGeom>
              <a:avLst/>
              <a:gdLst>
                <a:gd name="T0" fmla="*/ 0 w 26"/>
                <a:gd name="T1" fmla="*/ 0 h 39"/>
                <a:gd name="T2" fmla="*/ 0 w 26"/>
                <a:gd name="T3" fmla="*/ 39 h 39"/>
                <a:gd name="T4" fmla="*/ 26 w 26"/>
                <a:gd name="T5" fmla="*/ 35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9" y="39"/>
                    <a:pt x="18" y="37"/>
                    <a:pt x="26" y="35"/>
                  </a:cubicBezTo>
                  <a:cubicBezTo>
                    <a:pt x="20" y="15"/>
                    <a:pt x="10" y="2"/>
                    <a:pt x="0" y="0"/>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57" name="Freeform 31"/>
            <p:cNvSpPr/>
            <p:nvPr/>
          </p:nvSpPr>
          <p:spPr bwMode="auto">
            <a:xfrm>
              <a:off x="571062" y="7647970"/>
              <a:ext cx="59250" cy="90787"/>
            </a:xfrm>
            <a:custGeom>
              <a:avLst/>
              <a:gdLst>
                <a:gd name="T0" fmla="*/ 0 w 26"/>
                <a:gd name="T1" fmla="*/ 36 h 40"/>
                <a:gd name="T2" fmla="*/ 26 w 26"/>
                <a:gd name="T3" fmla="*/ 40 h 40"/>
                <a:gd name="T4" fmla="*/ 26 w 26"/>
                <a:gd name="T5" fmla="*/ 0 h 40"/>
                <a:gd name="T6" fmla="*/ 0 w 26"/>
                <a:gd name="T7" fmla="*/ 36 h 40"/>
              </a:gdLst>
              <a:ahLst/>
              <a:cxnLst>
                <a:cxn ang="0">
                  <a:pos x="T0" y="T1"/>
                </a:cxn>
                <a:cxn ang="0">
                  <a:pos x="T2" y="T3"/>
                </a:cxn>
                <a:cxn ang="0">
                  <a:pos x="T4" y="T5"/>
                </a:cxn>
                <a:cxn ang="0">
                  <a:pos x="T6" y="T7"/>
                </a:cxn>
              </a:cxnLst>
              <a:rect l="0" t="0" r="r" b="b"/>
              <a:pathLst>
                <a:path w="26" h="40">
                  <a:moveTo>
                    <a:pt x="0" y="36"/>
                  </a:moveTo>
                  <a:cubicBezTo>
                    <a:pt x="9" y="38"/>
                    <a:pt x="17" y="40"/>
                    <a:pt x="26" y="40"/>
                  </a:cubicBezTo>
                  <a:cubicBezTo>
                    <a:pt x="26" y="0"/>
                    <a:pt x="26" y="0"/>
                    <a:pt x="26" y="0"/>
                  </a:cubicBezTo>
                  <a:cubicBezTo>
                    <a:pt x="17" y="3"/>
                    <a:pt x="7" y="16"/>
                    <a:pt x="0" y="36"/>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58" name="Freeform 32"/>
            <p:cNvSpPr/>
            <p:nvPr/>
          </p:nvSpPr>
          <p:spPr bwMode="auto">
            <a:xfrm>
              <a:off x="684786" y="7652749"/>
              <a:ext cx="89832" cy="71674"/>
            </a:xfrm>
            <a:custGeom>
              <a:avLst/>
              <a:gdLst>
                <a:gd name="T0" fmla="*/ 40 w 40"/>
                <a:gd name="T1" fmla="*/ 23 h 32"/>
                <a:gd name="T2" fmla="*/ 0 w 40"/>
                <a:gd name="T3" fmla="*/ 0 h 32"/>
                <a:gd name="T4" fmla="*/ 17 w 40"/>
                <a:gd name="T5" fmla="*/ 32 h 32"/>
                <a:gd name="T6" fmla="*/ 40 w 40"/>
                <a:gd name="T7" fmla="*/ 23 h 32"/>
              </a:gdLst>
              <a:ahLst/>
              <a:cxnLst>
                <a:cxn ang="0">
                  <a:pos x="T0" y="T1"/>
                </a:cxn>
                <a:cxn ang="0">
                  <a:pos x="T2" y="T3"/>
                </a:cxn>
                <a:cxn ang="0">
                  <a:pos x="T4" y="T5"/>
                </a:cxn>
                <a:cxn ang="0">
                  <a:pos x="T6" y="T7"/>
                </a:cxn>
              </a:cxnLst>
              <a:rect l="0" t="0" r="r" b="b"/>
              <a:pathLst>
                <a:path w="40" h="32">
                  <a:moveTo>
                    <a:pt x="40" y="23"/>
                  </a:moveTo>
                  <a:cubicBezTo>
                    <a:pt x="29" y="12"/>
                    <a:pt x="16" y="4"/>
                    <a:pt x="0" y="0"/>
                  </a:cubicBezTo>
                  <a:cubicBezTo>
                    <a:pt x="7" y="8"/>
                    <a:pt x="13" y="19"/>
                    <a:pt x="17" y="32"/>
                  </a:cubicBezTo>
                  <a:cubicBezTo>
                    <a:pt x="25" y="30"/>
                    <a:pt x="33" y="27"/>
                    <a:pt x="40" y="23"/>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59" name="Freeform 33"/>
            <p:cNvSpPr/>
            <p:nvPr/>
          </p:nvSpPr>
          <p:spPr bwMode="auto">
            <a:xfrm>
              <a:off x="726835" y="7717733"/>
              <a:ext cx="102255" cy="110857"/>
            </a:xfrm>
            <a:custGeom>
              <a:avLst/>
              <a:gdLst>
                <a:gd name="T0" fmla="*/ 5 w 45"/>
                <a:gd name="T1" fmla="*/ 49 h 49"/>
                <a:gd name="T2" fmla="*/ 45 w 45"/>
                <a:gd name="T3" fmla="*/ 49 h 49"/>
                <a:gd name="T4" fmla="*/ 26 w 45"/>
                <a:gd name="T5" fmla="*/ 0 h 49"/>
                <a:gd name="T6" fmla="*/ 0 w 45"/>
                <a:gd name="T7" fmla="*/ 11 h 49"/>
                <a:gd name="T8" fmla="*/ 5 w 45"/>
                <a:gd name="T9" fmla="*/ 49 h 49"/>
              </a:gdLst>
              <a:ahLst/>
              <a:cxnLst>
                <a:cxn ang="0">
                  <a:pos x="T0" y="T1"/>
                </a:cxn>
                <a:cxn ang="0">
                  <a:pos x="T2" y="T3"/>
                </a:cxn>
                <a:cxn ang="0">
                  <a:pos x="T4" y="T5"/>
                </a:cxn>
                <a:cxn ang="0">
                  <a:pos x="T6" y="T7"/>
                </a:cxn>
                <a:cxn ang="0">
                  <a:pos x="T8" y="T9"/>
                </a:cxn>
              </a:cxnLst>
              <a:rect l="0" t="0" r="r" b="b"/>
              <a:pathLst>
                <a:path w="45" h="49">
                  <a:moveTo>
                    <a:pt x="5" y="49"/>
                  </a:moveTo>
                  <a:cubicBezTo>
                    <a:pt x="45" y="49"/>
                    <a:pt x="45" y="49"/>
                    <a:pt x="45" y="49"/>
                  </a:cubicBezTo>
                  <a:cubicBezTo>
                    <a:pt x="45" y="30"/>
                    <a:pt x="38" y="13"/>
                    <a:pt x="26" y="0"/>
                  </a:cubicBezTo>
                  <a:cubicBezTo>
                    <a:pt x="18" y="4"/>
                    <a:pt x="9" y="8"/>
                    <a:pt x="0" y="11"/>
                  </a:cubicBezTo>
                  <a:cubicBezTo>
                    <a:pt x="3" y="22"/>
                    <a:pt x="5" y="35"/>
                    <a:pt x="5" y="49"/>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60" name="Freeform 34"/>
            <p:cNvSpPr/>
            <p:nvPr/>
          </p:nvSpPr>
          <p:spPr bwMode="auto">
            <a:xfrm>
              <a:off x="557683" y="7745447"/>
              <a:ext cx="72630" cy="83142"/>
            </a:xfrm>
            <a:custGeom>
              <a:avLst/>
              <a:gdLst>
                <a:gd name="T0" fmla="*/ 0 w 32"/>
                <a:gd name="T1" fmla="*/ 37 h 37"/>
                <a:gd name="T2" fmla="*/ 32 w 32"/>
                <a:gd name="T3" fmla="*/ 37 h 37"/>
                <a:gd name="T4" fmla="*/ 32 w 32"/>
                <a:gd name="T5" fmla="*/ 4 h 37"/>
                <a:gd name="T6" fmla="*/ 4 w 32"/>
                <a:gd name="T7" fmla="*/ 0 h 37"/>
                <a:gd name="T8" fmla="*/ 0 w 32"/>
                <a:gd name="T9" fmla="*/ 37 h 37"/>
              </a:gdLst>
              <a:ahLst/>
              <a:cxnLst>
                <a:cxn ang="0">
                  <a:pos x="T0" y="T1"/>
                </a:cxn>
                <a:cxn ang="0">
                  <a:pos x="T2" y="T3"/>
                </a:cxn>
                <a:cxn ang="0">
                  <a:pos x="T4" y="T5"/>
                </a:cxn>
                <a:cxn ang="0">
                  <a:pos x="T6" y="T7"/>
                </a:cxn>
                <a:cxn ang="0">
                  <a:pos x="T8" y="T9"/>
                </a:cxn>
              </a:cxnLst>
              <a:rect l="0" t="0" r="r" b="b"/>
              <a:pathLst>
                <a:path w="32" h="37">
                  <a:moveTo>
                    <a:pt x="0" y="37"/>
                  </a:moveTo>
                  <a:cubicBezTo>
                    <a:pt x="32" y="37"/>
                    <a:pt x="32" y="37"/>
                    <a:pt x="32" y="37"/>
                  </a:cubicBezTo>
                  <a:cubicBezTo>
                    <a:pt x="32" y="4"/>
                    <a:pt x="32" y="4"/>
                    <a:pt x="32" y="4"/>
                  </a:cubicBezTo>
                  <a:cubicBezTo>
                    <a:pt x="23" y="4"/>
                    <a:pt x="13" y="3"/>
                    <a:pt x="4" y="0"/>
                  </a:cubicBezTo>
                  <a:cubicBezTo>
                    <a:pt x="2" y="11"/>
                    <a:pt x="0" y="23"/>
                    <a:pt x="0" y="37"/>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61" name="Freeform 35"/>
            <p:cNvSpPr/>
            <p:nvPr/>
          </p:nvSpPr>
          <p:spPr bwMode="auto">
            <a:xfrm>
              <a:off x="648470" y="7846747"/>
              <a:ext cx="74541" cy="81230"/>
            </a:xfrm>
            <a:custGeom>
              <a:avLst/>
              <a:gdLst>
                <a:gd name="T0" fmla="*/ 33 w 33"/>
                <a:gd name="T1" fmla="*/ 0 h 36"/>
                <a:gd name="T2" fmla="*/ 0 w 33"/>
                <a:gd name="T3" fmla="*/ 0 h 36"/>
                <a:gd name="T4" fmla="*/ 0 w 33"/>
                <a:gd name="T5" fmla="*/ 33 h 36"/>
                <a:gd name="T6" fmla="*/ 28 w 33"/>
                <a:gd name="T7" fmla="*/ 36 h 36"/>
                <a:gd name="T8" fmla="*/ 33 w 33"/>
                <a:gd name="T9" fmla="*/ 0 h 36"/>
              </a:gdLst>
              <a:ahLst/>
              <a:cxnLst>
                <a:cxn ang="0">
                  <a:pos x="T0" y="T1"/>
                </a:cxn>
                <a:cxn ang="0">
                  <a:pos x="T2" y="T3"/>
                </a:cxn>
                <a:cxn ang="0">
                  <a:pos x="T4" y="T5"/>
                </a:cxn>
                <a:cxn ang="0">
                  <a:pos x="T6" y="T7"/>
                </a:cxn>
                <a:cxn ang="0">
                  <a:pos x="T8" y="T9"/>
                </a:cxn>
              </a:cxnLst>
              <a:rect l="0" t="0" r="r" b="b"/>
              <a:pathLst>
                <a:path w="33" h="36">
                  <a:moveTo>
                    <a:pt x="33" y="0"/>
                  </a:moveTo>
                  <a:cubicBezTo>
                    <a:pt x="0" y="0"/>
                    <a:pt x="0" y="0"/>
                    <a:pt x="0" y="0"/>
                  </a:cubicBezTo>
                  <a:cubicBezTo>
                    <a:pt x="0" y="33"/>
                    <a:pt x="0" y="33"/>
                    <a:pt x="0" y="33"/>
                  </a:cubicBezTo>
                  <a:cubicBezTo>
                    <a:pt x="10" y="33"/>
                    <a:pt x="19" y="34"/>
                    <a:pt x="28" y="36"/>
                  </a:cubicBezTo>
                  <a:cubicBezTo>
                    <a:pt x="31" y="26"/>
                    <a:pt x="33" y="13"/>
                    <a:pt x="33" y="0"/>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62" name="Freeform 36"/>
            <p:cNvSpPr/>
            <p:nvPr/>
          </p:nvSpPr>
          <p:spPr bwMode="auto">
            <a:xfrm>
              <a:off x="557683" y="7846747"/>
              <a:ext cx="72630" cy="81230"/>
            </a:xfrm>
            <a:custGeom>
              <a:avLst/>
              <a:gdLst>
                <a:gd name="T0" fmla="*/ 4 w 32"/>
                <a:gd name="T1" fmla="*/ 36 h 36"/>
                <a:gd name="T2" fmla="*/ 32 w 32"/>
                <a:gd name="T3" fmla="*/ 33 h 36"/>
                <a:gd name="T4" fmla="*/ 32 w 32"/>
                <a:gd name="T5" fmla="*/ 0 h 36"/>
                <a:gd name="T6" fmla="*/ 0 w 32"/>
                <a:gd name="T7" fmla="*/ 0 h 36"/>
                <a:gd name="T8" fmla="*/ 4 w 32"/>
                <a:gd name="T9" fmla="*/ 36 h 36"/>
              </a:gdLst>
              <a:ahLst/>
              <a:cxnLst>
                <a:cxn ang="0">
                  <a:pos x="T0" y="T1"/>
                </a:cxn>
                <a:cxn ang="0">
                  <a:pos x="T2" y="T3"/>
                </a:cxn>
                <a:cxn ang="0">
                  <a:pos x="T4" y="T5"/>
                </a:cxn>
                <a:cxn ang="0">
                  <a:pos x="T6" y="T7"/>
                </a:cxn>
                <a:cxn ang="0">
                  <a:pos x="T8" y="T9"/>
                </a:cxn>
              </a:cxnLst>
              <a:rect l="0" t="0" r="r" b="b"/>
              <a:pathLst>
                <a:path w="32" h="36">
                  <a:moveTo>
                    <a:pt x="4" y="36"/>
                  </a:moveTo>
                  <a:cubicBezTo>
                    <a:pt x="13" y="34"/>
                    <a:pt x="23" y="33"/>
                    <a:pt x="32" y="33"/>
                  </a:cubicBezTo>
                  <a:cubicBezTo>
                    <a:pt x="32" y="0"/>
                    <a:pt x="32" y="0"/>
                    <a:pt x="32" y="0"/>
                  </a:cubicBezTo>
                  <a:cubicBezTo>
                    <a:pt x="0" y="0"/>
                    <a:pt x="0" y="0"/>
                    <a:pt x="0" y="0"/>
                  </a:cubicBezTo>
                  <a:cubicBezTo>
                    <a:pt x="0" y="13"/>
                    <a:pt x="2" y="26"/>
                    <a:pt x="4" y="36"/>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63" name="Freeform 37"/>
            <p:cNvSpPr/>
            <p:nvPr/>
          </p:nvSpPr>
          <p:spPr bwMode="auto">
            <a:xfrm>
              <a:off x="571062" y="7937534"/>
              <a:ext cx="59250" cy="87920"/>
            </a:xfrm>
            <a:custGeom>
              <a:avLst/>
              <a:gdLst>
                <a:gd name="T0" fmla="*/ 26 w 26"/>
                <a:gd name="T1" fmla="*/ 39 h 39"/>
                <a:gd name="T2" fmla="*/ 26 w 26"/>
                <a:gd name="T3" fmla="*/ 0 h 39"/>
                <a:gd name="T4" fmla="*/ 0 w 26"/>
                <a:gd name="T5" fmla="*/ 3 h 39"/>
                <a:gd name="T6" fmla="*/ 26 w 26"/>
                <a:gd name="T7" fmla="*/ 39 h 39"/>
              </a:gdLst>
              <a:ahLst/>
              <a:cxnLst>
                <a:cxn ang="0">
                  <a:pos x="T0" y="T1"/>
                </a:cxn>
                <a:cxn ang="0">
                  <a:pos x="T2" y="T3"/>
                </a:cxn>
                <a:cxn ang="0">
                  <a:pos x="T4" y="T5"/>
                </a:cxn>
                <a:cxn ang="0">
                  <a:pos x="T6" y="T7"/>
                </a:cxn>
              </a:cxnLst>
              <a:rect l="0" t="0" r="r" b="b"/>
              <a:pathLst>
                <a:path w="26" h="39">
                  <a:moveTo>
                    <a:pt x="26" y="39"/>
                  </a:moveTo>
                  <a:cubicBezTo>
                    <a:pt x="26" y="0"/>
                    <a:pt x="26" y="0"/>
                    <a:pt x="26" y="0"/>
                  </a:cubicBezTo>
                  <a:cubicBezTo>
                    <a:pt x="17" y="0"/>
                    <a:pt x="9" y="1"/>
                    <a:pt x="0" y="3"/>
                  </a:cubicBezTo>
                  <a:cubicBezTo>
                    <a:pt x="7" y="23"/>
                    <a:pt x="17" y="37"/>
                    <a:pt x="26" y="39"/>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64" name="Freeform 38"/>
            <p:cNvSpPr/>
            <p:nvPr/>
          </p:nvSpPr>
          <p:spPr bwMode="auto">
            <a:xfrm>
              <a:off x="684786" y="7948047"/>
              <a:ext cx="89832" cy="74541"/>
            </a:xfrm>
            <a:custGeom>
              <a:avLst/>
              <a:gdLst>
                <a:gd name="T0" fmla="*/ 0 w 40"/>
                <a:gd name="T1" fmla="*/ 33 h 33"/>
                <a:gd name="T2" fmla="*/ 40 w 40"/>
                <a:gd name="T3" fmla="*/ 10 h 33"/>
                <a:gd name="T4" fmla="*/ 17 w 40"/>
                <a:gd name="T5" fmla="*/ 0 h 33"/>
                <a:gd name="T6" fmla="*/ 0 w 40"/>
                <a:gd name="T7" fmla="*/ 33 h 33"/>
              </a:gdLst>
              <a:ahLst/>
              <a:cxnLst>
                <a:cxn ang="0">
                  <a:pos x="T0" y="T1"/>
                </a:cxn>
                <a:cxn ang="0">
                  <a:pos x="T2" y="T3"/>
                </a:cxn>
                <a:cxn ang="0">
                  <a:pos x="T4" y="T5"/>
                </a:cxn>
                <a:cxn ang="0">
                  <a:pos x="T6" y="T7"/>
                </a:cxn>
              </a:cxnLst>
              <a:rect l="0" t="0" r="r" b="b"/>
              <a:pathLst>
                <a:path w="40" h="33">
                  <a:moveTo>
                    <a:pt x="0" y="33"/>
                  </a:moveTo>
                  <a:cubicBezTo>
                    <a:pt x="16" y="29"/>
                    <a:pt x="30" y="21"/>
                    <a:pt x="40" y="10"/>
                  </a:cubicBezTo>
                  <a:cubicBezTo>
                    <a:pt x="33" y="6"/>
                    <a:pt x="25" y="3"/>
                    <a:pt x="17" y="0"/>
                  </a:cubicBezTo>
                  <a:cubicBezTo>
                    <a:pt x="13" y="14"/>
                    <a:pt x="7" y="25"/>
                    <a:pt x="0" y="33"/>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65" name="Freeform 39"/>
            <p:cNvSpPr/>
            <p:nvPr/>
          </p:nvSpPr>
          <p:spPr bwMode="auto">
            <a:xfrm>
              <a:off x="506078" y="7652749"/>
              <a:ext cx="89832" cy="71674"/>
            </a:xfrm>
            <a:custGeom>
              <a:avLst/>
              <a:gdLst>
                <a:gd name="T0" fmla="*/ 40 w 40"/>
                <a:gd name="T1" fmla="*/ 0 h 32"/>
                <a:gd name="T2" fmla="*/ 0 w 40"/>
                <a:gd name="T3" fmla="*/ 23 h 32"/>
                <a:gd name="T4" fmla="*/ 22 w 40"/>
                <a:gd name="T5" fmla="*/ 32 h 32"/>
                <a:gd name="T6" fmla="*/ 40 w 40"/>
                <a:gd name="T7" fmla="*/ 0 h 32"/>
              </a:gdLst>
              <a:ahLst/>
              <a:cxnLst>
                <a:cxn ang="0">
                  <a:pos x="T0" y="T1"/>
                </a:cxn>
                <a:cxn ang="0">
                  <a:pos x="T2" y="T3"/>
                </a:cxn>
                <a:cxn ang="0">
                  <a:pos x="T4" y="T5"/>
                </a:cxn>
                <a:cxn ang="0">
                  <a:pos x="T6" y="T7"/>
                </a:cxn>
              </a:cxnLst>
              <a:rect l="0" t="0" r="r" b="b"/>
              <a:pathLst>
                <a:path w="40" h="32">
                  <a:moveTo>
                    <a:pt x="40" y="0"/>
                  </a:moveTo>
                  <a:cubicBezTo>
                    <a:pt x="24" y="4"/>
                    <a:pt x="10" y="12"/>
                    <a:pt x="0" y="23"/>
                  </a:cubicBezTo>
                  <a:cubicBezTo>
                    <a:pt x="7" y="27"/>
                    <a:pt x="14" y="30"/>
                    <a:pt x="22" y="32"/>
                  </a:cubicBezTo>
                  <a:cubicBezTo>
                    <a:pt x="27" y="19"/>
                    <a:pt x="33" y="8"/>
                    <a:pt x="40" y="0"/>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66" name="Freeform 40"/>
            <p:cNvSpPr/>
            <p:nvPr/>
          </p:nvSpPr>
          <p:spPr bwMode="auto">
            <a:xfrm>
              <a:off x="726835" y="7846747"/>
              <a:ext cx="102255" cy="110857"/>
            </a:xfrm>
            <a:custGeom>
              <a:avLst/>
              <a:gdLst>
                <a:gd name="T0" fmla="*/ 0 w 45"/>
                <a:gd name="T1" fmla="*/ 38 h 49"/>
                <a:gd name="T2" fmla="*/ 26 w 45"/>
                <a:gd name="T3" fmla="*/ 49 h 49"/>
                <a:gd name="T4" fmla="*/ 45 w 45"/>
                <a:gd name="T5" fmla="*/ 0 h 49"/>
                <a:gd name="T6" fmla="*/ 5 w 45"/>
                <a:gd name="T7" fmla="*/ 0 h 49"/>
                <a:gd name="T8" fmla="*/ 0 w 45"/>
                <a:gd name="T9" fmla="*/ 38 h 49"/>
              </a:gdLst>
              <a:ahLst/>
              <a:cxnLst>
                <a:cxn ang="0">
                  <a:pos x="T0" y="T1"/>
                </a:cxn>
                <a:cxn ang="0">
                  <a:pos x="T2" y="T3"/>
                </a:cxn>
                <a:cxn ang="0">
                  <a:pos x="T4" y="T5"/>
                </a:cxn>
                <a:cxn ang="0">
                  <a:pos x="T6" y="T7"/>
                </a:cxn>
                <a:cxn ang="0">
                  <a:pos x="T8" y="T9"/>
                </a:cxn>
              </a:cxnLst>
              <a:rect l="0" t="0" r="r" b="b"/>
              <a:pathLst>
                <a:path w="45" h="49">
                  <a:moveTo>
                    <a:pt x="0" y="38"/>
                  </a:moveTo>
                  <a:cubicBezTo>
                    <a:pt x="10" y="41"/>
                    <a:pt x="18" y="45"/>
                    <a:pt x="26" y="49"/>
                  </a:cubicBezTo>
                  <a:cubicBezTo>
                    <a:pt x="38" y="36"/>
                    <a:pt x="45" y="19"/>
                    <a:pt x="45" y="0"/>
                  </a:cubicBezTo>
                  <a:cubicBezTo>
                    <a:pt x="5" y="0"/>
                    <a:pt x="5" y="0"/>
                    <a:pt x="5" y="0"/>
                  </a:cubicBezTo>
                  <a:cubicBezTo>
                    <a:pt x="5" y="14"/>
                    <a:pt x="3" y="27"/>
                    <a:pt x="0" y="38"/>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67" name="Freeform 41"/>
            <p:cNvSpPr/>
            <p:nvPr/>
          </p:nvSpPr>
          <p:spPr bwMode="auto">
            <a:xfrm>
              <a:off x="648470" y="7937534"/>
              <a:ext cx="58295" cy="87920"/>
            </a:xfrm>
            <a:custGeom>
              <a:avLst/>
              <a:gdLst>
                <a:gd name="T0" fmla="*/ 0 w 26"/>
                <a:gd name="T1" fmla="*/ 0 h 39"/>
                <a:gd name="T2" fmla="*/ 0 w 26"/>
                <a:gd name="T3" fmla="*/ 39 h 39"/>
                <a:gd name="T4" fmla="*/ 26 w 26"/>
                <a:gd name="T5" fmla="*/ 3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10" y="36"/>
                    <a:pt x="20" y="23"/>
                    <a:pt x="26" y="3"/>
                  </a:cubicBezTo>
                  <a:cubicBezTo>
                    <a:pt x="18" y="1"/>
                    <a:pt x="9" y="0"/>
                    <a:pt x="0" y="0"/>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68" name="Freeform 42"/>
            <p:cNvSpPr/>
            <p:nvPr/>
          </p:nvSpPr>
          <p:spPr bwMode="auto">
            <a:xfrm>
              <a:off x="449694" y="7717733"/>
              <a:ext cx="101300" cy="110857"/>
            </a:xfrm>
            <a:custGeom>
              <a:avLst/>
              <a:gdLst>
                <a:gd name="T0" fmla="*/ 45 w 45"/>
                <a:gd name="T1" fmla="*/ 10 h 49"/>
                <a:gd name="T2" fmla="*/ 19 w 45"/>
                <a:gd name="T3" fmla="*/ 0 h 49"/>
                <a:gd name="T4" fmla="*/ 0 w 45"/>
                <a:gd name="T5" fmla="*/ 49 h 49"/>
                <a:gd name="T6" fmla="*/ 40 w 45"/>
                <a:gd name="T7" fmla="*/ 49 h 49"/>
                <a:gd name="T8" fmla="*/ 45 w 45"/>
                <a:gd name="T9" fmla="*/ 10 h 49"/>
              </a:gdLst>
              <a:ahLst/>
              <a:cxnLst>
                <a:cxn ang="0">
                  <a:pos x="T0" y="T1"/>
                </a:cxn>
                <a:cxn ang="0">
                  <a:pos x="T2" y="T3"/>
                </a:cxn>
                <a:cxn ang="0">
                  <a:pos x="T4" y="T5"/>
                </a:cxn>
                <a:cxn ang="0">
                  <a:pos x="T6" y="T7"/>
                </a:cxn>
                <a:cxn ang="0">
                  <a:pos x="T8" y="T9"/>
                </a:cxn>
              </a:cxnLst>
              <a:rect l="0" t="0" r="r" b="b"/>
              <a:pathLst>
                <a:path w="45" h="49">
                  <a:moveTo>
                    <a:pt x="45" y="10"/>
                  </a:moveTo>
                  <a:cubicBezTo>
                    <a:pt x="36" y="8"/>
                    <a:pt x="28" y="4"/>
                    <a:pt x="19" y="0"/>
                  </a:cubicBezTo>
                  <a:cubicBezTo>
                    <a:pt x="8" y="13"/>
                    <a:pt x="1" y="30"/>
                    <a:pt x="0" y="49"/>
                  </a:cubicBezTo>
                  <a:cubicBezTo>
                    <a:pt x="40" y="49"/>
                    <a:pt x="40" y="49"/>
                    <a:pt x="40" y="49"/>
                  </a:cubicBezTo>
                  <a:cubicBezTo>
                    <a:pt x="41" y="35"/>
                    <a:pt x="42" y="22"/>
                    <a:pt x="45" y="10"/>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69" name="Freeform 43"/>
            <p:cNvSpPr/>
            <p:nvPr/>
          </p:nvSpPr>
          <p:spPr bwMode="auto">
            <a:xfrm>
              <a:off x="449694" y="7846747"/>
              <a:ext cx="101300" cy="110857"/>
            </a:xfrm>
            <a:custGeom>
              <a:avLst/>
              <a:gdLst>
                <a:gd name="T0" fmla="*/ 40 w 45"/>
                <a:gd name="T1" fmla="*/ 0 h 49"/>
                <a:gd name="T2" fmla="*/ 0 w 45"/>
                <a:gd name="T3" fmla="*/ 0 h 49"/>
                <a:gd name="T4" fmla="*/ 19 w 45"/>
                <a:gd name="T5" fmla="*/ 49 h 49"/>
                <a:gd name="T6" fmla="*/ 45 w 45"/>
                <a:gd name="T7" fmla="*/ 38 h 49"/>
                <a:gd name="T8" fmla="*/ 40 w 45"/>
                <a:gd name="T9" fmla="*/ 0 h 49"/>
              </a:gdLst>
              <a:ahLst/>
              <a:cxnLst>
                <a:cxn ang="0">
                  <a:pos x="T0" y="T1"/>
                </a:cxn>
                <a:cxn ang="0">
                  <a:pos x="T2" y="T3"/>
                </a:cxn>
                <a:cxn ang="0">
                  <a:pos x="T4" y="T5"/>
                </a:cxn>
                <a:cxn ang="0">
                  <a:pos x="T6" y="T7"/>
                </a:cxn>
                <a:cxn ang="0">
                  <a:pos x="T8" y="T9"/>
                </a:cxn>
              </a:cxnLst>
              <a:rect l="0" t="0" r="r" b="b"/>
              <a:pathLst>
                <a:path w="45" h="49">
                  <a:moveTo>
                    <a:pt x="40" y="0"/>
                  </a:moveTo>
                  <a:cubicBezTo>
                    <a:pt x="0" y="0"/>
                    <a:pt x="0" y="0"/>
                    <a:pt x="0" y="0"/>
                  </a:cubicBezTo>
                  <a:cubicBezTo>
                    <a:pt x="1" y="19"/>
                    <a:pt x="8" y="36"/>
                    <a:pt x="19" y="49"/>
                  </a:cubicBezTo>
                  <a:cubicBezTo>
                    <a:pt x="28" y="45"/>
                    <a:pt x="36" y="41"/>
                    <a:pt x="45" y="38"/>
                  </a:cubicBezTo>
                  <a:cubicBezTo>
                    <a:pt x="42" y="27"/>
                    <a:pt x="41" y="14"/>
                    <a:pt x="40" y="0"/>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sp>
          <p:nvSpPr>
            <p:cNvPr id="70" name="Freeform 44"/>
            <p:cNvSpPr/>
            <p:nvPr/>
          </p:nvSpPr>
          <p:spPr bwMode="auto">
            <a:xfrm>
              <a:off x="503211" y="7948047"/>
              <a:ext cx="92699" cy="74541"/>
            </a:xfrm>
            <a:custGeom>
              <a:avLst/>
              <a:gdLst>
                <a:gd name="T0" fmla="*/ 0 w 41"/>
                <a:gd name="T1" fmla="*/ 10 h 33"/>
                <a:gd name="T2" fmla="*/ 41 w 41"/>
                <a:gd name="T3" fmla="*/ 33 h 33"/>
                <a:gd name="T4" fmla="*/ 23 w 41"/>
                <a:gd name="T5" fmla="*/ 0 h 33"/>
                <a:gd name="T6" fmla="*/ 0 w 41"/>
                <a:gd name="T7" fmla="*/ 10 h 33"/>
              </a:gdLst>
              <a:ahLst/>
              <a:cxnLst>
                <a:cxn ang="0">
                  <a:pos x="T0" y="T1"/>
                </a:cxn>
                <a:cxn ang="0">
                  <a:pos x="T2" y="T3"/>
                </a:cxn>
                <a:cxn ang="0">
                  <a:pos x="T4" y="T5"/>
                </a:cxn>
                <a:cxn ang="0">
                  <a:pos x="T6" y="T7"/>
                </a:cxn>
              </a:cxnLst>
              <a:rect l="0" t="0" r="r" b="b"/>
              <a:pathLst>
                <a:path w="41" h="33">
                  <a:moveTo>
                    <a:pt x="0" y="10"/>
                  </a:moveTo>
                  <a:cubicBezTo>
                    <a:pt x="11" y="21"/>
                    <a:pt x="25" y="29"/>
                    <a:pt x="41" y="33"/>
                  </a:cubicBezTo>
                  <a:cubicBezTo>
                    <a:pt x="33" y="25"/>
                    <a:pt x="28" y="14"/>
                    <a:pt x="23" y="0"/>
                  </a:cubicBezTo>
                  <a:cubicBezTo>
                    <a:pt x="15" y="3"/>
                    <a:pt x="8" y="6"/>
                    <a:pt x="0" y="10"/>
                  </a:cubicBezTo>
                  <a:close/>
                </a:path>
              </a:pathLst>
            </a:custGeom>
            <a:solidFill>
              <a:srgbClr val="FFFFFF"/>
            </a:solidFill>
            <a:ln>
              <a:noFill/>
            </a:ln>
          </p:spPr>
          <p:txBody>
            <a:bodyPr vert="horz" wrap="square" lIns="91440" tIns="45720" rIns="91440" bIns="45720" numCol="1" anchor="t" anchorCtr="0" compatLnSpc="1"/>
            <a:lstStyle/>
            <a:p>
              <a:pPr>
                <a:lnSpc>
                  <a:spcPct val="130000"/>
                </a:lnSpc>
              </a:pPr>
              <a:endParaRPr lang="zh-CN" altLang="en-US"/>
            </a:p>
          </p:txBody>
        </p:sp>
      </p:grpSp>
      <p:sp>
        <p:nvSpPr>
          <p:cNvPr id="71" name="Freeform 79"/>
          <p:cNvSpPr/>
          <p:nvPr/>
        </p:nvSpPr>
        <p:spPr bwMode="auto">
          <a:xfrm>
            <a:off x="9907491" y="3671654"/>
            <a:ext cx="542812" cy="341169"/>
          </a:xfrm>
          <a:custGeom>
            <a:avLst/>
            <a:gdLst>
              <a:gd name="T0" fmla="*/ 197 w 240"/>
              <a:gd name="T1" fmla="*/ 63 h 151"/>
              <a:gd name="T2" fmla="*/ 197 w 240"/>
              <a:gd name="T3" fmla="*/ 62 h 151"/>
              <a:gd name="T4" fmla="*/ 135 w 240"/>
              <a:gd name="T5" fmla="*/ 0 h 151"/>
              <a:gd name="T6" fmla="*/ 79 w 240"/>
              <a:gd name="T7" fmla="*/ 35 h 151"/>
              <a:gd name="T8" fmla="*/ 64 w 240"/>
              <a:gd name="T9" fmla="*/ 31 h 151"/>
              <a:gd name="T10" fmla="*/ 33 w 240"/>
              <a:gd name="T11" fmla="*/ 58 h 151"/>
              <a:gd name="T12" fmla="*/ 0 w 240"/>
              <a:gd name="T13" fmla="*/ 103 h 151"/>
              <a:gd name="T14" fmla="*/ 48 w 240"/>
              <a:gd name="T15" fmla="*/ 151 h 151"/>
              <a:gd name="T16" fmla="*/ 197 w 240"/>
              <a:gd name="T17" fmla="*/ 151 h 151"/>
              <a:gd name="T18" fmla="*/ 197 w 240"/>
              <a:gd name="T19" fmla="*/ 151 h 151"/>
              <a:gd name="T20" fmla="*/ 240 w 240"/>
              <a:gd name="T21" fmla="*/ 107 h 151"/>
              <a:gd name="T22" fmla="*/ 197 w 240"/>
              <a:gd name="T23" fmla="*/ 6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151">
                <a:moveTo>
                  <a:pt x="197" y="63"/>
                </a:moveTo>
                <a:cubicBezTo>
                  <a:pt x="197" y="63"/>
                  <a:pt x="197" y="62"/>
                  <a:pt x="197" y="62"/>
                </a:cubicBezTo>
                <a:cubicBezTo>
                  <a:pt x="197" y="27"/>
                  <a:pt x="169" y="0"/>
                  <a:pt x="135" y="0"/>
                </a:cubicBezTo>
                <a:cubicBezTo>
                  <a:pt x="110" y="0"/>
                  <a:pt x="89" y="14"/>
                  <a:pt x="79" y="35"/>
                </a:cubicBezTo>
                <a:cubicBezTo>
                  <a:pt x="74" y="33"/>
                  <a:pt x="70" y="31"/>
                  <a:pt x="64" y="31"/>
                </a:cubicBezTo>
                <a:cubicBezTo>
                  <a:pt x="49" y="31"/>
                  <a:pt x="35" y="43"/>
                  <a:pt x="33" y="58"/>
                </a:cubicBezTo>
                <a:cubicBezTo>
                  <a:pt x="14" y="65"/>
                  <a:pt x="0" y="82"/>
                  <a:pt x="0" y="103"/>
                </a:cubicBezTo>
                <a:cubicBezTo>
                  <a:pt x="0" y="130"/>
                  <a:pt x="22" y="151"/>
                  <a:pt x="48" y="151"/>
                </a:cubicBezTo>
                <a:cubicBezTo>
                  <a:pt x="197" y="151"/>
                  <a:pt x="197" y="151"/>
                  <a:pt x="197" y="151"/>
                </a:cubicBezTo>
                <a:cubicBezTo>
                  <a:pt x="197" y="151"/>
                  <a:pt x="197" y="151"/>
                  <a:pt x="197" y="151"/>
                </a:cubicBezTo>
                <a:cubicBezTo>
                  <a:pt x="221" y="151"/>
                  <a:pt x="240" y="132"/>
                  <a:pt x="240" y="107"/>
                </a:cubicBezTo>
                <a:cubicBezTo>
                  <a:pt x="240" y="83"/>
                  <a:pt x="221" y="64"/>
                  <a:pt x="197" y="63"/>
                </a:cubicBezTo>
                <a:close/>
              </a:path>
            </a:pathLst>
          </a:custGeom>
          <a:solidFill>
            <a:srgbClr val="FFFFFF"/>
          </a:solidFill>
          <a:ln>
            <a:noFill/>
          </a:ln>
        </p:spPr>
        <p:txBody>
          <a:bodyPr vert="horz" wrap="square" lIns="91436" tIns="45718" rIns="91436" bIns="45718" numCol="1" anchor="t" anchorCtr="0" compatLnSpc="1"/>
          <a:lstStyle/>
          <a:p>
            <a:pPr>
              <a:lnSpc>
                <a:spcPct val="130000"/>
              </a:lnSpc>
            </a:pPr>
            <a:endParaRPr lang="zh-CN" altLang="en-US"/>
          </a:p>
        </p:txBody>
      </p:sp>
      <p:sp>
        <p:nvSpPr>
          <p:cNvPr id="85" name="矩形 8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6" name="圆角矩形 8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647718" y="267581"/>
            <a:ext cx="943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挑战</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88" name="矩形 87"/>
          <p:cNvSpPr/>
          <p:nvPr/>
        </p:nvSpPr>
        <p:spPr>
          <a:xfrm>
            <a:off x="2686339" y="324999"/>
            <a:ext cx="3032760" cy="382270"/>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CHALLENGES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89" name="组 88"/>
          <p:cNvGrpSpPr/>
          <p:nvPr/>
        </p:nvGrpSpPr>
        <p:grpSpPr>
          <a:xfrm>
            <a:off x="9284090" y="252856"/>
            <a:ext cx="2907908" cy="551815"/>
            <a:chOff x="9284089" y="252855"/>
            <a:chExt cx="2907908" cy="551815"/>
          </a:xfrm>
        </p:grpSpPr>
        <p:grpSp>
          <p:nvGrpSpPr>
            <p:cNvPr id="90" name="组 89"/>
            <p:cNvGrpSpPr/>
            <p:nvPr/>
          </p:nvGrpSpPr>
          <p:grpSpPr>
            <a:xfrm>
              <a:off x="11454105" y="252856"/>
              <a:ext cx="737892" cy="484288"/>
              <a:chOff x="11454105" y="252856"/>
              <a:chExt cx="737892" cy="484288"/>
            </a:xfrm>
          </p:grpSpPr>
          <p:grpSp>
            <p:nvGrpSpPr>
              <p:cNvPr id="92" name="组 9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9"/>
              <p:cNvGrpSpPr/>
              <p:nvPr/>
            </p:nvGrpSpPr>
            <p:grpSpPr>
              <a:xfrm>
                <a:off x="11454105" y="252857"/>
                <a:ext cx="491115" cy="484287"/>
                <a:chOff x="1528923" y="220268"/>
                <a:chExt cx="1284096" cy="1266241"/>
              </a:xfrm>
            </p:grpSpPr>
            <p:sp>
              <p:nvSpPr>
                <p:cNvPr id="94" name="圆角矩形 9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1" name="文本框 90"/>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同侧圆角矩形 22"/>
          <p:cNvSpPr/>
          <p:nvPr/>
        </p:nvSpPr>
        <p:spPr>
          <a:xfrm rot="5400000" flipH="1">
            <a:off x="7814804" y="2707655"/>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a:p>
        </p:txBody>
      </p:sp>
      <p:sp>
        <p:nvSpPr>
          <p:cNvPr id="3" name="同侧圆角矩形 2"/>
          <p:cNvSpPr/>
          <p:nvPr/>
        </p:nvSpPr>
        <p:spPr>
          <a:xfrm rot="16200000">
            <a:off x="3526175" y="77244"/>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a:p>
        </p:txBody>
      </p:sp>
      <p:sp>
        <p:nvSpPr>
          <p:cNvPr id="21" name="圆角矩形 20"/>
          <p:cNvSpPr/>
          <p:nvPr/>
        </p:nvSpPr>
        <p:spPr>
          <a:xfrm>
            <a:off x="4357761" y="1988122"/>
            <a:ext cx="3306471" cy="3273825"/>
          </a:xfrm>
          <a:prstGeom prst="ellipse">
            <a:avLst/>
          </a:prstGeom>
          <a:solidFill>
            <a:schemeClr val="bg1"/>
          </a:solidFill>
          <a:ln w="15875">
            <a:solidFill>
              <a:srgbClr val="4472C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0" name="圆角矩形 20"/>
          <p:cNvSpPr/>
          <p:nvPr/>
        </p:nvSpPr>
        <p:spPr>
          <a:xfrm>
            <a:off x="4490373" y="2119427"/>
            <a:ext cx="3041243" cy="3011215"/>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2" name="文本框 21"/>
          <p:cNvSpPr txBox="1"/>
          <p:nvPr/>
        </p:nvSpPr>
        <p:spPr>
          <a:xfrm>
            <a:off x="4742553" y="2607187"/>
            <a:ext cx="2639239" cy="1049655"/>
          </a:xfrm>
          <a:prstGeom prst="rect">
            <a:avLst/>
          </a:prstGeom>
          <a:noFill/>
        </p:spPr>
        <p:txBody>
          <a:bodyPr wrap="square" lIns="91438" tIns="45719" rIns="91438" bIns="45719" rtlCol="0">
            <a:spAutoFit/>
          </a:bodyPr>
          <a:lstStyle/>
          <a:p>
            <a:pPr>
              <a:lnSpc>
                <a:spcPct val="130000"/>
              </a:lnSpc>
            </a:pPr>
            <a:r>
              <a:rPr lang="zh-CN" altLang="en-US" sz="4800" dirty="0">
                <a:solidFill>
                  <a:schemeClr val="bg1"/>
                </a:solidFill>
                <a:latin typeface="Calibri" panose="020F0502020204030204" pitchFamily="34" charset="0"/>
              </a:rPr>
              <a:t>民粹主义</a:t>
            </a:r>
            <a:endParaRPr lang="zh-CN" altLang="en-US" sz="4800" dirty="0">
              <a:solidFill>
                <a:schemeClr val="bg1"/>
              </a:solidFill>
              <a:latin typeface="Calibri" panose="020F0502020204030204" pitchFamily="34" charset="0"/>
            </a:endParaRPr>
          </a:p>
        </p:txBody>
      </p:sp>
      <p:sp>
        <p:nvSpPr>
          <p:cNvPr id="24" name="矩形 23"/>
          <p:cNvSpPr/>
          <p:nvPr/>
        </p:nvSpPr>
        <p:spPr>
          <a:xfrm>
            <a:off x="5180449" y="3330773"/>
            <a:ext cx="1617387" cy="1210310"/>
          </a:xfrm>
          <a:prstGeom prst="rect">
            <a:avLst/>
          </a:prstGeom>
        </p:spPr>
        <p:txBody>
          <a:bodyPr wrap="square" lIns="91436" tIns="45718" rIns="91436" bIns="45718">
            <a:spAutoFit/>
          </a:bodyPr>
          <a:lstStyle/>
          <a:p>
            <a:pPr>
              <a:lnSpc>
                <a:spcPct val="130000"/>
              </a:lnSpc>
            </a:pPr>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民粹主义促使人们重新审视</a:t>
            </a:r>
            <a:r>
              <a:rPr lang="zh-CN" altLang="en-US" sz="1500" dirty="0">
                <a:solidFill>
                  <a:schemeClr val="bg1"/>
                </a:solidFill>
                <a:latin typeface="微软雅黑" panose="020B0503020204020204" pitchFamily="34" charset="-122"/>
                <a:ea typeface="微软雅黑" panose="020B0503020204020204" pitchFamily="34" charset="-122"/>
              </a:rPr>
              <a:t>君主立宪制。</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1892957" y="2119425"/>
            <a:ext cx="1307443" cy="490220"/>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支持脱欧</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8821588" y="4750813"/>
            <a:ext cx="1307443" cy="490220"/>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反对脱欧</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H="1">
            <a:off x="2832076" y="4185820"/>
            <a:ext cx="100517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686720" y="3297914"/>
            <a:ext cx="1767205" cy="1049655"/>
          </a:xfrm>
          <a:prstGeom prst="rect">
            <a:avLst/>
          </a:prstGeom>
          <a:noFill/>
        </p:spPr>
        <p:txBody>
          <a:bodyPr wrap="none" lIns="91436" tIns="45718" rIns="91436" bIns="45718" rtlCol="0">
            <a:spAutoFit/>
          </a:bodyPr>
          <a:lstStyle/>
          <a:p>
            <a:pPr>
              <a:lnSpc>
                <a:spcPct val="130000"/>
              </a:lnSpc>
            </a:pPr>
            <a:r>
              <a:rPr lang="en-US" altLang="zh-CN"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50.9%</a:t>
            </a:r>
            <a:endParaRPr lang="zh-CN" altLang="en-US"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40" name="直接连接符 39"/>
          <p:cNvCxnSpPr/>
          <p:nvPr/>
        </p:nvCxnSpPr>
        <p:spPr>
          <a:xfrm flipH="1">
            <a:off x="8154625" y="3305368"/>
            <a:ext cx="100517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8009269" y="2417462"/>
            <a:ext cx="1687830" cy="1049655"/>
          </a:xfrm>
          <a:prstGeom prst="rect">
            <a:avLst/>
          </a:prstGeom>
          <a:noFill/>
        </p:spPr>
        <p:txBody>
          <a:bodyPr wrap="none" lIns="91436" tIns="45718" rIns="91436" bIns="45718" rtlCol="0">
            <a:spAutoFit/>
          </a:bodyPr>
          <a:lstStyle/>
          <a:p>
            <a:pPr>
              <a:lnSpc>
                <a:spcPct val="130000"/>
              </a:lnSpc>
            </a:pPr>
            <a:r>
              <a:rPr lang="en-US" altLang="zh-CN"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49.1%</a:t>
            </a:r>
            <a:endParaRPr lang="zh-CN" altLang="en-US"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42" name="圆角矩形 41"/>
          <p:cNvSpPr/>
          <p:nvPr/>
        </p:nvSpPr>
        <p:spPr>
          <a:xfrm rot="10800000" flipV="1">
            <a:off x="1144067" y="5817825"/>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r>
              <a:rPr lang="zh-CN" altLang="en-US" sz="2000" dirty="0">
                <a:latin typeface="微软雅黑" panose="020B0503020204020204" pitchFamily="34" charset="-122"/>
                <a:ea typeface="微软雅黑" panose="020B0503020204020204" pitchFamily="34" charset="-122"/>
              </a:rPr>
              <a:t>方法总结</a:t>
            </a:r>
            <a:endParaRPr lang="zh-CN" altLang="en-US" sz="2000" dirty="0">
              <a:latin typeface="微软雅黑" panose="020B0503020204020204" pitchFamily="34" charset="-122"/>
              <a:ea typeface="微软雅黑" panose="020B0503020204020204" pitchFamily="34" charset="-122"/>
            </a:endParaRPr>
          </a:p>
        </p:txBody>
      </p:sp>
      <p:sp>
        <p:nvSpPr>
          <p:cNvPr id="50" name="矩形 49"/>
          <p:cNvSpPr/>
          <p:nvPr/>
        </p:nvSpPr>
        <p:spPr>
          <a:xfrm>
            <a:off x="2686462" y="5649290"/>
            <a:ext cx="8239260" cy="1208405"/>
          </a:xfrm>
          <a:prstGeom prst="rect">
            <a:avLst/>
          </a:prstGeom>
        </p:spPr>
        <p:txBody>
          <a:bodyPr wrap="square" lIns="91436" tIns="45718" rIns="91436" bIns="45718">
            <a:spAutoFit/>
          </a:bodyPr>
          <a:lstStyle/>
          <a:p>
            <a:pPr>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在英国脱欧公投中，一些支持脱欧的民粹主义者就曾呼吁女王伊丽莎白二世使用她的特权来阻止议会通过留欧法案。这种做法不仅违反了君主立宪制的原则，也损害了君主的中立性和尊严性。因此，英国君主立宪制需要在保持君主的象征性和稳定性的同时，增强君主与人民之间的联系和沟通，提高君主在社会中的认同感和信任感。</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4" name="矩形 6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66" name="文本框 65"/>
          <p:cNvSpPr txBox="1"/>
          <p:nvPr/>
        </p:nvSpPr>
        <p:spPr>
          <a:xfrm>
            <a:off x="647718" y="267581"/>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民粹主义</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838032" y="324999"/>
            <a:ext cx="2729373"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8" name="组 67"/>
          <p:cNvGrpSpPr/>
          <p:nvPr/>
        </p:nvGrpSpPr>
        <p:grpSpPr>
          <a:xfrm>
            <a:off x="9284090" y="252856"/>
            <a:ext cx="2907908" cy="551815"/>
            <a:chOff x="9284089" y="252855"/>
            <a:chExt cx="2907908" cy="551815"/>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等腰三角形 28"/>
          <p:cNvSpPr/>
          <p:nvPr/>
        </p:nvSpPr>
        <p:spPr>
          <a:xfrm>
            <a:off x="5084281" y="1837269"/>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4175626" y="3654579"/>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等腰三角形 24"/>
          <p:cNvSpPr/>
          <p:nvPr/>
        </p:nvSpPr>
        <p:spPr>
          <a:xfrm rot="10800000">
            <a:off x="5084281" y="3654579"/>
            <a:ext cx="1817311" cy="1817311"/>
          </a:xfrm>
          <a:prstGeom prst="triangle">
            <a:avLst/>
          </a:prstGeom>
          <a:solidFill>
            <a:srgbClr val="4472C4">
              <a:alpha val="55000"/>
            </a:srgbClr>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5992935" y="3654579"/>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圆角矩形 31"/>
          <p:cNvSpPr/>
          <p:nvPr/>
        </p:nvSpPr>
        <p:spPr>
          <a:xfrm rot="10800000" flipV="1">
            <a:off x="7095427" y="190220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3" name="文本框 32"/>
          <p:cNvSpPr txBox="1"/>
          <p:nvPr/>
        </p:nvSpPr>
        <p:spPr>
          <a:xfrm>
            <a:off x="7519791" y="1870507"/>
            <a:ext cx="976630" cy="469265"/>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新思潮</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7608161" y="223923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524286" y="2317119"/>
            <a:ext cx="3532695" cy="1767205"/>
          </a:xfrm>
          <a:prstGeom prst="rect">
            <a:avLst/>
          </a:prstGeom>
        </p:spPr>
        <p:txBody>
          <a:bodyPr wrap="square" lIns="91438" tIns="45719" rIns="91438" bIns="45719">
            <a:spAutoFit/>
          </a:bodyPr>
          <a:lstStyle/>
          <a:p>
            <a:pPr>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指的是随着知识、信息、技术等方面的进步，人们对于价值观、道德观、生活方式等方面产生了新的认识和选择。新思潮可能会改变人们对于君主的态度和期待，君主自身的形象、人设对于君主政体能否延续下去</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至关重要。</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圆角矩形 36"/>
          <p:cNvSpPr/>
          <p:nvPr/>
        </p:nvSpPr>
        <p:spPr>
          <a:xfrm rot="10800000" flipV="1">
            <a:off x="7856850" y="420197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8" name="文本框 37"/>
          <p:cNvSpPr txBox="1"/>
          <p:nvPr/>
        </p:nvSpPr>
        <p:spPr>
          <a:xfrm>
            <a:off x="8281214" y="4170271"/>
            <a:ext cx="735330" cy="469265"/>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示例</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8369585" y="453899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285708" y="4616883"/>
            <a:ext cx="3532696" cy="1890395"/>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比如在日本天皇退位后，一些人就提出了修改《日本国宪法》中关于天皇继承顺序、女性皇族地位、天皇婚姻等方面的规定；再比如英国新王查尔斯三世由于自身的能力、魅力不足，负面爆料较多，民众对其支持度</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普遍不高。</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1" name="等腰三角形 40"/>
          <p:cNvSpPr/>
          <p:nvPr/>
        </p:nvSpPr>
        <p:spPr>
          <a:xfrm>
            <a:off x="5293721" y="4754705"/>
            <a:ext cx="1398427" cy="130907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圆角矩形 42"/>
          <p:cNvSpPr/>
          <p:nvPr/>
        </p:nvSpPr>
        <p:spPr>
          <a:xfrm rot="10800000" flipV="1">
            <a:off x="4676656" y="191797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4" name="文本框 43"/>
          <p:cNvSpPr txBox="1"/>
          <p:nvPr/>
        </p:nvSpPr>
        <p:spPr>
          <a:xfrm>
            <a:off x="3272669" y="1871343"/>
            <a:ext cx="905510" cy="46926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全球化</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220126" y="224006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170234" y="2317955"/>
            <a:ext cx="3532695" cy="1890395"/>
          </a:xfrm>
          <a:prstGeom prst="rect">
            <a:avLst/>
          </a:prstGeom>
        </p:spPr>
        <p:txBody>
          <a:bodyPr wrap="square" lIns="91438" tIns="45719" rIns="91438" bIns="45719">
            <a:spAutoFit/>
          </a:bodyPr>
          <a:lstStyle/>
          <a:p>
            <a:pPr>
              <a:lnSpc>
                <a:spcPct val="130000"/>
              </a:lnSpc>
            </a:pPr>
            <a:r>
              <a:rPr lang="en-US" altLang="zh-CN" sz="15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随着</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全球化推进，世界各国之间的联系和互动越来越紧密。全球化对君主立宪制的挑战是可能会影响君主立宪制国家在国际社会中的地位和角色，要求君主立宪制国家更加参与和负责，协调和合作，或者调整和改革。</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8" name="圆角矩形 47"/>
          <p:cNvSpPr/>
          <p:nvPr/>
        </p:nvSpPr>
        <p:spPr>
          <a:xfrm rot="10800000" flipV="1">
            <a:off x="3903388" y="420655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9" name="文本框 48"/>
          <p:cNvSpPr txBox="1"/>
          <p:nvPr/>
        </p:nvSpPr>
        <p:spPr>
          <a:xfrm>
            <a:off x="2495771" y="4159931"/>
            <a:ext cx="664210" cy="46926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示例</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a:xfrm>
            <a:off x="1446860" y="4528657"/>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96966" y="4606543"/>
            <a:ext cx="3532695" cy="2190750"/>
          </a:xfrm>
          <a:prstGeom prst="rect">
            <a:avLst/>
          </a:prstGeom>
        </p:spPr>
        <p:txBody>
          <a:bodyPr wrap="square" lIns="91438" tIns="45719" rIns="91438" bIns="45719">
            <a:spAutoFit/>
          </a:bodyPr>
          <a:lstStyle/>
          <a:p>
            <a:pPr>
              <a:lnSpc>
                <a:spcPct val="130000"/>
              </a:lnSpc>
            </a:pPr>
            <a:r>
              <a:rPr lang="en-US" altLang="zh-CN" sz="15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英国脱欧的决定不仅引发了欧盟内部的分裂和危机，也影响了英国与欧盟以及其他国家的关系。因此，英国君主立宪制需要在尊重历史和传统的同时，适应全球化的趋势和要求，发挥君主的外交性和影响性，推动国际的协调和合作。</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5768352" y="2686451"/>
            <a:ext cx="475477" cy="707887"/>
          </a:xfrm>
          <a:prstGeom prst="rect">
            <a:avLst/>
          </a:prstGeom>
          <a:noFill/>
        </p:spPr>
        <p:txBody>
          <a:bodyPr wrap="none" lIns="91436" tIns="45718" rIns="91436" bIns="45718" rtlCol="0">
            <a:spAutoFit/>
          </a:bodyPr>
          <a:lstStyle/>
          <a:p>
            <a:pPr>
              <a:lnSpc>
                <a:spcPct val="130000"/>
              </a:lnSpc>
            </a:pPr>
            <a:r>
              <a:rPr lang="en-US" altLang="zh-CN" sz="3200" dirty="0">
                <a:solidFill>
                  <a:schemeClr val="bg1"/>
                </a:solidFill>
                <a:latin typeface="Eras Light ITC" panose="020B0402030504020804" pitchFamily="34" charset="0"/>
              </a:rPr>
              <a:t>A</a:t>
            </a:r>
            <a:endParaRPr lang="zh-CN" altLang="en-US" sz="3200" dirty="0">
              <a:solidFill>
                <a:schemeClr val="bg1"/>
              </a:solidFill>
              <a:latin typeface="Eras Light ITC" panose="020B0402030504020804" pitchFamily="34" charset="0"/>
            </a:endParaRPr>
          </a:p>
        </p:txBody>
      </p:sp>
      <p:sp>
        <p:nvSpPr>
          <p:cNvPr id="53" name="文本框 52"/>
          <p:cNvSpPr txBox="1"/>
          <p:nvPr/>
        </p:nvSpPr>
        <p:spPr>
          <a:xfrm>
            <a:off x="4819492" y="4478050"/>
            <a:ext cx="481021" cy="707887"/>
          </a:xfrm>
          <a:prstGeom prst="rect">
            <a:avLst/>
          </a:prstGeom>
          <a:noFill/>
        </p:spPr>
        <p:txBody>
          <a:bodyPr wrap="none" lIns="91436" tIns="45718" rIns="91436" bIns="45718" rtlCol="0">
            <a:spAutoFit/>
          </a:bodyPr>
          <a:lstStyle/>
          <a:p>
            <a:pPr>
              <a:lnSpc>
                <a:spcPct val="130000"/>
              </a:lnSpc>
            </a:pPr>
            <a:r>
              <a:rPr lang="en-US" altLang="zh-CN" sz="3200" dirty="0">
                <a:solidFill>
                  <a:schemeClr val="bg1"/>
                </a:solidFill>
                <a:latin typeface="Eras Light ITC" panose="020B0402030504020804" pitchFamily="34" charset="0"/>
              </a:rPr>
              <a:t>R</a:t>
            </a:r>
            <a:endParaRPr lang="zh-CN" altLang="en-US" sz="3200" dirty="0">
              <a:solidFill>
                <a:schemeClr val="bg1"/>
              </a:solidFill>
              <a:latin typeface="Eras Light ITC" panose="020B0402030504020804" pitchFamily="34" charset="0"/>
            </a:endParaRPr>
          </a:p>
        </p:txBody>
      </p:sp>
      <p:sp>
        <p:nvSpPr>
          <p:cNvPr id="54" name="文本框 53"/>
          <p:cNvSpPr txBox="1"/>
          <p:nvPr/>
        </p:nvSpPr>
        <p:spPr>
          <a:xfrm>
            <a:off x="5768353" y="3964023"/>
            <a:ext cx="458379" cy="707887"/>
          </a:xfrm>
          <a:prstGeom prst="rect">
            <a:avLst/>
          </a:prstGeom>
          <a:noFill/>
        </p:spPr>
        <p:txBody>
          <a:bodyPr wrap="none" lIns="91436" tIns="45718" rIns="91436" bIns="45718" rtlCol="0">
            <a:spAutoFit/>
          </a:bodyPr>
          <a:lstStyle/>
          <a:p>
            <a:pPr>
              <a:lnSpc>
                <a:spcPct val="130000"/>
              </a:lnSpc>
            </a:pPr>
            <a:r>
              <a:rPr lang="en-US" altLang="zh-CN" sz="3200" dirty="0">
                <a:solidFill>
                  <a:schemeClr val="bg1"/>
                </a:solidFill>
                <a:latin typeface="Eras Light ITC" panose="020B0402030504020804" pitchFamily="34" charset="0"/>
              </a:rPr>
              <a:t>B</a:t>
            </a:r>
            <a:endParaRPr lang="zh-CN" altLang="en-US" sz="3200" dirty="0">
              <a:solidFill>
                <a:schemeClr val="bg1"/>
              </a:solidFill>
              <a:latin typeface="Eras Light ITC" panose="020B0402030504020804" pitchFamily="34" charset="0"/>
            </a:endParaRPr>
          </a:p>
        </p:txBody>
      </p:sp>
      <p:sp>
        <p:nvSpPr>
          <p:cNvPr id="55" name="文本框 54"/>
          <p:cNvSpPr txBox="1"/>
          <p:nvPr/>
        </p:nvSpPr>
        <p:spPr>
          <a:xfrm>
            <a:off x="6705789" y="4462317"/>
            <a:ext cx="481021" cy="707887"/>
          </a:xfrm>
          <a:prstGeom prst="rect">
            <a:avLst/>
          </a:prstGeom>
          <a:noFill/>
        </p:spPr>
        <p:txBody>
          <a:bodyPr wrap="none" lIns="91436" tIns="45718" rIns="91436" bIns="45718" rtlCol="0">
            <a:spAutoFit/>
          </a:bodyPr>
          <a:lstStyle/>
          <a:p>
            <a:pPr>
              <a:lnSpc>
                <a:spcPct val="130000"/>
              </a:lnSpc>
            </a:pPr>
            <a:r>
              <a:rPr lang="en-US" altLang="zh-CN" sz="3200" dirty="0">
                <a:solidFill>
                  <a:schemeClr val="bg1"/>
                </a:solidFill>
                <a:latin typeface="Eras Light ITC" panose="020B0402030504020804" pitchFamily="34" charset="0"/>
              </a:rPr>
              <a:t>C</a:t>
            </a:r>
            <a:endParaRPr lang="zh-CN" altLang="en-US" sz="3200" dirty="0">
              <a:solidFill>
                <a:schemeClr val="bg1"/>
              </a:solidFill>
              <a:latin typeface="Eras Light ITC" panose="020B0402030504020804" pitchFamily="34" charset="0"/>
            </a:endParaRPr>
          </a:p>
        </p:txBody>
      </p:sp>
      <p:sp>
        <p:nvSpPr>
          <p:cNvPr id="69" name="矩形 68"/>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0" name="圆角矩形 69"/>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en-US" altLang="zh-CN" sz="3600" dirty="0"/>
          </a:p>
        </p:txBody>
      </p:sp>
      <p:sp>
        <p:nvSpPr>
          <p:cNvPr id="71" name="文本框 70"/>
          <p:cNvSpPr txBox="1"/>
          <p:nvPr/>
        </p:nvSpPr>
        <p:spPr>
          <a:xfrm>
            <a:off x="478808" y="249801"/>
            <a:ext cx="2848610" cy="459105"/>
          </a:xfrm>
          <a:prstGeom prst="rect">
            <a:avLst/>
          </a:prstGeom>
          <a:noFill/>
        </p:spPr>
        <p:txBody>
          <a:bodyPr wrap="none" lIns="91436" tIns="45718" rIns="91436" bIns="45718" rtlCol="0">
            <a:spAutoFit/>
          </a:bodyPr>
          <a:lstStyle/>
          <a:p>
            <a:pPr fontAlgn="auto"/>
            <a:r>
              <a:rPr lang="zh-CN" altLang="en-US" sz="2400" spc="600" dirty="0">
                <a:solidFill>
                  <a:schemeClr val="tx2"/>
                </a:solidFill>
                <a:latin typeface="微软雅黑" panose="020B0503020204020204" pitchFamily="34" charset="-122"/>
                <a:ea typeface="微软雅黑" panose="020B0503020204020204" pitchFamily="34" charset="-122"/>
              </a:rPr>
              <a:t>全球化与</a:t>
            </a:r>
            <a:r>
              <a:rPr lang="zh-CN" altLang="en-US" sz="2400" spc="600" dirty="0">
                <a:solidFill>
                  <a:schemeClr val="tx2"/>
                </a:solidFill>
                <a:latin typeface="微软雅黑" panose="020B0503020204020204" pitchFamily="34" charset="-122"/>
                <a:ea typeface="微软雅黑" panose="020B0503020204020204" pitchFamily="34" charset="-122"/>
              </a:rPr>
              <a:t>新思潮</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72" name="矩形 71"/>
          <p:cNvSpPr/>
          <p:nvPr/>
        </p:nvSpPr>
        <p:spPr>
          <a:xfrm>
            <a:off x="3603169" y="316109"/>
            <a:ext cx="3102829"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FRAMWORKS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73" name="组 72"/>
          <p:cNvGrpSpPr/>
          <p:nvPr/>
        </p:nvGrpSpPr>
        <p:grpSpPr>
          <a:xfrm>
            <a:off x="9284090" y="252856"/>
            <a:ext cx="2907908" cy="551815"/>
            <a:chOff x="9284089" y="252855"/>
            <a:chExt cx="2907908" cy="551815"/>
          </a:xfrm>
        </p:grpSpPr>
        <p:grpSp>
          <p:nvGrpSpPr>
            <p:cNvPr id="74" name="组 73"/>
            <p:cNvGrpSpPr/>
            <p:nvPr/>
          </p:nvGrpSpPr>
          <p:grpSpPr>
            <a:xfrm>
              <a:off x="11454105" y="252856"/>
              <a:ext cx="737892" cy="484288"/>
              <a:chOff x="11454105" y="252856"/>
              <a:chExt cx="737892" cy="484288"/>
            </a:xfrm>
          </p:grpSpPr>
          <p:grpSp>
            <p:nvGrpSpPr>
              <p:cNvPr id="76" name="组 75"/>
              <p:cNvGrpSpPr/>
              <p:nvPr/>
            </p:nvGrpSpPr>
            <p:grpSpPr>
              <a:xfrm>
                <a:off x="12039604" y="252856"/>
                <a:ext cx="152393" cy="484287"/>
                <a:chOff x="12039604" y="252856"/>
                <a:chExt cx="152393" cy="484287"/>
              </a:xfrm>
            </p:grpSpPr>
            <p:sp>
              <p:nvSpPr>
                <p:cNvPr id="80" name="圆角矩形 79"/>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99"/>
              <p:cNvGrpSpPr/>
              <p:nvPr/>
            </p:nvGrpSpPr>
            <p:grpSpPr>
              <a:xfrm>
                <a:off x="11454105" y="252857"/>
                <a:ext cx="491115" cy="484287"/>
                <a:chOff x="1528923" y="220268"/>
                <a:chExt cx="1284096" cy="1266241"/>
              </a:xfrm>
            </p:grpSpPr>
            <p:sp>
              <p:nvSpPr>
                <p:cNvPr id="78" name="圆角矩形 77"/>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5" name="文本框 74"/>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8316574" y="3077396"/>
              <a:ext cx="3631758" cy="861772"/>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分析与讨论</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3871404" y="3264361"/>
              <a:ext cx="4400510"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ANALYSIS AND DISCUSSION</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0" y="252856"/>
            <a:ext cx="2907908" cy="551815"/>
            <a:chOff x="9284089" y="252855"/>
            <a:chExt cx="2907908" cy="55181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5" name="文本框 4"/>
          <p:cNvSpPr txBox="1"/>
          <p:nvPr/>
        </p:nvSpPr>
        <p:spPr>
          <a:xfrm>
            <a:off x="1158875" y="4636135"/>
            <a:ext cx="10400665" cy="1472565"/>
          </a:xfrm>
          <a:prstGeom prst="rect">
            <a:avLst/>
          </a:prstGeom>
          <a:noFill/>
        </p:spPr>
        <p:txBody>
          <a:bodyPr wrap="square" rtlCol="0">
            <a:noAutofit/>
          </a:bodyPr>
          <a:p>
            <a:r>
              <a:rPr lang="zh-CN" altLang="en-US"/>
              <a:t>未来走向：在日渐严峻的国际环境与背景下，英国、日本的君主政体作为一种国家的代表性象征，在短期内仍然会保留君主与天皇的席位。但君主政体能延续多久，关键看君主制国家政治改革的成效如何。</a:t>
            </a:r>
            <a:r>
              <a:rPr lang="zh-CN" altLang="en-US"/>
              <a:t>此外，随着新的国际秩序与格局的建立，随着民主化更深层次的发展，作为虚位的君主最终难逃退位的</a:t>
            </a:r>
            <a:r>
              <a:rPr lang="zh-CN" altLang="en-US"/>
              <a:t>命运。</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 形 1"/>
          <p:cNvSpPr/>
          <p:nvPr/>
        </p:nvSpPr>
        <p:spPr>
          <a:xfrm rot="2686645">
            <a:off x="4605409" y="2412321"/>
            <a:ext cx="1430064" cy="1443667"/>
          </a:xfrm>
          <a:prstGeom prst="corner">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18" name="L 形 17"/>
          <p:cNvSpPr/>
          <p:nvPr/>
        </p:nvSpPr>
        <p:spPr>
          <a:xfrm rot="8086645">
            <a:off x="5819106" y="2416548"/>
            <a:ext cx="1420689" cy="1392304"/>
          </a:xfrm>
          <a:prstGeom prst="corner">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20" name="L 形 19"/>
          <p:cNvSpPr/>
          <p:nvPr/>
        </p:nvSpPr>
        <p:spPr>
          <a:xfrm rot="13486645">
            <a:off x="5830864" y="3610563"/>
            <a:ext cx="1428819" cy="1428819"/>
          </a:xfrm>
          <a:prstGeom prst="corner">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21" name="L 形 20"/>
          <p:cNvSpPr/>
          <p:nvPr/>
        </p:nvSpPr>
        <p:spPr>
          <a:xfrm rot="18886645">
            <a:off x="4630661" y="3640515"/>
            <a:ext cx="1428819" cy="1428819"/>
          </a:xfrm>
          <a:prstGeom prst="corner">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24" name="文本框 23"/>
          <p:cNvSpPr txBox="1"/>
          <p:nvPr/>
        </p:nvSpPr>
        <p:spPr>
          <a:xfrm>
            <a:off x="4632667" y="2471944"/>
            <a:ext cx="540648" cy="1172629"/>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S</a:t>
            </a:r>
            <a:endParaRPr lang="zh-CN" altLang="en-US" sz="5500" dirty="0">
              <a:solidFill>
                <a:schemeClr val="bg1"/>
              </a:solidFill>
              <a:latin typeface="Eras Light ITC" panose="020B0402030504020804" pitchFamily="34" charset="0"/>
            </a:endParaRPr>
          </a:p>
        </p:txBody>
      </p:sp>
      <p:sp>
        <p:nvSpPr>
          <p:cNvPr id="25" name="文本框 24"/>
          <p:cNvSpPr txBox="1"/>
          <p:nvPr/>
        </p:nvSpPr>
        <p:spPr>
          <a:xfrm>
            <a:off x="6133493" y="1960488"/>
            <a:ext cx="540648" cy="1172629"/>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w</a:t>
            </a:r>
            <a:endParaRPr lang="zh-CN" altLang="en-US" sz="5500" dirty="0">
              <a:solidFill>
                <a:schemeClr val="bg1"/>
              </a:solidFill>
              <a:latin typeface="Eras Light ITC" panose="020B0402030504020804" pitchFamily="34" charset="0"/>
            </a:endParaRPr>
          </a:p>
        </p:txBody>
      </p:sp>
      <p:sp>
        <p:nvSpPr>
          <p:cNvPr id="26" name="文本框 25"/>
          <p:cNvSpPr txBox="1"/>
          <p:nvPr/>
        </p:nvSpPr>
        <p:spPr>
          <a:xfrm>
            <a:off x="6683607" y="3692716"/>
            <a:ext cx="540648" cy="1172629"/>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T</a:t>
            </a:r>
            <a:endParaRPr lang="zh-CN" altLang="en-US" sz="5500" dirty="0">
              <a:solidFill>
                <a:schemeClr val="bg1"/>
              </a:solidFill>
              <a:latin typeface="Eras Light ITC" panose="020B0402030504020804" pitchFamily="34" charset="0"/>
            </a:endParaRPr>
          </a:p>
        </p:txBody>
      </p:sp>
      <p:sp>
        <p:nvSpPr>
          <p:cNvPr id="27" name="文本框 26"/>
          <p:cNvSpPr txBox="1"/>
          <p:nvPr/>
        </p:nvSpPr>
        <p:spPr>
          <a:xfrm>
            <a:off x="5033407" y="4096144"/>
            <a:ext cx="540648" cy="1172629"/>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o</a:t>
            </a:r>
            <a:endParaRPr lang="zh-CN" altLang="en-US" sz="5500" dirty="0">
              <a:solidFill>
                <a:schemeClr val="bg1"/>
              </a:solidFill>
              <a:latin typeface="Eras Light ITC" panose="020B0402030504020804" pitchFamily="34" charset="0"/>
            </a:endParaRPr>
          </a:p>
        </p:txBody>
      </p:sp>
      <p:sp>
        <p:nvSpPr>
          <p:cNvPr id="29" name="圆角矩形 28"/>
          <p:cNvSpPr/>
          <p:nvPr/>
        </p:nvSpPr>
        <p:spPr>
          <a:xfrm rot="10800000" flipV="1">
            <a:off x="3395960" y="218080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0" name="文本框 29"/>
          <p:cNvSpPr txBox="1"/>
          <p:nvPr/>
        </p:nvSpPr>
        <p:spPr>
          <a:xfrm>
            <a:off x="1042817" y="1954151"/>
            <a:ext cx="2467610" cy="490220"/>
          </a:xfrm>
          <a:prstGeom prst="rect">
            <a:avLst/>
          </a:prstGeom>
          <a:noFill/>
        </p:spPr>
        <p:txBody>
          <a:bodyPr wrap="none" lIns="91438" tIns="45719" rIns="91438" bIns="45719" rtlCol="0">
            <a:spAutoFit/>
          </a:bodyPr>
          <a:lstStyle/>
          <a:p>
            <a:pPr algn="l">
              <a:lnSpc>
                <a:spcPct val="130000"/>
              </a:lnSpc>
            </a:pPr>
            <a:r>
              <a:rPr lang="zh-CN" sz="2000" dirty="0" smtClean="0">
                <a:solidFill>
                  <a:schemeClr val="tx2"/>
                </a:solidFill>
                <a:ea typeface="微软雅黑" panose="020B0503020204020204" pitchFamily="34" charset="-122"/>
              </a:rPr>
              <a:t>政治利益的合理分配</a:t>
            </a:r>
            <a:endParaRPr lang="zh-CN" sz="2000" dirty="0" smtClean="0">
              <a:solidFill>
                <a:schemeClr val="tx2"/>
              </a:solidFill>
              <a:ea typeface="微软雅黑" panose="020B0503020204020204" pitchFamily="34" charset="-122"/>
            </a:endParaRPr>
          </a:p>
        </p:txBody>
      </p:sp>
      <p:cxnSp>
        <p:nvCxnSpPr>
          <p:cNvPr id="31" name="直接连接符 30"/>
          <p:cNvCxnSpPr/>
          <p:nvPr/>
        </p:nvCxnSpPr>
        <p:spPr>
          <a:xfrm>
            <a:off x="919593" y="245688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835660" y="2534920"/>
            <a:ext cx="2836545" cy="1689735"/>
          </a:xfrm>
          <a:prstGeom prst="rect">
            <a:avLst/>
          </a:prstGeom>
        </p:spPr>
        <p:txBody>
          <a:bodyPr wrap="square" lIns="91438" tIns="45719" rIns="91438" bIns="45719">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促进政治社会化和世俗化、推动央地关系的合理建构，合理分配政治利益，预防民粹主义、政党极化、地方离心倾向等问题的</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进一步加剧。</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5" name="圆角矩形 34"/>
          <p:cNvSpPr/>
          <p:nvPr/>
        </p:nvSpPr>
        <p:spPr>
          <a:xfrm rot="10800000" flipV="1">
            <a:off x="8289986" y="219543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6" name="文本框 35"/>
          <p:cNvSpPr txBox="1"/>
          <p:nvPr/>
        </p:nvSpPr>
        <p:spPr>
          <a:xfrm>
            <a:off x="8714351" y="2149825"/>
            <a:ext cx="2467610" cy="490220"/>
          </a:xfrm>
          <a:prstGeom prst="rect">
            <a:avLst/>
          </a:prstGeom>
          <a:noFill/>
        </p:spPr>
        <p:txBody>
          <a:bodyPr wrap="none" lIns="91438" tIns="45719" rIns="91438" bIns="45719" rtlCol="0">
            <a:spAutoFit/>
          </a:bodyPr>
          <a:lstStyle/>
          <a:p>
            <a:pPr algn="l">
              <a:lnSpc>
                <a:spcPct val="130000"/>
              </a:lnSpc>
            </a:pPr>
            <a:r>
              <a:rPr lang="zh-CN" altLang="en-US" sz="2000" dirty="0" smtClean="0">
                <a:solidFill>
                  <a:schemeClr val="tx2"/>
                </a:solidFill>
                <a:latin typeface="微软雅黑" panose="020B0503020204020204" pitchFamily="34" charset="-122"/>
                <a:ea typeface="微软雅黑" panose="020B0503020204020204" pitchFamily="34" charset="-122"/>
              </a:rPr>
              <a:t>政治结构的有效布局</a:t>
            </a:r>
            <a:endParaRPr lang="zh-CN" altLang="en-US" sz="2000" dirty="0" smtClean="0">
              <a:solidFill>
                <a:schemeClr val="tx2"/>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8802721" y="251855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8718550" y="2596515"/>
            <a:ext cx="3121660" cy="1767205"/>
          </a:xfrm>
          <a:prstGeom prst="rect">
            <a:avLst/>
          </a:prstGeom>
        </p:spPr>
        <p:txBody>
          <a:bodyPr wrap="square" lIns="91438" tIns="45719" rIns="91438" bIns="45719">
            <a:spAutoFit/>
          </a:bodyPr>
          <a:lstStyle/>
          <a:p>
            <a:pPr>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对支配国家发展的政治结构进行专门化的布局与设计，机构的设置要科学合理，官员的任用要严格细致。只有提高了君主制国家下的政府的治理效能，打开了治理现代化局面，君主制的存在才会得到人们的</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认同。</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0" name="圆角矩形 39"/>
          <p:cNvSpPr/>
          <p:nvPr/>
        </p:nvSpPr>
        <p:spPr>
          <a:xfrm rot="10800000" flipV="1">
            <a:off x="3389691" y="424552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1" name="文本框 40"/>
          <p:cNvSpPr txBox="1"/>
          <p:nvPr/>
        </p:nvSpPr>
        <p:spPr>
          <a:xfrm>
            <a:off x="928338" y="4126686"/>
            <a:ext cx="2467610" cy="490220"/>
          </a:xfrm>
          <a:prstGeom prst="rect">
            <a:avLst/>
          </a:prstGeom>
          <a:noFill/>
        </p:spPr>
        <p:txBody>
          <a:bodyPr wrap="none" lIns="91438" tIns="45719" rIns="91438" bIns="45719" rtlCol="0">
            <a:spAutoFit/>
          </a:bodyPr>
          <a:lstStyle/>
          <a:p>
            <a:pPr algn="l">
              <a:lnSpc>
                <a:spcPct val="130000"/>
              </a:lnSpc>
            </a:pPr>
            <a:r>
              <a:rPr lang="zh-CN" altLang="en-US" sz="2000" dirty="0">
                <a:solidFill>
                  <a:schemeClr val="tx2"/>
                </a:solidFill>
                <a:latin typeface="微软雅黑" panose="020B0503020204020204" pitchFamily="34" charset="-122"/>
                <a:ea typeface="微软雅黑" panose="020B0503020204020204" pitchFamily="34" charset="-122"/>
              </a:rPr>
              <a:t>政治权威的合理巩固</a:t>
            </a:r>
            <a:endParaRPr lang="zh-CN" altLang="en-US" sz="2000" dirty="0">
              <a:solidFill>
                <a:schemeClr val="tx2"/>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919595" y="451951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835660" y="4597400"/>
            <a:ext cx="3088640" cy="2009775"/>
          </a:xfrm>
          <a:prstGeom prst="rect">
            <a:avLst/>
          </a:prstGeom>
        </p:spPr>
        <p:txBody>
          <a:bodyPr wrap="square" lIns="91438" tIns="45719" rIns="91438" bIns="45719">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由传统家庭的、宗教的、种族的等参差不齐的政治权威转变为全国性单一的，世俗的政治权威以遵行民意和法律来保障自己权威的合法性；另外，王室的形象与声誉问题也要重视</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解决。</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5" name="圆角矩形 44"/>
          <p:cNvSpPr/>
          <p:nvPr/>
        </p:nvSpPr>
        <p:spPr>
          <a:xfrm rot="10800000" flipV="1">
            <a:off x="8289983" y="4280285"/>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6" name="文本框 45"/>
          <p:cNvSpPr txBox="1"/>
          <p:nvPr/>
        </p:nvSpPr>
        <p:spPr>
          <a:xfrm>
            <a:off x="8714347" y="4233656"/>
            <a:ext cx="2467610" cy="490220"/>
          </a:xfrm>
          <a:prstGeom prst="rect">
            <a:avLst/>
          </a:prstGeom>
          <a:noFill/>
        </p:spPr>
        <p:txBody>
          <a:bodyPr wrap="none" lIns="91438" tIns="45719" rIns="91438" bIns="45719" rtlCol="0">
            <a:spAutoFit/>
          </a:bodyPr>
          <a:lstStyle/>
          <a:p>
            <a:pPr algn="l">
              <a:lnSpc>
                <a:spcPct val="130000"/>
              </a:lnSpc>
            </a:pPr>
            <a:r>
              <a:rPr lang="zh-CN" altLang="en-US" sz="2000" dirty="0">
                <a:solidFill>
                  <a:schemeClr val="tx2"/>
                </a:solidFill>
                <a:latin typeface="微软雅黑" panose="020B0503020204020204" pitchFamily="34" charset="-122"/>
                <a:ea typeface="微软雅黑" panose="020B0503020204020204" pitchFamily="34" charset="-122"/>
              </a:rPr>
              <a:t>政治参与的适度扩大</a:t>
            </a:r>
            <a:endParaRPr lang="zh-CN" altLang="en-US" sz="2000" dirty="0">
              <a:solidFill>
                <a:schemeClr val="tx2"/>
              </a:solidFill>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8802720" y="460238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8718550" y="4680585"/>
            <a:ext cx="2840990" cy="1369695"/>
          </a:xfrm>
          <a:prstGeom prst="rect">
            <a:avLst/>
          </a:prstGeom>
        </p:spPr>
        <p:txBody>
          <a:bodyPr wrap="square" lIns="91438" tIns="45719" rIns="91438" bIns="45719">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增加社会多元性和包容性，提高公民对君主制度和国家机构的认同感和信任感，增加社会凝聚力和稳定性</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圆角矩形 6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4" name="文本框 63"/>
          <p:cNvSpPr txBox="1"/>
          <p:nvPr/>
        </p:nvSpPr>
        <p:spPr>
          <a:xfrm>
            <a:off x="647718" y="267582"/>
            <a:ext cx="2031321" cy="461663"/>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分析与讨论</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5" name="矩形 64"/>
          <p:cNvSpPr/>
          <p:nvPr/>
        </p:nvSpPr>
        <p:spPr>
          <a:xfrm>
            <a:off x="2993043" y="324999"/>
            <a:ext cx="3522208"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6" name="组 65"/>
          <p:cNvGrpSpPr/>
          <p:nvPr/>
        </p:nvGrpSpPr>
        <p:grpSpPr>
          <a:xfrm>
            <a:off x="9284090" y="252856"/>
            <a:ext cx="2907908" cy="551815"/>
            <a:chOff x="9284089" y="252855"/>
            <a:chExt cx="2907908" cy="551815"/>
          </a:xfrm>
        </p:grpSpPr>
        <p:grpSp>
          <p:nvGrpSpPr>
            <p:cNvPr id="67" name="组 66"/>
            <p:cNvGrpSpPr/>
            <p:nvPr/>
          </p:nvGrpSpPr>
          <p:grpSpPr>
            <a:xfrm>
              <a:off x="11454105" y="252856"/>
              <a:ext cx="737892" cy="484288"/>
              <a:chOff x="11454105" y="252856"/>
              <a:chExt cx="737892" cy="484288"/>
            </a:xfrm>
          </p:grpSpPr>
          <p:grpSp>
            <p:nvGrpSpPr>
              <p:cNvPr id="69" name="组 68"/>
              <p:cNvGrpSpPr/>
              <p:nvPr/>
            </p:nvGrpSpPr>
            <p:grpSpPr>
              <a:xfrm>
                <a:off x="12039604" y="252856"/>
                <a:ext cx="152393" cy="484287"/>
                <a:chOff x="12039604" y="252856"/>
                <a:chExt cx="152393" cy="484287"/>
              </a:xfrm>
            </p:grpSpPr>
            <p:sp>
              <p:nvSpPr>
                <p:cNvPr id="73" name="圆角矩形 7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99"/>
              <p:cNvGrpSpPr/>
              <p:nvPr/>
            </p:nvGrpSpPr>
            <p:grpSpPr>
              <a:xfrm>
                <a:off x="11454105" y="252857"/>
                <a:ext cx="491115" cy="484287"/>
                <a:chOff x="1528923" y="220268"/>
                <a:chExt cx="1284096" cy="1266241"/>
              </a:xfrm>
            </p:grpSpPr>
            <p:sp>
              <p:nvSpPr>
                <p:cNvPr id="71" name="圆角矩形 7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8" name="文本框 67"/>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3" name="文本框 2"/>
          <p:cNvSpPr txBox="1"/>
          <p:nvPr/>
        </p:nvSpPr>
        <p:spPr>
          <a:xfrm>
            <a:off x="3305810" y="1088390"/>
            <a:ext cx="5920740" cy="583565"/>
          </a:xfrm>
          <a:prstGeom prst="rect">
            <a:avLst/>
          </a:prstGeom>
          <a:noFill/>
        </p:spPr>
        <p:txBody>
          <a:bodyPr wrap="square" rtlCol="0">
            <a:spAutoFit/>
          </a:bodyPr>
          <a:p>
            <a:r>
              <a:rPr lang="zh-CN" altLang="en-US" sz="3200"/>
              <a:t>当代君主制国家政治改革目标</a:t>
            </a:r>
            <a:endParaRPr lang="zh-CN" altLang="en-US" sz="3200"/>
          </a:p>
        </p:txBody>
      </p:sp>
      <p:sp>
        <p:nvSpPr>
          <p:cNvPr id="4" name="圆角矩形 3"/>
          <p:cNvSpPr/>
          <p:nvPr/>
        </p:nvSpPr>
        <p:spPr>
          <a:xfrm rot="10800000" flipV="1">
            <a:off x="4617778" y="5337560"/>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dirty="0"/>
          </a:p>
        </p:txBody>
      </p:sp>
      <p:sp>
        <p:nvSpPr>
          <p:cNvPr id="5" name="文本框 4"/>
          <p:cNvSpPr txBox="1"/>
          <p:nvPr/>
        </p:nvSpPr>
        <p:spPr>
          <a:xfrm>
            <a:off x="4862437" y="5230606"/>
            <a:ext cx="2467610" cy="490220"/>
          </a:xfrm>
          <a:prstGeom prst="rect">
            <a:avLst/>
          </a:prstGeom>
          <a:noFill/>
        </p:spPr>
        <p:txBody>
          <a:bodyPr wrap="none" lIns="91438" tIns="45719" rIns="91438" bIns="45719" rtlCol="0">
            <a:spAutoFit/>
          </a:bodyPr>
          <a:p>
            <a:pPr algn="l">
              <a:lnSpc>
                <a:spcPct val="130000"/>
              </a:lnSpc>
            </a:pPr>
            <a:r>
              <a:rPr lang="zh-CN" altLang="en-US" sz="2000" dirty="0">
                <a:solidFill>
                  <a:schemeClr val="tx2"/>
                </a:solidFill>
                <a:latin typeface="微软雅黑" panose="020B0503020204020204" pitchFamily="34" charset="-122"/>
                <a:ea typeface="微软雅黑" panose="020B0503020204020204" pitchFamily="34" charset="-122"/>
              </a:rPr>
              <a:t>经济社会的平稳发展</a:t>
            </a:r>
            <a:endParaRPr lang="zh-CN" altLang="en-US" sz="2000" dirty="0">
              <a:solidFill>
                <a:schemeClr val="tx2"/>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633073" y="572078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787900" y="5720715"/>
            <a:ext cx="2840990" cy="1049655"/>
          </a:xfrm>
          <a:prstGeom prst="rect">
            <a:avLst/>
          </a:prstGeom>
        </p:spPr>
        <p:txBody>
          <a:bodyPr wrap="square" lIns="91438" tIns="45719" rIns="91438" bIns="45719">
            <a:spAutoFit/>
          </a:bodyPr>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发展经济是对处于第三世界的君主政体国家进行政治现代化改革的重要铺垫。</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8328226" y="3077396"/>
              <a:ext cx="3631758" cy="861772"/>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结论与建议</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2915848" y="3264361"/>
              <a:ext cx="5286269" cy="461663"/>
            </a:xfrm>
            <a:prstGeom prst="rect">
              <a:avLst/>
            </a:prstGeom>
          </p:spPr>
          <p:txBody>
            <a:bodyPr wrap="none" lIns="91438" tIns="45719" rIns="91438" bIns="45719">
              <a:spAutoFit/>
            </a:bodyPr>
            <a:lstStyle/>
            <a:p>
              <a:pPr algn="r"/>
              <a:r>
                <a:rPr lang="en-US" altLang="zh-CN" sz="2400" dirty="0">
                  <a:solidFill>
                    <a:schemeClr val="bg1"/>
                  </a:solidFill>
                  <a:latin typeface="微软雅黑" panose="020B0503020204020204" pitchFamily="34" charset="-122"/>
                  <a:ea typeface="微软雅黑" panose="020B0503020204020204" pitchFamily="34" charset="-122"/>
                </a:rPr>
                <a:t>CONCLUSION AND SUGGESTIONS</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0" y="252856"/>
            <a:ext cx="2907908" cy="551815"/>
            <a:chOff x="9284089" y="252855"/>
            <a:chExt cx="2907908" cy="55181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530600"/>
            <a:chOff x="1300233" y="1995959"/>
            <a:chExt cx="3306471" cy="3561760"/>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1696767" y="2484740"/>
              <a:ext cx="2513091" cy="3072979"/>
            </a:xfrm>
            <a:prstGeom prst="rect">
              <a:avLst/>
            </a:prstGeom>
            <a:noFill/>
          </p:spPr>
          <p:txBody>
            <a:bodyPr wrap="squar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英国君主立宪制</a:t>
              </a:r>
              <a:endParaRPr lang="en-US" altLang="zh-CN" sz="4800" dirty="0">
                <a:solidFill>
                  <a:schemeClr val="bg1"/>
                </a:solidFill>
                <a:latin typeface="微软雅黑" panose="020B0503020204020204" pitchFamily="34" charset="-122"/>
                <a:ea typeface="微软雅黑" panose="020B0503020204020204" pitchFamily="34" charset="-122"/>
              </a:endParaRPr>
            </a:p>
            <a:p>
              <a:pPr algn="ctr"/>
              <a:endParaRPr lang="zh-CN" altLang="en-US" sz="4800" dirty="0">
                <a:solidFill>
                  <a:schemeClr val="bg1"/>
                </a:solidFill>
                <a:latin typeface="Calibri" panose="020F0502020204030204" pitchFamily="34" charset="0"/>
              </a:endParaRPr>
            </a:p>
          </p:txBody>
        </p:sp>
      </p:grpSp>
      <p:sp>
        <p:nvSpPr>
          <p:cNvPr id="2" name="矩形 1"/>
          <p:cNvSpPr/>
          <p:nvPr/>
        </p:nvSpPr>
        <p:spPr>
          <a:xfrm>
            <a:off x="1214763" y="2540929"/>
            <a:ext cx="6096000" cy="2969895"/>
          </a:xfrm>
          <a:prstGeom prst="rect">
            <a:avLst/>
          </a:prstGeom>
        </p:spPr>
        <p:txBody>
          <a:bodyPr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英国王室需要适应和改革，以符合现代社会的需求和期望</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英国王室需要关注内外部环境的变化，以保持其国内外地位和声誉</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英国王室需要注重文化遗产的保护和传承，以弘扬和传承其历史、文化和艺术等方面的价值和意义</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英国王室需要保持稳定和合法性，以应对各种不确定性和风险，为国家和民众提供更好的服务和支持</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8" y="267582"/>
            <a:ext cx="2031321" cy="461663"/>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结论与建议</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1" name="矩形 40"/>
          <p:cNvSpPr/>
          <p:nvPr/>
        </p:nvSpPr>
        <p:spPr>
          <a:xfrm>
            <a:off x="2943209" y="324999"/>
            <a:ext cx="4223435"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CONCLUSION AND SUGGESTIONS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284090" y="252856"/>
            <a:ext cx="2907908" cy="551815"/>
            <a:chOff x="9284089" y="252855"/>
            <a:chExt cx="2907908" cy="551815"/>
          </a:xfrm>
        </p:grpSpPr>
        <p:grpSp>
          <p:nvGrpSpPr>
            <p:cNvPr id="43" name="组 42"/>
            <p:cNvGrpSpPr/>
            <p:nvPr/>
          </p:nvGrpSpPr>
          <p:grpSpPr>
            <a:xfrm>
              <a:off x="11454105" y="252856"/>
              <a:ext cx="737892" cy="484288"/>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4" name="文本框 43"/>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3219648" y="2155093"/>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1" name="圆角矩形 20"/>
          <p:cNvSpPr/>
          <p:nvPr/>
        </p:nvSpPr>
        <p:spPr>
          <a:xfrm>
            <a:off x="3215481" y="1962775"/>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2" name="圆角矩形 21"/>
          <p:cNvSpPr/>
          <p:nvPr/>
        </p:nvSpPr>
        <p:spPr>
          <a:xfrm rot="10800000" flipV="1">
            <a:off x="2860353" y="2451474"/>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3" name="圆角矩形 22"/>
          <p:cNvSpPr/>
          <p:nvPr/>
        </p:nvSpPr>
        <p:spPr>
          <a:xfrm rot="10800000" flipV="1">
            <a:off x="2860353" y="5208339"/>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4" name="圆角矩形 23"/>
          <p:cNvSpPr/>
          <p:nvPr/>
        </p:nvSpPr>
        <p:spPr>
          <a:xfrm rot="10800000" flipV="1">
            <a:off x="2860353" y="3370429"/>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5" name="圆角矩形 24"/>
          <p:cNvSpPr/>
          <p:nvPr/>
        </p:nvSpPr>
        <p:spPr>
          <a:xfrm rot="10800000" flipV="1">
            <a:off x="2860353" y="4289383"/>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26" name="矩形 25"/>
          <p:cNvSpPr/>
          <p:nvPr/>
        </p:nvSpPr>
        <p:spPr>
          <a:xfrm>
            <a:off x="4489707" y="2487563"/>
            <a:ext cx="7131572" cy="729615"/>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天皇制度在日本仍然具有重要的象征作用，未来可能需要适应和改革，以增加天皇的权力和作用</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4488810" y="3408038"/>
            <a:ext cx="7131572" cy="729615"/>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天皇制度需要关注社会问题，如人口老龄化、少子化等，以保障天皇制度的稳定性和认可度</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4488810" y="4327691"/>
            <a:ext cx="7131572" cy="729615"/>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天皇制度需要积极适应全球化的趋势，在国际上发挥更重要的作用，为日本争取更多的国际支持和认可</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4488810" y="5247347"/>
            <a:ext cx="7131572" cy="729615"/>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天皇制度需要更加开明、灵活和现代化，在面临各种挑战和风险的情况下，利用数字技术进行传播和沟通，保护和维护文化遗产和环境资源</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3712" y="1962775"/>
            <a:ext cx="2212787" cy="4447636"/>
          </a:xfrm>
          <a:prstGeom prst="rect">
            <a:avLst/>
          </a:prstGeom>
          <a:solidFill>
            <a:srgbClr val="4472C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 name="文本框 1"/>
          <p:cNvSpPr txBox="1"/>
          <p:nvPr/>
        </p:nvSpPr>
        <p:spPr>
          <a:xfrm>
            <a:off x="-681341" y="2451610"/>
            <a:ext cx="2674620" cy="3138170"/>
          </a:xfrm>
          <a:prstGeom prst="rect">
            <a:avLst/>
          </a:prstGeom>
          <a:noFill/>
        </p:spPr>
        <p:txBody>
          <a:bodyPr vert="eaVert" wrap="none" lIns="91436" tIns="45718" rIns="91436" bIns="45718" rtlCol="0">
            <a:spAutoFit/>
          </a:bodyPr>
          <a:lstStyle/>
          <a:p>
            <a:pPr algn="l"/>
            <a:r>
              <a:rPr lang="zh-CN" altLang="en-US" sz="5400" spc="600" dirty="0">
                <a:solidFill>
                  <a:schemeClr val="bg1"/>
                </a:solidFill>
                <a:latin typeface="微软雅黑" panose="020B0503020204020204" pitchFamily="34" charset="-122"/>
                <a:ea typeface="微软雅黑" panose="020B0503020204020204" pitchFamily="34" charset="-122"/>
              </a:rPr>
              <a:t>立宪制</a:t>
            </a:r>
            <a:endParaRPr lang="zh-CN" altLang="en-US" sz="5400" spc="600" dirty="0">
              <a:solidFill>
                <a:schemeClr val="bg1"/>
              </a:solidFill>
              <a:latin typeface="微软雅黑" panose="020B0503020204020204" pitchFamily="34" charset="-122"/>
              <a:ea typeface="微软雅黑" panose="020B0503020204020204" pitchFamily="34" charset="-122"/>
            </a:endParaRPr>
          </a:p>
          <a:p>
            <a:pPr algn="l"/>
            <a:r>
              <a:rPr lang="zh-CN" altLang="en-US" sz="5400" spc="600" dirty="0">
                <a:solidFill>
                  <a:schemeClr val="bg1"/>
                </a:solidFill>
                <a:latin typeface="微软雅黑" panose="020B0503020204020204" pitchFamily="34" charset="-122"/>
                <a:ea typeface="微软雅黑" panose="020B0503020204020204" pitchFamily="34" charset="-122"/>
                <a:sym typeface="+mn-ea"/>
              </a:rPr>
              <a:t>日本君主</a:t>
            </a:r>
            <a:endParaRPr lang="zh-CN" altLang="en-US" sz="5400" spc="600" dirty="0">
              <a:solidFill>
                <a:schemeClr val="bg1"/>
              </a:solidFill>
              <a:latin typeface="微软雅黑" panose="020B0503020204020204" pitchFamily="34" charset="-122"/>
              <a:ea typeface="微软雅黑" panose="020B0503020204020204" pitchFamily="34" charset="-122"/>
            </a:endParaRPr>
          </a:p>
          <a:p>
            <a:endParaRPr lang="zh-CN" altLang="en-US" sz="5400" spc="6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5" name="文本框 44"/>
          <p:cNvSpPr txBox="1"/>
          <p:nvPr/>
        </p:nvSpPr>
        <p:spPr>
          <a:xfrm>
            <a:off x="647718" y="267582"/>
            <a:ext cx="2031321" cy="461663"/>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结论与建议</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2943209" y="324999"/>
            <a:ext cx="4223435"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CONCLUSION AND SUGGESTIONS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7" name="组 46"/>
          <p:cNvGrpSpPr/>
          <p:nvPr/>
        </p:nvGrpSpPr>
        <p:grpSpPr>
          <a:xfrm>
            <a:off x="9284090" y="252856"/>
            <a:ext cx="2907908" cy="551815"/>
            <a:chOff x="9284089" y="252855"/>
            <a:chExt cx="2907908" cy="551815"/>
          </a:xfrm>
        </p:grpSpPr>
        <p:grpSp>
          <p:nvGrpSpPr>
            <p:cNvPr id="48" name="组 47"/>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3" y="2847434"/>
            <a:ext cx="13238448" cy="1296345"/>
            <a:chOff x="-21102" y="2847433"/>
            <a:chExt cx="13238448" cy="1296345"/>
          </a:xfrm>
        </p:grpSpPr>
        <p:sp>
          <p:nvSpPr>
            <p:cNvPr id="51" name="矩形 50"/>
            <p:cNvSpPr/>
            <p:nvPr/>
          </p:nvSpPr>
          <p:spPr>
            <a:xfrm flipH="1">
              <a:off x="1025346"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6</a:t>
              </a:r>
              <a:endParaRPr lang="zh-CN" altLang="en-US" sz="6000" dirty="0"/>
            </a:p>
          </p:txBody>
        </p:sp>
        <p:sp>
          <p:nvSpPr>
            <p:cNvPr id="42" name="文本框 41"/>
            <p:cNvSpPr txBox="1"/>
            <p:nvPr/>
          </p:nvSpPr>
          <p:spPr>
            <a:xfrm>
              <a:off x="8887506" y="3077396"/>
              <a:ext cx="2947811" cy="861772"/>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文献综述</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6295285" y="3264361"/>
              <a:ext cx="2419048"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BIBLIOGRAPHY</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0" y="252856"/>
            <a:ext cx="2907908" cy="551815"/>
            <a:chOff x="9284089" y="252855"/>
            <a:chExt cx="2907908" cy="55181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0"/>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3" y="170594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1" y="231351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5797243" y="297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521811" y="358351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77" name="圆角矩形 76"/>
          <p:cNvSpPr/>
          <p:nvPr/>
        </p:nvSpPr>
        <p:spPr>
          <a:xfrm rot="10800000" flipV="1">
            <a:off x="5797243" y="424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圆角矩形 77"/>
          <p:cNvSpPr/>
          <p:nvPr/>
        </p:nvSpPr>
        <p:spPr>
          <a:xfrm rot="10800000" flipV="1">
            <a:off x="6521811" y="4853512"/>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87" name="文本框 86"/>
          <p:cNvSpPr txBox="1"/>
          <p:nvPr/>
        </p:nvSpPr>
        <p:spPr>
          <a:xfrm>
            <a:off x="3244675" y="1564948"/>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概念</a:t>
            </a:r>
            <a:r>
              <a:rPr lang="zh-CN" altLang="en-US" sz="3600" dirty="0">
                <a:solidFill>
                  <a:schemeClr val="tx2"/>
                </a:solidFill>
                <a:latin typeface="微软雅黑" panose="020B0503020204020204" pitchFamily="34" charset="-122"/>
                <a:ea typeface="微软雅黑" panose="020B0503020204020204" pitchFamily="34" charset="-122"/>
              </a:rPr>
              <a:t>讲解</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7676173" y="2197401"/>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改革方向</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3248528" y="2839537"/>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存续原因</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7676173" y="3467401"/>
            <a:ext cx="2492991" cy="646331"/>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结论与建议</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3248528" y="4109537"/>
            <a:ext cx="24676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面临的</a:t>
            </a:r>
            <a:r>
              <a:rPr lang="zh-CN" altLang="en-US" sz="3600" dirty="0">
                <a:solidFill>
                  <a:schemeClr val="tx2"/>
                </a:solidFill>
                <a:latin typeface="微软雅黑" panose="020B0503020204020204" pitchFamily="34" charset="-122"/>
                <a:ea typeface="微软雅黑" panose="020B0503020204020204" pitchFamily="34" charset="-122"/>
              </a:rPr>
              <a:t>挑战</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7676172" y="4737401"/>
            <a:ext cx="2031325" cy="646331"/>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文献综述</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104" name="矩形 103"/>
          <p:cNvSpPr/>
          <p:nvPr/>
        </p:nvSpPr>
        <p:spPr>
          <a:xfrm>
            <a:off x="3206945" y="2153781"/>
            <a:ext cx="2031321"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BACKGROUNDS</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
        <p:nvSpPr>
          <p:cNvPr id="105" name="矩形 104"/>
          <p:cNvSpPr/>
          <p:nvPr/>
        </p:nvSpPr>
        <p:spPr>
          <a:xfrm>
            <a:off x="3439259" y="3485867"/>
            <a:ext cx="1792712"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FRAMWORK</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
        <p:nvSpPr>
          <p:cNvPr id="106" name="矩形 105"/>
          <p:cNvSpPr/>
          <p:nvPr/>
        </p:nvSpPr>
        <p:spPr>
          <a:xfrm>
            <a:off x="3566821" y="4755867"/>
            <a:ext cx="1659425"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METHODS</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
        <p:nvSpPr>
          <p:cNvPr id="107" name="矩形 106"/>
          <p:cNvSpPr/>
          <p:nvPr/>
        </p:nvSpPr>
        <p:spPr>
          <a:xfrm>
            <a:off x="7633372" y="2737657"/>
            <a:ext cx="2116925"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ANALYSIS AND DISCUSSION</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
        <p:nvSpPr>
          <p:cNvPr id="108" name="矩形 107"/>
          <p:cNvSpPr/>
          <p:nvPr/>
        </p:nvSpPr>
        <p:spPr>
          <a:xfrm>
            <a:off x="7663453" y="4066896"/>
            <a:ext cx="2441483"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CONCLUSION AND SUGGESTION</a:t>
            </a:r>
            <a:endParaRPr lang="en-US" altLang="zh-CN" sz="1100" dirty="0">
              <a:solidFill>
                <a:srgbClr val="A2A2A2"/>
              </a:solidFill>
              <a:latin typeface="微软雅黑" panose="020B0503020204020204" pitchFamily="34" charset="-122"/>
              <a:ea typeface="微软雅黑" panose="020B0503020204020204" pitchFamily="34" charset="-122"/>
            </a:endParaRPr>
          </a:p>
        </p:txBody>
      </p:sp>
      <p:sp>
        <p:nvSpPr>
          <p:cNvPr id="109" name="矩形 108"/>
          <p:cNvSpPr/>
          <p:nvPr/>
        </p:nvSpPr>
        <p:spPr>
          <a:xfrm>
            <a:off x="7733876" y="5383731"/>
            <a:ext cx="1210584"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BIBLIOGRAPHY</a:t>
            </a:r>
            <a:endParaRPr lang="en-US" altLang="zh-CN" sz="1100" dirty="0">
              <a:solidFill>
                <a:srgbClr val="A2A2A2"/>
              </a:solidFill>
              <a:latin typeface="微软雅黑" panose="020B0503020204020204" pitchFamily="34" charset="-122"/>
              <a:ea typeface="微软雅黑" panose="020B0503020204020204" pitchFamily="34" charset="-122"/>
            </a:endParaRPr>
          </a:p>
        </p:txBody>
      </p:sp>
      <p:grpSp>
        <p:nvGrpSpPr>
          <p:cNvPr id="14" name="组 13"/>
          <p:cNvGrpSpPr/>
          <p:nvPr/>
        </p:nvGrpSpPr>
        <p:grpSpPr>
          <a:xfrm>
            <a:off x="9284090" y="252856"/>
            <a:ext cx="2907908" cy="551815"/>
            <a:chOff x="9284089" y="252855"/>
            <a:chExt cx="2907908" cy="551815"/>
          </a:xfrm>
        </p:grpSpPr>
        <p:grpSp>
          <p:nvGrpSpPr>
            <p:cNvPr id="3" name="组 2"/>
            <p:cNvGrpSpPr/>
            <p:nvPr/>
          </p:nvGrpSpPr>
          <p:grpSpPr>
            <a:xfrm>
              <a:off x="11454105" y="252856"/>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5" name="文本框 44"/>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2334135" y="2065436"/>
            <a:ext cx="9863532"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0" name="圆角矩形 19"/>
          <p:cNvSpPr/>
          <p:nvPr/>
        </p:nvSpPr>
        <p:spPr>
          <a:xfrm>
            <a:off x="2329554" y="1876965"/>
            <a:ext cx="9863532"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5" name="圆角矩形 24"/>
          <p:cNvSpPr/>
          <p:nvPr/>
        </p:nvSpPr>
        <p:spPr>
          <a:xfrm rot="16200000" flipV="1">
            <a:off x="-146012" y="4710883"/>
            <a:ext cx="770655" cy="4786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6" name="圆角矩形 25"/>
          <p:cNvSpPr/>
          <p:nvPr/>
        </p:nvSpPr>
        <p:spPr>
          <a:xfrm rot="16200000" flipV="1">
            <a:off x="-146012" y="5611017"/>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7" name="圆角矩形 26"/>
          <p:cNvSpPr/>
          <p:nvPr/>
        </p:nvSpPr>
        <p:spPr>
          <a:xfrm rot="16200000" flipV="1">
            <a:off x="-146012" y="2943503"/>
            <a:ext cx="770655" cy="4786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8" name="圆角矩形 27"/>
          <p:cNvSpPr/>
          <p:nvPr/>
        </p:nvSpPr>
        <p:spPr>
          <a:xfrm rot="16200000" flipV="1">
            <a:off x="-146012" y="3843635"/>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4" name="圆角矩形 23"/>
          <p:cNvSpPr/>
          <p:nvPr/>
        </p:nvSpPr>
        <p:spPr>
          <a:xfrm rot="16200000" flipV="1">
            <a:off x="-146012" y="2022983"/>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36" name="文本框 35"/>
          <p:cNvSpPr txBox="1"/>
          <p:nvPr/>
        </p:nvSpPr>
        <p:spPr>
          <a:xfrm>
            <a:off x="789750" y="2190119"/>
            <a:ext cx="1212215" cy="3798570"/>
          </a:xfrm>
          <a:prstGeom prst="rect">
            <a:avLst/>
          </a:prstGeom>
          <a:noFill/>
        </p:spPr>
        <p:txBody>
          <a:bodyPr vert="eaVert" wrap="none" lIns="91436" tIns="45718" rIns="91436" bIns="45718" rtlCol="0">
            <a:spAutoFit/>
          </a:bodyPr>
          <a:lstStyle/>
          <a:p>
            <a:r>
              <a:rPr lang="zh-CN" altLang="en-US" sz="6700" spc="600" dirty="0">
                <a:solidFill>
                  <a:schemeClr val="bg1">
                    <a:lumMod val="50000"/>
                  </a:schemeClr>
                </a:solidFill>
                <a:latin typeface="微软雅黑" panose="020B0503020204020204" pitchFamily="34" charset="-122"/>
                <a:ea typeface="微软雅黑" panose="020B0503020204020204" pitchFamily="34" charset="-122"/>
              </a:rPr>
              <a:t>相关</a:t>
            </a:r>
            <a:r>
              <a:rPr lang="zh-CN" altLang="en-US" sz="6700" spc="600" dirty="0">
                <a:solidFill>
                  <a:schemeClr val="bg1">
                    <a:lumMod val="50000"/>
                  </a:schemeClr>
                </a:solidFill>
                <a:latin typeface="微软雅黑" panose="020B0503020204020204" pitchFamily="34" charset="-122"/>
                <a:ea typeface="微软雅黑" panose="020B0503020204020204" pitchFamily="34" charset="-122"/>
              </a:rPr>
              <a:t>资料</a:t>
            </a:r>
            <a:endParaRPr lang="zh-CN" altLang="en-US" sz="6700" spc="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3032653" y="2569307"/>
            <a:ext cx="8457331" cy="3277235"/>
          </a:xfrm>
          <a:prstGeom prst="rect">
            <a:avLst/>
          </a:prstGeom>
        </p:spPr>
        <p:txBody>
          <a:bodyPr wrap="square" lIns="91436" tIns="45718" rIns="91436" bIns="45718">
            <a:spAutoFit/>
          </a:bodyPr>
          <a:lstStyle/>
          <a:p>
            <a:pP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rPr>
              <a:t>[ 01</a:t>
            </a:r>
            <a:r>
              <a:rPr lang="zh-CN" altLang="en-US" sz="1600" dirty="0">
                <a:solidFill>
                  <a:schemeClr val="bg1"/>
                </a:solidFill>
                <a:latin typeface="微软雅黑" panose="020B0503020204020204" pitchFamily="34" charset="-122"/>
                <a:ea typeface="微软雅黑" panose="020B0503020204020204" pitchFamily="34" charset="-122"/>
              </a:rPr>
              <a:t>］</a:t>
            </a:r>
            <a:r>
              <a:rPr sz="1600" dirty="0">
                <a:solidFill>
                  <a:schemeClr val="bg1"/>
                </a:solidFill>
                <a:latin typeface="微软雅黑" panose="020B0503020204020204" pitchFamily="34" charset="-122"/>
                <a:ea typeface="微软雅黑" panose="020B0503020204020204" pitchFamily="34" charset="-122"/>
              </a:rPr>
              <a:t>https://www.ucl.ac.uk/</a:t>
            </a:r>
            <a:r>
              <a:rPr lang="en-US" sz="1600" dirty="0">
                <a:solidFill>
                  <a:schemeClr val="bg1"/>
                </a:solidFill>
                <a:latin typeface="微软雅黑" panose="020B0503020204020204" pitchFamily="34" charset="-122"/>
                <a:ea typeface="微软雅黑" panose="020B0503020204020204" pitchFamily="34" charset="-122"/>
              </a:rPr>
              <a:t>  Future Challenges for the Monarchy </a:t>
            </a:r>
            <a:endParaRPr 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rPr>
              <a:t>[ 02</a:t>
            </a:r>
            <a:r>
              <a:rPr lang="zh-CN" altLang="en-US" sz="1600" dirty="0">
                <a:solidFill>
                  <a:schemeClr val="bg1"/>
                </a:solidFill>
                <a:latin typeface="微软雅黑" panose="020B0503020204020204" pitchFamily="34" charset="-122"/>
                <a:ea typeface="微软雅黑" panose="020B0503020204020204" pitchFamily="34" charset="-122"/>
              </a:rPr>
              <a:t>］</a:t>
            </a:r>
            <a:r>
              <a:rPr sz="1600" dirty="0">
                <a:solidFill>
                  <a:schemeClr val="bg1"/>
                </a:solidFill>
                <a:latin typeface="微软雅黑" panose="020B0503020204020204" pitchFamily="34" charset="-122"/>
                <a:ea typeface="微软雅黑" panose="020B0503020204020204" pitchFamily="34" charset="-122"/>
              </a:rPr>
              <a:t>日本政治的未来发展趋势———从各政治主体相互关系的视角</a:t>
            </a:r>
            <a:r>
              <a:rPr lang="en-US" sz="1600" dirty="0">
                <a:solidFill>
                  <a:schemeClr val="bg1"/>
                </a:solidFill>
                <a:latin typeface="微软雅黑" panose="020B0503020204020204" pitchFamily="34" charset="-122"/>
                <a:ea typeface="微软雅黑" panose="020B0503020204020204" pitchFamily="34" charset="-122"/>
              </a:rPr>
              <a:t>      </a:t>
            </a:r>
            <a:r>
              <a:rPr sz="1600" dirty="0">
                <a:solidFill>
                  <a:schemeClr val="bg1"/>
                </a:solidFill>
                <a:latin typeface="微软雅黑" panose="020B0503020204020204" pitchFamily="34" charset="-122"/>
                <a:ea typeface="微软雅黑" panose="020B0503020204020204" pitchFamily="34" charset="-122"/>
              </a:rPr>
              <a:t>王新生</a:t>
            </a:r>
            <a:endParaRPr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rPr>
              <a:t>[ 03</a:t>
            </a:r>
            <a:r>
              <a:rPr lang="zh-CN" altLang="en-US" sz="1600" dirty="0">
                <a:solidFill>
                  <a:schemeClr val="bg1"/>
                </a:solidFill>
                <a:latin typeface="微软雅黑" panose="020B0503020204020204" pitchFamily="34" charset="-122"/>
                <a:ea typeface="微软雅黑" panose="020B0503020204020204" pitchFamily="34" charset="-122"/>
              </a:rPr>
              <a:t>］</a:t>
            </a:r>
            <a:r>
              <a:rPr sz="1600" dirty="0">
                <a:solidFill>
                  <a:schemeClr val="bg1"/>
                </a:solidFill>
                <a:latin typeface="微软雅黑" panose="020B0503020204020204" pitchFamily="34" charset="-122"/>
                <a:ea typeface="微软雅黑" panose="020B0503020204020204" pitchFamily="34" charset="-122"/>
              </a:rPr>
              <a:t>日本的政治大国战略动向及前景展望</a:t>
            </a:r>
            <a:r>
              <a:rPr lang="en-US"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赵大维</a:t>
            </a:r>
            <a:endParaRPr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rPr>
              <a:t>[ 04</a:t>
            </a:r>
            <a:r>
              <a:rPr lang="zh-CN" altLang="en-US" sz="1600" dirty="0">
                <a:solidFill>
                  <a:schemeClr val="bg1"/>
                </a:solidFill>
                <a:latin typeface="微软雅黑" panose="020B0503020204020204" pitchFamily="34" charset="-122"/>
                <a:ea typeface="微软雅黑" panose="020B0503020204020204" pitchFamily="34" charset="-122"/>
              </a:rPr>
              <a:t>］</a:t>
            </a:r>
            <a:r>
              <a:rPr sz="1600" dirty="0">
                <a:solidFill>
                  <a:schemeClr val="bg1"/>
                </a:solidFill>
                <a:latin typeface="微软雅黑" panose="020B0503020204020204" pitchFamily="34" charset="-122"/>
                <a:ea typeface="微软雅黑" panose="020B0503020204020204" pitchFamily="34" charset="-122"/>
              </a:rPr>
              <a:t>英国后“脱欧”时代的现实困境与发展趋势:北爱政治体制的分析视角</a:t>
            </a:r>
            <a:r>
              <a:rPr lang="en-US" sz="1600" dirty="0">
                <a:solidFill>
                  <a:schemeClr val="bg1"/>
                </a:solidFill>
                <a:latin typeface="微软雅黑" panose="020B0503020204020204" pitchFamily="34" charset="-122"/>
                <a:ea typeface="微软雅黑" panose="020B0503020204020204" pitchFamily="34" charset="-122"/>
              </a:rPr>
              <a:t>    栗潇远</a:t>
            </a:r>
            <a:endParaRPr 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rPr>
              <a:t>[ 05</a:t>
            </a:r>
            <a:r>
              <a:rPr lang="zh-CN" altLang="en-US" sz="1600" dirty="0">
                <a:solidFill>
                  <a:schemeClr val="bg1"/>
                </a:solidFill>
                <a:latin typeface="微软雅黑" panose="020B0503020204020204" pitchFamily="34" charset="-122"/>
                <a:ea typeface="微软雅黑" panose="020B0503020204020204" pitchFamily="34" charset="-122"/>
              </a:rPr>
              <a:t>］</a:t>
            </a:r>
            <a:r>
              <a:rPr sz="1600" dirty="0">
                <a:solidFill>
                  <a:schemeClr val="bg1"/>
                </a:solidFill>
                <a:latin typeface="微软雅黑" panose="020B0503020204020204" pitchFamily="34" charset="-122"/>
                <a:ea typeface="微软雅黑" panose="020B0503020204020204" pitchFamily="34" charset="-122"/>
              </a:rPr>
              <a:t>查尔斯三世能让英国君主立宪制在21世纪焕发新活力吗</a:t>
            </a:r>
            <a:r>
              <a:rPr lang="en-US"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澎湃新闻</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sym typeface="+mn-ea"/>
              </a:rPr>
              <a:t>[ 06</a:t>
            </a:r>
            <a:r>
              <a:rPr lang="zh-CN" altLang="en-US" sz="1600" dirty="0">
                <a:solidFill>
                  <a:schemeClr val="bg1"/>
                </a:solidFill>
                <a:latin typeface="微软雅黑" panose="020B0503020204020204" pitchFamily="34" charset="-122"/>
                <a:ea typeface="微软雅黑" panose="020B0503020204020204" pitchFamily="34" charset="-122"/>
                <a:sym typeface="+mn-ea"/>
              </a:rPr>
              <a:t>］</a:t>
            </a:r>
            <a:r>
              <a:rPr sz="1600" dirty="0">
                <a:solidFill>
                  <a:schemeClr val="bg1"/>
                </a:solidFill>
                <a:latin typeface="微软雅黑" panose="020B0503020204020204" pitchFamily="34" charset="-122"/>
                <a:ea typeface="微软雅黑" panose="020B0503020204020204" pitchFamily="34" charset="-122"/>
                <a:sym typeface="+mn-ea"/>
              </a:rPr>
              <a:t>英女王时代落幕，失去伊丽莎白二世的君主制和英联邦将走向何方？</a:t>
            </a:r>
            <a:r>
              <a:rPr lang="en-US" sz="1600" dirty="0">
                <a:solidFill>
                  <a:schemeClr val="bg1"/>
                </a:solidFill>
                <a:latin typeface="微软雅黑" panose="020B0503020204020204" pitchFamily="34" charset="-122"/>
                <a:ea typeface="微软雅黑" panose="020B0503020204020204" pitchFamily="34" charset="-122"/>
                <a:sym typeface="+mn-ea"/>
              </a:rPr>
              <a:t>  </a:t>
            </a:r>
            <a:r>
              <a:rPr lang="zh-CN" altLang="en-US" sz="1600" dirty="0">
                <a:solidFill>
                  <a:schemeClr val="bg1"/>
                </a:solidFill>
                <a:latin typeface="微软雅黑" panose="020B0503020204020204" pitchFamily="34" charset="-122"/>
                <a:ea typeface="微软雅黑" panose="020B0503020204020204" pitchFamily="34" charset="-122"/>
                <a:sym typeface="+mn-ea"/>
              </a:rPr>
              <a:t>每日经济新闻</a:t>
            </a:r>
            <a:endParaRPr lang="zh-CN" altLang="en-US" sz="1600" dirty="0">
              <a:solidFill>
                <a:schemeClr val="bg1"/>
              </a:solidFill>
              <a:latin typeface="微软雅黑" panose="020B0503020204020204" pitchFamily="34" charset="-122"/>
              <a:ea typeface="微软雅黑" panose="020B0503020204020204" pitchFamily="34" charset="-122"/>
              <a:sym typeface="+mn-ea"/>
            </a:endParaRPr>
          </a:p>
          <a:p>
            <a:pP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sym typeface="+mn-ea"/>
              </a:rPr>
              <a:t>[ 07</a:t>
            </a:r>
            <a:r>
              <a:rPr lang="zh-CN" altLang="en-US" sz="1600" dirty="0">
                <a:solidFill>
                  <a:schemeClr val="bg1"/>
                </a:solidFill>
                <a:latin typeface="微软雅黑" panose="020B0503020204020204" pitchFamily="34" charset="-122"/>
                <a:ea typeface="微软雅黑" panose="020B0503020204020204" pitchFamily="34" charset="-122"/>
                <a:sym typeface="+mn-ea"/>
              </a:rPr>
              <a:t>］君主立宪制</a:t>
            </a:r>
            <a:r>
              <a:rPr lang="en-US" altLang="zh-CN" sz="1600" dirty="0">
                <a:solidFill>
                  <a:schemeClr val="bg1"/>
                </a:solidFill>
                <a:latin typeface="微软雅黑" panose="020B0503020204020204" pitchFamily="34" charset="-122"/>
                <a:ea typeface="微软雅黑" panose="020B0503020204020204" pitchFamily="34" charset="-122"/>
                <a:sym typeface="+mn-ea"/>
              </a:rPr>
              <a:t>     </a:t>
            </a:r>
            <a:r>
              <a:rPr lang="zh-CN" altLang="en-US" sz="1600" dirty="0">
                <a:solidFill>
                  <a:schemeClr val="bg1"/>
                </a:solidFill>
                <a:latin typeface="微软雅黑" panose="020B0503020204020204" pitchFamily="34" charset="-122"/>
                <a:ea typeface="微软雅黑" panose="020B0503020204020204" pitchFamily="34" charset="-122"/>
                <a:sym typeface="+mn-ea"/>
              </a:rPr>
              <a:t>维基百科</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endParaRPr sz="1600" dirty="0">
              <a:solidFill>
                <a:schemeClr val="bg1"/>
              </a:solidFill>
              <a:latin typeface="微软雅黑" panose="020B0503020204020204" pitchFamily="34" charset="-122"/>
              <a:ea typeface="微软雅黑" panose="020B0503020204020204" pitchFamily="34" charset="-122"/>
              <a:sym typeface="+mn-ea"/>
            </a:endParaRPr>
          </a:p>
          <a:p>
            <a:pPr>
              <a:lnSpc>
                <a:spcPct val="130000"/>
              </a:lnSpc>
            </a:pPr>
            <a:endParaRPr sz="16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2456365" y="252859"/>
            <a:ext cx="973563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圆角矩形 4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46" name="文本框 45"/>
          <p:cNvSpPr txBox="1"/>
          <p:nvPr/>
        </p:nvSpPr>
        <p:spPr>
          <a:xfrm>
            <a:off x="647718" y="267582"/>
            <a:ext cx="1646601" cy="461663"/>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文献综述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7" name="矩形 46"/>
          <p:cNvSpPr/>
          <p:nvPr/>
        </p:nvSpPr>
        <p:spPr>
          <a:xfrm>
            <a:off x="2607675" y="324999"/>
            <a:ext cx="1953551"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BIBLIOGRAPHY</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8" name="组 47"/>
          <p:cNvGrpSpPr/>
          <p:nvPr/>
        </p:nvGrpSpPr>
        <p:grpSpPr>
          <a:xfrm>
            <a:off x="9284090" y="252856"/>
            <a:ext cx="2907908" cy="551815"/>
            <a:chOff x="9284089" y="252855"/>
            <a:chExt cx="2907908" cy="551815"/>
          </a:xfrm>
        </p:grpSpPr>
        <p:grpSp>
          <p:nvGrpSpPr>
            <p:cNvPr id="49" name="组 48"/>
            <p:cNvGrpSpPr/>
            <p:nvPr/>
          </p:nvGrpSpPr>
          <p:grpSpPr>
            <a:xfrm>
              <a:off x="11454105" y="252856"/>
              <a:ext cx="737892" cy="484288"/>
              <a:chOff x="11454105" y="252856"/>
              <a:chExt cx="737892" cy="484288"/>
            </a:xfrm>
          </p:grpSpPr>
          <p:grpSp>
            <p:nvGrpSpPr>
              <p:cNvPr id="51" name="组 50"/>
              <p:cNvGrpSpPr/>
              <p:nvPr/>
            </p:nvGrpSpPr>
            <p:grpSpPr>
              <a:xfrm>
                <a:off x="12039604" y="252856"/>
                <a:ext cx="152393" cy="484287"/>
                <a:chOff x="12039604" y="252856"/>
                <a:chExt cx="152393" cy="484287"/>
              </a:xfrm>
            </p:grpSpPr>
            <p:sp>
              <p:nvSpPr>
                <p:cNvPr id="55" name="圆角矩形 5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99"/>
              <p:cNvGrpSpPr/>
              <p:nvPr/>
            </p:nvGrpSpPr>
            <p:grpSpPr>
              <a:xfrm>
                <a:off x="11454105" y="252857"/>
                <a:ext cx="491115" cy="484287"/>
                <a:chOff x="1528923" y="220268"/>
                <a:chExt cx="1284096" cy="1266241"/>
              </a:xfrm>
            </p:grpSpPr>
            <p:sp>
              <p:nvSpPr>
                <p:cNvPr id="53" name="圆角矩形 5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50" name="文本框 49"/>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8"/>
            <a:ext cx="4760277" cy="1477327"/>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4187534" y="4102843"/>
            <a:ext cx="2949555" cy="413326"/>
            <a:chOff x="8354453" y="5779095"/>
            <a:chExt cx="2949555" cy="416709"/>
          </a:xfrm>
        </p:grpSpPr>
        <p:sp>
          <p:nvSpPr>
            <p:cNvPr id="51" name="文本框 50"/>
            <p:cNvSpPr txBox="1"/>
            <p:nvPr/>
          </p:nvSpPr>
          <p:spPr>
            <a:xfrm>
              <a:off x="8354453" y="5779095"/>
              <a:ext cx="1198880" cy="402044"/>
            </a:xfrm>
            <a:prstGeom prst="rect">
              <a:avLst/>
            </a:prstGeom>
            <a:noFill/>
          </p:spPr>
          <p:txBody>
            <a:bodyPr wrap="non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政行一班</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10359128" y="5793760"/>
              <a:ext cx="944880" cy="402044"/>
            </a:xfrm>
            <a:prstGeom prst="rect">
              <a:avLst/>
            </a:prstGeom>
          </p:spPr>
          <p:txBody>
            <a:bodyPr wrap="none">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第六组</a:t>
              </a: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2981612" y="4515841"/>
            <a:ext cx="6158739" cy="335915"/>
          </a:xfrm>
          <a:prstGeom prst="rect">
            <a:avLst/>
          </a:prstGeom>
          <a:noFill/>
        </p:spPr>
        <p:txBody>
          <a:bodyPr wrap="square" lIns="91436" tIns="45718" rIns="91436" bIns="45718" rtlCol="0">
            <a:spAutoFit/>
          </a:bodyPr>
          <a:lstStyle/>
          <a:p>
            <a:pPr algn="ctr"/>
            <a:r>
              <a:rPr lang="en-US" altLang="zh-CN" sz="1600" b="1" spc="600" dirty="0">
                <a:solidFill>
                  <a:schemeClr val="bg1">
                    <a:lumMod val="50000"/>
                    <a:alpha val="78000"/>
                  </a:schemeClr>
                </a:solidFill>
                <a:latin typeface="Calibri" panose="020F0502020204030204" pitchFamily="34" charset="0"/>
                <a:cs typeface="Segoe UI Semilight" panose="020B0402040204020203" pitchFamily="34" charset="0"/>
              </a:rPr>
              <a:t>T</a:t>
            </a:r>
            <a:r>
              <a:rPr lang="en-US" altLang="zh-CN" sz="1600" b="1" spc="600" dirty="0">
                <a:solidFill>
                  <a:schemeClr val="bg1">
                    <a:lumMod val="50000"/>
                    <a:alpha val="78000"/>
                  </a:schemeClr>
                </a:solidFill>
                <a:latin typeface="Calibri" panose="020F0502020204030204" pitchFamily="34" charset="0"/>
                <a:cs typeface="Segoe UI Semilight" panose="020B0402040204020203" pitchFamily="34" charset="0"/>
              </a:rPr>
              <a:t>hat’s all</a:t>
            </a:r>
            <a:endParaRPr lang="en-US" altLang="zh-CN" sz="1600" b="1" spc="600" dirty="0">
              <a:solidFill>
                <a:schemeClr val="bg1">
                  <a:lumMod val="50000"/>
                  <a:alpha val="78000"/>
                </a:schemeClr>
              </a:solidFill>
              <a:latin typeface="Calibri" panose="020F0502020204030204" pitchFamily="34" charset="0"/>
              <a:cs typeface="Segoe UI Semilight" panose="020B0402040204020203" pitchFamily="34" charset="0"/>
            </a:endParaRP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3" name="组 42"/>
          <p:cNvGrpSpPr/>
          <p:nvPr/>
        </p:nvGrpSpPr>
        <p:grpSpPr>
          <a:xfrm>
            <a:off x="9284090" y="252856"/>
            <a:ext cx="2907908" cy="551815"/>
            <a:chOff x="9284089" y="252855"/>
            <a:chExt cx="2907908" cy="551815"/>
          </a:xfrm>
        </p:grpSpPr>
        <p:grpSp>
          <p:nvGrpSpPr>
            <p:cNvPr id="44" name="组 43"/>
            <p:cNvGrpSpPr/>
            <p:nvPr/>
          </p:nvGrpSpPr>
          <p:grpSpPr>
            <a:xfrm>
              <a:off x="11454105" y="252856"/>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2" name="文本框 61"/>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0" y="5713686"/>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83" name="圆角矩形 82"/>
          <p:cNvSpPr/>
          <p:nvPr/>
        </p:nvSpPr>
        <p:spPr>
          <a:xfrm rot="10800000" flipV="1">
            <a:off x="5770332" y="4141473"/>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grpSp>
        <p:nvGrpSpPr>
          <p:cNvPr id="84" name="组合 48"/>
          <p:cNvGrpSpPr/>
          <p:nvPr/>
        </p:nvGrpSpPr>
        <p:grpSpPr>
          <a:xfrm>
            <a:off x="5183531" y="2160559"/>
            <a:ext cx="484560" cy="382547"/>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solidFill>
                  <a:schemeClr val="bg2">
                    <a:lumMod val="75000"/>
                  </a:schemeClr>
                </a:solidFill>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p:spPr>
          <p:txBody>
            <a:bodyPr vert="horz" wrap="square" lIns="91440" tIns="45720" rIns="91440" bIns="45720" numCol="1" anchor="t" anchorCtr="0" compatLnSpc="1"/>
            <a:lstStyle/>
            <a:p>
              <a:endParaRPr lang="zh-CN" altLang="en-US">
                <a:solidFill>
                  <a:srgbClr val="AD1C2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24810" cy="82867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君主立宪</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281170" y="3264361"/>
              <a:ext cx="3258820" cy="459105"/>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CONCEPT</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0" y="252856"/>
            <a:ext cx="2907908" cy="551815"/>
            <a:chOff x="9284089" y="252855"/>
            <a:chExt cx="2907908" cy="55181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2" y="2065436"/>
            <a:ext cx="12197665"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8" name="圆角矩形 47"/>
          <p:cNvSpPr/>
          <p:nvPr/>
        </p:nvSpPr>
        <p:spPr>
          <a:xfrm>
            <a:off x="-5665" y="1876965"/>
            <a:ext cx="12197665" cy="41702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5" name="文本框 44"/>
          <p:cNvSpPr txBox="1"/>
          <p:nvPr/>
        </p:nvSpPr>
        <p:spPr>
          <a:xfrm>
            <a:off x="647718" y="267581"/>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概念</a:t>
            </a:r>
            <a:r>
              <a:rPr lang="zh-CN" altLang="en-US" sz="2400" spc="600" dirty="0">
                <a:solidFill>
                  <a:schemeClr val="tx2"/>
                </a:solidFill>
                <a:latin typeface="微软雅黑" panose="020B0503020204020204" pitchFamily="34" charset="-122"/>
                <a:ea typeface="微软雅黑" panose="020B0503020204020204" pitchFamily="34" charset="-122"/>
              </a:rPr>
              <a:t>研究</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2516032" y="324999"/>
            <a:ext cx="3373373"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1580269" y="2173347"/>
            <a:ext cx="8842553" cy="892551"/>
          </a:xfrm>
          <a:prstGeom prst="rect">
            <a:avLst/>
          </a:prstGeom>
        </p:spPr>
        <p:txBody>
          <a:bodyPr wrap="square" lIns="91436" tIns="45718" rIns="91436" bIns="45718">
            <a:spAutoFit/>
          </a:bodyPr>
          <a:lstStyle/>
          <a:p>
            <a:pPr algn="ctr"/>
            <a:r>
              <a:rPr lang="zh-CN" altLang="en-US" sz="3200" spc="600" dirty="0">
                <a:solidFill>
                  <a:schemeClr val="bg1"/>
                </a:solidFill>
                <a:latin typeface="微软雅黑" panose="020B0503020204020204" pitchFamily="34" charset="-122"/>
                <a:ea typeface="微软雅黑" panose="020B0503020204020204" pitchFamily="34" charset="-122"/>
              </a:rPr>
              <a:t>主题研究</a:t>
            </a:r>
            <a:endParaRPr lang="en-US" altLang="zh-CN" sz="3200" spc="6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RESEARCH TOPIC</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284090" y="252856"/>
            <a:ext cx="2907908" cy="551815"/>
            <a:chOff x="9284089" y="252855"/>
            <a:chExt cx="2907908" cy="551815"/>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矩形 1"/>
          <p:cNvSpPr/>
          <p:nvPr/>
        </p:nvSpPr>
        <p:spPr>
          <a:xfrm>
            <a:off x="712263" y="3197473"/>
            <a:ext cx="10767476" cy="1988185"/>
          </a:xfrm>
          <a:prstGeom prst="rect">
            <a:avLst/>
          </a:prstGeom>
        </p:spPr>
        <p:txBody>
          <a:bodyPr wrap="square" lIns="91438" tIns="45719" rIns="91438" bIns="45719">
            <a:spAutoFit/>
          </a:bodyPr>
          <a:lstStyle/>
          <a:p>
            <a:pPr>
              <a:lnSpc>
                <a:spcPct val="130000"/>
              </a:lnSpc>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君主立宪制是一种国家体制，相对于君主专制而言，它在保留君主制的前提下，通过立宪，树立人民主权、限制君主权力、达成实务事实上的共和主义或民主主义理想。君主立宪制可以分为二元制君主立宪制和议会制君主立宪制。</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      君主虽然是国家的元首，但君主的权利与产生的方式，会依各个国家的制度而不同；纵使是同一个国家，往往在不同时期，君主的产生方式与权利范围也各不相同。</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63751" y="2101863"/>
            <a:ext cx="1755700" cy="1890765"/>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分类</a:t>
              </a:r>
              <a:endParaRPr lang="zh-CN" altLang="en-US" sz="4000" dirty="0">
                <a:latin typeface="微软雅黑" panose="020B0503020204020204" pitchFamily="34" charset="-122"/>
                <a:ea typeface="微软雅黑" panose="020B0503020204020204" pitchFamily="34" charset="-122"/>
              </a:endParaRPr>
            </a:p>
          </p:txBody>
        </p:sp>
      </p:grpSp>
      <p:sp>
        <p:nvSpPr>
          <p:cNvPr id="21" name="文本框 20"/>
          <p:cNvSpPr txBox="1"/>
          <p:nvPr/>
        </p:nvSpPr>
        <p:spPr>
          <a:xfrm>
            <a:off x="3686389" y="2256567"/>
            <a:ext cx="3534410" cy="569595"/>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君主立宪的两条</a:t>
            </a:r>
            <a:r>
              <a:rPr lang="zh-CN" altLang="en-US" sz="2400" dirty="0">
                <a:solidFill>
                  <a:schemeClr val="tx2"/>
                </a:solidFill>
                <a:latin typeface="微软雅黑" panose="020B0503020204020204" pitchFamily="34" charset="-122"/>
                <a:ea typeface="微软雅黑" panose="020B0503020204020204" pitchFamily="34" charset="-122"/>
              </a:rPr>
              <a:t>主要分支</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3784930" y="2722077"/>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3784930" y="2857070"/>
            <a:ext cx="7340412" cy="1645259"/>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从历史上看，君主立宪制是一种过渡性的政体形式，它是在绝对君主制遭遇民族国家、资产阶级、民族主义、民主运动等现代化因素的挑战和冲击下所产生的妥协和调整。当下以议会制君主立宪制</a:t>
            </a:r>
            <a:r>
              <a:rPr lang="zh-CN" altLang="en-US" dirty="0">
                <a:solidFill>
                  <a:schemeClr val="bg1"/>
                </a:solidFill>
                <a:latin typeface="微软雅黑" panose="020B0503020204020204" pitchFamily="34" charset="-122"/>
                <a:ea typeface="微软雅黑" panose="020B0503020204020204" pitchFamily="34" charset="-122"/>
              </a:rPr>
              <a:t>国家为主。</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rot="10800000" flipV="1">
            <a:off x="1188792" y="483297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5" name="文本框 24"/>
          <p:cNvSpPr txBox="1"/>
          <p:nvPr/>
        </p:nvSpPr>
        <p:spPr>
          <a:xfrm>
            <a:off x="1613156" y="4801278"/>
            <a:ext cx="1515110" cy="389890"/>
          </a:xfrm>
          <a:prstGeom prst="rect">
            <a:avLst/>
          </a:prstGeom>
          <a:noFill/>
        </p:spPr>
        <p:txBody>
          <a:bodyPr wrap="none" lIns="91438" tIns="45719" rIns="91438" bIns="45719" rtlCol="0">
            <a:spAutoFit/>
          </a:bodyPr>
          <a:lstStyle/>
          <a:p>
            <a:pPr>
              <a:lnSpc>
                <a:spcPct val="130000"/>
              </a:lnSpc>
            </a:pPr>
            <a:r>
              <a:rPr lang="zh-CN" altLang="en-US" sz="1500" dirty="0">
                <a:solidFill>
                  <a:schemeClr val="tx2"/>
                </a:solidFill>
                <a:latin typeface="微软雅黑" panose="020B0503020204020204" pitchFamily="34" charset="-122"/>
                <a:ea typeface="微软雅黑" panose="020B0503020204020204" pitchFamily="34" charset="-122"/>
              </a:rPr>
              <a:t>二元制</a:t>
            </a:r>
            <a:r>
              <a:rPr lang="zh-CN" altLang="en-US" sz="1500" dirty="0">
                <a:solidFill>
                  <a:schemeClr val="tx2"/>
                </a:solidFill>
                <a:latin typeface="微软雅黑" panose="020B0503020204020204" pitchFamily="34" charset="-122"/>
                <a:ea typeface="微软雅黑" panose="020B0503020204020204" pitchFamily="34" charset="-122"/>
              </a:rPr>
              <a:t>君主立宪</a:t>
            </a:r>
            <a:endParaRPr lang="zh-CN" altLang="en-US" sz="1500"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701528"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263015" y="5247640"/>
            <a:ext cx="3813175" cy="1528445"/>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二元制君主立宪制下国家政权由君主和议会共同掌握，但君主为国家权力中心的一种政体形式。在这种政体形式下，君主仍然保持着一部分专制时代的权威，拥有重要的行政、立法、司法和军事权力。二元制君主立宪制起源于近代欧洲的现代化，其原型是16世纪的波兰立陶宛联邦，但成熟于拿破仑时代的法国。</a:t>
            </a:r>
            <a:endParaRPr lang="zh-CN" altLang="en-US"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rot="10800000" flipV="1">
            <a:off x="6690429" y="483297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0" name="文本框 29"/>
          <p:cNvSpPr txBox="1"/>
          <p:nvPr/>
        </p:nvSpPr>
        <p:spPr>
          <a:xfrm>
            <a:off x="7220839" y="4801278"/>
            <a:ext cx="1705610" cy="389890"/>
          </a:xfrm>
          <a:prstGeom prst="rect">
            <a:avLst/>
          </a:prstGeom>
          <a:noFill/>
        </p:spPr>
        <p:txBody>
          <a:bodyPr wrap="none" lIns="91438" tIns="45719" rIns="91438" bIns="45719" rtlCol="0">
            <a:spAutoFit/>
          </a:bodyPr>
          <a:lstStyle/>
          <a:p>
            <a:pPr algn="l">
              <a:lnSpc>
                <a:spcPct val="130000"/>
              </a:lnSpc>
            </a:pPr>
            <a:r>
              <a:rPr sz="1500" dirty="0">
                <a:solidFill>
                  <a:schemeClr val="tx2"/>
                </a:solidFill>
                <a:latin typeface="微软雅黑" panose="020B0503020204020204" pitchFamily="34" charset="-122"/>
                <a:ea typeface="微软雅黑" panose="020B0503020204020204" pitchFamily="34" charset="-122"/>
              </a:rPr>
              <a:t>议会制君主立宪制</a:t>
            </a:r>
            <a:endParaRPr sz="1500" dirty="0">
              <a:solidFill>
                <a:schemeClr val="tx2"/>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7309210" y="51700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225030" y="5247640"/>
            <a:ext cx="3159125" cy="128905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议会制君主立宪制奉行议会至上，内阁从议会中产生，通常由议会中的多数党或政党联盟组阁，并对议会负责。在这种政体形式下，君主虽然是国家的元首，但其权力受到宪法和议会的限制，只能作为国家的代表和象征</a:t>
            </a:r>
            <a:endParaRPr lang="zh-CN" altLang="en-US"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5" name="文本框 54"/>
          <p:cNvSpPr txBox="1"/>
          <p:nvPr/>
        </p:nvSpPr>
        <p:spPr>
          <a:xfrm>
            <a:off x="647718" y="267581"/>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概念研究</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56" name="矩形 55"/>
          <p:cNvSpPr/>
          <p:nvPr/>
        </p:nvSpPr>
        <p:spPr>
          <a:xfrm>
            <a:off x="2516032" y="324999"/>
            <a:ext cx="3373373"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57" name="组 56"/>
          <p:cNvGrpSpPr/>
          <p:nvPr/>
        </p:nvGrpSpPr>
        <p:grpSpPr>
          <a:xfrm>
            <a:off x="9284090" y="252856"/>
            <a:ext cx="2907908" cy="551815"/>
            <a:chOff x="9284089" y="252855"/>
            <a:chExt cx="2907908" cy="551815"/>
          </a:xfrm>
        </p:grpSpPr>
        <p:grpSp>
          <p:nvGrpSpPr>
            <p:cNvPr id="58" name="组 57"/>
            <p:cNvGrpSpPr/>
            <p:nvPr/>
          </p:nvGrpSpPr>
          <p:grpSpPr>
            <a:xfrm>
              <a:off x="11454105" y="252856"/>
              <a:ext cx="737892" cy="484288"/>
              <a:chOff x="11454105" y="252856"/>
              <a:chExt cx="737892" cy="484288"/>
            </a:xfrm>
          </p:grpSpPr>
          <p:grpSp>
            <p:nvGrpSpPr>
              <p:cNvPr id="60" name="组 59"/>
              <p:cNvGrpSpPr/>
              <p:nvPr/>
            </p:nvGrpSpPr>
            <p:grpSpPr>
              <a:xfrm>
                <a:off x="12039604" y="252856"/>
                <a:ext cx="152393" cy="484287"/>
                <a:chOff x="12039604" y="252856"/>
                <a:chExt cx="152393" cy="484287"/>
              </a:xfrm>
            </p:grpSpPr>
            <p:sp>
              <p:nvSpPr>
                <p:cNvPr id="64" name="圆角矩形 6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99"/>
              <p:cNvGrpSpPr/>
              <p:nvPr/>
            </p:nvGrpSpPr>
            <p:grpSpPr>
              <a:xfrm>
                <a:off x="11454105" y="252857"/>
                <a:ext cx="491115" cy="484287"/>
                <a:chOff x="1528923" y="220268"/>
                <a:chExt cx="1284096" cy="1266241"/>
              </a:xfrm>
            </p:grpSpPr>
            <p:sp>
              <p:nvSpPr>
                <p:cNvPr id="62" name="圆角矩形 6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59" name="文本框 58"/>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19"/>
          <p:cNvSpPr/>
          <p:nvPr/>
        </p:nvSpPr>
        <p:spPr>
          <a:xfrm>
            <a:off x="4862681" y="2884521"/>
            <a:ext cx="2259019" cy="2236715"/>
          </a:xfrm>
          <a:prstGeom prst="ellipse">
            <a:avLst/>
          </a:prstGeom>
          <a:solidFill>
            <a:srgbClr val="4472C4">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42785" y="2594954"/>
            <a:ext cx="2418483" cy="2515367"/>
            <a:chOff x="4721608" y="1835707"/>
            <a:chExt cx="1879634" cy="1954931"/>
          </a:xfrm>
          <a:solidFill>
            <a:srgbClr val="4472C4">
              <a:alpha val="39000"/>
            </a:srgbClr>
          </a:solidFill>
        </p:grpSpPr>
        <p:sp>
          <p:nvSpPr>
            <p:cNvPr id="2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2" name="矩形 1"/>
          <p:cNvSpPr/>
          <p:nvPr/>
        </p:nvSpPr>
        <p:spPr>
          <a:xfrm>
            <a:off x="5398016" y="3023611"/>
            <a:ext cx="1527435" cy="1690370"/>
          </a:xfrm>
          <a:prstGeom prst="rect">
            <a:avLst/>
          </a:prstGeom>
        </p:spPr>
        <p:txBody>
          <a:bodyPr wrap="square" lIns="91438" tIns="45719" rIns="91438" bIns="45719">
            <a:spAutoFit/>
          </a:bodyPr>
          <a:lstStyle/>
          <a:p>
            <a:pPr algn="ctr">
              <a:lnSpc>
                <a:spcPct val="130000"/>
              </a:lnSpc>
            </a:pPr>
            <a:r>
              <a:rPr lang="zh-CN" altLang="en-US" sz="4000" dirty="0">
                <a:solidFill>
                  <a:schemeClr val="bg1"/>
                </a:solidFill>
                <a:latin typeface="微软雅黑" panose="020B0503020204020204" pitchFamily="34" charset="-122"/>
                <a:ea typeface="微软雅黑" panose="020B0503020204020204" pitchFamily="34" charset="-122"/>
              </a:rPr>
              <a:t>君主立宪</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rot="10800000" flipV="1">
            <a:off x="784904" y="1905739"/>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1209269" y="1874037"/>
            <a:ext cx="2183130" cy="469265"/>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英国的君主立宪制</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297640"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213763" y="2320651"/>
            <a:ext cx="3532695" cy="3990975"/>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君主是国家的元首，但只有象征性和仪式性的权力。</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议会是国家的最高权力机关，拥有立法权、财政权和对行政的监督权。</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内阁是国家的最高行政机关内阁掌握实际的执政权力，制定和执行政策，对外代表国家。内阁必须得到下院的信任和支持，否则必须辞职或解散议会。</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司法是国家的第三权力机关，由最高法院、上诉法院、高等法院和地方法院组成。司法独立于行政和立法，负责审判刑事和民事案件，解释和适用法律，保护公民的权利和自由。</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圆角矩形 33"/>
          <p:cNvSpPr/>
          <p:nvPr/>
        </p:nvSpPr>
        <p:spPr>
          <a:xfrm rot="10800000" flipV="1">
            <a:off x="11083920" y="192066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8900788" y="1851812"/>
            <a:ext cx="2183130" cy="469265"/>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日本的君主立宪制</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8627391"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577498" y="2320651"/>
            <a:ext cx="3532695" cy="3691255"/>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以国会为国家权力的最高机关，实行立法、行政、司法的三权分立。</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天皇作为国家和国民总体的象征，没有参与国政的权力。</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国会分为参议院和众议院，内阁由内阁总理大臣和其他国务大臣组成，内阁总理大臣由天皇根据国会的提名任命，其他国务大臣由内阁总理大臣任免。内阁对国会负连带责任，必须得到众议院的信任。法院分为最高法院和下级法院两类，最高法院享有最高司法审查权，对国会和行政的决定和行为进行监督。</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8" name="文本框 57"/>
          <p:cNvSpPr txBox="1"/>
          <p:nvPr/>
        </p:nvSpPr>
        <p:spPr>
          <a:xfrm>
            <a:off x="647718" y="267581"/>
            <a:ext cx="1705610" cy="45910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概念研究</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59" name="矩形 58"/>
          <p:cNvSpPr/>
          <p:nvPr/>
        </p:nvSpPr>
        <p:spPr>
          <a:xfrm>
            <a:off x="2516032" y="324999"/>
            <a:ext cx="3373373"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0" name="组 59"/>
          <p:cNvGrpSpPr/>
          <p:nvPr/>
        </p:nvGrpSpPr>
        <p:grpSpPr>
          <a:xfrm>
            <a:off x="9284090" y="252856"/>
            <a:ext cx="2907908" cy="551815"/>
            <a:chOff x="9284089" y="252855"/>
            <a:chExt cx="2907908" cy="551815"/>
          </a:xfrm>
        </p:grpSpPr>
        <p:grpSp>
          <p:nvGrpSpPr>
            <p:cNvPr id="61" name="组 60"/>
            <p:cNvGrpSpPr/>
            <p:nvPr/>
          </p:nvGrpSpPr>
          <p:grpSpPr>
            <a:xfrm>
              <a:off x="11454105" y="252856"/>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2" name="文本框 61"/>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2924810" cy="82867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存续原因</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034156" y="3264361"/>
              <a:ext cx="3752850" cy="459105"/>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THE REASON</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0" y="252856"/>
            <a:ext cx="2907908" cy="551815"/>
            <a:chOff x="9284089" y="252855"/>
            <a:chExt cx="2907908" cy="55181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79555" y="282347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研究</a:t>
              </a:r>
              <a:endParaRPr lang="en-US" altLang="zh-CN" sz="4000" dirty="0">
                <a:latin typeface="微软雅黑" panose="020B0503020204020204" pitchFamily="34" charset="-122"/>
                <a:ea typeface="微软雅黑" panose="020B0503020204020204" pitchFamily="34" charset="-122"/>
              </a:endParaRPr>
            </a:p>
            <a:p>
              <a:pPr algn="ctr"/>
              <a:r>
                <a:rPr lang="zh-CN" altLang="en-US" sz="4000" dirty="0">
                  <a:latin typeface="微软雅黑" panose="020B0503020204020204" pitchFamily="34" charset="-122"/>
                  <a:ea typeface="微软雅黑" panose="020B0503020204020204" pitchFamily="34" charset="-122"/>
                </a:rPr>
                <a:t>阶段</a:t>
              </a:r>
              <a:endParaRPr lang="zh-CN" altLang="en-US" sz="4000" dirty="0">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rot="10800000" flipV="1">
            <a:off x="323200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5" name="圆角矩形 24"/>
          <p:cNvSpPr/>
          <p:nvPr/>
        </p:nvSpPr>
        <p:spPr>
          <a:xfrm rot="10800000" flipV="1">
            <a:off x="818095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4</a:t>
            </a:r>
            <a:endParaRPr lang="zh-CN" altLang="en-US" sz="2400" b="1" dirty="0"/>
          </a:p>
        </p:txBody>
      </p:sp>
      <p:sp>
        <p:nvSpPr>
          <p:cNvPr id="26" name="圆角矩形 25"/>
          <p:cNvSpPr/>
          <p:nvPr/>
        </p:nvSpPr>
        <p:spPr>
          <a:xfrm rot="10800000" flipV="1">
            <a:off x="488165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27" name="圆角矩形 26"/>
          <p:cNvSpPr/>
          <p:nvPr/>
        </p:nvSpPr>
        <p:spPr>
          <a:xfrm rot="10800000" flipV="1">
            <a:off x="9830606"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5</a:t>
            </a:r>
            <a:endParaRPr lang="zh-CN" altLang="en-US" sz="2400" b="1" dirty="0"/>
          </a:p>
        </p:txBody>
      </p:sp>
      <p:sp>
        <p:nvSpPr>
          <p:cNvPr id="28" name="圆角矩形 27"/>
          <p:cNvSpPr/>
          <p:nvPr/>
        </p:nvSpPr>
        <p:spPr>
          <a:xfrm rot="10800000" flipV="1">
            <a:off x="6531307" y="343140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sp>
        <p:nvSpPr>
          <p:cNvPr id="31" name="矩形 30"/>
          <p:cNvSpPr/>
          <p:nvPr/>
        </p:nvSpPr>
        <p:spPr>
          <a:xfrm>
            <a:off x="2670371" y="4849480"/>
            <a:ext cx="2211703" cy="1590040"/>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英国、日本皆是岛国，相对独立而又安全的环境使得国民逐渐产生保守、稳健、服从的性格，对制度的</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情感依赖较强。</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667195" y="4000369"/>
            <a:ext cx="2112010" cy="848995"/>
          </a:xfrm>
          <a:prstGeom prst="rect">
            <a:avLst/>
          </a:prstGeom>
          <a:noFill/>
        </p:spPr>
        <p:txBody>
          <a:bodyPr wrap="none" lIns="91436" tIns="45718" rIns="91436" bIns="45718" rtlCol="0">
            <a:spAutoFit/>
          </a:bodyPr>
          <a:lstStyle/>
          <a:p>
            <a:pPr algn="l">
              <a:lnSpc>
                <a:spcPct val="130000"/>
              </a:lnSpc>
            </a:pPr>
            <a:r>
              <a:rPr lang="zh-CN" dirty="0">
                <a:solidFill>
                  <a:schemeClr val="tx2"/>
                </a:solidFill>
                <a:latin typeface="微软雅黑" panose="020B0503020204020204" pitchFamily="34" charset="-122"/>
                <a:ea typeface="微软雅黑" panose="020B0503020204020204" pitchFamily="34" charset="-122"/>
              </a:rPr>
              <a:t>独特的地理环境</a:t>
            </a:r>
            <a:r>
              <a:rPr lang="zh-CN" dirty="0">
                <a:solidFill>
                  <a:schemeClr val="tx2"/>
                </a:solidFill>
                <a:latin typeface="微软雅黑" panose="020B0503020204020204" pitchFamily="34" charset="-122"/>
                <a:ea typeface="微软雅黑" panose="020B0503020204020204" pitchFamily="34" charset="-122"/>
              </a:rPr>
              <a:t>使</a:t>
            </a:r>
            <a:endParaRPr lang="zh-CN" dirty="0">
              <a:solidFill>
                <a:schemeClr val="tx2"/>
              </a:solidFill>
              <a:latin typeface="微软雅黑" panose="020B0503020204020204" pitchFamily="34" charset="-122"/>
              <a:ea typeface="微软雅黑" panose="020B0503020204020204" pitchFamily="34" charset="-122"/>
            </a:endParaRPr>
          </a:p>
          <a:p>
            <a:pPr algn="l">
              <a:lnSpc>
                <a:spcPct val="130000"/>
              </a:lnSpc>
            </a:pPr>
            <a:r>
              <a:rPr lang="zh-CN" dirty="0">
                <a:solidFill>
                  <a:schemeClr val="tx2"/>
                </a:solidFill>
                <a:latin typeface="微软雅黑" panose="020B0503020204020204" pitchFamily="34" charset="-122"/>
                <a:ea typeface="微软雅黑" panose="020B0503020204020204" pitchFamily="34" charset="-122"/>
              </a:rPr>
              <a:t>民众产生</a:t>
            </a:r>
            <a:r>
              <a:rPr dirty="0">
                <a:solidFill>
                  <a:schemeClr val="tx2"/>
                </a:solidFill>
                <a:latin typeface="微软雅黑" panose="020B0503020204020204" pitchFamily="34" charset="-122"/>
                <a:ea typeface="微软雅黑" panose="020B0503020204020204" pitchFamily="34" charset="-122"/>
              </a:rPr>
              <a:t>制度认同</a:t>
            </a:r>
            <a:endParaRPr dirty="0">
              <a:solidFill>
                <a:schemeClr val="tx2"/>
              </a:solidFill>
              <a:latin typeface="微软雅黑" panose="020B0503020204020204" pitchFamily="34" charset="-122"/>
              <a:ea typeface="微软雅黑" panose="020B0503020204020204" pitchFamily="34" charset="-122"/>
            </a:endParaRPr>
          </a:p>
        </p:txBody>
      </p:sp>
      <p:sp>
        <p:nvSpPr>
          <p:cNvPr id="38" name="矩形 37"/>
          <p:cNvSpPr/>
          <p:nvPr/>
        </p:nvSpPr>
        <p:spPr>
          <a:xfrm>
            <a:off x="6257689" y="4765025"/>
            <a:ext cx="2211703" cy="1890395"/>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sym typeface="+mn-ea"/>
              </a:rPr>
              <a:t>经济发展和高福利政策可以有效地缓解社会矛盾和不满情绪，增强社会稳定和凝聚力，从而为君主制创造一个良好的社会环境。</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257689" y="4038469"/>
            <a:ext cx="2594610" cy="848995"/>
          </a:xfrm>
          <a:prstGeom prst="rect">
            <a:avLst/>
          </a:prstGeom>
          <a:noFill/>
        </p:spPr>
        <p:txBody>
          <a:bodyPr wrap="none" lIns="91436" tIns="45718" rIns="91436" bIns="45718" rtlCol="0">
            <a:spAutoFit/>
          </a:bodyPr>
          <a:lstStyle/>
          <a:p>
            <a:pPr algn="l">
              <a:lnSpc>
                <a:spcPct val="130000"/>
              </a:lnSpc>
            </a:pPr>
            <a:r>
              <a:rPr dirty="0" smtClean="0">
                <a:solidFill>
                  <a:schemeClr val="tx2"/>
                </a:solidFill>
                <a:latin typeface="微软雅黑" panose="020B0503020204020204" pitchFamily="34" charset="-122"/>
                <a:ea typeface="微软雅黑" panose="020B0503020204020204" pitchFamily="34" charset="-122"/>
              </a:rPr>
              <a:t>迅猛的经济发展和高福</a:t>
            </a:r>
            <a:endParaRPr dirty="0" smtClean="0">
              <a:solidFill>
                <a:schemeClr val="tx2"/>
              </a:solidFill>
              <a:latin typeface="微软雅黑" panose="020B0503020204020204" pitchFamily="34" charset="-122"/>
              <a:ea typeface="微软雅黑" panose="020B0503020204020204" pitchFamily="34" charset="-122"/>
            </a:endParaRPr>
          </a:p>
          <a:p>
            <a:pPr algn="l">
              <a:lnSpc>
                <a:spcPct val="130000"/>
              </a:lnSpc>
            </a:pPr>
            <a:r>
              <a:rPr dirty="0" smtClean="0">
                <a:solidFill>
                  <a:schemeClr val="tx2"/>
                </a:solidFill>
                <a:latin typeface="微软雅黑" panose="020B0503020204020204" pitchFamily="34" charset="-122"/>
                <a:ea typeface="微软雅黑" panose="020B0503020204020204" pitchFamily="34" charset="-122"/>
              </a:rPr>
              <a:t>利政策促使社会稳定</a:t>
            </a:r>
            <a:endParaRPr dirty="0" smtClean="0">
              <a:solidFill>
                <a:schemeClr val="tx2"/>
              </a:solidFill>
              <a:latin typeface="微软雅黑" panose="020B0503020204020204" pitchFamily="34" charset="-122"/>
              <a:ea typeface="微软雅黑" panose="020B0503020204020204" pitchFamily="34" charset="-122"/>
            </a:endParaRPr>
          </a:p>
        </p:txBody>
      </p:sp>
      <p:sp>
        <p:nvSpPr>
          <p:cNvPr id="40" name="矩形 39"/>
          <p:cNvSpPr/>
          <p:nvPr/>
        </p:nvSpPr>
        <p:spPr>
          <a:xfrm>
            <a:off x="9756775" y="4511040"/>
            <a:ext cx="2211705" cy="1392555"/>
          </a:xfrm>
          <a:prstGeom prst="rect">
            <a:avLst/>
          </a:prstGeom>
        </p:spPr>
        <p:txBody>
          <a:bodyPr wrap="square" lIns="91436" tIns="45718" rIns="91436" bIns="45718">
            <a:no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古老的君主制度延续已久，成为了联系英联邦的情感纽带，受历史传统的影响颇为深刻；此外，英国、日本的民主法治传统对君主制的存续也发挥了</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重要作用。</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9615139" y="4007354"/>
            <a:ext cx="2353310" cy="469265"/>
          </a:xfrm>
          <a:prstGeom prst="rect">
            <a:avLst/>
          </a:prstGeom>
          <a:noFill/>
        </p:spPr>
        <p:txBody>
          <a:bodyPr wrap="none" lIns="91436" tIns="45718" rIns="91436" bIns="45718" rtlCol="0">
            <a:spAutoFit/>
          </a:bodyPr>
          <a:lstStyle/>
          <a:p>
            <a:pPr algn="l">
              <a:lnSpc>
                <a:spcPct val="130000"/>
              </a:lnSpc>
            </a:pPr>
            <a:r>
              <a:rPr dirty="0">
                <a:solidFill>
                  <a:schemeClr val="tx2"/>
                </a:solidFill>
                <a:latin typeface="微软雅黑" panose="020B0503020204020204" pitchFamily="34" charset="-122"/>
                <a:ea typeface="微软雅黑" panose="020B0503020204020204" pitchFamily="34" charset="-122"/>
              </a:rPr>
              <a:t>文化传统和历史习惯</a:t>
            </a:r>
            <a:endParaRPr dirty="0">
              <a:solidFill>
                <a:schemeClr val="tx2"/>
              </a:solidFill>
              <a:latin typeface="微软雅黑" panose="020B0503020204020204" pitchFamily="34" charset="-122"/>
              <a:ea typeface="微软雅黑" panose="020B0503020204020204" pitchFamily="34" charset="-122"/>
            </a:endParaRPr>
          </a:p>
        </p:txBody>
      </p:sp>
      <p:sp>
        <p:nvSpPr>
          <p:cNvPr id="42" name="矩形 41"/>
          <p:cNvSpPr/>
          <p:nvPr/>
        </p:nvSpPr>
        <p:spPr>
          <a:xfrm>
            <a:off x="4803775" y="1372870"/>
            <a:ext cx="2211705" cy="1942465"/>
          </a:xfrm>
          <a:prstGeom prst="rect">
            <a:avLst/>
          </a:prstGeom>
        </p:spPr>
        <p:txBody>
          <a:bodyPr wrap="square" lIns="91436" tIns="45718" rIns="91436" bIns="45718">
            <a:no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宗教是影响君主制合法性的重要因素，宗教不仅是人们的精神寄托，也是人们的道德规范和价值取向。（英国的宗教改革、日本的神道教）</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681971" y="913403"/>
            <a:ext cx="2594610" cy="469265"/>
          </a:xfrm>
          <a:prstGeom prst="rect">
            <a:avLst/>
          </a:prstGeom>
          <a:noFill/>
        </p:spPr>
        <p:txBody>
          <a:bodyPr wrap="none" lIns="91436" tIns="45718" rIns="91436" bIns="45718" rtlCol="0">
            <a:spAutoFit/>
          </a:bodyPr>
          <a:lstStyle/>
          <a:p>
            <a:pPr algn="l">
              <a:lnSpc>
                <a:spcPct val="130000"/>
              </a:lnSpc>
            </a:pPr>
            <a:r>
              <a:rPr dirty="0" smtClean="0">
                <a:solidFill>
                  <a:schemeClr val="tx2"/>
                </a:solidFill>
                <a:latin typeface="微软雅黑" panose="020B0503020204020204" pitchFamily="34" charset="-122"/>
                <a:ea typeface="微软雅黑" panose="020B0503020204020204" pitchFamily="34" charset="-122"/>
              </a:rPr>
              <a:t>宗教</a:t>
            </a:r>
            <a:r>
              <a:rPr lang="zh-CN" dirty="0" smtClean="0">
                <a:solidFill>
                  <a:schemeClr val="tx2"/>
                </a:solidFill>
                <a:latin typeface="微软雅黑" panose="020B0503020204020204" pitchFamily="34" charset="-122"/>
                <a:ea typeface="微软雅黑" panose="020B0503020204020204" pitchFamily="34" charset="-122"/>
              </a:rPr>
              <a:t>所发挥的</a:t>
            </a:r>
            <a:r>
              <a:rPr lang="zh-CN" dirty="0" smtClean="0">
                <a:solidFill>
                  <a:schemeClr val="tx2"/>
                </a:solidFill>
                <a:latin typeface="微软雅黑" panose="020B0503020204020204" pitchFamily="34" charset="-122"/>
                <a:ea typeface="微软雅黑" panose="020B0503020204020204" pitchFamily="34" charset="-122"/>
              </a:rPr>
              <a:t>维系作用</a:t>
            </a:r>
            <a:endParaRPr lang="zh-CN" dirty="0" smtClean="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a:xfrm>
            <a:off x="7935595" y="1385570"/>
            <a:ext cx="2211705" cy="1929130"/>
          </a:xfrm>
          <a:prstGeom prst="rect">
            <a:avLst/>
          </a:prstGeom>
        </p:spPr>
        <p:txBody>
          <a:bodyPr wrap="square" lIns="91436" tIns="45718" rIns="91436" bIns="45718">
            <a:no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一方面，君主立宪制政体本身对国家的政治发展有着协调、妥协等适应性作用；另一方面，该制度本身也在进行着灵活的</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变革。</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722870" y="913130"/>
            <a:ext cx="3115945" cy="469265"/>
          </a:xfrm>
          <a:prstGeom prst="rect">
            <a:avLst/>
          </a:prstGeom>
          <a:noFill/>
        </p:spPr>
        <p:txBody>
          <a:bodyPr wrap="square" lIns="91436" tIns="45718" rIns="91436" bIns="45718" rtlCol="0">
            <a:spAutoFit/>
          </a:bodyPr>
          <a:lstStyle/>
          <a:p>
            <a:pPr algn="l">
              <a:lnSpc>
                <a:spcPct val="130000"/>
              </a:lnSpc>
            </a:pPr>
            <a:r>
              <a:rPr dirty="0" smtClean="0">
                <a:solidFill>
                  <a:schemeClr val="tx2"/>
                </a:solidFill>
                <a:latin typeface="微软雅黑" panose="020B0503020204020204" pitchFamily="34" charset="-122"/>
                <a:ea typeface="微软雅黑" panose="020B0503020204020204" pitchFamily="34" charset="-122"/>
              </a:rPr>
              <a:t>政治制度的适应性和灵活性</a:t>
            </a:r>
            <a:endParaRPr dirty="0" smtClean="0">
              <a:solidFill>
                <a:schemeClr val="tx2"/>
              </a:solidFill>
              <a:latin typeface="微软雅黑" panose="020B0503020204020204" pitchFamily="34" charset="-122"/>
              <a:ea typeface="微软雅黑" panose="020B0503020204020204" pitchFamily="34" charset="-122"/>
            </a:endParaRPr>
          </a:p>
        </p:txBody>
      </p:sp>
      <p:sp>
        <p:nvSpPr>
          <p:cNvPr id="58" name="矩形 57"/>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8" y="267581"/>
            <a:ext cx="1655153" cy="4616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研究框架</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1" name="矩形 60"/>
          <p:cNvSpPr/>
          <p:nvPr/>
        </p:nvSpPr>
        <p:spPr>
          <a:xfrm>
            <a:off x="2651304" y="324999"/>
            <a:ext cx="3102829"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FRAMWORKS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2" name="组 61"/>
          <p:cNvGrpSpPr/>
          <p:nvPr/>
        </p:nvGrpSpPr>
        <p:grpSpPr>
          <a:xfrm>
            <a:off x="9284090" y="252856"/>
            <a:ext cx="2907908" cy="551815"/>
            <a:chOff x="9284089" y="252855"/>
            <a:chExt cx="2907908" cy="551815"/>
          </a:xfrm>
        </p:grpSpPr>
        <p:grpSp>
          <p:nvGrpSpPr>
            <p:cNvPr id="63" name="组 62"/>
            <p:cNvGrpSpPr/>
            <p:nvPr/>
          </p:nvGrpSpPr>
          <p:grpSpPr>
            <a:xfrm>
              <a:off x="11454105" y="252856"/>
              <a:ext cx="737892" cy="484288"/>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4" name="文本框 63"/>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8563554" y="3078666"/>
              <a:ext cx="3610610" cy="82867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面临的挑战</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725227" y="3279601"/>
              <a:ext cx="3782695" cy="459105"/>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CHALLENGES</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0" y="252856"/>
            <a:ext cx="2907908" cy="551815"/>
            <a:chOff x="9284089" y="252855"/>
            <a:chExt cx="2907908" cy="55181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5181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河南师范大学政管院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ags/tag1.xml><?xml version="1.0" encoding="utf-8"?>
<p:tagLst xmlns:p="http://schemas.openxmlformats.org/presentationml/2006/main">
  <p:tag name="KSO_WPP_MARK_KEY" val="685b0aea-2b22-40de-9294-17571fd591e7"/>
  <p:tag name="COMMONDATA" val="eyJoZGlkIjoiNGU5YTk2NWU3OTRhNTU0YjZlNWE0ODExMjY4YzM0MT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4845</Words>
  <Application>WPS 演示</Application>
  <PresentationFormat>宽屏</PresentationFormat>
  <Paragraphs>450</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vt:lpstr>
      <vt:lpstr>Calibri</vt:lpstr>
      <vt:lpstr>Segoe UI Semilight</vt:lpstr>
      <vt:lpstr>Eras Light ITC</vt:lpstr>
      <vt:lpstr>Century Gothic</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人生若只如初见</cp:lastModifiedBy>
  <cp:revision>207</cp:revision>
  <dcterms:created xsi:type="dcterms:W3CDTF">2015-04-07T16:28:00Z</dcterms:created>
  <dcterms:modified xsi:type="dcterms:W3CDTF">2023-05-10T04:59:56Z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8CFD3BA6E0C944518A82F0B807648E48</vt:lpwstr>
  </property>
  <property fmtid="{D5CDD505-2E9C-101B-9397-08002B2CF9AE}" pid="3" name="KSOProductBuildVer">
    <vt:lpwstr>2052-11.1.0.14036</vt:lpwstr>
  </property>
</Properties>
</file>