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94" r:id="rId18"/>
    <p:sldId id="296" r:id="rId19"/>
    <p:sldId id="298" r:id="rId20"/>
    <p:sldId id="30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F62A5D6-6635-47DF-BA82-572F352B4F91}">
          <p14:sldIdLst>
            <p14:sldId id="257"/>
            <p14:sldId id="258"/>
            <p14:sldId id="259"/>
            <p14:sldId id="260"/>
            <p14:sldId id="261"/>
            <p14:sldId id="262"/>
            <p14:sldId id="263"/>
            <p14:sldId id="264"/>
            <p14:sldId id="265"/>
            <p14:sldId id="266"/>
            <p14:sldId id="268"/>
            <p14:sldId id="269"/>
            <p14:sldId id="270"/>
            <p14:sldId id="271"/>
            <p14:sldId id="272"/>
            <p14:sldId id="273"/>
          </p14:sldIdLst>
        </p14:section>
        <p14:section name="补充" id="{D3356FB6-E384-4FB3-AF38-51F08B6A515D}">
          <p14:sldIdLst>
            <p14:sldId id="294"/>
            <p14:sldId id="296"/>
            <p14:sldId id="298"/>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75" autoAdjust="0"/>
  </p:normalViewPr>
  <p:slideViewPr>
    <p:cSldViewPr snapToGrid="0">
      <p:cViewPr varScale="1">
        <p:scale>
          <a:sx n="37" d="100"/>
          <a:sy n="37" d="100"/>
        </p:scale>
        <p:origin x="344" y="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4"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8815"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9048D-CEE4-4833-B580-B7929D819F40}" type="datetimeFigureOut">
              <a:rPr lang="zh-CN" altLang="en-US" smtClean="0"/>
              <a:t>2023/4/19</a:t>
            </a:fld>
            <a:endParaRPr lang="zh-CN" altLang="en-US"/>
          </a:p>
        </p:txBody>
      </p:sp>
      <p:sp>
        <p:nvSpPr>
          <p:cNvPr id="1048816"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17"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8"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8819"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9D46D-7B74-4E19-BB86-1CCF8670FE5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幻灯片图像占位符 1"/>
          <p:cNvSpPr>
            <a:spLocks noGrp="1" noRot="1" noChangeAspect="1"/>
          </p:cNvSpPr>
          <p:nvPr>
            <p:ph type="sldImg"/>
          </p:nvPr>
        </p:nvSpPr>
        <p:spPr/>
      </p:sp>
      <p:sp>
        <p:nvSpPr>
          <p:cNvPr id="1048607" name="备注占位符 2"/>
          <p:cNvSpPr>
            <a:spLocks noGrp="1"/>
          </p:cNvSpPr>
          <p:nvPr>
            <p:ph type="body" idx="1"/>
          </p:nvPr>
        </p:nvSpPr>
        <p:spPr/>
        <p:txBody>
          <a:bodyPr/>
          <a:lstStyle/>
          <a:p>
            <a:endParaRPr lang="zh-CN" altLang="en-US" dirty="0"/>
          </a:p>
        </p:txBody>
      </p:sp>
      <p:sp>
        <p:nvSpPr>
          <p:cNvPr id="1048608" name="灯片编号占位符 3"/>
          <p:cNvSpPr>
            <a:spLocks noGrp="1"/>
          </p:cNvSpPr>
          <p:nvPr>
            <p:ph type="sldNum" sz="quarter" idx="10"/>
          </p:nvPr>
        </p:nvSpPr>
        <p:spPr/>
        <p:txBody>
          <a:bodyPr/>
          <a:lstStyle/>
          <a:p>
            <a:fld id="{2EC9D46D-7B74-4E19-BB86-1CCF8670FE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幻灯片图像占位符 1"/>
          <p:cNvSpPr>
            <a:spLocks noGrp="1" noRot="1" noChangeAspect="1"/>
          </p:cNvSpPr>
          <p:nvPr>
            <p:ph type="sldImg"/>
          </p:nvPr>
        </p:nvSpPr>
        <p:spPr/>
      </p:sp>
      <p:sp>
        <p:nvSpPr>
          <p:cNvPr id="1048740" name="备注占位符 2"/>
          <p:cNvSpPr>
            <a:spLocks noGrp="1"/>
          </p:cNvSpPr>
          <p:nvPr>
            <p:ph type="body" idx="1"/>
          </p:nvPr>
        </p:nvSpPr>
        <p:spPr/>
        <p:txBody>
          <a:bodyPr/>
          <a:lstStyle/>
          <a:p>
            <a:endParaRPr lang="zh-CN" altLang="en-US" dirty="0"/>
          </a:p>
        </p:txBody>
      </p:sp>
      <p:sp>
        <p:nvSpPr>
          <p:cNvPr id="1048741" name="灯片编号占位符 3"/>
          <p:cNvSpPr>
            <a:spLocks noGrp="1"/>
          </p:cNvSpPr>
          <p:nvPr>
            <p:ph type="sldNum" sz="quarter" idx="10"/>
          </p:nvPr>
        </p:nvSpPr>
        <p:spPr/>
        <p:txBody>
          <a:bodyPr/>
          <a:lstStyle/>
          <a:p>
            <a:fld id="{2EC9D46D-7B74-4E19-BB86-1CCF8670FE5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幻灯片图像占位符 1"/>
          <p:cNvSpPr>
            <a:spLocks noGrp="1" noRot="1" noChangeAspect="1"/>
          </p:cNvSpPr>
          <p:nvPr>
            <p:ph type="sldImg"/>
          </p:nvPr>
        </p:nvSpPr>
        <p:spPr/>
      </p:sp>
      <p:sp>
        <p:nvSpPr>
          <p:cNvPr id="1048751" name="备注占位符 2"/>
          <p:cNvSpPr>
            <a:spLocks noGrp="1"/>
          </p:cNvSpPr>
          <p:nvPr>
            <p:ph type="body" idx="1"/>
          </p:nvPr>
        </p:nvSpPr>
        <p:spPr/>
        <p:txBody>
          <a:bodyPr/>
          <a:lstStyle/>
          <a:p>
            <a:endParaRPr lang="zh-CN" altLang="en-US" dirty="0"/>
          </a:p>
        </p:txBody>
      </p:sp>
      <p:sp>
        <p:nvSpPr>
          <p:cNvPr id="1048752" name="灯片编号占位符 3"/>
          <p:cNvSpPr>
            <a:spLocks noGrp="1"/>
          </p:cNvSpPr>
          <p:nvPr>
            <p:ph type="sldNum" sz="quarter" idx="10"/>
          </p:nvPr>
        </p:nvSpPr>
        <p:spPr/>
        <p:txBody>
          <a:bodyPr/>
          <a:lstStyle/>
          <a:p>
            <a:fld id="{2EC9D46D-7B74-4E19-BB86-1CCF8670FE5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幻灯片图像占位符 1"/>
          <p:cNvSpPr>
            <a:spLocks noGrp="1" noRot="1" noChangeAspect="1"/>
          </p:cNvSpPr>
          <p:nvPr>
            <p:ph type="sldImg"/>
          </p:nvPr>
        </p:nvSpPr>
        <p:spPr/>
      </p:sp>
      <p:sp>
        <p:nvSpPr>
          <p:cNvPr id="1048762" name="备注占位符 2"/>
          <p:cNvSpPr>
            <a:spLocks noGrp="1"/>
          </p:cNvSpPr>
          <p:nvPr>
            <p:ph type="body" idx="1"/>
          </p:nvPr>
        </p:nvSpPr>
        <p:spPr/>
        <p:txBody>
          <a:bodyPr/>
          <a:lstStyle/>
          <a:p>
            <a:endParaRPr lang="zh-CN" altLang="en-US"/>
          </a:p>
        </p:txBody>
      </p:sp>
      <p:sp>
        <p:nvSpPr>
          <p:cNvPr id="1048763" name="灯片编号占位符 3"/>
          <p:cNvSpPr>
            <a:spLocks noGrp="1"/>
          </p:cNvSpPr>
          <p:nvPr>
            <p:ph type="sldNum" sz="quarter" idx="10"/>
          </p:nvPr>
        </p:nvSpPr>
        <p:spPr/>
        <p:txBody>
          <a:bodyPr/>
          <a:lstStyle/>
          <a:p>
            <a:fld id="{2EC9D46D-7B74-4E19-BB86-1CCF8670FE5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幻灯片图像占位符 1"/>
          <p:cNvSpPr>
            <a:spLocks noGrp="1" noRot="1" noChangeAspect="1"/>
          </p:cNvSpPr>
          <p:nvPr>
            <p:ph type="sldImg"/>
          </p:nvPr>
        </p:nvSpPr>
        <p:spPr/>
      </p:sp>
      <p:sp>
        <p:nvSpPr>
          <p:cNvPr id="1048770" name="备注占位符 2"/>
          <p:cNvSpPr>
            <a:spLocks noGrp="1"/>
          </p:cNvSpPr>
          <p:nvPr>
            <p:ph type="body" idx="1"/>
          </p:nvPr>
        </p:nvSpPr>
        <p:spPr/>
        <p:txBody>
          <a:bodyPr/>
          <a:lstStyle/>
          <a:p>
            <a:endParaRPr lang="zh-CN" altLang="en-US" dirty="0"/>
          </a:p>
        </p:txBody>
      </p:sp>
      <p:sp>
        <p:nvSpPr>
          <p:cNvPr id="1048771" name="灯片编号占位符 3"/>
          <p:cNvSpPr>
            <a:spLocks noGrp="1"/>
          </p:cNvSpPr>
          <p:nvPr>
            <p:ph type="sldNum" sz="quarter" idx="10"/>
          </p:nvPr>
        </p:nvSpPr>
        <p:spPr/>
        <p:txBody>
          <a:bodyPr/>
          <a:lstStyle/>
          <a:p>
            <a:fld id="{2EC9D46D-7B74-4E19-BB86-1CCF8670FE5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幻灯片图像占位符 1"/>
          <p:cNvSpPr>
            <a:spLocks noGrp="1" noRot="1" noChangeAspect="1"/>
          </p:cNvSpPr>
          <p:nvPr>
            <p:ph type="sldImg"/>
          </p:nvPr>
        </p:nvSpPr>
        <p:spPr/>
      </p:sp>
      <p:sp>
        <p:nvSpPr>
          <p:cNvPr id="1048778" name="备注占位符 2"/>
          <p:cNvSpPr>
            <a:spLocks noGrp="1"/>
          </p:cNvSpPr>
          <p:nvPr>
            <p:ph type="body" idx="1"/>
          </p:nvPr>
        </p:nvSpPr>
        <p:spPr/>
        <p:txBody>
          <a:bodyPr/>
          <a:lstStyle/>
          <a:p>
            <a:endParaRPr lang="zh-CN" altLang="en-US" dirty="0"/>
          </a:p>
        </p:txBody>
      </p:sp>
      <p:sp>
        <p:nvSpPr>
          <p:cNvPr id="1048779" name="灯片编号占位符 3"/>
          <p:cNvSpPr>
            <a:spLocks noGrp="1"/>
          </p:cNvSpPr>
          <p:nvPr>
            <p:ph type="sldNum" sz="quarter" idx="10"/>
          </p:nvPr>
        </p:nvSpPr>
        <p:spPr/>
        <p:txBody>
          <a:bodyPr/>
          <a:lstStyle/>
          <a:p>
            <a:fld id="{2EC9D46D-7B74-4E19-BB86-1CCF8670FE5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幻灯片图像占位符 1"/>
          <p:cNvSpPr>
            <a:spLocks noGrp="1" noRot="1" noChangeAspect="1"/>
          </p:cNvSpPr>
          <p:nvPr>
            <p:ph type="sldImg"/>
          </p:nvPr>
        </p:nvSpPr>
        <p:spPr/>
      </p:sp>
      <p:sp>
        <p:nvSpPr>
          <p:cNvPr id="1048802" name="备注占位符 2"/>
          <p:cNvSpPr>
            <a:spLocks noGrp="1"/>
          </p:cNvSpPr>
          <p:nvPr>
            <p:ph type="body" idx="1"/>
          </p:nvPr>
        </p:nvSpPr>
        <p:spPr/>
        <p:txBody>
          <a:bodyPr/>
          <a:lstStyle/>
          <a:p>
            <a:endParaRPr lang="zh-CN" altLang="en-US" dirty="0"/>
          </a:p>
        </p:txBody>
      </p:sp>
      <p:sp>
        <p:nvSpPr>
          <p:cNvPr id="1048803" name="灯片编号占位符 3"/>
          <p:cNvSpPr>
            <a:spLocks noGrp="1"/>
          </p:cNvSpPr>
          <p:nvPr>
            <p:ph type="sldNum" sz="quarter" idx="10"/>
          </p:nvPr>
        </p:nvSpPr>
        <p:spPr/>
        <p:txBody>
          <a:bodyPr/>
          <a:lstStyle/>
          <a:p>
            <a:fld id="{2EC9D46D-7B74-4E19-BB86-1CCF8670FE5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幻灯片图像占位符 1"/>
          <p:cNvSpPr>
            <a:spLocks noGrp="1" noRot="1" noChangeAspect="1"/>
          </p:cNvSpPr>
          <p:nvPr>
            <p:ph type="sldImg"/>
          </p:nvPr>
        </p:nvSpPr>
        <p:spPr/>
      </p:sp>
      <p:sp>
        <p:nvSpPr>
          <p:cNvPr id="1048812" name="备注占位符 2"/>
          <p:cNvSpPr>
            <a:spLocks noGrp="1"/>
          </p:cNvSpPr>
          <p:nvPr>
            <p:ph type="body" idx="1"/>
          </p:nvPr>
        </p:nvSpPr>
        <p:spPr/>
        <p:txBody>
          <a:bodyPr/>
          <a:lstStyle/>
          <a:p>
            <a:endParaRPr lang="zh-CN" altLang="en-US"/>
          </a:p>
        </p:txBody>
      </p:sp>
      <p:sp>
        <p:nvSpPr>
          <p:cNvPr id="1048813" name="灯片编号占位符 3"/>
          <p:cNvSpPr>
            <a:spLocks noGrp="1"/>
          </p:cNvSpPr>
          <p:nvPr>
            <p:ph type="sldNum" sz="quarter" idx="10"/>
          </p:nvPr>
        </p:nvSpPr>
        <p:spPr/>
        <p:txBody>
          <a:bodyPr/>
          <a:lstStyle/>
          <a:p>
            <a:fld id="{2EC9D46D-7B74-4E19-BB86-1CCF8670FE5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幻灯片图像占位符 1"/>
          <p:cNvSpPr>
            <a:spLocks noGrp="1" noRot="1" noChangeAspect="1"/>
          </p:cNvSpPr>
          <p:nvPr>
            <p:ph type="sldImg"/>
          </p:nvPr>
        </p:nvSpPr>
        <p:spPr/>
      </p:sp>
      <p:sp>
        <p:nvSpPr>
          <p:cNvPr id="1048836" name="备注占位符 2"/>
          <p:cNvSpPr>
            <a:spLocks noGrp="1"/>
          </p:cNvSpPr>
          <p:nvPr>
            <p:ph type="body" idx="1"/>
          </p:nvPr>
        </p:nvSpPr>
        <p:spPr/>
        <p:txBody>
          <a:bodyPr/>
          <a:lstStyle/>
          <a:p>
            <a:endParaRPr lang="zh-CN" altLang="en-US" dirty="0"/>
          </a:p>
        </p:txBody>
      </p:sp>
      <p:sp>
        <p:nvSpPr>
          <p:cNvPr id="1048837" name="灯片编号占位符 3"/>
          <p:cNvSpPr>
            <a:spLocks noGrp="1"/>
          </p:cNvSpPr>
          <p:nvPr>
            <p:ph type="sldNum" sz="quarter" idx="10"/>
          </p:nvPr>
        </p:nvSpPr>
        <p:spPr/>
        <p:txBody>
          <a:bodyPr/>
          <a:lstStyle/>
          <a:p>
            <a:fld id="{2EC9D46D-7B74-4E19-BB86-1CCF8670FE5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6" name="幻灯片图像占位符 1"/>
          <p:cNvSpPr>
            <a:spLocks noGrp="1" noRot="1" noChangeAspect="1"/>
          </p:cNvSpPr>
          <p:nvPr>
            <p:ph type="sldImg"/>
          </p:nvPr>
        </p:nvSpPr>
        <p:spPr/>
      </p:sp>
      <p:sp>
        <p:nvSpPr>
          <p:cNvPr id="1048857" name="备注占位符 2"/>
          <p:cNvSpPr>
            <a:spLocks noGrp="1"/>
          </p:cNvSpPr>
          <p:nvPr>
            <p:ph type="body" idx="1"/>
          </p:nvPr>
        </p:nvSpPr>
        <p:spPr/>
        <p:txBody>
          <a:bodyPr/>
          <a:lstStyle/>
          <a:p>
            <a:endParaRPr lang="zh-CN" altLang="en-US" dirty="0"/>
          </a:p>
        </p:txBody>
      </p:sp>
      <p:sp>
        <p:nvSpPr>
          <p:cNvPr id="1048858" name="灯片编号占位符 3"/>
          <p:cNvSpPr>
            <a:spLocks noGrp="1"/>
          </p:cNvSpPr>
          <p:nvPr>
            <p:ph type="sldNum" sz="quarter" idx="10"/>
          </p:nvPr>
        </p:nvSpPr>
        <p:spPr/>
        <p:txBody>
          <a:bodyPr/>
          <a:lstStyle/>
          <a:p>
            <a:fld id="{2EC9D46D-7B74-4E19-BB86-1CCF8670FE5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2" name="幻灯片图像占位符 1"/>
          <p:cNvSpPr>
            <a:spLocks noGrp="1" noRot="1" noChangeAspect="1"/>
          </p:cNvSpPr>
          <p:nvPr>
            <p:ph type="sldImg"/>
          </p:nvPr>
        </p:nvSpPr>
        <p:spPr/>
      </p:sp>
      <p:sp>
        <p:nvSpPr>
          <p:cNvPr id="1048873" name="备注占位符 2"/>
          <p:cNvSpPr>
            <a:spLocks noGrp="1"/>
          </p:cNvSpPr>
          <p:nvPr>
            <p:ph type="body" idx="1"/>
          </p:nvPr>
        </p:nvSpPr>
        <p:spPr/>
        <p:txBody>
          <a:bodyPr/>
          <a:lstStyle/>
          <a:p>
            <a:endParaRPr lang="zh-CN" altLang="en-US" dirty="0"/>
          </a:p>
        </p:txBody>
      </p:sp>
      <p:sp>
        <p:nvSpPr>
          <p:cNvPr id="1048874" name="灯片编号占位符 3"/>
          <p:cNvSpPr>
            <a:spLocks noGrp="1"/>
          </p:cNvSpPr>
          <p:nvPr>
            <p:ph type="sldNum" sz="quarter" idx="10"/>
          </p:nvPr>
        </p:nvSpPr>
        <p:spPr/>
        <p:txBody>
          <a:bodyPr/>
          <a:lstStyle/>
          <a:p>
            <a:fld id="{2EC9D46D-7B74-4E19-BB86-1CCF8670FE5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endParaRPr lang="zh-CN" altLang="en-US"/>
          </a:p>
        </p:txBody>
      </p:sp>
      <p:sp>
        <p:nvSpPr>
          <p:cNvPr id="1048623" name="灯片编号占位符 3"/>
          <p:cNvSpPr>
            <a:spLocks noGrp="1"/>
          </p:cNvSpPr>
          <p:nvPr>
            <p:ph type="sldNum" sz="quarter" idx="10"/>
          </p:nvPr>
        </p:nvSpPr>
        <p:spPr/>
        <p:txBody>
          <a:bodyPr/>
          <a:lstStyle/>
          <a:p>
            <a:fld id="{2EC9D46D-7B74-4E19-BB86-1CCF8670FE5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1" name="幻灯片图像占位符 1"/>
          <p:cNvSpPr>
            <a:spLocks noGrp="1" noRot="1" noChangeAspect="1"/>
          </p:cNvSpPr>
          <p:nvPr>
            <p:ph type="sldImg"/>
          </p:nvPr>
        </p:nvSpPr>
        <p:spPr/>
      </p:sp>
      <p:sp>
        <p:nvSpPr>
          <p:cNvPr id="1048892" name="备注占位符 2"/>
          <p:cNvSpPr>
            <a:spLocks noGrp="1"/>
          </p:cNvSpPr>
          <p:nvPr>
            <p:ph type="body" idx="1"/>
          </p:nvPr>
        </p:nvSpPr>
        <p:spPr/>
        <p:txBody>
          <a:bodyPr/>
          <a:lstStyle/>
          <a:p>
            <a:endParaRPr lang="zh-CN" altLang="en-US" dirty="0"/>
          </a:p>
        </p:txBody>
      </p:sp>
      <p:sp>
        <p:nvSpPr>
          <p:cNvPr id="1048893" name="灯片编号占位符 3"/>
          <p:cNvSpPr>
            <a:spLocks noGrp="1"/>
          </p:cNvSpPr>
          <p:nvPr>
            <p:ph type="sldNum" sz="quarter" idx="10"/>
          </p:nvPr>
        </p:nvSpPr>
        <p:spPr/>
        <p:txBody>
          <a:bodyPr/>
          <a:lstStyle/>
          <a:p>
            <a:fld id="{2EC9D46D-7B74-4E19-BB86-1CCF8670FE59}"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幻灯片图像占位符 1"/>
          <p:cNvSpPr>
            <a:spLocks noGrp="1" noRot="1" noChangeAspect="1"/>
          </p:cNvSpPr>
          <p:nvPr>
            <p:ph type="sldImg"/>
          </p:nvPr>
        </p:nvSpPr>
        <p:spPr/>
      </p:sp>
      <p:sp>
        <p:nvSpPr>
          <p:cNvPr id="1048633" name="备注占位符 2"/>
          <p:cNvSpPr>
            <a:spLocks noGrp="1"/>
          </p:cNvSpPr>
          <p:nvPr>
            <p:ph type="body" idx="1"/>
          </p:nvPr>
        </p:nvSpPr>
        <p:spPr/>
        <p:txBody>
          <a:bodyPr/>
          <a:lstStyle/>
          <a:p>
            <a:endParaRPr lang="zh-CN" altLang="en-US"/>
          </a:p>
        </p:txBody>
      </p:sp>
      <p:sp>
        <p:nvSpPr>
          <p:cNvPr id="1048634" name="灯片编号占位符 3"/>
          <p:cNvSpPr>
            <a:spLocks noGrp="1"/>
          </p:cNvSpPr>
          <p:nvPr>
            <p:ph type="sldNum" sz="quarter" idx="10"/>
          </p:nvPr>
        </p:nvSpPr>
        <p:spPr/>
        <p:txBody>
          <a:bodyPr/>
          <a:lstStyle/>
          <a:p>
            <a:fld id="{2EC9D46D-7B74-4E19-BB86-1CCF8670FE59}"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幻灯片图像占位符 1"/>
          <p:cNvSpPr>
            <a:spLocks noGrp="1" noRot="1" noChangeAspect="1"/>
          </p:cNvSpPr>
          <p:nvPr>
            <p:ph type="sldImg"/>
          </p:nvPr>
        </p:nvSpPr>
        <p:spPr/>
      </p:sp>
      <p:sp>
        <p:nvSpPr>
          <p:cNvPr id="1048655" name="备注占位符 2"/>
          <p:cNvSpPr>
            <a:spLocks noGrp="1"/>
          </p:cNvSpPr>
          <p:nvPr>
            <p:ph type="body" idx="1"/>
          </p:nvPr>
        </p:nvSpPr>
        <p:spPr/>
        <p:txBody>
          <a:bodyPr/>
          <a:lstStyle/>
          <a:p>
            <a:endParaRPr lang="zh-CN" altLang="en-US" dirty="0"/>
          </a:p>
        </p:txBody>
      </p:sp>
      <p:sp>
        <p:nvSpPr>
          <p:cNvPr id="1048656" name="灯片编号占位符 3"/>
          <p:cNvSpPr>
            <a:spLocks noGrp="1"/>
          </p:cNvSpPr>
          <p:nvPr>
            <p:ph type="sldNum" sz="quarter" idx="10"/>
          </p:nvPr>
        </p:nvSpPr>
        <p:spPr/>
        <p:txBody>
          <a:bodyPr/>
          <a:lstStyle/>
          <a:p>
            <a:fld id="{2EC9D46D-7B74-4E19-BB86-1CCF8670FE5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幻灯片图像占位符 1"/>
          <p:cNvSpPr>
            <a:spLocks noGrp="1" noRot="1" noChangeAspect="1"/>
          </p:cNvSpPr>
          <p:nvPr>
            <p:ph type="sldImg"/>
          </p:nvPr>
        </p:nvSpPr>
        <p:spPr/>
      </p:sp>
      <p:sp>
        <p:nvSpPr>
          <p:cNvPr id="1048666" name="备注占位符 2"/>
          <p:cNvSpPr>
            <a:spLocks noGrp="1"/>
          </p:cNvSpPr>
          <p:nvPr>
            <p:ph type="body" idx="1"/>
          </p:nvPr>
        </p:nvSpPr>
        <p:spPr/>
        <p:txBody>
          <a:bodyPr/>
          <a:lstStyle/>
          <a:p>
            <a:endParaRPr lang="zh-CN" altLang="en-US"/>
          </a:p>
        </p:txBody>
      </p:sp>
      <p:sp>
        <p:nvSpPr>
          <p:cNvPr id="1048667" name="灯片编号占位符 3"/>
          <p:cNvSpPr>
            <a:spLocks noGrp="1"/>
          </p:cNvSpPr>
          <p:nvPr>
            <p:ph type="sldNum" sz="quarter" idx="10"/>
          </p:nvPr>
        </p:nvSpPr>
        <p:spPr/>
        <p:txBody>
          <a:bodyPr/>
          <a:lstStyle/>
          <a:p>
            <a:fld id="{2EC9D46D-7B74-4E19-BB86-1CCF8670FE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幻灯片图像占位符 1"/>
          <p:cNvSpPr>
            <a:spLocks noGrp="1" noRot="1" noChangeAspect="1"/>
          </p:cNvSpPr>
          <p:nvPr>
            <p:ph type="sldImg"/>
          </p:nvPr>
        </p:nvSpPr>
        <p:spPr/>
      </p:sp>
      <p:sp>
        <p:nvSpPr>
          <p:cNvPr id="1048682" name="备注占位符 2"/>
          <p:cNvSpPr>
            <a:spLocks noGrp="1"/>
          </p:cNvSpPr>
          <p:nvPr>
            <p:ph type="body" idx="1"/>
          </p:nvPr>
        </p:nvSpPr>
        <p:spPr/>
        <p:txBody>
          <a:bodyPr/>
          <a:lstStyle/>
          <a:p>
            <a:endParaRPr lang="zh-CN" altLang="en-US" dirty="0"/>
          </a:p>
        </p:txBody>
      </p:sp>
      <p:sp>
        <p:nvSpPr>
          <p:cNvPr id="1048683" name="灯片编号占位符 3"/>
          <p:cNvSpPr>
            <a:spLocks noGrp="1"/>
          </p:cNvSpPr>
          <p:nvPr>
            <p:ph type="sldNum" sz="quarter" idx="10"/>
          </p:nvPr>
        </p:nvSpPr>
        <p:spPr/>
        <p:txBody>
          <a:bodyPr/>
          <a:lstStyle/>
          <a:p>
            <a:fld id="{2EC9D46D-7B74-4E19-BB86-1CCF8670FE5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幻灯片图像占位符 1"/>
          <p:cNvSpPr>
            <a:spLocks noGrp="1" noRot="1" noChangeAspect="1"/>
          </p:cNvSpPr>
          <p:nvPr>
            <p:ph type="sldImg"/>
          </p:nvPr>
        </p:nvSpPr>
        <p:spPr/>
      </p:sp>
      <p:sp>
        <p:nvSpPr>
          <p:cNvPr id="1048695" name="备注占位符 2"/>
          <p:cNvSpPr>
            <a:spLocks noGrp="1"/>
          </p:cNvSpPr>
          <p:nvPr>
            <p:ph type="body" idx="1"/>
          </p:nvPr>
        </p:nvSpPr>
        <p:spPr/>
        <p:txBody>
          <a:bodyPr/>
          <a:lstStyle/>
          <a:p>
            <a:endParaRPr lang="zh-CN" altLang="en-US" dirty="0"/>
          </a:p>
        </p:txBody>
      </p:sp>
      <p:sp>
        <p:nvSpPr>
          <p:cNvPr id="1048696" name="灯片编号占位符 3"/>
          <p:cNvSpPr>
            <a:spLocks noGrp="1"/>
          </p:cNvSpPr>
          <p:nvPr>
            <p:ph type="sldNum" sz="quarter" idx="10"/>
          </p:nvPr>
        </p:nvSpPr>
        <p:spPr/>
        <p:txBody>
          <a:bodyPr/>
          <a:lstStyle/>
          <a:p>
            <a:fld id="{2EC9D46D-7B74-4E19-BB86-1CCF8670FE5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幻灯片图像占位符 1"/>
          <p:cNvSpPr>
            <a:spLocks noGrp="1" noRot="1" noChangeAspect="1"/>
          </p:cNvSpPr>
          <p:nvPr>
            <p:ph type="sldImg"/>
          </p:nvPr>
        </p:nvSpPr>
        <p:spPr/>
      </p:sp>
      <p:sp>
        <p:nvSpPr>
          <p:cNvPr id="1048708" name="备注占位符 2"/>
          <p:cNvSpPr>
            <a:spLocks noGrp="1"/>
          </p:cNvSpPr>
          <p:nvPr>
            <p:ph type="body" idx="1"/>
          </p:nvPr>
        </p:nvSpPr>
        <p:spPr/>
        <p:txBody>
          <a:bodyPr/>
          <a:lstStyle/>
          <a:p>
            <a:endParaRPr lang="zh-CN" altLang="en-US" dirty="0"/>
          </a:p>
        </p:txBody>
      </p:sp>
      <p:sp>
        <p:nvSpPr>
          <p:cNvPr id="1048709" name="灯片编号占位符 3"/>
          <p:cNvSpPr>
            <a:spLocks noGrp="1"/>
          </p:cNvSpPr>
          <p:nvPr>
            <p:ph type="sldNum" sz="quarter" idx="10"/>
          </p:nvPr>
        </p:nvSpPr>
        <p:spPr/>
        <p:txBody>
          <a:bodyPr/>
          <a:lstStyle/>
          <a:p>
            <a:fld id="{2EC9D46D-7B74-4E19-BB86-1CCF8670FE5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幻灯片图像占位符 1"/>
          <p:cNvSpPr>
            <a:spLocks noGrp="1" noRot="1" noChangeAspect="1"/>
          </p:cNvSpPr>
          <p:nvPr>
            <p:ph type="sldImg"/>
          </p:nvPr>
        </p:nvSpPr>
        <p:spPr/>
      </p:sp>
      <p:sp>
        <p:nvSpPr>
          <p:cNvPr id="1048719" name="备注占位符 2"/>
          <p:cNvSpPr>
            <a:spLocks noGrp="1"/>
          </p:cNvSpPr>
          <p:nvPr>
            <p:ph type="body" idx="1"/>
          </p:nvPr>
        </p:nvSpPr>
        <p:spPr/>
        <p:txBody>
          <a:bodyPr/>
          <a:lstStyle/>
          <a:p>
            <a:endParaRPr lang="zh-CN" altLang="en-US" dirty="0"/>
          </a:p>
        </p:txBody>
      </p:sp>
      <p:sp>
        <p:nvSpPr>
          <p:cNvPr id="1048720" name="灯片编号占位符 3"/>
          <p:cNvSpPr>
            <a:spLocks noGrp="1"/>
          </p:cNvSpPr>
          <p:nvPr>
            <p:ph type="sldNum" sz="quarter" idx="10"/>
          </p:nvPr>
        </p:nvSpPr>
        <p:spPr/>
        <p:txBody>
          <a:bodyPr/>
          <a:lstStyle/>
          <a:p>
            <a:fld id="{2EC9D46D-7B74-4E19-BB86-1CCF8670FE5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4F4F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8F2FA-13A9-4EBC-B74F-7F892098883E}" type="datetimeFigureOut">
              <a:rPr lang="zh-CN" altLang="en-US" smtClean="0"/>
              <a:t>2023/4/19</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A04FC-F03D-4A2A-8928-F6621BE80E2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矩形 17"/>
          <p:cNvSpPr/>
          <p:nvPr/>
        </p:nvSpPr>
        <p:spPr>
          <a:xfrm>
            <a:off x="-38960" y="1641758"/>
            <a:ext cx="12244521" cy="243037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2" name="Freeform 331"/>
          <p:cNvSpPr>
            <a:spLocks noChangeAspect="1" noEditPoints="1"/>
          </p:cNvSpPr>
          <p:nvPr/>
        </p:nvSpPr>
        <p:spPr bwMode="auto">
          <a:xfrm rot="16200000">
            <a:off x="7336647" y="3170249"/>
            <a:ext cx="783022" cy="767966"/>
          </a:xfrm>
          <a:custGeom>
            <a:avLst/>
            <a:gdLst>
              <a:gd name="T0" fmla="*/ 39 w 88"/>
              <a:gd name="T1" fmla="*/ 46 h 86"/>
              <a:gd name="T2" fmla="*/ 79 w 88"/>
              <a:gd name="T3" fmla="*/ 46 h 86"/>
              <a:gd name="T4" fmla="*/ 39 w 88"/>
              <a:gd name="T5" fmla="*/ 86 h 86"/>
              <a:gd name="T6" fmla="*/ 0 w 88"/>
              <a:gd name="T7" fmla="*/ 46 h 86"/>
              <a:gd name="T8" fmla="*/ 39 w 88"/>
              <a:gd name="T9" fmla="*/ 7 h 86"/>
              <a:gd name="T10" fmla="*/ 39 w 88"/>
              <a:gd name="T11" fmla="*/ 46 h 86"/>
              <a:gd name="T12" fmla="*/ 48 w 88"/>
              <a:gd name="T13" fmla="*/ 40 h 86"/>
              <a:gd name="T14" fmla="*/ 88 w 88"/>
              <a:gd name="T15" fmla="*/ 40 h 86"/>
              <a:gd name="T16" fmla="*/ 48 w 88"/>
              <a:gd name="T17" fmla="*/ 0 h 86"/>
              <a:gd name="T18" fmla="*/ 48 w 88"/>
              <a:gd name="T19"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6">
                <a:moveTo>
                  <a:pt x="39" y="46"/>
                </a:moveTo>
                <a:cubicBezTo>
                  <a:pt x="79" y="46"/>
                  <a:pt x="79" y="46"/>
                  <a:pt x="79" y="46"/>
                </a:cubicBezTo>
                <a:cubicBezTo>
                  <a:pt x="79" y="68"/>
                  <a:pt x="61" y="86"/>
                  <a:pt x="39" y="86"/>
                </a:cubicBezTo>
                <a:cubicBezTo>
                  <a:pt x="18" y="86"/>
                  <a:pt x="0" y="68"/>
                  <a:pt x="0" y="46"/>
                </a:cubicBezTo>
                <a:cubicBezTo>
                  <a:pt x="0" y="25"/>
                  <a:pt x="18" y="7"/>
                  <a:pt x="39" y="7"/>
                </a:cubicBezTo>
                <a:lnTo>
                  <a:pt x="39" y="46"/>
                </a:lnTo>
                <a:close/>
                <a:moveTo>
                  <a:pt x="48" y="40"/>
                </a:moveTo>
                <a:cubicBezTo>
                  <a:pt x="88" y="40"/>
                  <a:pt x="88" y="40"/>
                  <a:pt x="88" y="40"/>
                </a:cubicBezTo>
                <a:cubicBezTo>
                  <a:pt x="88" y="18"/>
                  <a:pt x="70" y="0"/>
                  <a:pt x="48" y="0"/>
                </a:cubicBezTo>
                <a:lnTo>
                  <a:pt x="48" y="40"/>
                </a:lnTo>
                <a:close/>
              </a:path>
            </a:pathLst>
          </a:custGeom>
          <a:solidFill>
            <a:srgbClr val="FFFFFF"/>
          </a:solidFill>
          <a:ln>
            <a:noFill/>
          </a:ln>
        </p:spPr>
        <p:txBody>
          <a:bodyPr vert="horz" wrap="square" lIns="124329" tIns="62164" rIns="124329" bIns="62164" numCol="1" anchor="t" anchorCtr="0" compatLnSpc="1">
            <a:prstTxWarp prst="textNoShape">
              <a:avLst/>
            </a:prstTxWarp>
          </a:bodyPr>
          <a:lstStyle/>
          <a:p>
            <a:pPr defTabSz="1242726"/>
            <a:endParaRPr lang="en-US" sz="2400" dirty="0">
              <a:solidFill>
                <a:srgbClr val="505050"/>
              </a:solidFill>
            </a:endParaRPr>
          </a:p>
        </p:txBody>
      </p:sp>
      <p:sp>
        <p:nvSpPr>
          <p:cNvPr id="1048583" name="等腰三角形 36"/>
          <p:cNvSpPr/>
          <p:nvPr/>
        </p:nvSpPr>
        <p:spPr>
          <a:xfrm rot="10800000">
            <a:off x="8057239" y="1641757"/>
            <a:ext cx="4348442" cy="39824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4" name="等腰三角形 24"/>
          <p:cNvSpPr/>
          <p:nvPr/>
        </p:nvSpPr>
        <p:spPr>
          <a:xfrm>
            <a:off x="-247516" y="808646"/>
            <a:ext cx="4068139" cy="39788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5" name="等腰三角形 7"/>
          <p:cNvSpPr/>
          <p:nvPr/>
        </p:nvSpPr>
        <p:spPr>
          <a:xfrm rot="9776642">
            <a:off x="4330701" y="19557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6" name="等腰三角形 8"/>
          <p:cNvSpPr/>
          <p:nvPr/>
        </p:nvSpPr>
        <p:spPr>
          <a:xfrm rot="10307628">
            <a:off x="4330701" y="1943099"/>
            <a:ext cx="3505200" cy="3352800"/>
          </a:xfrm>
          <a:prstGeom prst="triangl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7" name="矩形 11"/>
          <p:cNvSpPr/>
          <p:nvPr/>
        </p:nvSpPr>
        <p:spPr>
          <a:xfrm>
            <a:off x="159152" y="235732"/>
            <a:ext cx="2221303" cy="701457"/>
          </a:xfrm>
          <a:prstGeom prst="rect">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1">
                    <a:lumMod val="50000"/>
                    <a:lumOff val="50000"/>
                  </a:schemeClr>
                </a:solidFill>
                <a:latin typeface="+mj-ea"/>
                <a:ea typeface="+mj-ea"/>
              </a:rPr>
              <a:t>比较政治制度</a:t>
            </a:r>
          </a:p>
        </p:txBody>
      </p:sp>
      <p:cxnSp>
        <p:nvCxnSpPr>
          <p:cNvPr id="3145728" name="直接连接符 3"/>
          <p:cNvCxnSpPr>
            <a:cxnSpLocks/>
            <a:stCxn id="1048585" idx="4"/>
            <a:endCxn id="1048585" idx="2"/>
          </p:cNvCxnSpPr>
          <p:nvPr/>
        </p:nvCxnSpPr>
        <p:spPr>
          <a:xfrm flipV="1">
            <a:off x="3916085" y="1515482"/>
            <a:ext cx="3351037" cy="1028095"/>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6"/>
          <p:cNvCxnSpPr>
            <a:cxnSpLocks/>
            <a:stCxn id="1048585" idx="2"/>
            <a:endCxn id="1048585" idx="0"/>
          </p:cNvCxnSpPr>
          <p:nvPr/>
        </p:nvCxnSpPr>
        <p:spPr>
          <a:xfrm flipH="1">
            <a:off x="6574999" y="1515482"/>
            <a:ext cx="692123" cy="3719387"/>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13"/>
          <p:cNvCxnSpPr>
            <a:cxnSpLocks/>
            <a:stCxn id="1048585" idx="0"/>
            <a:endCxn id="1048585" idx="4"/>
          </p:cNvCxnSpPr>
          <p:nvPr/>
        </p:nvCxnSpPr>
        <p:spPr>
          <a:xfrm flipH="1" flipV="1">
            <a:off x="3916085" y="2543577"/>
            <a:ext cx="2658914" cy="2691292"/>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19"/>
          <p:cNvCxnSpPr>
            <a:cxnSpLocks/>
            <a:stCxn id="1048586" idx="4"/>
            <a:endCxn id="1048586" idx="2"/>
          </p:cNvCxnSpPr>
          <p:nvPr/>
        </p:nvCxnSpPr>
        <p:spPr>
          <a:xfrm flipV="1">
            <a:off x="4109364" y="1710105"/>
            <a:ext cx="3469309" cy="500318"/>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21"/>
          <p:cNvCxnSpPr>
            <a:cxnSpLocks/>
            <a:stCxn id="1048586" idx="2"/>
            <a:endCxn id="1048586" idx="0"/>
          </p:cNvCxnSpPr>
          <p:nvPr/>
        </p:nvCxnSpPr>
        <p:spPr>
          <a:xfrm flipH="1">
            <a:off x="6322584" y="1710105"/>
            <a:ext cx="1256089" cy="3568629"/>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25"/>
          <p:cNvCxnSpPr>
            <a:cxnSpLocks/>
            <a:endCxn id="1048586" idx="4"/>
          </p:cNvCxnSpPr>
          <p:nvPr/>
        </p:nvCxnSpPr>
        <p:spPr>
          <a:xfrm flipH="1" flipV="1">
            <a:off x="4109364" y="2210423"/>
            <a:ext cx="2213220" cy="3068311"/>
          </a:xfrm>
          <a:prstGeom prst="line">
            <a:avLst/>
          </a:prstGeom>
          <a:ln>
            <a:solidFill>
              <a:schemeClr val="accent1">
                <a:lumMod val="50000"/>
                <a:lumOff val="50000"/>
                <a:alpha val="49000"/>
              </a:schemeClr>
            </a:solidFill>
          </a:ln>
        </p:spPr>
        <p:style>
          <a:lnRef idx="1">
            <a:schemeClr val="accent1"/>
          </a:lnRef>
          <a:fillRef idx="0">
            <a:schemeClr val="accent1"/>
          </a:fillRef>
          <a:effectRef idx="0">
            <a:schemeClr val="accent1"/>
          </a:effectRef>
          <a:fontRef idx="minor">
            <a:schemeClr val="tx1"/>
          </a:fontRef>
        </p:style>
      </p:cxnSp>
      <p:sp>
        <p:nvSpPr>
          <p:cNvPr id="1048588" name="等腰三角形 33"/>
          <p:cNvSpPr/>
          <p:nvPr/>
        </p:nvSpPr>
        <p:spPr>
          <a:xfrm>
            <a:off x="-100331" y="1316153"/>
            <a:ext cx="3814635" cy="3828163"/>
          </a:xfrm>
          <a:prstGeom prst="triangle">
            <a:avLst/>
          </a:prstGeom>
          <a:blipFill dpi="0" rotWithShape="1">
            <a:blip r:embed="rId3" cstate="email"/>
            <a:srcRect/>
            <a:stretch>
              <a:fillRect l="-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9" name="等腰三角形 34"/>
          <p:cNvSpPr/>
          <p:nvPr/>
        </p:nvSpPr>
        <p:spPr>
          <a:xfrm rot="10800000">
            <a:off x="8298389" y="1427791"/>
            <a:ext cx="3907171" cy="3469862"/>
          </a:xfrm>
          <a:prstGeom prst="triangle">
            <a:avLst/>
          </a:prstGeom>
          <a:blipFill dpi="0" rotWithShape="0">
            <a:blip r:embed="rId4"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0" name="Freeform 13"/>
          <p:cNvSpPr>
            <a:spLocks noEditPoints="1"/>
          </p:cNvSpPr>
          <p:nvPr/>
        </p:nvSpPr>
        <p:spPr bwMode="auto">
          <a:xfrm>
            <a:off x="3867364" y="3317066"/>
            <a:ext cx="497063" cy="542061"/>
          </a:xfrm>
          <a:custGeom>
            <a:avLst/>
            <a:gdLst>
              <a:gd name="T0" fmla="*/ 36 w 228"/>
              <a:gd name="T1" fmla="*/ 249 h 249"/>
              <a:gd name="T2" fmla="*/ 0 w 228"/>
              <a:gd name="T3" fmla="*/ 249 h 249"/>
              <a:gd name="T4" fmla="*/ 0 w 228"/>
              <a:gd name="T5" fmla="*/ 217 h 249"/>
              <a:gd name="T6" fmla="*/ 36 w 228"/>
              <a:gd name="T7" fmla="*/ 217 h 249"/>
              <a:gd name="T8" fmla="*/ 36 w 228"/>
              <a:gd name="T9" fmla="*/ 249 h 249"/>
              <a:gd name="T10" fmla="*/ 84 w 228"/>
              <a:gd name="T11" fmla="*/ 209 h 249"/>
              <a:gd name="T12" fmla="*/ 48 w 228"/>
              <a:gd name="T13" fmla="*/ 209 h 249"/>
              <a:gd name="T14" fmla="*/ 48 w 228"/>
              <a:gd name="T15" fmla="*/ 249 h 249"/>
              <a:gd name="T16" fmla="*/ 84 w 228"/>
              <a:gd name="T17" fmla="*/ 249 h 249"/>
              <a:gd name="T18" fmla="*/ 84 w 228"/>
              <a:gd name="T19" fmla="*/ 209 h 249"/>
              <a:gd name="T20" fmla="*/ 132 w 228"/>
              <a:gd name="T21" fmla="*/ 197 h 249"/>
              <a:gd name="T22" fmla="*/ 96 w 228"/>
              <a:gd name="T23" fmla="*/ 197 h 249"/>
              <a:gd name="T24" fmla="*/ 96 w 228"/>
              <a:gd name="T25" fmla="*/ 249 h 249"/>
              <a:gd name="T26" fmla="*/ 132 w 228"/>
              <a:gd name="T27" fmla="*/ 249 h 249"/>
              <a:gd name="T28" fmla="*/ 132 w 228"/>
              <a:gd name="T29" fmla="*/ 197 h 249"/>
              <a:gd name="T30" fmla="*/ 180 w 228"/>
              <a:gd name="T31" fmla="*/ 153 h 249"/>
              <a:gd name="T32" fmla="*/ 144 w 228"/>
              <a:gd name="T33" fmla="*/ 153 h 249"/>
              <a:gd name="T34" fmla="*/ 144 w 228"/>
              <a:gd name="T35" fmla="*/ 249 h 249"/>
              <a:gd name="T36" fmla="*/ 180 w 228"/>
              <a:gd name="T37" fmla="*/ 249 h 249"/>
              <a:gd name="T38" fmla="*/ 180 w 228"/>
              <a:gd name="T39" fmla="*/ 153 h 249"/>
              <a:gd name="T40" fmla="*/ 228 w 228"/>
              <a:gd name="T41" fmla="*/ 57 h 249"/>
              <a:gd name="T42" fmla="*/ 192 w 228"/>
              <a:gd name="T43" fmla="*/ 57 h 249"/>
              <a:gd name="T44" fmla="*/ 192 w 228"/>
              <a:gd name="T45" fmla="*/ 249 h 249"/>
              <a:gd name="T46" fmla="*/ 228 w 228"/>
              <a:gd name="T47" fmla="*/ 249 h 249"/>
              <a:gd name="T48" fmla="*/ 228 w 228"/>
              <a:gd name="T49" fmla="*/ 57 h 249"/>
              <a:gd name="T50" fmla="*/ 167 w 228"/>
              <a:gd name="T51" fmla="*/ 0 h 249"/>
              <a:gd name="T52" fmla="*/ 145 w 228"/>
              <a:gd name="T53" fmla="*/ 29 h 249"/>
              <a:gd name="T54" fmla="*/ 155 w 228"/>
              <a:gd name="T55" fmla="*/ 30 h 249"/>
              <a:gd name="T56" fmla="*/ 117 w 228"/>
              <a:gd name="T57" fmla="*/ 131 h 249"/>
              <a:gd name="T58" fmla="*/ 0 w 228"/>
              <a:gd name="T59" fmla="*/ 196 h 249"/>
              <a:gd name="T60" fmla="*/ 0 w 228"/>
              <a:gd name="T61" fmla="*/ 212 h 249"/>
              <a:gd name="T62" fmla="*/ 130 w 228"/>
              <a:gd name="T63" fmla="*/ 141 h 249"/>
              <a:gd name="T64" fmla="*/ 171 w 228"/>
              <a:gd name="T65" fmla="*/ 33 h 249"/>
              <a:gd name="T66" fmla="*/ 181 w 228"/>
              <a:gd name="T67" fmla="*/ 34 h 249"/>
              <a:gd name="T68" fmla="*/ 167 w 228"/>
              <a:gd name="T6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8" h="249">
                <a:moveTo>
                  <a:pt x="36" y="249"/>
                </a:moveTo>
                <a:cubicBezTo>
                  <a:pt x="0" y="249"/>
                  <a:pt x="0" y="249"/>
                  <a:pt x="0" y="249"/>
                </a:cubicBezTo>
                <a:cubicBezTo>
                  <a:pt x="0" y="217"/>
                  <a:pt x="0" y="217"/>
                  <a:pt x="0" y="217"/>
                </a:cubicBezTo>
                <a:cubicBezTo>
                  <a:pt x="36" y="217"/>
                  <a:pt x="36" y="217"/>
                  <a:pt x="36" y="217"/>
                </a:cubicBezTo>
                <a:lnTo>
                  <a:pt x="36" y="249"/>
                </a:lnTo>
                <a:close/>
                <a:moveTo>
                  <a:pt x="84" y="209"/>
                </a:moveTo>
                <a:cubicBezTo>
                  <a:pt x="48" y="209"/>
                  <a:pt x="48" y="209"/>
                  <a:pt x="48" y="209"/>
                </a:cubicBezTo>
                <a:cubicBezTo>
                  <a:pt x="48" y="249"/>
                  <a:pt x="48" y="249"/>
                  <a:pt x="48" y="249"/>
                </a:cubicBezTo>
                <a:cubicBezTo>
                  <a:pt x="84" y="249"/>
                  <a:pt x="84" y="249"/>
                  <a:pt x="84" y="249"/>
                </a:cubicBezTo>
                <a:lnTo>
                  <a:pt x="84" y="209"/>
                </a:lnTo>
                <a:close/>
                <a:moveTo>
                  <a:pt x="132" y="197"/>
                </a:moveTo>
                <a:cubicBezTo>
                  <a:pt x="96" y="197"/>
                  <a:pt x="96" y="197"/>
                  <a:pt x="96" y="197"/>
                </a:cubicBezTo>
                <a:cubicBezTo>
                  <a:pt x="96" y="249"/>
                  <a:pt x="96" y="249"/>
                  <a:pt x="96" y="249"/>
                </a:cubicBezTo>
                <a:cubicBezTo>
                  <a:pt x="132" y="249"/>
                  <a:pt x="132" y="249"/>
                  <a:pt x="132" y="249"/>
                </a:cubicBezTo>
                <a:lnTo>
                  <a:pt x="132" y="197"/>
                </a:lnTo>
                <a:close/>
                <a:moveTo>
                  <a:pt x="180" y="153"/>
                </a:moveTo>
                <a:cubicBezTo>
                  <a:pt x="144" y="153"/>
                  <a:pt x="144" y="153"/>
                  <a:pt x="144" y="153"/>
                </a:cubicBezTo>
                <a:cubicBezTo>
                  <a:pt x="144" y="249"/>
                  <a:pt x="144" y="249"/>
                  <a:pt x="144" y="249"/>
                </a:cubicBezTo>
                <a:cubicBezTo>
                  <a:pt x="180" y="249"/>
                  <a:pt x="180" y="249"/>
                  <a:pt x="180" y="249"/>
                </a:cubicBezTo>
                <a:lnTo>
                  <a:pt x="180" y="153"/>
                </a:lnTo>
                <a:close/>
                <a:moveTo>
                  <a:pt x="228" y="57"/>
                </a:moveTo>
                <a:cubicBezTo>
                  <a:pt x="192" y="57"/>
                  <a:pt x="192" y="57"/>
                  <a:pt x="192" y="57"/>
                </a:cubicBezTo>
                <a:cubicBezTo>
                  <a:pt x="192" y="249"/>
                  <a:pt x="192" y="249"/>
                  <a:pt x="192" y="249"/>
                </a:cubicBezTo>
                <a:cubicBezTo>
                  <a:pt x="228" y="249"/>
                  <a:pt x="228" y="249"/>
                  <a:pt x="228" y="249"/>
                </a:cubicBezTo>
                <a:lnTo>
                  <a:pt x="228" y="57"/>
                </a:lnTo>
                <a:close/>
                <a:moveTo>
                  <a:pt x="167" y="0"/>
                </a:moveTo>
                <a:cubicBezTo>
                  <a:pt x="145" y="29"/>
                  <a:pt x="145" y="29"/>
                  <a:pt x="145" y="29"/>
                </a:cubicBezTo>
                <a:cubicBezTo>
                  <a:pt x="155" y="30"/>
                  <a:pt x="155" y="30"/>
                  <a:pt x="155" y="30"/>
                </a:cubicBezTo>
                <a:cubicBezTo>
                  <a:pt x="150" y="58"/>
                  <a:pt x="139" y="104"/>
                  <a:pt x="117" y="131"/>
                </a:cubicBezTo>
                <a:cubicBezTo>
                  <a:pt x="83" y="174"/>
                  <a:pt x="20" y="191"/>
                  <a:pt x="0" y="196"/>
                </a:cubicBezTo>
                <a:cubicBezTo>
                  <a:pt x="0" y="212"/>
                  <a:pt x="0" y="212"/>
                  <a:pt x="0" y="212"/>
                </a:cubicBezTo>
                <a:cubicBezTo>
                  <a:pt x="17" y="209"/>
                  <a:pt x="90" y="191"/>
                  <a:pt x="130" y="141"/>
                </a:cubicBezTo>
                <a:cubicBezTo>
                  <a:pt x="152" y="112"/>
                  <a:pt x="164" y="67"/>
                  <a:pt x="171" y="33"/>
                </a:cubicBezTo>
                <a:cubicBezTo>
                  <a:pt x="181" y="34"/>
                  <a:pt x="181" y="34"/>
                  <a:pt x="181" y="34"/>
                </a:cubicBezTo>
                <a:lnTo>
                  <a:pt x="167"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048591" name="等腰三角形 5"/>
          <p:cNvSpPr/>
          <p:nvPr/>
        </p:nvSpPr>
        <p:spPr>
          <a:xfrm rot="10800000">
            <a:off x="8785359" y="4066824"/>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592" name="等腰三角形 5"/>
          <p:cNvSpPr/>
          <p:nvPr/>
        </p:nvSpPr>
        <p:spPr>
          <a:xfrm rot="10800000">
            <a:off x="3742884" y="4102914"/>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grpSp>
        <p:nvGrpSpPr>
          <p:cNvPr id="17" name="组合 49"/>
          <p:cNvGrpSpPr/>
          <p:nvPr/>
        </p:nvGrpSpPr>
        <p:grpSpPr>
          <a:xfrm>
            <a:off x="3742883" y="245488"/>
            <a:ext cx="671712" cy="671712"/>
            <a:chOff x="4225754" y="1305648"/>
            <a:chExt cx="671712" cy="671712"/>
          </a:xfrm>
        </p:grpSpPr>
        <p:sp>
          <p:nvSpPr>
            <p:cNvPr id="1048593" name="椭圆 50"/>
            <p:cNvSpPr/>
            <p:nvPr/>
          </p:nvSpPr>
          <p:spPr>
            <a:xfrm>
              <a:off x="4225754" y="1305648"/>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0" i="0" u="none" strike="noStrike" kern="0" cap="none" spc="0" normalizeH="0" baseline="0" noProof="0">
                <a:ln>
                  <a:noFill/>
                </a:ln>
                <a:solidFill>
                  <a:sysClr val="windowText" lastClr="000000"/>
                </a:solidFill>
                <a:effectLst/>
                <a:uLnTx/>
                <a:uFillTx/>
              </a:endParaRPr>
            </a:p>
          </p:txBody>
        </p:sp>
        <p:grpSp>
          <p:nvGrpSpPr>
            <p:cNvPr id="18" name="组 6"/>
            <p:cNvGrpSpPr/>
            <p:nvPr/>
          </p:nvGrpSpPr>
          <p:grpSpPr>
            <a:xfrm>
              <a:off x="4353018" y="1455626"/>
              <a:ext cx="417183" cy="371755"/>
              <a:chOff x="4148138" y="2051050"/>
              <a:chExt cx="874713" cy="779463"/>
            </a:xfrm>
            <a:solidFill>
              <a:schemeClr val="bg1"/>
            </a:solidFill>
          </p:grpSpPr>
          <p:sp>
            <p:nvSpPr>
              <p:cNvPr id="1048594" name="Freeform 72"/>
              <p:cNvSpPr>
                <a:spLocks noEditPoints="1"/>
              </p:cNvSpPr>
              <p:nvPr/>
            </p:nvSpPr>
            <p:spPr bwMode="auto">
              <a:xfrm>
                <a:off x="4367213" y="2193925"/>
                <a:ext cx="655638" cy="563563"/>
              </a:xfrm>
              <a:custGeom>
                <a:avLst/>
                <a:gdLst>
                  <a:gd name="T0" fmla="*/ 295 w 313"/>
                  <a:gd name="T1" fmla="*/ 88 h 268"/>
                  <a:gd name="T2" fmla="*/ 282 w 313"/>
                  <a:gd name="T3" fmla="*/ 88 h 268"/>
                  <a:gd name="T4" fmla="*/ 298 w 313"/>
                  <a:gd name="T5" fmla="*/ 149 h 268"/>
                  <a:gd name="T6" fmla="*/ 273 w 313"/>
                  <a:gd name="T7" fmla="*/ 192 h 268"/>
                  <a:gd name="T8" fmla="*/ 24 w 313"/>
                  <a:gd name="T9" fmla="*/ 257 h 268"/>
                  <a:gd name="T10" fmla="*/ 21 w 313"/>
                  <a:gd name="T11" fmla="*/ 258 h 268"/>
                  <a:gd name="T12" fmla="*/ 37 w 313"/>
                  <a:gd name="T13" fmla="*/ 268 h 268"/>
                  <a:gd name="T14" fmla="*/ 295 w 313"/>
                  <a:gd name="T15" fmla="*/ 268 h 268"/>
                  <a:gd name="T16" fmla="*/ 313 w 313"/>
                  <a:gd name="T17" fmla="*/ 251 h 268"/>
                  <a:gd name="T18" fmla="*/ 313 w 313"/>
                  <a:gd name="T19" fmla="*/ 106 h 268"/>
                  <a:gd name="T20" fmla="*/ 295 w 313"/>
                  <a:gd name="T21" fmla="*/ 88 h 268"/>
                  <a:gd name="T22" fmla="*/ 292 w 313"/>
                  <a:gd name="T23" fmla="*/ 252 h 268"/>
                  <a:gd name="T24" fmla="*/ 158 w 313"/>
                  <a:gd name="T25" fmla="*/ 253 h 268"/>
                  <a:gd name="T26" fmla="*/ 153 w 313"/>
                  <a:gd name="T27" fmla="*/ 248 h 268"/>
                  <a:gd name="T28" fmla="*/ 158 w 313"/>
                  <a:gd name="T29" fmla="*/ 243 h 268"/>
                  <a:gd name="T30" fmla="*/ 292 w 313"/>
                  <a:gd name="T31" fmla="*/ 242 h 268"/>
                  <a:gd name="T32" fmla="*/ 297 w 313"/>
                  <a:gd name="T33" fmla="*/ 247 h 268"/>
                  <a:gd name="T34" fmla="*/ 292 w 313"/>
                  <a:gd name="T35" fmla="*/ 252 h 268"/>
                  <a:gd name="T36" fmla="*/ 282 w 313"/>
                  <a:gd name="T37" fmla="*/ 158 h 268"/>
                  <a:gd name="T38" fmla="*/ 281 w 313"/>
                  <a:gd name="T39" fmla="*/ 154 h 268"/>
                  <a:gd name="T40" fmla="*/ 245 w 313"/>
                  <a:gd name="T41" fmla="*/ 13 h 268"/>
                  <a:gd name="T42" fmla="*/ 228 w 313"/>
                  <a:gd name="T43" fmla="*/ 0 h 268"/>
                  <a:gd name="T44" fmla="*/ 223 w 313"/>
                  <a:gd name="T45" fmla="*/ 1 h 268"/>
                  <a:gd name="T46" fmla="*/ 210 w 313"/>
                  <a:gd name="T47" fmla="*/ 4 h 268"/>
                  <a:gd name="T48" fmla="*/ 241 w 313"/>
                  <a:gd name="T49" fmla="*/ 59 h 268"/>
                  <a:gd name="T50" fmla="*/ 227 w 313"/>
                  <a:gd name="T51" fmla="*/ 107 h 268"/>
                  <a:gd name="T52" fmla="*/ 2 w 313"/>
                  <a:gd name="T53" fmla="*/ 233 h 268"/>
                  <a:gd name="T54" fmla="*/ 0 w 313"/>
                  <a:gd name="T55" fmla="*/ 233 h 268"/>
                  <a:gd name="T56" fmla="*/ 15 w 313"/>
                  <a:gd name="T57" fmla="*/ 241 h 268"/>
                  <a:gd name="T58" fmla="*/ 19 w 313"/>
                  <a:gd name="T59" fmla="*/ 241 h 268"/>
                  <a:gd name="T60" fmla="*/ 269 w 313"/>
                  <a:gd name="T61" fmla="*/ 175 h 268"/>
                  <a:gd name="T62" fmla="*/ 282 w 313"/>
                  <a:gd name="T63" fmla="*/ 158 h 268"/>
                  <a:gd name="T64" fmla="*/ 259 w 313"/>
                  <a:gd name="T65" fmla="*/ 159 h 268"/>
                  <a:gd name="T66" fmla="*/ 131 w 313"/>
                  <a:gd name="T67" fmla="*/ 198 h 268"/>
                  <a:gd name="T68" fmla="*/ 125 w 313"/>
                  <a:gd name="T69" fmla="*/ 195 h 268"/>
                  <a:gd name="T70" fmla="*/ 128 w 313"/>
                  <a:gd name="T71" fmla="*/ 189 h 268"/>
                  <a:gd name="T72" fmla="*/ 256 w 313"/>
                  <a:gd name="T73" fmla="*/ 149 h 268"/>
                  <a:gd name="T74" fmla="*/ 263 w 313"/>
                  <a:gd name="T75" fmla="*/ 153 h 268"/>
                  <a:gd name="T76" fmla="*/ 259 w 313"/>
                  <a:gd name="T77" fmla="*/ 15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3" h="268">
                    <a:moveTo>
                      <a:pt x="295" y="88"/>
                    </a:moveTo>
                    <a:cubicBezTo>
                      <a:pt x="282" y="88"/>
                      <a:pt x="282" y="88"/>
                      <a:pt x="282" y="88"/>
                    </a:cubicBezTo>
                    <a:cubicBezTo>
                      <a:pt x="298" y="149"/>
                      <a:pt x="298" y="149"/>
                      <a:pt x="298" y="149"/>
                    </a:cubicBezTo>
                    <a:cubicBezTo>
                      <a:pt x="303" y="168"/>
                      <a:pt x="292" y="187"/>
                      <a:pt x="273" y="192"/>
                    </a:cubicBezTo>
                    <a:cubicBezTo>
                      <a:pt x="24" y="257"/>
                      <a:pt x="24" y="257"/>
                      <a:pt x="24" y="257"/>
                    </a:cubicBezTo>
                    <a:cubicBezTo>
                      <a:pt x="23" y="258"/>
                      <a:pt x="22" y="258"/>
                      <a:pt x="21" y="258"/>
                    </a:cubicBezTo>
                    <a:cubicBezTo>
                      <a:pt x="24" y="264"/>
                      <a:pt x="30" y="268"/>
                      <a:pt x="37" y="268"/>
                    </a:cubicBezTo>
                    <a:cubicBezTo>
                      <a:pt x="295" y="268"/>
                      <a:pt x="295" y="268"/>
                      <a:pt x="295" y="268"/>
                    </a:cubicBezTo>
                    <a:cubicBezTo>
                      <a:pt x="305" y="268"/>
                      <a:pt x="313" y="261"/>
                      <a:pt x="313" y="251"/>
                    </a:cubicBezTo>
                    <a:cubicBezTo>
                      <a:pt x="313" y="106"/>
                      <a:pt x="313" y="106"/>
                      <a:pt x="313" y="106"/>
                    </a:cubicBezTo>
                    <a:cubicBezTo>
                      <a:pt x="313" y="96"/>
                      <a:pt x="305" y="88"/>
                      <a:pt x="295" y="88"/>
                    </a:cubicBezTo>
                    <a:close/>
                    <a:moveTo>
                      <a:pt x="292" y="252"/>
                    </a:moveTo>
                    <a:cubicBezTo>
                      <a:pt x="158" y="253"/>
                      <a:pt x="158" y="253"/>
                      <a:pt x="158" y="253"/>
                    </a:cubicBezTo>
                    <a:cubicBezTo>
                      <a:pt x="155" y="253"/>
                      <a:pt x="153" y="251"/>
                      <a:pt x="153" y="248"/>
                    </a:cubicBezTo>
                    <a:cubicBezTo>
                      <a:pt x="153" y="245"/>
                      <a:pt x="155" y="243"/>
                      <a:pt x="158" y="243"/>
                    </a:cubicBezTo>
                    <a:cubicBezTo>
                      <a:pt x="292" y="242"/>
                      <a:pt x="292" y="242"/>
                      <a:pt x="292" y="242"/>
                    </a:cubicBezTo>
                    <a:cubicBezTo>
                      <a:pt x="295" y="242"/>
                      <a:pt x="297" y="245"/>
                      <a:pt x="297" y="247"/>
                    </a:cubicBezTo>
                    <a:cubicBezTo>
                      <a:pt x="297" y="250"/>
                      <a:pt x="295" y="252"/>
                      <a:pt x="292" y="252"/>
                    </a:cubicBezTo>
                    <a:close/>
                    <a:moveTo>
                      <a:pt x="282" y="158"/>
                    </a:moveTo>
                    <a:cubicBezTo>
                      <a:pt x="282" y="157"/>
                      <a:pt x="282" y="155"/>
                      <a:pt x="281" y="154"/>
                    </a:cubicBezTo>
                    <a:cubicBezTo>
                      <a:pt x="245" y="13"/>
                      <a:pt x="245" y="13"/>
                      <a:pt x="245" y="13"/>
                    </a:cubicBezTo>
                    <a:cubicBezTo>
                      <a:pt x="243" y="5"/>
                      <a:pt x="235" y="0"/>
                      <a:pt x="228" y="0"/>
                    </a:cubicBezTo>
                    <a:cubicBezTo>
                      <a:pt x="226" y="0"/>
                      <a:pt x="225" y="0"/>
                      <a:pt x="223" y="1"/>
                    </a:cubicBezTo>
                    <a:cubicBezTo>
                      <a:pt x="210" y="4"/>
                      <a:pt x="210" y="4"/>
                      <a:pt x="210" y="4"/>
                    </a:cubicBezTo>
                    <a:cubicBezTo>
                      <a:pt x="241" y="59"/>
                      <a:pt x="241" y="59"/>
                      <a:pt x="241" y="59"/>
                    </a:cubicBezTo>
                    <a:cubicBezTo>
                      <a:pt x="250" y="76"/>
                      <a:pt x="244" y="97"/>
                      <a:pt x="227" y="107"/>
                    </a:cubicBezTo>
                    <a:cubicBezTo>
                      <a:pt x="2" y="233"/>
                      <a:pt x="2" y="233"/>
                      <a:pt x="2" y="233"/>
                    </a:cubicBezTo>
                    <a:cubicBezTo>
                      <a:pt x="1" y="233"/>
                      <a:pt x="1" y="233"/>
                      <a:pt x="0" y="233"/>
                    </a:cubicBezTo>
                    <a:cubicBezTo>
                      <a:pt x="3" y="238"/>
                      <a:pt x="9" y="241"/>
                      <a:pt x="15" y="241"/>
                    </a:cubicBezTo>
                    <a:cubicBezTo>
                      <a:pt x="16" y="241"/>
                      <a:pt x="18" y="241"/>
                      <a:pt x="19" y="241"/>
                    </a:cubicBezTo>
                    <a:cubicBezTo>
                      <a:pt x="269" y="175"/>
                      <a:pt x="269" y="175"/>
                      <a:pt x="269" y="175"/>
                    </a:cubicBezTo>
                    <a:cubicBezTo>
                      <a:pt x="277" y="173"/>
                      <a:pt x="282" y="166"/>
                      <a:pt x="282" y="158"/>
                    </a:cubicBezTo>
                    <a:close/>
                    <a:moveTo>
                      <a:pt x="259" y="159"/>
                    </a:moveTo>
                    <a:cubicBezTo>
                      <a:pt x="131" y="198"/>
                      <a:pt x="131" y="198"/>
                      <a:pt x="131" y="198"/>
                    </a:cubicBezTo>
                    <a:cubicBezTo>
                      <a:pt x="129" y="199"/>
                      <a:pt x="126" y="198"/>
                      <a:pt x="125" y="195"/>
                    </a:cubicBezTo>
                    <a:cubicBezTo>
                      <a:pt x="124" y="192"/>
                      <a:pt x="126" y="190"/>
                      <a:pt x="128" y="189"/>
                    </a:cubicBezTo>
                    <a:cubicBezTo>
                      <a:pt x="256" y="149"/>
                      <a:pt x="256" y="149"/>
                      <a:pt x="256" y="149"/>
                    </a:cubicBezTo>
                    <a:cubicBezTo>
                      <a:pt x="259" y="149"/>
                      <a:pt x="262" y="150"/>
                      <a:pt x="263" y="153"/>
                    </a:cubicBezTo>
                    <a:cubicBezTo>
                      <a:pt x="263" y="155"/>
                      <a:pt x="262" y="158"/>
                      <a:pt x="259" y="1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8595" name="Freeform 73"/>
              <p:cNvSpPr>
                <a:spLocks noEditPoints="1"/>
              </p:cNvSpPr>
              <p:nvPr/>
            </p:nvSpPr>
            <p:spPr bwMode="auto">
              <a:xfrm>
                <a:off x="4148138" y="2051050"/>
                <a:ext cx="874713" cy="779463"/>
              </a:xfrm>
              <a:custGeom>
                <a:avLst/>
                <a:gdLst>
                  <a:gd name="T0" fmla="*/ 141 w 417"/>
                  <a:gd name="T1" fmla="*/ 336 h 371"/>
                  <a:gd name="T2" fmla="*/ 124 w 417"/>
                  <a:gd name="T3" fmla="*/ 326 h 371"/>
                  <a:gd name="T4" fmla="*/ 141 w 417"/>
                  <a:gd name="T5" fmla="*/ 371 h 371"/>
                  <a:gd name="T6" fmla="*/ 417 w 417"/>
                  <a:gd name="T7" fmla="*/ 354 h 371"/>
                  <a:gd name="T8" fmla="*/ 399 w 417"/>
                  <a:gd name="T9" fmla="*/ 336 h 371"/>
                  <a:gd name="T10" fmla="*/ 329 w 417"/>
                  <a:gd name="T11" fmla="*/ 136 h 371"/>
                  <a:gd name="T12" fmla="*/ 243 w 417"/>
                  <a:gd name="T13" fmla="*/ 0 h 371"/>
                  <a:gd name="T14" fmla="*/ 9 w 417"/>
                  <a:gd name="T15" fmla="*/ 128 h 371"/>
                  <a:gd name="T16" fmla="*/ 3 w 417"/>
                  <a:gd name="T17" fmla="*/ 152 h 371"/>
                  <a:gd name="T18" fmla="*/ 89 w 417"/>
                  <a:gd name="T19" fmla="*/ 287 h 371"/>
                  <a:gd name="T20" fmla="*/ 323 w 417"/>
                  <a:gd name="T21" fmla="*/ 159 h 371"/>
                  <a:gd name="T22" fmla="*/ 111 w 417"/>
                  <a:gd name="T23" fmla="*/ 220 h 371"/>
                  <a:gd name="T24" fmla="*/ 57 w 417"/>
                  <a:gd name="T25" fmla="*/ 122 h 371"/>
                  <a:gd name="T26" fmla="*/ 111 w 417"/>
                  <a:gd name="T27" fmla="*/ 220 h 371"/>
                  <a:gd name="T28" fmla="*/ 190 w 417"/>
                  <a:gd name="T29" fmla="*/ 210 h 371"/>
                  <a:gd name="T30" fmla="*/ 185 w 417"/>
                  <a:gd name="T31" fmla="*/ 201 h 371"/>
                  <a:gd name="T32" fmla="*/ 309 w 417"/>
                  <a:gd name="T33" fmla="*/ 139 h 371"/>
                  <a:gd name="T34" fmla="*/ 86 w 417"/>
                  <a:gd name="T35" fmla="*/ 165 h 371"/>
                  <a:gd name="T36" fmla="*/ 79 w 417"/>
                  <a:gd name="T37" fmla="*/ 147 h 371"/>
                  <a:gd name="T38" fmla="*/ 92 w 417"/>
                  <a:gd name="T39" fmla="*/ 155 h 371"/>
                  <a:gd name="T40" fmla="*/ 82 w 417"/>
                  <a:gd name="T41" fmla="*/ 138 h 371"/>
                  <a:gd name="T42" fmla="*/ 64 w 417"/>
                  <a:gd name="T43" fmla="*/ 136 h 371"/>
                  <a:gd name="T44" fmla="*/ 57 w 417"/>
                  <a:gd name="T45" fmla="*/ 152 h 371"/>
                  <a:gd name="T46" fmla="*/ 71 w 417"/>
                  <a:gd name="T47" fmla="*/ 178 h 371"/>
                  <a:gd name="T48" fmla="*/ 92 w 417"/>
                  <a:gd name="T49" fmla="*/ 195 h 371"/>
                  <a:gd name="T50" fmla="*/ 76 w 417"/>
                  <a:gd name="T51" fmla="*/ 188 h 371"/>
                  <a:gd name="T52" fmla="*/ 97 w 417"/>
                  <a:gd name="T53" fmla="*/ 204 h 371"/>
                  <a:gd name="T54" fmla="*/ 104 w 417"/>
                  <a:gd name="T55" fmla="*/ 207 h 371"/>
                  <a:gd name="T56" fmla="*/ 105 w 417"/>
                  <a:gd name="T57" fmla="*/ 199 h 371"/>
                  <a:gd name="T58" fmla="*/ 86 w 417"/>
                  <a:gd name="T59" fmla="*/ 165 h 371"/>
                  <a:gd name="T60" fmla="*/ 68 w 417"/>
                  <a:gd name="T61" fmla="*/ 163 h 371"/>
                  <a:gd name="T62" fmla="*/ 77 w 417"/>
                  <a:gd name="T63" fmla="*/ 168 h 371"/>
                  <a:gd name="T64" fmla="*/ 100 w 417"/>
                  <a:gd name="T65" fmla="*/ 190 h 371"/>
                  <a:gd name="T66" fmla="*/ 100 w 417"/>
                  <a:gd name="T67"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371">
                    <a:moveTo>
                      <a:pt x="399" y="336"/>
                    </a:moveTo>
                    <a:cubicBezTo>
                      <a:pt x="141" y="336"/>
                      <a:pt x="141" y="336"/>
                      <a:pt x="141" y="336"/>
                    </a:cubicBezTo>
                    <a:cubicBezTo>
                      <a:pt x="134" y="336"/>
                      <a:pt x="128" y="332"/>
                      <a:pt x="125" y="326"/>
                    </a:cubicBezTo>
                    <a:cubicBezTo>
                      <a:pt x="125" y="326"/>
                      <a:pt x="124" y="326"/>
                      <a:pt x="124" y="326"/>
                    </a:cubicBezTo>
                    <a:cubicBezTo>
                      <a:pt x="124" y="354"/>
                      <a:pt x="124" y="354"/>
                      <a:pt x="124" y="354"/>
                    </a:cubicBezTo>
                    <a:cubicBezTo>
                      <a:pt x="124" y="363"/>
                      <a:pt x="132" y="371"/>
                      <a:pt x="141" y="371"/>
                    </a:cubicBezTo>
                    <a:cubicBezTo>
                      <a:pt x="399" y="371"/>
                      <a:pt x="399" y="371"/>
                      <a:pt x="399" y="371"/>
                    </a:cubicBezTo>
                    <a:cubicBezTo>
                      <a:pt x="409" y="371"/>
                      <a:pt x="417" y="363"/>
                      <a:pt x="417" y="354"/>
                    </a:cubicBezTo>
                    <a:cubicBezTo>
                      <a:pt x="417" y="319"/>
                      <a:pt x="417" y="319"/>
                      <a:pt x="417" y="319"/>
                    </a:cubicBezTo>
                    <a:cubicBezTo>
                      <a:pt x="417" y="329"/>
                      <a:pt x="409" y="336"/>
                      <a:pt x="399" y="336"/>
                    </a:cubicBezTo>
                    <a:close/>
                    <a:moveTo>
                      <a:pt x="332" y="144"/>
                    </a:moveTo>
                    <a:cubicBezTo>
                      <a:pt x="332" y="141"/>
                      <a:pt x="331" y="138"/>
                      <a:pt x="329" y="136"/>
                    </a:cubicBezTo>
                    <a:cubicBezTo>
                      <a:pt x="259" y="9"/>
                      <a:pt x="259" y="9"/>
                      <a:pt x="259" y="9"/>
                    </a:cubicBezTo>
                    <a:cubicBezTo>
                      <a:pt x="255" y="3"/>
                      <a:pt x="249" y="0"/>
                      <a:pt x="243" y="0"/>
                    </a:cubicBezTo>
                    <a:cubicBezTo>
                      <a:pt x="240" y="0"/>
                      <a:pt x="237" y="0"/>
                      <a:pt x="235" y="2"/>
                    </a:cubicBezTo>
                    <a:cubicBezTo>
                      <a:pt x="9" y="128"/>
                      <a:pt x="9" y="128"/>
                      <a:pt x="9" y="128"/>
                    </a:cubicBezTo>
                    <a:cubicBezTo>
                      <a:pt x="4" y="131"/>
                      <a:pt x="0" y="137"/>
                      <a:pt x="0" y="143"/>
                    </a:cubicBezTo>
                    <a:cubicBezTo>
                      <a:pt x="0" y="146"/>
                      <a:pt x="1" y="149"/>
                      <a:pt x="3" y="152"/>
                    </a:cubicBezTo>
                    <a:cubicBezTo>
                      <a:pt x="74" y="278"/>
                      <a:pt x="74" y="278"/>
                      <a:pt x="74" y="278"/>
                    </a:cubicBezTo>
                    <a:cubicBezTo>
                      <a:pt x="77" y="284"/>
                      <a:pt x="83" y="287"/>
                      <a:pt x="89" y="287"/>
                    </a:cubicBezTo>
                    <a:cubicBezTo>
                      <a:pt x="92" y="287"/>
                      <a:pt x="95" y="287"/>
                      <a:pt x="97" y="285"/>
                    </a:cubicBezTo>
                    <a:cubicBezTo>
                      <a:pt x="323" y="159"/>
                      <a:pt x="323" y="159"/>
                      <a:pt x="323" y="159"/>
                    </a:cubicBezTo>
                    <a:cubicBezTo>
                      <a:pt x="328" y="156"/>
                      <a:pt x="332" y="150"/>
                      <a:pt x="332" y="144"/>
                    </a:cubicBezTo>
                    <a:close/>
                    <a:moveTo>
                      <a:pt x="111" y="220"/>
                    </a:moveTo>
                    <a:cubicBezTo>
                      <a:pt x="88" y="232"/>
                      <a:pt x="58" y="220"/>
                      <a:pt x="43" y="193"/>
                    </a:cubicBezTo>
                    <a:cubicBezTo>
                      <a:pt x="29" y="166"/>
                      <a:pt x="35" y="134"/>
                      <a:pt x="57" y="122"/>
                    </a:cubicBezTo>
                    <a:cubicBezTo>
                      <a:pt x="80" y="110"/>
                      <a:pt x="110" y="122"/>
                      <a:pt x="125" y="149"/>
                    </a:cubicBezTo>
                    <a:cubicBezTo>
                      <a:pt x="139" y="176"/>
                      <a:pt x="133" y="208"/>
                      <a:pt x="111" y="220"/>
                    </a:cubicBezTo>
                    <a:close/>
                    <a:moveTo>
                      <a:pt x="307" y="146"/>
                    </a:moveTo>
                    <a:cubicBezTo>
                      <a:pt x="190" y="210"/>
                      <a:pt x="190" y="210"/>
                      <a:pt x="190" y="210"/>
                    </a:cubicBezTo>
                    <a:cubicBezTo>
                      <a:pt x="187" y="211"/>
                      <a:pt x="184" y="210"/>
                      <a:pt x="183" y="208"/>
                    </a:cubicBezTo>
                    <a:cubicBezTo>
                      <a:pt x="181" y="206"/>
                      <a:pt x="182" y="202"/>
                      <a:pt x="185" y="201"/>
                    </a:cubicBezTo>
                    <a:cubicBezTo>
                      <a:pt x="303" y="137"/>
                      <a:pt x="303" y="137"/>
                      <a:pt x="303" y="137"/>
                    </a:cubicBezTo>
                    <a:cubicBezTo>
                      <a:pt x="305" y="136"/>
                      <a:pt x="308" y="137"/>
                      <a:pt x="309" y="139"/>
                    </a:cubicBezTo>
                    <a:cubicBezTo>
                      <a:pt x="311" y="142"/>
                      <a:pt x="310" y="145"/>
                      <a:pt x="307" y="146"/>
                    </a:cubicBezTo>
                    <a:close/>
                    <a:moveTo>
                      <a:pt x="86" y="165"/>
                    </a:moveTo>
                    <a:cubicBezTo>
                      <a:pt x="76" y="147"/>
                      <a:pt x="76" y="147"/>
                      <a:pt x="76" y="147"/>
                    </a:cubicBezTo>
                    <a:cubicBezTo>
                      <a:pt x="77" y="147"/>
                      <a:pt x="78" y="147"/>
                      <a:pt x="79" y="147"/>
                    </a:cubicBezTo>
                    <a:cubicBezTo>
                      <a:pt x="83" y="149"/>
                      <a:pt x="85" y="153"/>
                      <a:pt x="85" y="153"/>
                    </a:cubicBezTo>
                    <a:cubicBezTo>
                      <a:pt x="87" y="155"/>
                      <a:pt x="90" y="156"/>
                      <a:pt x="92" y="155"/>
                    </a:cubicBezTo>
                    <a:cubicBezTo>
                      <a:pt x="95" y="153"/>
                      <a:pt x="96" y="150"/>
                      <a:pt x="94" y="148"/>
                    </a:cubicBezTo>
                    <a:cubicBezTo>
                      <a:pt x="94" y="147"/>
                      <a:pt x="90" y="140"/>
                      <a:pt x="82" y="138"/>
                    </a:cubicBezTo>
                    <a:cubicBezTo>
                      <a:pt x="78" y="137"/>
                      <a:pt x="75" y="137"/>
                      <a:pt x="71" y="138"/>
                    </a:cubicBezTo>
                    <a:cubicBezTo>
                      <a:pt x="70" y="136"/>
                      <a:pt x="67" y="135"/>
                      <a:pt x="64" y="136"/>
                    </a:cubicBezTo>
                    <a:cubicBezTo>
                      <a:pt x="62" y="138"/>
                      <a:pt x="61" y="141"/>
                      <a:pt x="62" y="143"/>
                    </a:cubicBezTo>
                    <a:cubicBezTo>
                      <a:pt x="60" y="145"/>
                      <a:pt x="58" y="148"/>
                      <a:pt x="57" y="152"/>
                    </a:cubicBezTo>
                    <a:cubicBezTo>
                      <a:pt x="55" y="160"/>
                      <a:pt x="58" y="167"/>
                      <a:pt x="59" y="168"/>
                    </a:cubicBezTo>
                    <a:cubicBezTo>
                      <a:pt x="59" y="169"/>
                      <a:pt x="63" y="176"/>
                      <a:pt x="71" y="178"/>
                    </a:cubicBezTo>
                    <a:cubicBezTo>
                      <a:pt x="75" y="179"/>
                      <a:pt x="78" y="179"/>
                      <a:pt x="82" y="178"/>
                    </a:cubicBezTo>
                    <a:cubicBezTo>
                      <a:pt x="92" y="195"/>
                      <a:pt x="92" y="195"/>
                      <a:pt x="92" y="195"/>
                    </a:cubicBezTo>
                    <a:cubicBezTo>
                      <a:pt x="86" y="195"/>
                      <a:pt x="83" y="191"/>
                      <a:pt x="82" y="190"/>
                    </a:cubicBezTo>
                    <a:cubicBezTo>
                      <a:pt x="81" y="187"/>
                      <a:pt x="78" y="186"/>
                      <a:pt x="76" y="188"/>
                    </a:cubicBezTo>
                    <a:cubicBezTo>
                      <a:pt x="73" y="189"/>
                      <a:pt x="72" y="192"/>
                      <a:pt x="74" y="194"/>
                    </a:cubicBezTo>
                    <a:cubicBezTo>
                      <a:pt x="77" y="201"/>
                      <a:pt x="86" y="208"/>
                      <a:pt x="97" y="204"/>
                    </a:cubicBezTo>
                    <a:cubicBezTo>
                      <a:pt x="97" y="205"/>
                      <a:pt x="97" y="205"/>
                      <a:pt x="97" y="205"/>
                    </a:cubicBezTo>
                    <a:cubicBezTo>
                      <a:pt x="99" y="208"/>
                      <a:pt x="102" y="209"/>
                      <a:pt x="104" y="207"/>
                    </a:cubicBezTo>
                    <a:cubicBezTo>
                      <a:pt x="107" y="206"/>
                      <a:pt x="108" y="203"/>
                      <a:pt x="106" y="201"/>
                    </a:cubicBezTo>
                    <a:cubicBezTo>
                      <a:pt x="105" y="199"/>
                      <a:pt x="105" y="199"/>
                      <a:pt x="105" y="199"/>
                    </a:cubicBezTo>
                    <a:cubicBezTo>
                      <a:pt x="114" y="192"/>
                      <a:pt x="113" y="181"/>
                      <a:pt x="109" y="175"/>
                    </a:cubicBezTo>
                    <a:cubicBezTo>
                      <a:pt x="106" y="168"/>
                      <a:pt x="97" y="161"/>
                      <a:pt x="86" y="165"/>
                    </a:cubicBezTo>
                    <a:close/>
                    <a:moveTo>
                      <a:pt x="74" y="168"/>
                    </a:moveTo>
                    <a:cubicBezTo>
                      <a:pt x="70" y="167"/>
                      <a:pt x="68" y="163"/>
                      <a:pt x="68" y="163"/>
                    </a:cubicBezTo>
                    <a:cubicBezTo>
                      <a:pt x="67" y="161"/>
                      <a:pt x="65" y="156"/>
                      <a:pt x="68" y="152"/>
                    </a:cubicBezTo>
                    <a:cubicBezTo>
                      <a:pt x="77" y="168"/>
                      <a:pt x="77" y="168"/>
                      <a:pt x="77" y="168"/>
                    </a:cubicBezTo>
                    <a:cubicBezTo>
                      <a:pt x="76" y="168"/>
                      <a:pt x="75" y="168"/>
                      <a:pt x="74" y="168"/>
                    </a:cubicBezTo>
                    <a:close/>
                    <a:moveTo>
                      <a:pt x="100" y="190"/>
                    </a:moveTo>
                    <a:cubicBezTo>
                      <a:pt x="91" y="174"/>
                      <a:pt x="91" y="174"/>
                      <a:pt x="91" y="174"/>
                    </a:cubicBezTo>
                    <a:cubicBezTo>
                      <a:pt x="96" y="174"/>
                      <a:pt x="99" y="178"/>
                      <a:pt x="100" y="180"/>
                    </a:cubicBezTo>
                    <a:cubicBezTo>
                      <a:pt x="101" y="181"/>
                      <a:pt x="103" y="186"/>
                      <a:pt x="100" y="19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19" name="组合 54"/>
          <p:cNvGrpSpPr/>
          <p:nvPr/>
        </p:nvGrpSpPr>
        <p:grpSpPr>
          <a:xfrm>
            <a:off x="4834534" y="228995"/>
            <a:ext cx="671712" cy="671712"/>
            <a:chOff x="4237946" y="2594524"/>
            <a:chExt cx="671712" cy="671712"/>
          </a:xfrm>
        </p:grpSpPr>
        <p:sp>
          <p:nvSpPr>
            <p:cNvPr id="1048596" name="椭圆 55"/>
            <p:cNvSpPr/>
            <p:nvPr/>
          </p:nvSpPr>
          <p:spPr>
            <a:xfrm>
              <a:off x="4237946" y="2594524"/>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0" i="0" u="none" strike="noStrike" kern="0" cap="none" spc="0" normalizeH="0" baseline="0" noProof="0">
                <a:ln>
                  <a:noFill/>
                </a:ln>
                <a:solidFill>
                  <a:sysClr val="windowText" lastClr="000000"/>
                </a:solidFill>
                <a:effectLst/>
                <a:uLnTx/>
                <a:uFillTx/>
              </a:endParaRPr>
            </a:p>
          </p:txBody>
        </p:sp>
        <p:grpSp>
          <p:nvGrpSpPr>
            <p:cNvPr id="20" name="组 11"/>
            <p:cNvGrpSpPr/>
            <p:nvPr/>
          </p:nvGrpSpPr>
          <p:grpSpPr>
            <a:xfrm>
              <a:off x="4398898" y="2744502"/>
              <a:ext cx="349806" cy="375351"/>
              <a:chOff x="5492751" y="1990725"/>
              <a:chExt cx="782637" cy="839788"/>
            </a:xfrm>
            <a:solidFill>
              <a:schemeClr val="bg1"/>
            </a:solidFill>
          </p:grpSpPr>
          <p:pic>
            <p:nvPicPr>
              <p:cNvPr id="2097152" name="Picture 60"/>
              <p:cNvPicPr>
                <a:picLocks noChangeAspect="1" noChangeArrowheads="1"/>
              </p:cNvPicPr>
              <p:nvPr/>
            </p:nvPicPr>
            <p:blipFill>
              <a:blip r:embed="rId5" cstate="print"/>
              <a:srcRect/>
              <a:stretch>
                <a:fillRect/>
              </a:stretch>
            </p:blipFill>
            <p:spPr bwMode="auto">
              <a:xfrm>
                <a:off x="5492751" y="2403475"/>
                <a:ext cx="19050" cy="25400"/>
              </a:xfrm>
              <a:prstGeom prst="rect">
                <a:avLst/>
              </a:prstGeom>
              <a:grpFill/>
              <a:ln>
                <a:noFill/>
              </a:ln>
            </p:spPr>
          </p:pic>
          <p:pic>
            <p:nvPicPr>
              <p:cNvPr id="2097153" name="Picture 61"/>
              <p:cNvPicPr>
                <a:picLocks noChangeAspect="1" noChangeArrowheads="1"/>
              </p:cNvPicPr>
              <p:nvPr/>
            </p:nvPicPr>
            <p:blipFill>
              <a:blip r:embed="rId6" cstate="print"/>
              <a:srcRect/>
              <a:stretch>
                <a:fillRect/>
              </a:stretch>
            </p:blipFill>
            <p:spPr bwMode="auto">
              <a:xfrm>
                <a:off x="6256338" y="2493963"/>
                <a:ext cx="19050" cy="19050"/>
              </a:xfrm>
              <a:prstGeom prst="rect">
                <a:avLst/>
              </a:prstGeom>
              <a:grpFill/>
              <a:ln>
                <a:noFill/>
              </a:ln>
            </p:spPr>
          </p:pic>
          <p:sp>
            <p:nvSpPr>
              <p:cNvPr id="1048597" name="Freeform 62"/>
              <p:cNvSpPr>
                <a:spLocks noEditPoints="1"/>
              </p:cNvSpPr>
              <p:nvPr/>
            </p:nvSpPr>
            <p:spPr bwMode="auto">
              <a:xfrm>
                <a:off x="5502276" y="2133600"/>
                <a:ext cx="762000" cy="696913"/>
              </a:xfrm>
              <a:custGeom>
                <a:avLst/>
                <a:gdLst>
                  <a:gd name="T0" fmla="*/ 363 w 363"/>
                  <a:gd name="T1" fmla="*/ 177 h 332"/>
                  <a:gd name="T2" fmla="*/ 284 w 363"/>
                  <a:gd name="T3" fmla="*/ 244 h 332"/>
                  <a:gd name="T4" fmla="*/ 205 w 363"/>
                  <a:gd name="T5" fmla="*/ 177 h 332"/>
                  <a:gd name="T6" fmla="*/ 260 w 363"/>
                  <a:gd name="T7" fmla="*/ 113 h 332"/>
                  <a:gd name="T8" fmla="*/ 260 w 363"/>
                  <a:gd name="T9" fmla="*/ 1 h 332"/>
                  <a:gd name="T10" fmla="*/ 181 w 363"/>
                  <a:gd name="T11" fmla="*/ 67 h 332"/>
                  <a:gd name="T12" fmla="*/ 102 w 363"/>
                  <a:gd name="T13" fmla="*/ 0 h 332"/>
                  <a:gd name="T14" fmla="*/ 102 w 363"/>
                  <a:gd name="T15" fmla="*/ 0 h 332"/>
                  <a:gd name="T16" fmla="*/ 102 w 363"/>
                  <a:gd name="T17" fmla="*/ 73 h 332"/>
                  <a:gd name="T18" fmla="*/ 158 w 363"/>
                  <a:gd name="T19" fmla="*/ 137 h 332"/>
                  <a:gd name="T20" fmla="*/ 79 w 363"/>
                  <a:gd name="T21" fmla="*/ 204 h 332"/>
                  <a:gd name="T22" fmla="*/ 0 w 363"/>
                  <a:gd name="T23" fmla="*/ 138 h 332"/>
                  <a:gd name="T24" fmla="*/ 0 w 363"/>
                  <a:gd name="T25" fmla="*/ 261 h 332"/>
                  <a:gd name="T26" fmla="*/ 0 w 363"/>
                  <a:gd name="T27" fmla="*/ 263 h 332"/>
                  <a:gd name="T28" fmla="*/ 0 w 363"/>
                  <a:gd name="T29" fmla="*/ 265 h 332"/>
                  <a:gd name="T30" fmla="*/ 79 w 363"/>
                  <a:gd name="T31" fmla="*/ 332 h 332"/>
                  <a:gd name="T32" fmla="*/ 158 w 363"/>
                  <a:gd name="T33" fmla="*/ 265 h 332"/>
                  <a:gd name="T34" fmla="*/ 158 w 363"/>
                  <a:gd name="T35" fmla="*/ 263 h 332"/>
                  <a:gd name="T36" fmla="*/ 158 w 363"/>
                  <a:gd name="T37" fmla="*/ 261 h 332"/>
                  <a:gd name="T38" fmla="*/ 158 w 363"/>
                  <a:gd name="T39" fmla="*/ 255 h 332"/>
                  <a:gd name="T40" fmla="*/ 181 w 363"/>
                  <a:gd name="T41" fmla="*/ 258 h 332"/>
                  <a:gd name="T42" fmla="*/ 205 w 363"/>
                  <a:gd name="T43" fmla="*/ 255 h 332"/>
                  <a:gd name="T44" fmla="*/ 205 w 363"/>
                  <a:gd name="T45" fmla="*/ 265 h 332"/>
                  <a:gd name="T46" fmla="*/ 205 w 363"/>
                  <a:gd name="T47" fmla="*/ 265 h 332"/>
                  <a:gd name="T48" fmla="*/ 284 w 363"/>
                  <a:gd name="T49" fmla="*/ 332 h 332"/>
                  <a:gd name="T50" fmla="*/ 363 w 363"/>
                  <a:gd name="T51" fmla="*/ 265 h 332"/>
                  <a:gd name="T52" fmla="*/ 363 w 363"/>
                  <a:gd name="T53" fmla="*/ 265 h 332"/>
                  <a:gd name="T54" fmla="*/ 363 w 363"/>
                  <a:gd name="T55" fmla="*/ 177 h 332"/>
                  <a:gd name="T56" fmla="*/ 132 w 363"/>
                  <a:gd name="T57" fmla="*/ 305 h 332"/>
                  <a:gd name="T58" fmla="*/ 79 w 363"/>
                  <a:gd name="T59" fmla="*/ 323 h 332"/>
                  <a:gd name="T60" fmla="*/ 72 w 363"/>
                  <a:gd name="T61" fmla="*/ 317 h 332"/>
                  <a:gd name="T62" fmla="*/ 79 w 363"/>
                  <a:gd name="T63" fmla="*/ 310 h 332"/>
                  <a:gd name="T64" fmla="*/ 124 w 363"/>
                  <a:gd name="T65" fmla="*/ 295 h 332"/>
                  <a:gd name="T66" fmla="*/ 133 w 363"/>
                  <a:gd name="T67" fmla="*/ 295 h 332"/>
                  <a:gd name="T68" fmla="*/ 132 w 363"/>
                  <a:gd name="T69" fmla="*/ 305 h 332"/>
                  <a:gd name="T70" fmla="*/ 181 w 363"/>
                  <a:gd name="T71" fmla="*/ 250 h 332"/>
                  <a:gd name="T72" fmla="*/ 175 w 363"/>
                  <a:gd name="T73" fmla="*/ 243 h 332"/>
                  <a:gd name="T74" fmla="*/ 181 w 363"/>
                  <a:gd name="T75" fmla="*/ 236 h 332"/>
                  <a:gd name="T76" fmla="*/ 205 w 363"/>
                  <a:gd name="T77" fmla="*/ 232 h 332"/>
                  <a:gd name="T78" fmla="*/ 205 w 363"/>
                  <a:gd name="T79" fmla="*/ 246 h 332"/>
                  <a:gd name="T80" fmla="*/ 181 w 363"/>
                  <a:gd name="T81" fmla="*/ 250 h 332"/>
                  <a:gd name="T82" fmla="*/ 337 w 363"/>
                  <a:gd name="T83" fmla="*/ 304 h 332"/>
                  <a:gd name="T84" fmla="*/ 284 w 363"/>
                  <a:gd name="T85" fmla="*/ 323 h 332"/>
                  <a:gd name="T86" fmla="*/ 277 w 363"/>
                  <a:gd name="T87" fmla="*/ 316 h 332"/>
                  <a:gd name="T88" fmla="*/ 284 w 363"/>
                  <a:gd name="T89" fmla="*/ 310 h 332"/>
                  <a:gd name="T90" fmla="*/ 329 w 363"/>
                  <a:gd name="T91" fmla="*/ 294 h 332"/>
                  <a:gd name="T92" fmla="*/ 338 w 363"/>
                  <a:gd name="T93" fmla="*/ 295 h 332"/>
                  <a:gd name="T94" fmla="*/ 337 w 363"/>
                  <a:gd name="T95" fmla="*/ 30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3" h="332">
                    <a:moveTo>
                      <a:pt x="363" y="177"/>
                    </a:moveTo>
                    <a:cubicBezTo>
                      <a:pt x="363" y="214"/>
                      <a:pt x="328" y="244"/>
                      <a:pt x="284" y="244"/>
                    </a:cubicBezTo>
                    <a:cubicBezTo>
                      <a:pt x="240" y="244"/>
                      <a:pt x="205" y="214"/>
                      <a:pt x="205" y="177"/>
                    </a:cubicBezTo>
                    <a:cubicBezTo>
                      <a:pt x="205" y="147"/>
                      <a:pt x="228" y="121"/>
                      <a:pt x="260" y="113"/>
                    </a:cubicBezTo>
                    <a:cubicBezTo>
                      <a:pt x="260" y="1"/>
                      <a:pt x="260" y="1"/>
                      <a:pt x="260" y="1"/>
                    </a:cubicBezTo>
                    <a:cubicBezTo>
                      <a:pt x="260" y="37"/>
                      <a:pt x="225" y="67"/>
                      <a:pt x="181" y="67"/>
                    </a:cubicBezTo>
                    <a:cubicBezTo>
                      <a:pt x="137" y="67"/>
                      <a:pt x="102" y="37"/>
                      <a:pt x="102" y="0"/>
                    </a:cubicBezTo>
                    <a:cubicBezTo>
                      <a:pt x="102" y="0"/>
                      <a:pt x="102" y="0"/>
                      <a:pt x="102" y="0"/>
                    </a:cubicBezTo>
                    <a:cubicBezTo>
                      <a:pt x="102" y="73"/>
                      <a:pt x="102" y="73"/>
                      <a:pt x="102" y="73"/>
                    </a:cubicBezTo>
                    <a:cubicBezTo>
                      <a:pt x="135" y="81"/>
                      <a:pt x="158" y="107"/>
                      <a:pt x="158" y="137"/>
                    </a:cubicBezTo>
                    <a:cubicBezTo>
                      <a:pt x="158" y="174"/>
                      <a:pt x="123" y="204"/>
                      <a:pt x="79" y="204"/>
                    </a:cubicBezTo>
                    <a:cubicBezTo>
                      <a:pt x="35" y="204"/>
                      <a:pt x="0" y="174"/>
                      <a:pt x="0" y="138"/>
                    </a:cubicBezTo>
                    <a:cubicBezTo>
                      <a:pt x="0" y="261"/>
                      <a:pt x="0" y="261"/>
                      <a:pt x="0" y="261"/>
                    </a:cubicBezTo>
                    <a:cubicBezTo>
                      <a:pt x="0" y="262"/>
                      <a:pt x="0" y="262"/>
                      <a:pt x="0" y="263"/>
                    </a:cubicBezTo>
                    <a:cubicBezTo>
                      <a:pt x="0" y="264"/>
                      <a:pt x="0" y="264"/>
                      <a:pt x="0" y="265"/>
                    </a:cubicBezTo>
                    <a:cubicBezTo>
                      <a:pt x="0" y="302"/>
                      <a:pt x="35" y="332"/>
                      <a:pt x="79" y="332"/>
                    </a:cubicBezTo>
                    <a:cubicBezTo>
                      <a:pt x="123" y="332"/>
                      <a:pt x="158" y="302"/>
                      <a:pt x="158" y="265"/>
                    </a:cubicBezTo>
                    <a:cubicBezTo>
                      <a:pt x="158" y="264"/>
                      <a:pt x="158" y="264"/>
                      <a:pt x="158" y="263"/>
                    </a:cubicBezTo>
                    <a:cubicBezTo>
                      <a:pt x="158" y="262"/>
                      <a:pt x="158" y="262"/>
                      <a:pt x="158" y="261"/>
                    </a:cubicBezTo>
                    <a:cubicBezTo>
                      <a:pt x="158" y="255"/>
                      <a:pt x="158" y="255"/>
                      <a:pt x="158" y="255"/>
                    </a:cubicBezTo>
                    <a:cubicBezTo>
                      <a:pt x="166" y="257"/>
                      <a:pt x="173" y="258"/>
                      <a:pt x="181" y="258"/>
                    </a:cubicBezTo>
                    <a:cubicBezTo>
                      <a:pt x="189" y="258"/>
                      <a:pt x="197" y="257"/>
                      <a:pt x="205" y="255"/>
                    </a:cubicBezTo>
                    <a:cubicBezTo>
                      <a:pt x="205" y="265"/>
                      <a:pt x="205" y="265"/>
                      <a:pt x="205" y="265"/>
                    </a:cubicBezTo>
                    <a:cubicBezTo>
                      <a:pt x="205" y="265"/>
                      <a:pt x="205" y="265"/>
                      <a:pt x="205" y="265"/>
                    </a:cubicBezTo>
                    <a:cubicBezTo>
                      <a:pt x="205" y="302"/>
                      <a:pt x="240" y="332"/>
                      <a:pt x="284" y="332"/>
                    </a:cubicBezTo>
                    <a:cubicBezTo>
                      <a:pt x="328" y="332"/>
                      <a:pt x="363" y="302"/>
                      <a:pt x="363" y="265"/>
                    </a:cubicBezTo>
                    <a:cubicBezTo>
                      <a:pt x="363" y="265"/>
                      <a:pt x="363" y="265"/>
                      <a:pt x="363" y="265"/>
                    </a:cubicBezTo>
                    <a:lnTo>
                      <a:pt x="363" y="177"/>
                    </a:lnTo>
                    <a:close/>
                    <a:moveTo>
                      <a:pt x="132" y="305"/>
                    </a:moveTo>
                    <a:cubicBezTo>
                      <a:pt x="118" y="317"/>
                      <a:pt x="99" y="323"/>
                      <a:pt x="79" y="323"/>
                    </a:cubicBezTo>
                    <a:cubicBezTo>
                      <a:pt x="75" y="323"/>
                      <a:pt x="72" y="321"/>
                      <a:pt x="72" y="317"/>
                    </a:cubicBezTo>
                    <a:cubicBezTo>
                      <a:pt x="72" y="313"/>
                      <a:pt x="75" y="310"/>
                      <a:pt x="79" y="310"/>
                    </a:cubicBezTo>
                    <a:cubicBezTo>
                      <a:pt x="96" y="310"/>
                      <a:pt x="112" y="305"/>
                      <a:pt x="124" y="295"/>
                    </a:cubicBezTo>
                    <a:cubicBezTo>
                      <a:pt x="126" y="292"/>
                      <a:pt x="131" y="293"/>
                      <a:pt x="133" y="295"/>
                    </a:cubicBezTo>
                    <a:cubicBezTo>
                      <a:pt x="135" y="298"/>
                      <a:pt x="135" y="302"/>
                      <a:pt x="132" y="305"/>
                    </a:cubicBezTo>
                    <a:close/>
                    <a:moveTo>
                      <a:pt x="181" y="250"/>
                    </a:moveTo>
                    <a:cubicBezTo>
                      <a:pt x="178" y="250"/>
                      <a:pt x="175" y="247"/>
                      <a:pt x="175" y="243"/>
                    </a:cubicBezTo>
                    <a:cubicBezTo>
                      <a:pt x="175" y="239"/>
                      <a:pt x="178" y="236"/>
                      <a:pt x="181" y="236"/>
                    </a:cubicBezTo>
                    <a:cubicBezTo>
                      <a:pt x="189" y="236"/>
                      <a:pt x="197" y="235"/>
                      <a:pt x="205" y="232"/>
                    </a:cubicBezTo>
                    <a:cubicBezTo>
                      <a:pt x="205" y="246"/>
                      <a:pt x="205" y="246"/>
                      <a:pt x="205" y="246"/>
                    </a:cubicBezTo>
                    <a:cubicBezTo>
                      <a:pt x="197" y="248"/>
                      <a:pt x="189" y="250"/>
                      <a:pt x="181" y="250"/>
                    </a:cubicBezTo>
                    <a:close/>
                    <a:moveTo>
                      <a:pt x="337" y="304"/>
                    </a:moveTo>
                    <a:cubicBezTo>
                      <a:pt x="323" y="316"/>
                      <a:pt x="304" y="323"/>
                      <a:pt x="284" y="323"/>
                    </a:cubicBezTo>
                    <a:cubicBezTo>
                      <a:pt x="280" y="323"/>
                      <a:pt x="277" y="320"/>
                      <a:pt x="277" y="316"/>
                    </a:cubicBezTo>
                    <a:cubicBezTo>
                      <a:pt x="277" y="313"/>
                      <a:pt x="280" y="310"/>
                      <a:pt x="284" y="310"/>
                    </a:cubicBezTo>
                    <a:cubicBezTo>
                      <a:pt x="301" y="310"/>
                      <a:pt x="317" y="304"/>
                      <a:pt x="329" y="294"/>
                    </a:cubicBezTo>
                    <a:cubicBezTo>
                      <a:pt x="331" y="292"/>
                      <a:pt x="336" y="292"/>
                      <a:pt x="338" y="295"/>
                    </a:cubicBezTo>
                    <a:cubicBezTo>
                      <a:pt x="340" y="298"/>
                      <a:pt x="340" y="302"/>
                      <a:pt x="337" y="30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8598" name="Freeform 63"/>
              <p:cNvSpPr>
                <a:spLocks noEditPoints="1"/>
              </p:cNvSpPr>
              <p:nvPr/>
            </p:nvSpPr>
            <p:spPr bwMode="auto">
              <a:xfrm>
                <a:off x="5502276" y="1990725"/>
                <a:ext cx="762000" cy="655638"/>
              </a:xfrm>
              <a:custGeom>
                <a:avLst/>
                <a:gdLst>
                  <a:gd name="T0" fmla="*/ 175 w 363"/>
                  <a:gd name="T1" fmla="*/ 55 h 312"/>
                  <a:gd name="T2" fmla="*/ 261 w 363"/>
                  <a:gd name="T3" fmla="*/ 68 h 312"/>
                  <a:gd name="T4" fmla="*/ 102 w 363"/>
                  <a:gd name="T5" fmla="*/ 68 h 312"/>
                  <a:gd name="T6" fmla="*/ 156 w 363"/>
                  <a:gd name="T7" fmla="*/ 77 h 312"/>
                  <a:gd name="T8" fmla="*/ 168 w 363"/>
                  <a:gd name="T9" fmla="*/ 77 h 312"/>
                  <a:gd name="T10" fmla="*/ 156 w 363"/>
                  <a:gd name="T11" fmla="*/ 45 h 312"/>
                  <a:gd name="T12" fmla="*/ 181 w 363"/>
                  <a:gd name="T13" fmla="*/ 18 h 312"/>
                  <a:gd name="T14" fmla="*/ 206 w 363"/>
                  <a:gd name="T15" fmla="*/ 45 h 312"/>
                  <a:gd name="T16" fmla="*/ 194 w 363"/>
                  <a:gd name="T17" fmla="*/ 45 h 312"/>
                  <a:gd name="T18" fmla="*/ 206 w 363"/>
                  <a:gd name="T19" fmla="*/ 77 h 312"/>
                  <a:gd name="T20" fmla="*/ 181 w 363"/>
                  <a:gd name="T21" fmla="*/ 104 h 312"/>
                  <a:gd name="T22" fmla="*/ 156 w 363"/>
                  <a:gd name="T23" fmla="*/ 77 h 312"/>
                  <a:gd name="T24" fmla="*/ 175 w 363"/>
                  <a:gd name="T25" fmla="*/ 120 h 312"/>
                  <a:gd name="T26" fmla="*/ 235 w 363"/>
                  <a:gd name="T27" fmla="*/ 99 h 312"/>
                  <a:gd name="T28" fmla="*/ 187 w 363"/>
                  <a:gd name="T29" fmla="*/ 67 h 312"/>
                  <a:gd name="T30" fmla="*/ 102 w 363"/>
                  <a:gd name="T31" fmla="*/ 141 h 312"/>
                  <a:gd name="T32" fmla="*/ 0 w 363"/>
                  <a:gd name="T33" fmla="*/ 205 h 312"/>
                  <a:gd name="T34" fmla="*/ 79 w 363"/>
                  <a:gd name="T35" fmla="*/ 272 h 312"/>
                  <a:gd name="T36" fmla="*/ 45 w 363"/>
                  <a:gd name="T37" fmla="*/ 191 h 312"/>
                  <a:gd name="T38" fmla="*/ 80 w 363"/>
                  <a:gd name="T39" fmla="*/ 161 h 312"/>
                  <a:gd name="T40" fmla="*/ 93 w 363"/>
                  <a:gd name="T41" fmla="*/ 184 h 312"/>
                  <a:gd name="T42" fmla="*/ 67 w 363"/>
                  <a:gd name="T43" fmla="*/ 184 h 312"/>
                  <a:gd name="T44" fmla="*/ 79 w 363"/>
                  <a:gd name="T45" fmla="*/ 191 h 312"/>
                  <a:gd name="T46" fmla="*/ 45 w 363"/>
                  <a:gd name="T47" fmla="*/ 191 h 312"/>
                  <a:gd name="T48" fmla="*/ 52 w 363"/>
                  <a:gd name="T49" fmla="*/ 204 h 312"/>
                  <a:gd name="T50" fmla="*/ 80 w 363"/>
                  <a:gd name="T51" fmla="*/ 196 h 312"/>
                  <a:gd name="T52" fmla="*/ 66 w 363"/>
                  <a:gd name="T53" fmla="*/ 205 h 312"/>
                  <a:gd name="T54" fmla="*/ 102 w 363"/>
                  <a:gd name="T55" fmla="*/ 217 h 312"/>
                  <a:gd name="T56" fmla="*/ 102 w 363"/>
                  <a:gd name="T57" fmla="*/ 229 h 312"/>
                  <a:gd name="T58" fmla="*/ 132 w 363"/>
                  <a:gd name="T59" fmla="*/ 246 h 312"/>
                  <a:gd name="T60" fmla="*/ 79 w 363"/>
                  <a:gd name="T61" fmla="*/ 251 h 312"/>
                  <a:gd name="T62" fmla="*/ 132 w 363"/>
                  <a:gd name="T63" fmla="*/ 246 h 312"/>
                  <a:gd name="T64" fmla="*/ 284 w 363"/>
                  <a:gd name="T65" fmla="*/ 178 h 312"/>
                  <a:gd name="T66" fmla="*/ 284 w 363"/>
                  <a:gd name="T67" fmla="*/ 312 h 312"/>
                  <a:gd name="T68" fmla="*/ 363 w 363"/>
                  <a:gd name="T69" fmla="*/ 245 h 312"/>
                  <a:gd name="T70" fmla="*/ 241 w 363"/>
                  <a:gd name="T71" fmla="*/ 243 h 312"/>
                  <a:gd name="T72" fmla="*/ 247 w 363"/>
                  <a:gd name="T73" fmla="*/ 228 h 312"/>
                  <a:gd name="T74" fmla="*/ 287 w 363"/>
                  <a:gd name="T75" fmla="*/ 209 h 312"/>
                  <a:gd name="T76" fmla="*/ 315 w 363"/>
                  <a:gd name="T77" fmla="*/ 231 h 312"/>
                  <a:gd name="T78" fmla="*/ 267 w 363"/>
                  <a:gd name="T79" fmla="*/ 228 h 312"/>
                  <a:gd name="T80" fmla="*/ 297 w 363"/>
                  <a:gd name="T81" fmla="*/ 239 h 312"/>
                  <a:gd name="T82" fmla="*/ 293 w 363"/>
                  <a:gd name="T83" fmla="*/ 249 h 312"/>
                  <a:gd name="T84" fmla="*/ 306 w 363"/>
                  <a:gd name="T85" fmla="*/ 249 h 312"/>
                  <a:gd name="T86" fmla="*/ 317 w 363"/>
                  <a:gd name="T87" fmla="*/ 255 h 312"/>
                  <a:gd name="T88" fmla="*/ 253 w 363"/>
                  <a:gd name="T89" fmla="*/ 249 h 312"/>
                  <a:gd name="T90" fmla="*/ 277 w 363"/>
                  <a:gd name="T91" fmla="*/ 298 h 312"/>
                  <a:gd name="T92" fmla="*/ 338 w 363"/>
                  <a:gd name="T93" fmla="*/ 27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3" h="312">
                    <a:moveTo>
                      <a:pt x="175" y="35"/>
                    </a:moveTo>
                    <a:cubicBezTo>
                      <a:pt x="169" y="38"/>
                      <a:pt x="168" y="44"/>
                      <a:pt x="168" y="45"/>
                    </a:cubicBezTo>
                    <a:cubicBezTo>
                      <a:pt x="168" y="46"/>
                      <a:pt x="169" y="53"/>
                      <a:pt x="175" y="55"/>
                    </a:cubicBezTo>
                    <a:lnTo>
                      <a:pt x="175" y="35"/>
                    </a:lnTo>
                    <a:close/>
                    <a:moveTo>
                      <a:pt x="260" y="69"/>
                    </a:moveTo>
                    <a:cubicBezTo>
                      <a:pt x="260" y="68"/>
                      <a:pt x="261" y="68"/>
                      <a:pt x="261" y="68"/>
                    </a:cubicBezTo>
                    <a:cubicBezTo>
                      <a:pt x="261" y="30"/>
                      <a:pt x="225" y="0"/>
                      <a:pt x="181" y="0"/>
                    </a:cubicBezTo>
                    <a:cubicBezTo>
                      <a:pt x="137" y="0"/>
                      <a:pt x="102" y="30"/>
                      <a:pt x="102" y="68"/>
                    </a:cubicBezTo>
                    <a:cubicBezTo>
                      <a:pt x="102" y="68"/>
                      <a:pt x="102" y="68"/>
                      <a:pt x="102" y="68"/>
                    </a:cubicBezTo>
                    <a:cubicBezTo>
                      <a:pt x="102" y="105"/>
                      <a:pt x="137" y="135"/>
                      <a:pt x="181" y="135"/>
                    </a:cubicBezTo>
                    <a:cubicBezTo>
                      <a:pt x="225" y="135"/>
                      <a:pt x="260" y="105"/>
                      <a:pt x="260" y="69"/>
                    </a:cubicBezTo>
                    <a:close/>
                    <a:moveTo>
                      <a:pt x="156" y="77"/>
                    </a:moveTo>
                    <a:cubicBezTo>
                      <a:pt x="156" y="74"/>
                      <a:pt x="159" y="72"/>
                      <a:pt x="162" y="72"/>
                    </a:cubicBezTo>
                    <a:cubicBezTo>
                      <a:pt x="165" y="72"/>
                      <a:pt x="168" y="74"/>
                      <a:pt x="168" y="77"/>
                    </a:cubicBezTo>
                    <a:cubicBezTo>
                      <a:pt x="168" y="77"/>
                      <a:pt x="168" y="77"/>
                      <a:pt x="168" y="77"/>
                    </a:cubicBezTo>
                    <a:cubicBezTo>
                      <a:pt x="168" y="78"/>
                      <a:pt x="169" y="85"/>
                      <a:pt x="175" y="87"/>
                    </a:cubicBezTo>
                    <a:cubicBezTo>
                      <a:pt x="175" y="66"/>
                      <a:pt x="175" y="66"/>
                      <a:pt x="175" y="66"/>
                    </a:cubicBezTo>
                    <a:cubicBezTo>
                      <a:pt x="160" y="63"/>
                      <a:pt x="156" y="51"/>
                      <a:pt x="156" y="45"/>
                    </a:cubicBezTo>
                    <a:cubicBezTo>
                      <a:pt x="156" y="39"/>
                      <a:pt x="160" y="27"/>
                      <a:pt x="175" y="24"/>
                    </a:cubicBezTo>
                    <a:cubicBezTo>
                      <a:pt x="175" y="24"/>
                      <a:pt x="175" y="24"/>
                      <a:pt x="175" y="24"/>
                    </a:cubicBezTo>
                    <a:cubicBezTo>
                      <a:pt x="175" y="21"/>
                      <a:pt x="178" y="18"/>
                      <a:pt x="181" y="18"/>
                    </a:cubicBezTo>
                    <a:cubicBezTo>
                      <a:pt x="184" y="18"/>
                      <a:pt x="187" y="21"/>
                      <a:pt x="187" y="24"/>
                    </a:cubicBezTo>
                    <a:cubicBezTo>
                      <a:pt x="187" y="24"/>
                      <a:pt x="187" y="24"/>
                      <a:pt x="187" y="24"/>
                    </a:cubicBezTo>
                    <a:cubicBezTo>
                      <a:pt x="202" y="27"/>
                      <a:pt x="206" y="39"/>
                      <a:pt x="206" y="45"/>
                    </a:cubicBezTo>
                    <a:cubicBezTo>
                      <a:pt x="206" y="48"/>
                      <a:pt x="203" y="50"/>
                      <a:pt x="200" y="50"/>
                    </a:cubicBezTo>
                    <a:cubicBezTo>
                      <a:pt x="197" y="50"/>
                      <a:pt x="194" y="48"/>
                      <a:pt x="194" y="45"/>
                    </a:cubicBezTo>
                    <a:cubicBezTo>
                      <a:pt x="194" y="45"/>
                      <a:pt x="194" y="45"/>
                      <a:pt x="194" y="45"/>
                    </a:cubicBezTo>
                    <a:cubicBezTo>
                      <a:pt x="194" y="44"/>
                      <a:pt x="194" y="38"/>
                      <a:pt x="187" y="35"/>
                    </a:cubicBezTo>
                    <a:cubicBezTo>
                      <a:pt x="187" y="56"/>
                      <a:pt x="187" y="56"/>
                      <a:pt x="187" y="56"/>
                    </a:cubicBezTo>
                    <a:cubicBezTo>
                      <a:pt x="202" y="59"/>
                      <a:pt x="206" y="71"/>
                      <a:pt x="206" y="77"/>
                    </a:cubicBezTo>
                    <a:cubicBezTo>
                      <a:pt x="206" y="83"/>
                      <a:pt x="202" y="96"/>
                      <a:pt x="187" y="98"/>
                    </a:cubicBezTo>
                    <a:cubicBezTo>
                      <a:pt x="187" y="99"/>
                      <a:pt x="187" y="99"/>
                      <a:pt x="187" y="99"/>
                    </a:cubicBezTo>
                    <a:cubicBezTo>
                      <a:pt x="187" y="102"/>
                      <a:pt x="184" y="104"/>
                      <a:pt x="181" y="104"/>
                    </a:cubicBezTo>
                    <a:cubicBezTo>
                      <a:pt x="178" y="104"/>
                      <a:pt x="175" y="102"/>
                      <a:pt x="175" y="99"/>
                    </a:cubicBezTo>
                    <a:cubicBezTo>
                      <a:pt x="175" y="98"/>
                      <a:pt x="175" y="98"/>
                      <a:pt x="175" y="98"/>
                    </a:cubicBezTo>
                    <a:cubicBezTo>
                      <a:pt x="160" y="96"/>
                      <a:pt x="156" y="83"/>
                      <a:pt x="156" y="77"/>
                    </a:cubicBezTo>
                    <a:close/>
                    <a:moveTo>
                      <a:pt x="234" y="108"/>
                    </a:moveTo>
                    <a:cubicBezTo>
                      <a:pt x="220" y="120"/>
                      <a:pt x="201" y="127"/>
                      <a:pt x="181" y="127"/>
                    </a:cubicBezTo>
                    <a:cubicBezTo>
                      <a:pt x="178" y="127"/>
                      <a:pt x="175" y="124"/>
                      <a:pt x="175" y="120"/>
                    </a:cubicBezTo>
                    <a:cubicBezTo>
                      <a:pt x="175" y="116"/>
                      <a:pt x="178" y="113"/>
                      <a:pt x="181" y="113"/>
                    </a:cubicBezTo>
                    <a:cubicBezTo>
                      <a:pt x="198" y="113"/>
                      <a:pt x="214" y="108"/>
                      <a:pt x="226" y="98"/>
                    </a:cubicBezTo>
                    <a:cubicBezTo>
                      <a:pt x="229" y="96"/>
                      <a:pt x="233" y="96"/>
                      <a:pt x="235" y="99"/>
                    </a:cubicBezTo>
                    <a:cubicBezTo>
                      <a:pt x="237" y="101"/>
                      <a:pt x="237" y="106"/>
                      <a:pt x="234" y="108"/>
                    </a:cubicBezTo>
                    <a:close/>
                    <a:moveTo>
                      <a:pt x="194" y="77"/>
                    </a:moveTo>
                    <a:cubicBezTo>
                      <a:pt x="194" y="76"/>
                      <a:pt x="194" y="70"/>
                      <a:pt x="187" y="67"/>
                    </a:cubicBezTo>
                    <a:cubicBezTo>
                      <a:pt x="187" y="87"/>
                      <a:pt x="187" y="87"/>
                      <a:pt x="187" y="87"/>
                    </a:cubicBezTo>
                    <a:cubicBezTo>
                      <a:pt x="194" y="85"/>
                      <a:pt x="194" y="78"/>
                      <a:pt x="194" y="77"/>
                    </a:cubicBezTo>
                    <a:close/>
                    <a:moveTo>
                      <a:pt x="102" y="141"/>
                    </a:moveTo>
                    <a:cubicBezTo>
                      <a:pt x="95" y="139"/>
                      <a:pt x="87" y="138"/>
                      <a:pt x="79" y="138"/>
                    </a:cubicBezTo>
                    <a:cubicBezTo>
                      <a:pt x="36" y="138"/>
                      <a:pt x="2" y="166"/>
                      <a:pt x="0" y="202"/>
                    </a:cubicBezTo>
                    <a:cubicBezTo>
                      <a:pt x="0" y="203"/>
                      <a:pt x="0" y="204"/>
                      <a:pt x="0" y="205"/>
                    </a:cubicBezTo>
                    <a:cubicBezTo>
                      <a:pt x="0" y="205"/>
                      <a:pt x="0" y="205"/>
                      <a:pt x="0" y="205"/>
                    </a:cubicBezTo>
                    <a:cubicBezTo>
                      <a:pt x="0" y="205"/>
                      <a:pt x="0" y="205"/>
                      <a:pt x="0" y="206"/>
                    </a:cubicBezTo>
                    <a:cubicBezTo>
                      <a:pt x="0" y="242"/>
                      <a:pt x="35" y="272"/>
                      <a:pt x="79" y="272"/>
                    </a:cubicBezTo>
                    <a:cubicBezTo>
                      <a:pt x="123" y="272"/>
                      <a:pt x="158" y="242"/>
                      <a:pt x="158" y="205"/>
                    </a:cubicBezTo>
                    <a:cubicBezTo>
                      <a:pt x="158" y="175"/>
                      <a:pt x="135" y="149"/>
                      <a:pt x="102" y="141"/>
                    </a:cubicBezTo>
                    <a:close/>
                    <a:moveTo>
                      <a:pt x="45" y="191"/>
                    </a:moveTo>
                    <a:cubicBezTo>
                      <a:pt x="47" y="188"/>
                      <a:pt x="50" y="186"/>
                      <a:pt x="53" y="185"/>
                    </a:cubicBezTo>
                    <a:cubicBezTo>
                      <a:pt x="53" y="184"/>
                      <a:pt x="53" y="184"/>
                      <a:pt x="53" y="184"/>
                    </a:cubicBezTo>
                    <a:cubicBezTo>
                      <a:pt x="53" y="176"/>
                      <a:pt x="59" y="161"/>
                      <a:pt x="80" y="161"/>
                    </a:cubicBezTo>
                    <a:cubicBezTo>
                      <a:pt x="101" y="161"/>
                      <a:pt x="106" y="176"/>
                      <a:pt x="106" y="184"/>
                    </a:cubicBezTo>
                    <a:cubicBezTo>
                      <a:pt x="106" y="187"/>
                      <a:pt x="103" y="190"/>
                      <a:pt x="99" y="190"/>
                    </a:cubicBezTo>
                    <a:cubicBezTo>
                      <a:pt x="96" y="190"/>
                      <a:pt x="93" y="187"/>
                      <a:pt x="93" y="184"/>
                    </a:cubicBezTo>
                    <a:cubicBezTo>
                      <a:pt x="93" y="184"/>
                      <a:pt x="93" y="184"/>
                      <a:pt x="93" y="184"/>
                    </a:cubicBezTo>
                    <a:cubicBezTo>
                      <a:pt x="93" y="181"/>
                      <a:pt x="92" y="173"/>
                      <a:pt x="80" y="173"/>
                    </a:cubicBezTo>
                    <a:cubicBezTo>
                      <a:pt x="68" y="173"/>
                      <a:pt x="67" y="181"/>
                      <a:pt x="67" y="184"/>
                    </a:cubicBezTo>
                    <a:cubicBezTo>
                      <a:pt x="67" y="185"/>
                      <a:pt x="67" y="185"/>
                      <a:pt x="67" y="185"/>
                    </a:cubicBezTo>
                    <a:cubicBezTo>
                      <a:pt x="69" y="185"/>
                      <a:pt x="69" y="185"/>
                      <a:pt x="69" y="185"/>
                    </a:cubicBezTo>
                    <a:cubicBezTo>
                      <a:pt x="73" y="185"/>
                      <a:pt x="77" y="187"/>
                      <a:pt x="79" y="191"/>
                    </a:cubicBezTo>
                    <a:cubicBezTo>
                      <a:pt x="80" y="193"/>
                      <a:pt x="80" y="193"/>
                      <a:pt x="80" y="193"/>
                    </a:cubicBezTo>
                    <a:cubicBezTo>
                      <a:pt x="44" y="193"/>
                      <a:pt x="44" y="193"/>
                      <a:pt x="44" y="193"/>
                    </a:cubicBezTo>
                    <a:lnTo>
                      <a:pt x="45" y="191"/>
                    </a:lnTo>
                    <a:close/>
                    <a:moveTo>
                      <a:pt x="44" y="223"/>
                    </a:moveTo>
                    <a:cubicBezTo>
                      <a:pt x="44" y="222"/>
                      <a:pt x="44" y="216"/>
                      <a:pt x="50" y="208"/>
                    </a:cubicBezTo>
                    <a:cubicBezTo>
                      <a:pt x="51" y="207"/>
                      <a:pt x="52" y="205"/>
                      <a:pt x="52" y="204"/>
                    </a:cubicBezTo>
                    <a:cubicBezTo>
                      <a:pt x="49" y="203"/>
                      <a:pt x="46" y="201"/>
                      <a:pt x="45" y="199"/>
                    </a:cubicBezTo>
                    <a:cubicBezTo>
                      <a:pt x="44" y="196"/>
                      <a:pt x="44" y="196"/>
                      <a:pt x="44" y="196"/>
                    </a:cubicBezTo>
                    <a:cubicBezTo>
                      <a:pt x="80" y="196"/>
                      <a:pt x="80" y="196"/>
                      <a:pt x="80" y="196"/>
                    </a:cubicBezTo>
                    <a:cubicBezTo>
                      <a:pt x="79" y="199"/>
                      <a:pt x="79" y="199"/>
                      <a:pt x="79" y="199"/>
                    </a:cubicBezTo>
                    <a:cubicBezTo>
                      <a:pt x="77" y="202"/>
                      <a:pt x="73" y="205"/>
                      <a:pt x="69" y="205"/>
                    </a:cubicBezTo>
                    <a:cubicBezTo>
                      <a:pt x="66" y="205"/>
                      <a:pt x="66" y="205"/>
                      <a:pt x="66" y="205"/>
                    </a:cubicBezTo>
                    <a:cubicBezTo>
                      <a:pt x="65" y="207"/>
                      <a:pt x="64" y="211"/>
                      <a:pt x="61" y="215"/>
                    </a:cubicBezTo>
                    <a:cubicBezTo>
                      <a:pt x="61" y="215"/>
                      <a:pt x="60" y="216"/>
                      <a:pt x="60" y="217"/>
                    </a:cubicBezTo>
                    <a:cubicBezTo>
                      <a:pt x="102" y="217"/>
                      <a:pt x="102" y="217"/>
                      <a:pt x="102" y="217"/>
                    </a:cubicBezTo>
                    <a:cubicBezTo>
                      <a:pt x="103" y="217"/>
                      <a:pt x="105" y="217"/>
                      <a:pt x="106" y="218"/>
                    </a:cubicBezTo>
                    <a:cubicBezTo>
                      <a:pt x="108" y="219"/>
                      <a:pt x="108" y="221"/>
                      <a:pt x="108" y="223"/>
                    </a:cubicBezTo>
                    <a:cubicBezTo>
                      <a:pt x="108" y="226"/>
                      <a:pt x="105" y="229"/>
                      <a:pt x="102" y="229"/>
                    </a:cubicBezTo>
                    <a:cubicBezTo>
                      <a:pt x="51" y="229"/>
                      <a:pt x="51" y="229"/>
                      <a:pt x="51" y="229"/>
                    </a:cubicBezTo>
                    <a:cubicBezTo>
                      <a:pt x="47" y="229"/>
                      <a:pt x="45" y="226"/>
                      <a:pt x="44" y="223"/>
                    </a:cubicBezTo>
                    <a:close/>
                    <a:moveTo>
                      <a:pt x="132" y="246"/>
                    </a:moveTo>
                    <a:cubicBezTo>
                      <a:pt x="118" y="258"/>
                      <a:pt x="99" y="264"/>
                      <a:pt x="79" y="264"/>
                    </a:cubicBezTo>
                    <a:cubicBezTo>
                      <a:pt x="75" y="264"/>
                      <a:pt x="72" y="261"/>
                      <a:pt x="72" y="258"/>
                    </a:cubicBezTo>
                    <a:cubicBezTo>
                      <a:pt x="72" y="254"/>
                      <a:pt x="75" y="251"/>
                      <a:pt x="79" y="251"/>
                    </a:cubicBezTo>
                    <a:cubicBezTo>
                      <a:pt x="96" y="251"/>
                      <a:pt x="112" y="246"/>
                      <a:pt x="124" y="235"/>
                    </a:cubicBezTo>
                    <a:cubicBezTo>
                      <a:pt x="126" y="233"/>
                      <a:pt x="131" y="233"/>
                      <a:pt x="133" y="236"/>
                    </a:cubicBezTo>
                    <a:cubicBezTo>
                      <a:pt x="135" y="239"/>
                      <a:pt x="135" y="243"/>
                      <a:pt x="132" y="246"/>
                    </a:cubicBezTo>
                    <a:close/>
                    <a:moveTo>
                      <a:pt x="363" y="245"/>
                    </a:moveTo>
                    <a:cubicBezTo>
                      <a:pt x="363" y="244"/>
                      <a:pt x="363" y="243"/>
                      <a:pt x="363" y="242"/>
                    </a:cubicBezTo>
                    <a:cubicBezTo>
                      <a:pt x="361" y="206"/>
                      <a:pt x="327" y="178"/>
                      <a:pt x="284" y="178"/>
                    </a:cubicBezTo>
                    <a:cubicBezTo>
                      <a:pt x="276" y="178"/>
                      <a:pt x="268" y="179"/>
                      <a:pt x="260" y="181"/>
                    </a:cubicBezTo>
                    <a:cubicBezTo>
                      <a:pt x="228" y="189"/>
                      <a:pt x="205" y="215"/>
                      <a:pt x="205" y="245"/>
                    </a:cubicBezTo>
                    <a:cubicBezTo>
                      <a:pt x="205" y="282"/>
                      <a:pt x="240" y="312"/>
                      <a:pt x="284" y="312"/>
                    </a:cubicBezTo>
                    <a:cubicBezTo>
                      <a:pt x="328" y="312"/>
                      <a:pt x="363" y="282"/>
                      <a:pt x="363" y="245"/>
                    </a:cubicBezTo>
                    <a:cubicBezTo>
                      <a:pt x="363" y="245"/>
                      <a:pt x="363" y="245"/>
                      <a:pt x="363" y="245"/>
                    </a:cubicBezTo>
                    <a:cubicBezTo>
                      <a:pt x="363" y="245"/>
                      <a:pt x="363" y="245"/>
                      <a:pt x="363" y="245"/>
                    </a:cubicBezTo>
                    <a:close/>
                    <a:moveTo>
                      <a:pt x="253" y="249"/>
                    </a:moveTo>
                    <a:cubicBezTo>
                      <a:pt x="247" y="249"/>
                      <a:pt x="247" y="249"/>
                      <a:pt x="247" y="249"/>
                    </a:cubicBezTo>
                    <a:cubicBezTo>
                      <a:pt x="244" y="249"/>
                      <a:pt x="241" y="246"/>
                      <a:pt x="241" y="243"/>
                    </a:cubicBezTo>
                    <a:cubicBezTo>
                      <a:pt x="241" y="241"/>
                      <a:pt x="243" y="239"/>
                      <a:pt x="245" y="238"/>
                    </a:cubicBezTo>
                    <a:cubicBezTo>
                      <a:pt x="243" y="238"/>
                      <a:pt x="241" y="236"/>
                      <a:pt x="241" y="233"/>
                    </a:cubicBezTo>
                    <a:cubicBezTo>
                      <a:pt x="241" y="230"/>
                      <a:pt x="244" y="228"/>
                      <a:pt x="247" y="228"/>
                    </a:cubicBezTo>
                    <a:cubicBezTo>
                      <a:pt x="253" y="228"/>
                      <a:pt x="253" y="228"/>
                      <a:pt x="253" y="228"/>
                    </a:cubicBezTo>
                    <a:cubicBezTo>
                      <a:pt x="256" y="220"/>
                      <a:pt x="263" y="215"/>
                      <a:pt x="267" y="213"/>
                    </a:cubicBezTo>
                    <a:cubicBezTo>
                      <a:pt x="275" y="209"/>
                      <a:pt x="284" y="209"/>
                      <a:pt x="287" y="209"/>
                    </a:cubicBezTo>
                    <a:cubicBezTo>
                      <a:pt x="292" y="209"/>
                      <a:pt x="308" y="209"/>
                      <a:pt x="317" y="224"/>
                    </a:cubicBezTo>
                    <a:cubicBezTo>
                      <a:pt x="318" y="225"/>
                      <a:pt x="318" y="226"/>
                      <a:pt x="318" y="228"/>
                    </a:cubicBezTo>
                    <a:cubicBezTo>
                      <a:pt x="317" y="229"/>
                      <a:pt x="316" y="231"/>
                      <a:pt x="315" y="231"/>
                    </a:cubicBezTo>
                    <a:cubicBezTo>
                      <a:pt x="312" y="233"/>
                      <a:pt x="308" y="232"/>
                      <a:pt x="306" y="229"/>
                    </a:cubicBezTo>
                    <a:cubicBezTo>
                      <a:pt x="301" y="220"/>
                      <a:pt x="291" y="220"/>
                      <a:pt x="287" y="220"/>
                    </a:cubicBezTo>
                    <a:cubicBezTo>
                      <a:pt x="277" y="220"/>
                      <a:pt x="270" y="223"/>
                      <a:pt x="267" y="228"/>
                    </a:cubicBezTo>
                    <a:cubicBezTo>
                      <a:pt x="297" y="228"/>
                      <a:pt x="297" y="228"/>
                      <a:pt x="297" y="228"/>
                    </a:cubicBezTo>
                    <a:cubicBezTo>
                      <a:pt x="301" y="228"/>
                      <a:pt x="303" y="230"/>
                      <a:pt x="303" y="233"/>
                    </a:cubicBezTo>
                    <a:cubicBezTo>
                      <a:pt x="303" y="237"/>
                      <a:pt x="301" y="239"/>
                      <a:pt x="297" y="239"/>
                    </a:cubicBezTo>
                    <a:cubicBezTo>
                      <a:pt x="297" y="239"/>
                      <a:pt x="297" y="239"/>
                      <a:pt x="297" y="239"/>
                    </a:cubicBezTo>
                    <a:cubicBezTo>
                      <a:pt x="298" y="240"/>
                      <a:pt x="299" y="242"/>
                      <a:pt x="299" y="243"/>
                    </a:cubicBezTo>
                    <a:cubicBezTo>
                      <a:pt x="299" y="246"/>
                      <a:pt x="297" y="249"/>
                      <a:pt x="293" y="249"/>
                    </a:cubicBezTo>
                    <a:cubicBezTo>
                      <a:pt x="266" y="249"/>
                      <a:pt x="266" y="249"/>
                      <a:pt x="266" y="249"/>
                    </a:cubicBezTo>
                    <a:cubicBezTo>
                      <a:pt x="269" y="255"/>
                      <a:pt x="276" y="258"/>
                      <a:pt x="287" y="258"/>
                    </a:cubicBezTo>
                    <a:cubicBezTo>
                      <a:pt x="291" y="258"/>
                      <a:pt x="300" y="258"/>
                      <a:pt x="306" y="249"/>
                    </a:cubicBezTo>
                    <a:cubicBezTo>
                      <a:pt x="308" y="247"/>
                      <a:pt x="312" y="246"/>
                      <a:pt x="315" y="247"/>
                    </a:cubicBezTo>
                    <a:cubicBezTo>
                      <a:pt x="316" y="248"/>
                      <a:pt x="317" y="249"/>
                      <a:pt x="318" y="251"/>
                    </a:cubicBezTo>
                    <a:cubicBezTo>
                      <a:pt x="318" y="252"/>
                      <a:pt x="318" y="254"/>
                      <a:pt x="317" y="255"/>
                    </a:cubicBezTo>
                    <a:cubicBezTo>
                      <a:pt x="307" y="269"/>
                      <a:pt x="292" y="269"/>
                      <a:pt x="287" y="269"/>
                    </a:cubicBezTo>
                    <a:cubicBezTo>
                      <a:pt x="284" y="269"/>
                      <a:pt x="275" y="269"/>
                      <a:pt x="267" y="265"/>
                    </a:cubicBezTo>
                    <a:cubicBezTo>
                      <a:pt x="262" y="263"/>
                      <a:pt x="256" y="258"/>
                      <a:pt x="253" y="249"/>
                    </a:cubicBezTo>
                    <a:close/>
                    <a:moveTo>
                      <a:pt x="337" y="286"/>
                    </a:moveTo>
                    <a:cubicBezTo>
                      <a:pt x="323" y="298"/>
                      <a:pt x="304" y="304"/>
                      <a:pt x="284" y="304"/>
                    </a:cubicBezTo>
                    <a:cubicBezTo>
                      <a:pt x="280" y="304"/>
                      <a:pt x="277" y="301"/>
                      <a:pt x="277" y="298"/>
                    </a:cubicBezTo>
                    <a:cubicBezTo>
                      <a:pt x="277" y="294"/>
                      <a:pt x="280" y="291"/>
                      <a:pt x="284" y="291"/>
                    </a:cubicBezTo>
                    <a:cubicBezTo>
                      <a:pt x="301" y="291"/>
                      <a:pt x="317" y="285"/>
                      <a:pt x="329" y="275"/>
                    </a:cubicBezTo>
                    <a:cubicBezTo>
                      <a:pt x="331" y="273"/>
                      <a:pt x="336" y="273"/>
                      <a:pt x="338" y="276"/>
                    </a:cubicBezTo>
                    <a:cubicBezTo>
                      <a:pt x="340" y="279"/>
                      <a:pt x="340" y="283"/>
                      <a:pt x="337" y="28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21" name="组合 61"/>
          <p:cNvGrpSpPr/>
          <p:nvPr/>
        </p:nvGrpSpPr>
        <p:grpSpPr>
          <a:xfrm>
            <a:off x="5926185" y="222220"/>
            <a:ext cx="671712" cy="671712"/>
            <a:chOff x="4237946" y="3886950"/>
            <a:chExt cx="671712" cy="671712"/>
          </a:xfrm>
        </p:grpSpPr>
        <p:sp>
          <p:nvSpPr>
            <p:cNvPr id="1048599" name="椭圆 62"/>
            <p:cNvSpPr/>
            <p:nvPr/>
          </p:nvSpPr>
          <p:spPr>
            <a:xfrm>
              <a:off x="4237946" y="3886950"/>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0" i="0" u="none" strike="noStrike" kern="0" cap="none" spc="0" normalizeH="0" baseline="0" noProof="0">
                <a:ln>
                  <a:noFill/>
                </a:ln>
                <a:solidFill>
                  <a:sysClr val="windowText" lastClr="000000"/>
                </a:solidFill>
                <a:effectLst/>
                <a:uLnTx/>
                <a:uFillTx/>
              </a:endParaRPr>
            </a:p>
          </p:txBody>
        </p:sp>
        <p:sp>
          <p:nvSpPr>
            <p:cNvPr id="1048600" name="Freeform 74"/>
            <p:cNvSpPr>
              <a:spLocks noEditPoints="1"/>
            </p:cNvSpPr>
            <p:nvPr/>
          </p:nvSpPr>
          <p:spPr bwMode="auto">
            <a:xfrm>
              <a:off x="4401848" y="4102514"/>
              <a:ext cx="410743" cy="270993"/>
            </a:xfrm>
            <a:custGeom>
              <a:avLst/>
              <a:gdLst>
                <a:gd name="T0" fmla="*/ 220 w 511"/>
                <a:gd name="T1" fmla="*/ 149 h 337"/>
                <a:gd name="T2" fmla="*/ 200 w 511"/>
                <a:gd name="T3" fmla="*/ 121 h 337"/>
                <a:gd name="T4" fmla="*/ 257 w 511"/>
                <a:gd name="T5" fmla="*/ 195 h 337"/>
                <a:gd name="T6" fmla="*/ 237 w 511"/>
                <a:gd name="T7" fmla="*/ 223 h 337"/>
                <a:gd name="T8" fmla="*/ 465 w 511"/>
                <a:gd name="T9" fmla="*/ 129 h 337"/>
                <a:gd name="T10" fmla="*/ 422 w 511"/>
                <a:gd name="T11" fmla="*/ 129 h 337"/>
                <a:gd name="T12" fmla="*/ 38 w 511"/>
                <a:gd name="T13" fmla="*/ 116 h 337"/>
                <a:gd name="T14" fmla="*/ 0 w 511"/>
                <a:gd name="T15" fmla="*/ 135 h 337"/>
                <a:gd name="T16" fmla="*/ 18 w 511"/>
                <a:gd name="T17" fmla="*/ 209 h 337"/>
                <a:gd name="T18" fmla="*/ 120 w 511"/>
                <a:gd name="T19" fmla="*/ 282 h 337"/>
                <a:gd name="T20" fmla="*/ 153 w 511"/>
                <a:gd name="T21" fmla="*/ 337 h 337"/>
                <a:gd name="T22" fmla="*/ 192 w 511"/>
                <a:gd name="T23" fmla="*/ 309 h 337"/>
                <a:gd name="T24" fmla="*/ 250 w 511"/>
                <a:gd name="T25" fmla="*/ 293 h 337"/>
                <a:gd name="T26" fmla="*/ 280 w 511"/>
                <a:gd name="T27" fmla="*/ 337 h 337"/>
                <a:gd name="T28" fmla="*/ 320 w 511"/>
                <a:gd name="T29" fmla="*/ 309 h 337"/>
                <a:gd name="T30" fmla="*/ 424 w 511"/>
                <a:gd name="T31" fmla="*/ 152 h 337"/>
                <a:gd name="T32" fmla="*/ 431 w 511"/>
                <a:gd name="T33" fmla="*/ 150 h 337"/>
                <a:gd name="T34" fmla="*/ 433 w 511"/>
                <a:gd name="T35" fmla="*/ 187 h 337"/>
                <a:gd name="T36" fmla="*/ 478 w 511"/>
                <a:gd name="T37" fmla="*/ 176 h 337"/>
                <a:gd name="T38" fmla="*/ 465 w 511"/>
                <a:gd name="T39" fmla="*/ 148 h 337"/>
                <a:gd name="T40" fmla="*/ 503 w 511"/>
                <a:gd name="T41" fmla="*/ 171 h 337"/>
                <a:gd name="T42" fmla="*/ 274 w 511"/>
                <a:gd name="T43" fmla="*/ 195 h 337"/>
                <a:gd name="T44" fmla="*/ 237 w 511"/>
                <a:gd name="T45" fmla="*/ 245 h 337"/>
                <a:gd name="T46" fmla="*/ 220 w 511"/>
                <a:gd name="T47" fmla="*/ 245 h 337"/>
                <a:gd name="T48" fmla="*/ 183 w 511"/>
                <a:gd name="T49" fmla="*/ 195 h 337"/>
                <a:gd name="T50" fmla="*/ 200 w 511"/>
                <a:gd name="T51" fmla="*/ 195 h 337"/>
                <a:gd name="T52" fmla="*/ 220 w 511"/>
                <a:gd name="T53" fmla="*/ 223 h 337"/>
                <a:gd name="T54" fmla="*/ 183 w 511"/>
                <a:gd name="T55" fmla="*/ 121 h 337"/>
                <a:gd name="T56" fmla="*/ 220 w 511"/>
                <a:gd name="T57" fmla="*/ 72 h 337"/>
                <a:gd name="T58" fmla="*/ 237 w 511"/>
                <a:gd name="T59" fmla="*/ 72 h 337"/>
                <a:gd name="T60" fmla="*/ 274 w 511"/>
                <a:gd name="T61" fmla="*/ 121 h 337"/>
                <a:gd name="T62" fmla="*/ 257 w 511"/>
                <a:gd name="T63" fmla="*/ 121 h 337"/>
                <a:gd name="T64" fmla="*/ 237 w 511"/>
                <a:gd name="T65" fmla="*/ 94 h 337"/>
                <a:gd name="T66" fmla="*/ 274 w 511"/>
                <a:gd name="T67" fmla="*/ 195 h 337"/>
                <a:gd name="T68" fmla="*/ 268 w 511"/>
                <a:gd name="T69" fmla="*/ 43 h 337"/>
                <a:gd name="T70" fmla="*/ 176 w 511"/>
                <a:gd name="T71" fmla="*/ 43 h 337"/>
                <a:gd name="T72" fmla="*/ 172 w 511"/>
                <a:gd name="T73" fmla="*/ 25 h 337"/>
                <a:gd name="T74" fmla="*/ 280 w 511"/>
                <a:gd name="T75" fmla="*/ 36 h 337"/>
                <a:gd name="T76" fmla="*/ 457 w 511"/>
                <a:gd name="T77" fmla="*/ 177 h 337"/>
                <a:gd name="T78" fmla="*/ 447 w 511"/>
                <a:gd name="T79" fmla="*/ 165 h 337"/>
                <a:gd name="T80" fmla="*/ 447 w 511"/>
                <a:gd name="T81" fmla="*/ 164 h 337"/>
                <a:gd name="T82" fmla="*/ 456 w 511"/>
                <a:gd name="T83"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1" h="337">
                  <a:moveTo>
                    <a:pt x="200" y="121"/>
                  </a:moveTo>
                  <a:cubicBezTo>
                    <a:pt x="200" y="124"/>
                    <a:pt x="200" y="145"/>
                    <a:pt x="220" y="149"/>
                  </a:cubicBezTo>
                  <a:cubicBezTo>
                    <a:pt x="220" y="94"/>
                    <a:pt x="220" y="94"/>
                    <a:pt x="220" y="94"/>
                  </a:cubicBezTo>
                  <a:cubicBezTo>
                    <a:pt x="201" y="98"/>
                    <a:pt x="200" y="119"/>
                    <a:pt x="200" y="121"/>
                  </a:cubicBezTo>
                  <a:close/>
                  <a:moveTo>
                    <a:pt x="237" y="223"/>
                  </a:moveTo>
                  <a:cubicBezTo>
                    <a:pt x="256" y="219"/>
                    <a:pt x="257" y="198"/>
                    <a:pt x="257" y="195"/>
                  </a:cubicBezTo>
                  <a:cubicBezTo>
                    <a:pt x="257" y="193"/>
                    <a:pt x="256" y="172"/>
                    <a:pt x="237" y="168"/>
                  </a:cubicBezTo>
                  <a:lnTo>
                    <a:pt x="237" y="223"/>
                  </a:lnTo>
                  <a:close/>
                  <a:moveTo>
                    <a:pt x="509" y="159"/>
                  </a:moveTo>
                  <a:cubicBezTo>
                    <a:pt x="508" y="158"/>
                    <a:pt x="496" y="129"/>
                    <a:pt x="465" y="129"/>
                  </a:cubicBezTo>
                  <a:cubicBezTo>
                    <a:pt x="457" y="129"/>
                    <a:pt x="450" y="131"/>
                    <a:pt x="445" y="134"/>
                  </a:cubicBezTo>
                  <a:cubicBezTo>
                    <a:pt x="438" y="132"/>
                    <a:pt x="431" y="130"/>
                    <a:pt x="422" y="129"/>
                  </a:cubicBezTo>
                  <a:cubicBezTo>
                    <a:pt x="408" y="9"/>
                    <a:pt x="283" y="0"/>
                    <a:pt x="231" y="0"/>
                  </a:cubicBezTo>
                  <a:cubicBezTo>
                    <a:pt x="181" y="0"/>
                    <a:pt x="60" y="9"/>
                    <a:pt x="38" y="116"/>
                  </a:cubicBezTo>
                  <a:cubicBezTo>
                    <a:pt x="18" y="116"/>
                    <a:pt x="18" y="116"/>
                    <a:pt x="18" y="116"/>
                  </a:cubicBezTo>
                  <a:cubicBezTo>
                    <a:pt x="8" y="116"/>
                    <a:pt x="0" y="124"/>
                    <a:pt x="0" y="135"/>
                  </a:cubicBezTo>
                  <a:cubicBezTo>
                    <a:pt x="0" y="191"/>
                    <a:pt x="0" y="191"/>
                    <a:pt x="0" y="191"/>
                  </a:cubicBezTo>
                  <a:cubicBezTo>
                    <a:pt x="0" y="201"/>
                    <a:pt x="8" y="209"/>
                    <a:pt x="18" y="209"/>
                  </a:cubicBezTo>
                  <a:cubicBezTo>
                    <a:pt x="45" y="209"/>
                    <a:pt x="45" y="209"/>
                    <a:pt x="45" y="209"/>
                  </a:cubicBezTo>
                  <a:cubicBezTo>
                    <a:pt x="60" y="250"/>
                    <a:pt x="92" y="271"/>
                    <a:pt x="120" y="282"/>
                  </a:cubicBezTo>
                  <a:cubicBezTo>
                    <a:pt x="125" y="309"/>
                    <a:pt x="125" y="309"/>
                    <a:pt x="125" y="309"/>
                  </a:cubicBezTo>
                  <a:cubicBezTo>
                    <a:pt x="125" y="324"/>
                    <a:pt x="138" y="337"/>
                    <a:pt x="153" y="337"/>
                  </a:cubicBezTo>
                  <a:cubicBezTo>
                    <a:pt x="165" y="337"/>
                    <a:pt x="165" y="337"/>
                    <a:pt x="165" y="337"/>
                  </a:cubicBezTo>
                  <a:cubicBezTo>
                    <a:pt x="180" y="337"/>
                    <a:pt x="192" y="324"/>
                    <a:pt x="192" y="309"/>
                  </a:cubicBezTo>
                  <a:cubicBezTo>
                    <a:pt x="195" y="293"/>
                    <a:pt x="195" y="293"/>
                    <a:pt x="195" y="293"/>
                  </a:cubicBezTo>
                  <a:cubicBezTo>
                    <a:pt x="250" y="293"/>
                    <a:pt x="250" y="293"/>
                    <a:pt x="250" y="293"/>
                  </a:cubicBezTo>
                  <a:cubicBezTo>
                    <a:pt x="253" y="309"/>
                    <a:pt x="253" y="309"/>
                    <a:pt x="253" y="309"/>
                  </a:cubicBezTo>
                  <a:cubicBezTo>
                    <a:pt x="253" y="324"/>
                    <a:pt x="265" y="337"/>
                    <a:pt x="280" y="337"/>
                  </a:cubicBezTo>
                  <a:cubicBezTo>
                    <a:pt x="292" y="337"/>
                    <a:pt x="292" y="337"/>
                    <a:pt x="292" y="337"/>
                  </a:cubicBezTo>
                  <a:cubicBezTo>
                    <a:pt x="307" y="337"/>
                    <a:pt x="320" y="324"/>
                    <a:pt x="320" y="309"/>
                  </a:cubicBezTo>
                  <a:cubicBezTo>
                    <a:pt x="324" y="286"/>
                    <a:pt x="324" y="286"/>
                    <a:pt x="324" y="286"/>
                  </a:cubicBezTo>
                  <a:cubicBezTo>
                    <a:pt x="365" y="275"/>
                    <a:pt x="424" y="242"/>
                    <a:pt x="424" y="152"/>
                  </a:cubicBezTo>
                  <a:cubicBezTo>
                    <a:pt x="424" y="150"/>
                    <a:pt x="424" y="149"/>
                    <a:pt x="424" y="148"/>
                  </a:cubicBezTo>
                  <a:cubicBezTo>
                    <a:pt x="426" y="149"/>
                    <a:pt x="429" y="149"/>
                    <a:pt x="431" y="150"/>
                  </a:cubicBezTo>
                  <a:cubicBezTo>
                    <a:pt x="429" y="154"/>
                    <a:pt x="428" y="158"/>
                    <a:pt x="428" y="161"/>
                  </a:cubicBezTo>
                  <a:cubicBezTo>
                    <a:pt x="427" y="164"/>
                    <a:pt x="425" y="177"/>
                    <a:pt x="433" y="187"/>
                  </a:cubicBezTo>
                  <a:cubicBezTo>
                    <a:pt x="437" y="191"/>
                    <a:pt x="444" y="196"/>
                    <a:pt x="457" y="196"/>
                  </a:cubicBezTo>
                  <a:cubicBezTo>
                    <a:pt x="469" y="196"/>
                    <a:pt x="478" y="188"/>
                    <a:pt x="478" y="176"/>
                  </a:cubicBezTo>
                  <a:cubicBezTo>
                    <a:pt x="478" y="166"/>
                    <a:pt x="473" y="156"/>
                    <a:pt x="465" y="148"/>
                  </a:cubicBezTo>
                  <a:cubicBezTo>
                    <a:pt x="465" y="148"/>
                    <a:pt x="465" y="148"/>
                    <a:pt x="465" y="148"/>
                  </a:cubicBezTo>
                  <a:cubicBezTo>
                    <a:pt x="483" y="148"/>
                    <a:pt x="491" y="166"/>
                    <a:pt x="491" y="166"/>
                  </a:cubicBezTo>
                  <a:cubicBezTo>
                    <a:pt x="493" y="171"/>
                    <a:pt x="499" y="173"/>
                    <a:pt x="503" y="171"/>
                  </a:cubicBezTo>
                  <a:cubicBezTo>
                    <a:pt x="508" y="169"/>
                    <a:pt x="511" y="164"/>
                    <a:pt x="509" y="159"/>
                  </a:cubicBezTo>
                  <a:close/>
                  <a:moveTo>
                    <a:pt x="274" y="195"/>
                  </a:moveTo>
                  <a:cubicBezTo>
                    <a:pt x="274" y="210"/>
                    <a:pt x="266" y="236"/>
                    <a:pt x="237" y="240"/>
                  </a:cubicBezTo>
                  <a:cubicBezTo>
                    <a:pt x="237" y="245"/>
                    <a:pt x="237" y="245"/>
                    <a:pt x="237" y="245"/>
                  </a:cubicBezTo>
                  <a:cubicBezTo>
                    <a:pt x="237" y="250"/>
                    <a:pt x="233" y="253"/>
                    <a:pt x="228" y="253"/>
                  </a:cubicBezTo>
                  <a:cubicBezTo>
                    <a:pt x="224" y="253"/>
                    <a:pt x="220" y="250"/>
                    <a:pt x="220" y="245"/>
                  </a:cubicBezTo>
                  <a:cubicBezTo>
                    <a:pt x="220" y="240"/>
                    <a:pt x="220" y="240"/>
                    <a:pt x="220" y="240"/>
                  </a:cubicBezTo>
                  <a:cubicBezTo>
                    <a:pt x="191" y="236"/>
                    <a:pt x="183" y="210"/>
                    <a:pt x="183" y="195"/>
                  </a:cubicBezTo>
                  <a:cubicBezTo>
                    <a:pt x="183" y="191"/>
                    <a:pt x="187" y="187"/>
                    <a:pt x="191" y="187"/>
                  </a:cubicBezTo>
                  <a:cubicBezTo>
                    <a:pt x="196" y="187"/>
                    <a:pt x="200" y="191"/>
                    <a:pt x="200" y="195"/>
                  </a:cubicBezTo>
                  <a:cubicBezTo>
                    <a:pt x="200" y="195"/>
                    <a:pt x="200" y="195"/>
                    <a:pt x="200" y="195"/>
                  </a:cubicBezTo>
                  <a:cubicBezTo>
                    <a:pt x="200" y="198"/>
                    <a:pt x="201" y="219"/>
                    <a:pt x="220" y="223"/>
                  </a:cubicBezTo>
                  <a:cubicBezTo>
                    <a:pt x="220" y="166"/>
                    <a:pt x="220" y="166"/>
                    <a:pt x="220" y="166"/>
                  </a:cubicBezTo>
                  <a:cubicBezTo>
                    <a:pt x="191" y="162"/>
                    <a:pt x="183" y="136"/>
                    <a:pt x="183" y="121"/>
                  </a:cubicBezTo>
                  <a:cubicBezTo>
                    <a:pt x="183" y="107"/>
                    <a:pt x="191" y="81"/>
                    <a:pt x="220" y="77"/>
                  </a:cubicBezTo>
                  <a:cubicBezTo>
                    <a:pt x="220" y="72"/>
                    <a:pt x="220" y="72"/>
                    <a:pt x="220" y="72"/>
                  </a:cubicBezTo>
                  <a:cubicBezTo>
                    <a:pt x="220" y="67"/>
                    <a:pt x="224" y="64"/>
                    <a:pt x="228" y="64"/>
                  </a:cubicBezTo>
                  <a:cubicBezTo>
                    <a:pt x="233" y="64"/>
                    <a:pt x="237" y="67"/>
                    <a:pt x="237" y="72"/>
                  </a:cubicBezTo>
                  <a:cubicBezTo>
                    <a:pt x="237" y="77"/>
                    <a:pt x="237" y="77"/>
                    <a:pt x="237" y="77"/>
                  </a:cubicBezTo>
                  <a:cubicBezTo>
                    <a:pt x="266" y="81"/>
                    <a:pt x="274" y="107"/>
                    <a:pt x="274" y="121"/>
                  </a:cubicBezTo>
                  <a:cubicBezTo>
                    <a:pt x="274" y="126"/>
                    <a:pt x="270" y="130"/>
                    <a:pt x="265" y="130"/>
                  </a:cubicBezTo>
                  <a:cubicBezTo>
                    <a:pt x="261" y="130"/>
                    <a:pt x="257" y="126"/>
                    <a:pt x="257" y="121"/>
                  </a:cubicBezTo>
                  <a:cubicBezTo>
                    <a:pt x="257" y="121"/>
                    <a:pt x="257" y="121"/>
                    <a:pt x="257" y="121"/>
                  </a:cubicBezTo>
                  <a:cubicBezTo>
                    <a:pt x="257" y="119"/>
                    <a:pt x="256" y="98"/>
                    <a:pt x="237" y="94"/>
                  </a:cubicBezTo>
                  <a:cubicBezTo>
                    <a:pt x="237" y="151"/>
                    <a:pt x="237" y="151"/>
                    <a:pt x="237" y="151"/>
                  </a:cubicBezTo>
                  <a:cubicBezTo>
                    <a:pt x="266" y="155"/>
                    <a:pt x="274" y="181"/>
                    <a:pt x="274" y="195"/>
                  </a:cubicBezTo>
                  <a:close/>
                  <a:moveTo>
                    <a:pt x="280" y="36"/>
                  </a:moveTo>
                  <a:cubicBezTo>
                    <a:pt x="278" y="41"/>
                    <a:pt x="273" y="44"/>
                    <a:pt x="268" y="43"/>
                  </a:cubicBezTo>
                  <a:cubicBezTo>
                    <a:pt x="228" y="32"/>
                    <a:pt x="177" y="43"/>
                    <a:pt x="176" y="43"/>
                  </a:cubicBezTo>
                  <a:cubicBezTo>
                    <a:pt x="176" y="43"/>
                    <a:pt x="176" y="43"/>
                    <a:pt x="176" y="43"/>
                  </a:cubicBezTo>
                  <a:cubicBezTo>
                    <a:pt x="171" y="44"/>
                    <a:pt x="166" y="41"/>
                    <a:pt x="165" y="36"/>
                  </a:cubicBezTo>
                  <a:cubicBezTo>
                    <a:pt x="164" y="31"/>
                    <a:pt x="167" y="26"/>
                    <a:pt x="172" y="25"/>
                  </a:cubicBezTo>
                  <a:cubicBezTo>
                    <a:pt x="175" y="24"/>
                    <a:pt x="228" y="12"/>
                    <a:pt x="273" y="25"/>
                  </a:cubicBezTo>
                  <a:cubicBezTo>
                    <a:pt x="278" y="26"/>
                    <a:pt x="281" y="31"/>
                    <a:pt x="280" y="36"/>
                  </a:cubicBezTo>
                  <a:close/>
                  <a:moveTo>
                    <a:pt x="459" y="177"/>
                  </a:moveTo>
                  <a:cubicBezTo>
                    <a:pt x="458" y="177"/>
                    <a:pt x="458" y="177"/>
                    <a:pt x="457" y="177"/>
                  </a:cubicBezTo>
                  <a:cubicBezTo>
                    <a:pt x="454" y="177"/>
                    <a:pt x="450" y="177"/>
                    <a:pt x="448" y="175"/>
                  </a:cubicBezTo>
                  <a:cubicBezTo>
                    <a:pt x="446" y="172"/>
                    <a:pt x="447" y="166"/>
                    <a:pt x="447" y="165"/>
                  </a:cubicBezTo>
                  <a:cubicBezTo>
                    <a:pt x="447" y="164"/>
                    <a:pt x="447" y="164"/>
                    <a:pt x="447" y="164"/>
                  </a:cubicBezTo>
                  <a:cubicBezTo>
                    <a:pt x="447" y="164"/>
                    <a:pt x="447" y="164"/>
                    <a:pt x="447" y="164"/>
                  </a:cubicBezTo>
                  <a:cubicBezTo>
                    <a:pt x="447" y="163"/>
                    <a:pt x="447" y="161"/>
                    <a:pt x="448" y="159"/>
                  </a:cubicBezTo>
                  <a:cubicBezTo>
                    <a:pt x="452" y="162"/>
                    <a:pt x="454" y="165"/>
                    <a:pt x="456" y="168"/>
                  </a:cubicBezTo>
                  <a:cubicBezTo>
                    <a:pt x="459" y="173"/>
                    <a:pt x="459" y="176"/>
                    <a:pt x="459" y="1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2" name="组合 64"/>
          <p:cNvGrpSpPr/>
          <p:nvPr/>
        </p:nvGrpSpPr>
        <p:grpSpPr>
          <a:xfrm>
            <a:off x="2651232" y="264936"/>
            <a:ext cx="671712" cy="671712"/>
            <a:chOff x="4237946" y="5168256"/>
            <a:chExt cx="671712" cy="671712"/>
          </a:xfrm>
        </p:grpSpPr>
        <p:sp>
          <p:nvSpPr>
            <p:cNvPr id="1048601" name="椭圆 65"/>
            <p:cNvSpPr/>
            <p:nvPr/>
          </p:nvSpPr>
          <p:spPr>
            <a:xfrm>
              <a:off x="4237946" y="5168256"/>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0" i="0" u="none" strike="noStrike" kern="0" cap="none" spc="0" normalizeH="0" baseline="0" noProof="0">
                <a:ln>
                  <a:noFill/>
                </a:ln>
                <a:solidFill>
                  <a:sysClr val="windowText" lastClr="000000"/>
                </a:solidFill>
                <a:effectLst/>
                <a:uLnTx/>
                <a:uFillTx/>
              </a:endParaRPr>
            </a:p>
          </p:txBody>
        </p:sp>
        <p:grpSp>
          <p:nvGrpSpPr>
            <p:cNvPr id="23" name="组 21"/>
            <p:cNvGrpSpPr/>
            <p:nvPr/>
          </p:nvGrpSpPr>
          <p:grpSpPr>
            <a:xfrm>
              <a:off x="4433441" y="5313651"/>
              <a:ext cx="280009" cy="380920"/>
              <a:chOff x="6873876" y="5411788"/>
              <a:chExt cx="665163" cy="904875"/>
            </a:xfrm>
            <a:solidFill>
              <a:schemeClr val="bg1"/>
            </a:solidFill>
          </p:grpSpPr>
          <p:sp>
            <p:nvSpPr>
              <p:cNvPr id="1048602" name="Freeform 64"/>
              <p:cNvSpPr>
                <a:spLocks noEditPoints="1"/>
              </p:cNvSpPr>
              <p:nvPr/>
            </p:nvSpPr>
            <p:spPr bwMode="auto">
              <a:xfrm>
                <a:off x="6873876" y="5411788"/>
                <a:ext cx="665163" cy="835025"/>
              </a:xfrm>
              <a:custGeom>
                <a:avLst/>
                <a:gdLst>
                  <a:gd name="T0" fmla="*/ 209 w 317"/>
                  <a:gd name="T1" fmla="*/ 99 h 398"/>
                  <a:gd name="T2" fmla="*/ 119 w 317"/>
                  <a:gd name="T3" fmla="*/ 105 h 398"/>
                  <a:gd name="T4" fmla="*/ 86 w 317"/>
                  <a:gd name="T5" fmla="*/ 99 h 398"/>
                  <a:gd name="T6" fmla="*/ 0 w 317"/>
                  <a:gd name="T7" fmla="*/ 316 h 398"/>
                  <a:gd name="T8" fmla="*/ 230 w 317"/>
                  <a:gd name="T9" fmla="*/ 398 h 398"/>
                  <a:gd name="T10" fmla="*/ 317 w 317"/>
                  <a:gd name="T11" fmla="*/ 214 h 398"/>
                  <a:gd name="T12" fmla="*/ 230 w 317"/>
                  <a:gd name="T13" fmla="*/ 99 h 398"/>
                  <a:gd name="T14" fmla="*/ 171 w 317"/>
                  <a:gd name="T15" fmla="*/ 334 h 398"/>
                  <a:gd name="T16" fmla="*/ 153 w 317"/>
                  <a:gd name="T17" fmla="*/ 334 h 398"/>
                  <a:gd name="T18" fmla="*/ 113 w 317"/>
                  <a:gd name="T19" fmla="*/ 282 h 398"/>
                  <a:gd name="T20" fmla="*/ 131 w 317"/>
                  <a:gd name="T21" fmla="*/ 282 h 398"/>
                  <a:gd name="T22" fmla="*/ 153 w 317"/>
                  <a:gd name="T23" fmla="*/ 311 h 398"/>
                  <a:gd name="T24" fmla="*/ 113 w 317"/>
                  <a:gd name="T25" fmla="*/ 203 h 398"/>
                  <a:gd name="T26" fmla="*/ 153 w 317"/>
                  <a:gd name="T27" fmla="*/ 150 h 398"/>
                  <a:gd name="T28" fmla="*/ 171 w 317"/>
                  <a:gd name="T29" fmla="*/ 150 h 398"/>
                  <a:gd name="T30" fmla="*/ 210 w 317"/>
                  <a:gd name="T31" fmla="*/ 203 h 398"/>
                  <a:gd name="T32" fmla="*/ 192 w 317"/>
                  <a:gd name="T33" fmla="*/ 203 h 398"/>
                  <a:gd name="T34" fmla="*/ 171 w 317"/>
                  <a:gd name="T35" fmla="*/ 173 h 398"/>
                  <a:gd name="T36" fmla="*/ 210 w 317"/>
                  <a:gd name="T37" fmla="*/ 282 h 398"/>
                  <a:gd name="T38" fmla="*/ 211 w 317"/>
                  <a:gd name="T39" fmla="*/ 375 h 398"/>
                  <a:gd name="T40" fmla="*/ 211 w 317"/>
                  <a:gd name="T41" fmla="*/ 364 h 398"/>
                  <a:gd name="T42" fmla="*/ 285 w 317"/>
                  <a:gd name="T43" fmla="*/ 317 h 398"/>
                  <a:gd name="T44" fmla="*/ 296 w 317"/>
                  <a:gd name="T45" fmla="*/ 317 h 398"/>
                  <a:gd name="T46" fmla="*/ 171 w 317"/>
                  <a:gd name="T47" fmla="*/ 252 h 398"/>
                  <a:gd name="T48" fmla="*/ 192 w 317"/>
                  <a:gd name="T49" fmla="*/ 282 h 398"/>
                  <a:gd name="T50" fmla="*/ 131 w 317"/>
                  <a:gd name="T51" fmla="*/ 203 h 398"/>
                  <a:gd name="T52" fmla="*/ 153 w 317"/>
                  <a:gd name="T53" fmla="*/ 173 h 398"/>
                  <a:gd name="T54" fmla="*/ 119 w 317"/>
                  <a:gd name="T55" fmla="*/ 79 h 398"/>
                  <a:gd name="T56" fmla="*/ 203 w 317"/>
                  <a:gd name="T57" fmla="*/ 80 h 398"/>
                  <a:gd name="T58" fmla="*/ 211 w 317"/>
                  <a:gd name="T59" fmla="*/ 0 h 398"/>
                  <a:gd name="T60" fmla="*/ 79 w 317"/>
                  <a:gd name="T61" fmla="*/ 24 h 398"/>
                  <a:gd name="T62" fmla="*/ 119 w 317"/>
                  <a:gd name="T63" fmla="*/ 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398">
                    <a:moveTo>
                      <a:pt x="230" y="99"/>
                    </a:moveTo>
                    <a:cubicBezTo>
                      <a:pt x="209" y="99"/>
                      <a:pt x="209" y="99"/>
                      <a:pt x="209" y="99"/>
                    </a:cubicBezTo>
                    <a:cubicBezTo>
                      <a:pt x="207" y="103"/>
                      <a:pt x="203" y="105"/>
                      <a:pt x="198" y="105"/>
                    </a:cubicBezTo>
                    <a:cubicBezTo>
                      <a:pt x="119" y="105"/>
                      <a:pt x="119" y="105"/>
                      <a:pt x="119" y="105"/>
                    </a:cubicBezTo>
                    <a:cubicBezTo>
                      <a:pt x="114" y="105"/>
                      <a:pt x="110" y="103"/>
                      <a:pt x="107" y="99"/>
                    </a:cubicBezTo>
                    <a:cubicBezTo>
                      <a:pt x="94" y="99"/>
                      <a:pt x="86" y="99"/>
                      <a:pt x="86" y="99"/>
                    </a:cubicBezTo>
                    <a:cubicBezTo>
                      <a:pt x="86" y="99"/>
                      <a:pt x="0" y="99"/>
                      <a:pt x="0" y="180"/>
                    </a:cubicBezTo>
                    <a:cubicBezTo>
                      <a:pt x="0" y="316"/>
                      <a:pt x="0" y="316"/>
                      <a:pt x="0" y="316"/>
                    </a:cubicBezTo>
                    <a:cubicBezTo>
                      <a:pt x="0" y="316"/>
                      <a:pt x="0" y="398"/>
                      <a:pt x="86" y="398"/>
                    </a:cubicBezTo>
                    <a:cubicBezTo>
                      <a:pt x="173" y="398"/>
                      <a:pt x="230" y="398"/>
                      <a:pt x="230" y="398"/>
                    </a:cubicBezTo>
                    <a:cubicBezTo>
                      <a:pt x="230" y="398"/>
                      <a:pt x="317" y="398"/>
                      <a:pt x="317" y="316"/>
                    </a:cubicBezTo>
                    <a:cubicBezTo>
                      <a:pt x="317" y="254"/>
                      <a:pt x="317" y="214"/>
                      <a:pt x="317" y="214"/>
                    </a:cubicBezTo>
                    <a:cubicBezTo>
                      <a:pt x="317" y="193"/>
                      <a:pt x="317" y="180"/>
                      <a:pt x="317" y="180"/>
                    </a:cubicBezTo>
                    <a:cubicBezTo>
                      <a:pt x="317" y="180"/>
                      <a:pt x="317" y="99"/>
                      <a:pt x="230" y="99"/>
                    </a:cubicBezTo>
                    <a:close/>
                    <a:moveTo>
                      <a:pt x="171" y="329"/>
                    </a:moveTo>
                    <a:cubicBezTo>
                      <a:pt x="171" y="334"/>
                      <a:pt x="171" y="334"/>
                      <a:pt x="171" y="334"/>
                    </a:cubicBezTo>
                    <a:cubicBezTo>
                      <a:pt x="171" y="339"/>
                      <a:pt x="167" y="343"/>
                      <a:pt x="162" y="343"/>
                    </a:cubicBezTo>
                    <a:cubicBezTo>
                      <a:pt x="157" y="343"/>
                      <a:pt x="153" y="339"/>
                      <a:pt x="153" y="334"/>
                    </a:cubicBezTo>
                    <a:cubicBezTo>
                      <a:pt x="153" y="329"/>
                      <a:pt x="153" y="329"/>
                      <a:pt x="153" y="329"/>
                    </a:cubicBezTo>
                    <a:cubicBezTo>
                      <a:pt x="122" y="325"/>
                      <a:pt x="113" y="297"/>
                      <a:pt x="113" y="282"/>
                    </a:cubicBezTo>
                    <a:cubicBezTo>
                      <a:pt x="113" y="277"/>
                      <a:pt x="117" y="273"/>
                      <a:pt x="122" y="273"/>
                    </a:cubicBezTo>
                    <a:cubicBezTo>
                      <a:pt x="127" y="273"/>
                      <a:pt x="131" y="277"/>
                      <a:pt x="131" y="282"/>
                    </a:cubicBezTo>
                    <a:cubicBezTo>
                      <a:pt x="131" y="282"/>
                      <a:pt x="131" y="282"/>
                      <a:pt x="131" y="282"/>
                    </a:cubicBezTo>
                    <a:cubicBezTo>
                      <a:pt x="131" y="284"/>
                      <a:pt x="132" y="306"/>
                      <a:pt x="153" y="311"/>
                    </a:cubicBezTo>
                    <a:cubicBezTo>
                      <a:pt x="153" y="250"/>
                      <a:pt x="153" y="250"/>
                      <a:pt x="153" y="250"/>
                    </a:cubicBezTo>
                    <a:cubicBezTo>
                      <a:pt x="122" y="246"/>
                      <a:pt x="113" y="218"/>
                      <a:pt x="113" y="203"/>
                    </a:cubicBezTo>
                    <a:cubicBezTo>
                      <a:pt x="113" y="187"/>
                      <a:pt x="122" y="159"/>
                      <a:pt x="153" y="155"/>
                    </a:cubicBezTo>
                    <a:cubicBezTo>
                      <a:pt x="153" y="150"/>
                      <a:pt x="153" y="150"/>
                      <a:pt x="153" y="150"/>
                    </a:cubicBezTo>
                    <a:cubicBezTo>
                      <a:pt x="153" y="145"/>
                      <a:pt x="157" y="141"/>
                      <a:pt x="162" y="141"/>
                    </a:cubicBezTo>
                    <a:cubicBezTo>
                      <a:pt x="167" y="141"/>
                      <a:pt x="171" y="145"/>
                      <a:pt x="171" y="150"/>
                    </a:cubicBezTo>
                    <a:cubicBezTo>
                      <a:pt x="171" y="155"/>
                      <a:pt x="171" y="155"/>
                      <a:pt x="171" y="155"/>
                    </a:cubicBezTo>
                    <a:cubicBezTo>
                      <a:pt x="201" y="159"/>
                      <a:pt x="210" y="187"/>
                      <a:pt x="210" y="203"/>
                    </a:cubicBezTo>
                    <a:cubicBezTo>
                      <a:pt x="210" y="208"/>
                      <a:pt x="206" y="212"/>
                      <a:pt x="201" y="212"/>
                    </a:cubicBezTo>
                    <a:cubicBezTo>
                      <a:pt x="196" y="212"/>
                      <a:pt x="192" y="208"/>
                      <a:pt x="192" y="203"/>
                    </a:cubicBezTo>
                    <a:cubicBezTo>
                      <a:pt x="192" y="203"/>
                      <a:pt x="192" y="203"/>
                      <a:pt x="192" y="203"/>
                    </a:cubicBezTo>
                    <a:cubicBezTo>
                      <a:pt x="192" y="200"/>
                      <a:pt x="191" y="178"/>
                      <a:pt x="171" y="173"/>
                    </a:cubicBezTo>
                    <a:cubicBezTo>
                      <a:pt x="171" y="234"/>
                      <a:pt x="171" y="234"/>
                      <a:pt x="171" y="234"/>
                    </a:cubicBezTo>
                    <a:cubicBezTo>
                      <a:pt x="201" y="238"/>
                      <a:pt x="210" y="266"/>
                      <a:pt x="210" y="282"/>
                    </a:cubicBezTo>
                    <a:cubicBezTo>
                      <a:pt x="210" y="297"/>
                      <a:pt x="201" y="325"/>
                      <a:pt x="171" y="329"/>
                    </a:cubicBezTo>
                    <a:close/>
                    <a:moveTo>
                      <a:pt x="211" y="375"/>
                    </a:moveTo>
                    <a:cubicBezTo>
                      <a:pt x="208" y="375"/>
                      <a:pt x="205" y="373"/>
                      <a:pt x="205" y="370"/>
                    </a:cubicBezTo>
                    <a:cubicBezTo>
                      <a:pt x="205" y="366"/>
                      <a:pt x="208" y="364"/>
                      <a:pt x="211" y="364"/>
                    </a:cubicBezTo>
                    <a:cubicBezTo>
                      <a:pt x="283" y="364"/>
                      <a:pt x="285" y="319"/>
                      <a:pt x="285" y="317"/>
                    </a:cubicBezTo>
                    <a:cubicBezTo>
                      <a:pt x="285" y="317"/>
                      <a:pt x="285" y="317"/>
                      <a:pt x="285" y="317"/>
                    </a:cubicBezTo>
                    <a:cubicBezTo>
                      <a:pt x="285" y="313"/>
                      <a:pt x="287" y="311"/>
                      <a:pt x="290" y="311"/>
                    </a:cubicBezTo>
                    <a:cubicBezTo>
                      <a:pt x="294" y="311"/>
                      <a:pt x="296" y="313"/>
                      <a:pt x="296" y="317"/>
                    </a:cubicBezTo>
                    <a:cubicBezTo>
                      <a:pt x="296" y="317"/>
                      <a:pt x="295" y="375"/>
                      <a:pt x="211" y="375"/>
                    </a:cubicBezTo>
                    <a:close/>
                    <a:moveTo>
                      <a:pt x="171" y="252"/>
                    </a:moveTo>
                    <a:cubicBezTo>
                      <a:pt x="171" y="311"/>
                      <a:pt x="171" y="311"/>
                      <a:pt x="171" y="311"/>
                    </a:cubicBezTo>
                    <a:cubicBezTo>
                      <a:pt x="191" y="306"/>
                      <a:pt x="192" y="284"/>
                      <a:pt x="192" y="282"/>
                    </a:cubicBezTo>
                    <a:cubicBezTo>
                      <a:pt x="192" y="279"/>
                      <a:pt x="191" y="257"/>
                      <a:pt x="171" y="252"/>
                    </a:cubicBezTo>
                    <a:close/>
                    <a:moveTo>
                      <a:pt x="131" y="203"/>
                    </a:moveTo>
                    <a:cubicBezTo>
                      <a:pt x="131" y="205"/>
                      <a:pt x="132" y="227"/>
                      <a:pt x="153" y="232"/>
                    </a:cubicBezTo>
                    <a:cubicBezTo>
                      <a:pt x="153" y="173"/>
                      <a:pt x="153" y="173"/>
                      <a:pt x="153" y="173"/>
                    </a:cubicBezTo>
                    <a:cubicBezTo>
                      <a:pt x="132" y="178"/>
                      <a:pt x="131" y="200"/>
                      <a:pt x="131" y="203"/>
                    </a:cubicBezTo>
                    <a:close/>
                    <a:moveTo>
                      <a:pt x="119" y="79"/>
                    </a:moveTo>
                    <a:cubicBezTo>
                      <a:pt x="198" y="79"/>
                      <a:pt x="198" y="79"/>
                      <a:pt x="198" y="79"/>
                    </a:cubicBezTo>
                    <a:cubicBezTo>
                      <a:pt x="200" y="79"/>
                      <a:pt x="202" y="79"/>
                      <a:pt x="203" y="80"/>
                    </a:cubicBezTo>
                    <a:cubicBezTo>
                      <a:pt x="218" y="63"/>
                      <a:pt x="238" y="39"/>
                      <a:pt x="238" y="24"/>
                    </a:cubicBezTo>
                    <a:cubicBezTo>
                      <a:pt x="238" y="0"/>
                      <a:pt x="211" y="0"/>
                      <a:pt x="211" y="0"/>
                    </a:cubicBezTo>
                    <a:cubicBezTo>
                      <a:pt x="105" y="0"/>
                      <a:pt x="105" y="0"/>
                      <a:pt x="105" y="0"/>
                    </a:cubicBezTo>
                    <a:cubicBezTo>
                      <a:pt x="105" y="0"/>
                      <a:pt x="79" y="0"/>
                      <a:pt x="79" y="24"/>
                    </a:cubicBezTo>
                    <a:cubicBezTo>
                      <a:pt x="79" y="39"/>
                      <a:pt x="98" y="63"/>
                      <a:pt x="113" y="80"/>
                    </a:cubicBezTo>
                    <a:cubicBezTo>
                      <a:pt x="115" y="79"/>
                      <a:pt x="117" y="79"/>
                      <a:pt x="119"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8603" name="Freeform 65"/>
              <p:cNvSpPr>
                <a:spLocks noEditPoints="1"/>
              </p:cNvSpPr>
              <p:nvPr/>
            </p:nvSpPr>
            <p:spPr bwMode="auto">
              <a:xfrm>
                <a:off x="6873876" y="5578475"/>
                <a:ext cx="665163" cy="738188"/>
              </a:xfrm>
              <a:custGeom>
                <a:avLst/>
                <a:gdLst>
                  <a:gd name="T0" fmla="*/ 230 w 317"/>
                  <a:gd name="T1" fmla="*/ 319 h 352"/>
                  <a:gd name="T2" fmla="*/ 86 w 317"/>
                  <a:gd name="T3" fmla="*/ 319 h 352"/>
                  <a:gd name="T4" fmla="*/ 0 w 317"/>
                  <a:gd name="T5" fmla="*/ 237 h 352"/>
                  <a:gd name="T6" fmla="*/ 0 w 317"/>
                  <a:gd name="T7" fmla="*/ 271 h 352"/>
                  <a:gd name="T8" fmla="*/ 86 w 317"/>
                  <a:gd name="T9" fmla="*/ 352 h 352"/>
                  <a:gd name="T10" fmla="*/ 230 w 317"/>
                  <a:gd name="T11" fmla="*/ 352 h 352"/>
                  <a:gd name="T12" fmla="*/ 317 w 317"/>
                  <a:gd name="T13" fmla="*/ 271 h 352"/>
                  <a:gd name="T14" fmla="*/ 317 w 317"/>
                  <a:gd name="T15" fmla="*/ 237 h 352"/>
                  <a:gd name="T16" fmla="*/ 230 w 317"/>
                  <a:gd name="T17" fmla="*/ 319 h 352"/>
                  <a:gd name="T18" fmla="*/ 119 w 317"/>
                  <a:gd name="T19" fmla="*/ 26 h 352"/>
                  <a:gd name="T20" fmla="*/ 198 w 317"/>
                  <a:gd name="T21" fmla="*/ 26 h 352"/>
                  <a:gd name="T22" fmla="*/ 209 w 317"/>
                  <a:gd name="T23" fmla="*/ 20 h 352"/>
                  <a:gd name="T24" fmla="*/ 211 w 317"/>
                  <a:gd name="T25" fmla="*/ 13 h 352"/>
                  <a:gd name="T26" fmla="*/ 203 w 317"/>
                  <a:gd name="T27" fmla="*/ 1 h 352"/>
                  <a:gd name="T28" fmla="*/ 198 w 317"/>
                  <a:gd name="T29" fmla="*/ 0 h 352"/>
                  <a:gd name="T30" fmla="*/ 119 w 317"/>
                  <a:gd name="T31" fmla="*/ 0 h 352"/>
                  <a:gd name="T32" fmla="*/ 113 w 317"/>
                  <a:gd name="T33" fmla="*/ 1 h 352"/>
                  <a:gd name="T34" fmla="*/ 105 w 317"/>
                  <a:gd name="T35" fmla="*/ 13 h 352"/>
                  <a:gd name="T36" fmla="*/ 107 w 317"/>
                  <a:gd name="T37" fmla="*/ 20 h 352"/>
                  <a:gd name="T38" fmla="*/ 119 w 317"/>
                  <a:gd name="T39" fmla="*/ 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7" h="352">
                    <a:moveTo>
                      <a:pt x="230" y="319"/>
                    </a:moveTo>
                    <a:cubicBezTo>
                      <a:pt x="230" y="319"/>
                      <a:pt x="173" y="319"/>
                      <a:pt x="86" y="319"/>
                    </a:cubicBezTo>
                    <a:cubicBezTo>
                      <a:pt x="0" y="319"/>
                      <a:pt x="0" y="237"/>
                      <a:pt x="0" y="237"/>
                    </a:cubicBezTo>
                    <a:cubicBezTo>
                      <a:pt x="0" y="259"/>
                      <a:pt x="0" y="271"/>
                      <a:pt x="0" y="271"/>
                    </a:cubicBezTo>
                    <a:cubicBezTo>
                      <a:pt x="0" y="271"/>
                      <a:pt x="0" y="352"/>
                      <a:pt x="86" y="352"/>
                    </a:cubicBezTo>
                    <a:cubicBezTo>
                      <a:pt x="173" y="352"/>
                      <a:pt x="230" y="352"/>
                      <a:pt x="230" y="352"/>
                    </a:cubicBezTo>
                    <a:cubicBezTo>
                      <a:pt x="230" y="352"/>
                      <a:pt x="317" y="352"/>
                      <a:pt x="317" y="271"/>
                    </a:cubicBezTo>
                    <a:cubicBezTo>
                      <a:pt x="317" y="237"/>
                      <a:pt x="317" y="237"/>
                      <a:pt x="317" y="237"/>
                    </a:cubicBezTo>
                    <a:cubicBezTo>
                      <a:pt x="317" y="319"/>
                      <a:pt x="230" y="319"/>
                      <a:pt x="230" y="319"/>
                    </a:cubicBezTo>
                    <a:close/>
                    <a:moveTo>
                      <a:pt x="119" y="26"/>
                    </a:moveTo>
                    <a:cubicBezTo>
                      <a:pt x="198" y="26"/>
                      <a:pt x="198" y="26"/>
                      <a:pt x="198" y="26"/>
                    </a:cubicBezTo>
                    <a:cubicBezTo>
                      <a:pt x="203" y="26"/>
                      <a:pt x="207" y="24"/>
                      <a:pt x="209" y="20"/>
                    </a:cubicBezTo>
                    <a:cubicBezTo>
                      <a:pt x="210" y="18"/>
                      <a:pt x="211" y="16"/>
                      <a:pt x="211" y="13"/>
                    </a:cubicBezTo>
                    <a:cubicBezTo>
                      <a:pt x="211" y="8"/>
                      <a:pt x="208" y="3"/>
                      <a:pt x="203" y="1"/>
                    </a:cubicBezTo>
                    <a:cubicBezTo>
                      <a:pt x="202" y="0"/>
                      <a:pt x="200" y="0"/>
                      <a:pt x="198" y="0"/>
                    </a:cubicBezTo>
                    <a:cubicBezTo>
                      <a:pt x="119" y="0"/>
                      <a:pt x="119" y="0"/>
                      <a:pt x="119" y="0"/>
                    </a:cubicBezTo>
                    <a:cubicBezTo>
                      <a:pt x="117" y="0"/>
                      <a:pt x="115" y="0"/>
                      <a:pt x="113" y="1"/>
                    </a:cubicBezTo>
                    <a:cubicBezTo>
                      <a:pt x="109" y="3"/>
                      <a:pt x="105" y="8"/>
                      <a:pt x="105" y="13"/>
                    </a:cubicBezTo>
                    <a:cubicBezTo>
                      <a:pt x="105" y="16"/>
                      <a:pt x="106" y="18"/>
                      <a:pt x="107" y="20"/>
                    </a:cubicBezTo>
                    <a:cubicBezTo>
                      <a:pt x="110" y="24"/>
                      <a:pt x="114" y="26"/>
                      <a:pt x="119"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1048604" name="文本框 1"/>
          <p:cNvSpPr txBox="1"/>
          <p:nvPr/>
        </p:nvSpPr>
        <p:spPr>
          <a:xfrm>
            <a:off x="3820624" y="5352889"/>
            <a:ext cx="8321494" cy="1200329"/>
          </a:xfrm>
          <a:prstGeom prst="rect">
            <a:avLst/>
          </a:prstGeom>
          <a:noFill/>
        </p:spPr>
        <p:txBody>
          <a:bodyPr wrap="square" rtlCol="0">
            <a:spAutoFit/>
          </a:bodyPr>
          <a:lstStyle/>
          <a:p>
            <a:pPr algn="ctr"/>
            <a:r>
              <a:rPr lang="zh-CN" altLang="en-US"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政治学与行政学第七组</a:t>
            </a:r>
            <a:endParaRPr lang="en-US" altLang="zh-CN"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endParaRPr>
          </a:p>
          <a:p>
            <a:pPr algn="ctr"/>
            <a:r>
              <a:rPr lang="zh-CN" altLang="en-US"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资料收集：王颖、王月、陈奕君</a:t>
            </a:r>
            <a:r>
              <a:rPr lang="zh-CN" altLang="en-US"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、刘博燕</a:t>
            </a:r>
            <a:r>
              <a:rPr lang="zh-CN" altLang="en-US" sz="2400" b="1" dirty="0" smtClean="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a:t>
            </a:r>
            <a:r>
              <a:rPr lang="zh-CN" altLang="en-US"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焦娅</a:t>
            </a:r>
            <a:r>
              <a:rPr lang="zh-CN" altLang="en-US" sz="2400" b="1" dirty="0" smtClean="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桐、陶奕帆</a:t>
            </a:r>
            <a:endParaRPr lang="en-US" altLang="zh-CN"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endParaRPr>
          </a:p>
          <a:p>
            <a:r>
              <a:rPr lang="en-US" altLang="zh-CN"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  PPT</a:t>
            </a:r>
            <a:r>
              <a:rPr lang="zh-CN" altLang="en-US" sz="2400" b="1" dirty="0">
                <a:solidFill>
                  <a:srgbClr val="002060"/>
                </a:solidFill>
                <a:latin typeface="微软雅黑 Light" panose="020B0502040204020203" pitchFamily="34" charset="-122"/>
                <a:ea typeface="微软雅黑 Light" panose="020B0502040204020203" pitchFamily="34" charset="-122"/>
                <a:cs typeface="Arial" panose="020B0604020202020204" pitchFamily="34" charset="0"/>
              </a:rPr>
              <a:t>制作：王颖</a:t>
            </a:r>
          </a:p>
        </p:txBody>
      </p:sp>
      <p:sp>
        <p:nvSpPr>
          <p:cNvPr id="1048605" name="矩形 2"/>
          <p:cNvSpPr/>
          <p:nvPr/>
        </p:nvSpPr>
        <p:spPr>
          <a:xfrm>
            <a:off x="1502435" y="2967335"/>
            <a:ext cx="9098280" cy="891541"/>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rgbClr val="C00000"/>
                </a:solidFill>
                <a:effectLst>
                  <a:outerShdw dist="38100" dir="2700000" algn="bl" rotWithShape="0">
                    <a:schemeClr val="accent5"/>
                  </a:outerShdw>
                </a:effectLst>
              </a:rPr>
              <a:t>西方代议制度危机的根源何在</a:t>
            </a:r>
            <a:endParaRPr lang="zh-CN" altLang="en-US" sz="5400" b="1" cap="none" spc="0" dirty="0">
              <a:ln w="13462">
                <a:solidFill>
                  <a:schemeClr val="bg1"/>
                </a:solidFill>
                <a:prstDash val="solid"/>
              </a:ln>
              <a:solidFill>
                <a:srgbClr val="C00000"/>
              </a:soli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椭圆 4"/>
          <p:cNvSpPr/>
          <p:nvPr/>
        </p:nvSpPr>
        <p:spPr>
          <a:xfrm>
            <a:off x="616733" y="1418717"/>
            <a:ext cx="1600200" cy="1600200"/>
          </a:xfrm>
          <a:prstGeom prst="ellips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2" name="等腰三角形 5"/>
          <p:cNvSpPr/>
          <p:nvPr/>
        </p:nvSpPr>
        <p:spPr>
          <a:xfrm rot="1800000">
            <a:off x="714030" y="1307776"/>
            <a:ext cx="1797857" cy="1549877"/>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3" name="椭圆 6"/>
          <p:cNvSpPr/>
          <p:nvPr/>
        </p:nvSpPr>
        <p:spPr>
          <a:xfrm>
            <a:off x="446994" y="4242746"/>
            <a:ext cx="1600200" cy="1600200"/>
          </a:xfrm>
          <a:prstGeom prst="ellipse">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24" name="等腰三角形 7"/>
          <p:cNvSpPr/>
          <p:nvPr/>
        </p:nvSpPr>
        <p:spPr>
          <a:xfrm rot="1800000">
            <a:off x="577161" y="4151527"/>
            <a:ext cx="1797857" cy="1549877"/>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30"/>
          <p:cNvGrpSpPr/>
          <p:nvPr/>
        </p:nvGrpSpPr>
        <p:grpSpPr>
          <a:xfrm>
            <a:off x="1331746" y="2082714"/>
            <a:ext cx="351034" cy="325282"/>
            <a:chOff x="5326063" y="407988"/>
            <a:chExt cx="822325" cy="762000"/>
          </a:xfrm>
        </p:grpSpPr>
        <p:sp>
          <p:nvSpPr>
            <p:cNvPr id="1048725" name="Freeform 76"/>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26"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27"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28"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6" name="组合 29"/>
          <p:cNvGrpSpPr/>
          <p:nvPr/>
        </p:nvGrpSpPr>
        <p:grpSpPr>
          <a:xfrm>
            <a:off x="1185115" y="4876139"/>
            <a:ext cx="334770" cy="333414"/>
            <a:chOff x="7023100" y="398463"/>
            <a:chExt cx="784225" cy="781050"/>
          </a:xfrm>
        </p:grpSpPr>
        <p:sp>
          <p:nvSpPr>
            <p:cNvPr id="1048729"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30"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31"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32"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8733"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48734" name="矩形 33"/>
          <p:cNvSpPr/>
          <p:nvPr/>
        </p:nvSpPr>
        <p:spPr>
          <a:xfrm>
            <a:off x="2642054" y="1157107"/>
            <a:ext cx="4805681" cy="510540"/>
          </a:xfrm>
          <a:prstGeom prst="rect">
            <a:avLst/>
          </a:prstGeom>
        </p:spPr>
        <p:txBody>
          <a:bodyPr wrap="none">
            <a:spAutoFit/>
          </a:bodyPr>
          <a:lstStyle/>
          <a:p>
            <a:r>
              <a:rPr lang="zh-CN" altLang="en-US" sz="2800" b="1" dirty="0">
                <a:solidFill>
                  <a:srgbClr val="002060"/>
                </a:solidFill>
                <a:latin typeface="+mj-ea"/>
                <a:ea typeface="+mj-ea"/>
              </a:rPr>
              <a:t>代议制民主严重抑制大众参与</a:t>
            </a:r>
          </a:p>
        </p:txBody>
      </p:sp>
      <p:sp>
        <p:nvSpPr>
          <p:cNvPr id="1048735" name="矩形 34"/>
          <p:cNvSpPr/>
          <p:nvPr/>
        </p:nvSpPr>
        <p:spPr>
          <a:xfrm>
            <a:off x="2550657" y="4549676"/>
            <a:ext cx="8522156" cy="2225041"/>
          </a:xfrm>
          <a:prstGeom prst="rect">
            <a:avLst/>
          </a:prstGeom>
        </p:spPr>
        <p:txBody>
          <a:bodyPr wrap="square">
            <a:spAutoFit/>
          </a:bodyPr>
          <a:lstStyle/>
          <a:p>
            <a:pPr lvl="0" indent="457200"/>
            <a:r>
              <a:rPr lang="zh-CN" altLang="zh-CN" sz="2400" b="1" dirty="0"/>
              <a:t>近现代西方政治制度在形式上、法律上赋予人们平等的权利，在有限的条件和范围内使人们获得了民主和自由，这种在自由主义指导下建立的西方民主表面上关心公民平等的政治权利，但并不关心公民应该享有的平等的社会权利。当西方国家比较富足时，这些带着阶级属性的深层次问题显得比较边缘化，但在根本上难以解决社会平等问题</a:t>
            </a:r>
            <a:r>
              <a:rPr lang="zh-CN" altLang="en-US" sz="2400" b="1" dirty="0"/>
              <a:t>。</a:t>
            </a:r>
            <a:endParaRPr lang="zh-CN" altLang="zh-CN" sz="2400" b="1" dirty="0"/>
          </a:p>
        </p:txBody>
      </p:sp>
      <p:sp>
        <p:nvSpPr>
          <p:cNvPr id="1048736" name="矩形 36"/>
          <p:cNvSpPr/>
          <p:nvPr/>
        </p:nvSpPr>
        <p:spPr>
          <a:xfrm>
            <a:off x="2642054" y="1680327"/>
            <a:ext cx="8430759" cy="2225041"/>
          </a:xfrm>
          <a:prstGeom prst="rect">
            <a:avLst/>
          </a:prstGeom>
        </p:spPr>
        <p:txBody>
          <a:bodyPr wrap="square">
            <a:spAutoFit/>
          </a:bodyPr>
          <a:lstStyle/>
          <a:p>
            <a:pPr indent="457200"/>
            <a:r>
              <a:rPr lang="zh-CN" altLang="zh-CN" sz="2400" b="1" dirty="0"/>
              <a:t>民主成为产生政治精英的方法，现代政治成为政治精英的舞台，民众的政治参与较少，甚至只局限在几年一次的选举</a:t>
            </a:r>
            <a:r>
              <a:rPr lang="zh-CN" altLang="en-US" sz="2400" b="1" dirty="0"/>
              <a:t>中。</a:t>
            </a:r>
            <a:r>
              <a:rPr lang="zh-CN" altLang="zh-CN" sz="2400" b="1" dirty="0"/>
              <a:t>在选举民主的实际运行中，政党考虑的是如何能够上台执政。这样的民主已经失去了与大众的密切联系，丧失了民主制应液具有的代表性。虽然还有民主的形式，但是政府已经不能倾听民众的心声</a:t>
            </a:r>
            <a:r>
              <a:rPr lang="zh-CN" altLang="en-US" sz="2400" b="1" dirty="0"/>
              <a:t>，</a:t>
            </a:r>
            <a:r>
              <a:rPr lang="zh-CN" altLang="zh-CN" sz="2400" b="1" dirty="0"/>
              <a:t>不能满足民众的利益诉求。</a:t>
            </a:r>
          </a:p>
        </p:txBody>
      </p:sp>
      <p:sp>
        <p:nvSpPr>
          <p:cNvPr id="1048737" name="矩形 37"/>
          <p:cNvSpPr/>
          <p:nvPr/>
        </p:nvSpPr>
        <p:spPr>
          <a:xfrm>
            <a:off x="578484" y="334838"/>
            <a:ext cx="6126480" cy="624840"/>
          </a:xfrm>
          <a:prstGeom prst="rect">
            <a:avLst/>
          </a:prstGeom>
        </p:spPr>
        <p:txBody>
          <a:bodyPr wrap="none">
            <a:spAutoFit/>
          </a:bodyPr>
          <a:lstStyle/>
          <a:p>
            <a:r>
              <a:rPr lang="zh-CN" altLang="en-US" sz="3600" b="1" dirty="0">
                <a:solidFill>
                  <a:srgbClr val="C00000"/>
                </a:solidFill>
                <a:latin typeface="+mj-ea"/>
                <a:ea typeface="+mj-ea"/>
              </a:rPr>
              <a:t>三、西方代议制度危机的根源</a:t>
            </a:r>
          </a:p>
        </p:txBody>
      </p:sp>
      <p:cxnSp>
        <p:nvCxnSpPr>
          <p:cNvPr id="3145761" name="直接连接符 38"/>
          <p:cNvCxnSpPr>
            <a:cxnSpLocks/>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738" name="文本框 2"/>
          <p:cNvSpPr txBox="1"/>
          <p:nvPr/>
        </p:nvSpPr>
        <p:spPr>
          <a:xfrm>
            <a:off x="2642054" y="4031463"/>
            <a:ext cx="5779290" cy="523220"/>
          </a:xfrm>
          <a:prstGeom prst="rect">
            <a:avLst/>
          </a:prstGeom>
          <a:noFill/>
        </p:spPr>
        <p:txBody>
          <a:bodyPr wrap="square" rtlCol="0">
            <a:spAutoFit/>
          </a:bodyPr>
          <a:lstStyle/>
          <a:p>
            <a:r>
              <a:rPr lang="zh-CN" altLang="en-US" sz="2800" b="1" dirty="0">
                <a:solidFill>
                  <a:srgbClr val="002060"/>
                </a:solidFill>
                <a:latin typeface="+mj-ea"/>
                <a:ea typeface="+mj-ea"/>
              </a:rPr>
              <a:t>阶级矛盾的不可调和性</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等腰三角形 5"/>
          <p:cNvSpPr/>
          <p:nvPr/>
        </p:nvSpPr>
        <p:spPr>
          <a:xfrm rot="11222390">
            <a:off x="31008" y="1546378"/>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43" name="等腰三角形 5"/>
          <p:cNvSpPr/>
          <p:nvPr/>
        </p:nvSpPr>
        <p:spPr>
          <a:xfrm rot="10800000">
            <a:off x="3069357" y="4679278"/>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744" name="矩形 2"/>
          <p:cNvSpPr/>
          <p:nvPr/>
        </p:nvSpPr>
        <p:spPr>
          <a:xfrm>
            <a:off x="273008" y="374758"/>
            <a:ext cx="6126481" cy="624840"/>
          </a:xfrm>
          <a:prstGeom prst="rect">
            <a:avLst/>
          </a:prstGeom>
        </p:spPr>
        <p:txBody>
          <a:bodyPr wrap="none">
            <a:spAutoFit/>
          </a:bodyPr>
          <a:lstStyle/>
          <a:p>
            <a:pPr lvl="0"/>
            <a:r>
              <a:rPr lang="zh-CN" altLang="en-US" sz="3600" b="1" dirty="0">
                <a:solidFill>
                  <a:srgbClr val="C00000"/>
                </a:solidFill>
                <a:latin typeface="微软雅黑"/>
                <a:ea typeface="微软雅黑"/>
              </a:rPr>
              <a:t>三、西方代议制度危机的根源</a:t>
            </a:r>
          </a:p>
        </p:txBody>
      </p:sp>
      <p:cxnSp>
        <p:nvCxnSpPr>
          <p:cNvPr id="3145762" name="直接连接符 3"/>
          <p:cNvCxnSpPr>
            <a:cxnSpLocks/>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745" name="矩形 4"/>
          <p:cNvSpPr/>
          <p:nvPr/>
        </p:nvSpPr>
        <p:spPr>
          <a:xfrm>
            <a:off x="176920" y="1390392"/>
            <a:ext cx="6781093" cy="738664"/>
          </a:xfrm>
          <a:prstGeom prst="rect">
            <a:avLst/>
          </a:prstGeom>
        </p:spPr>
        <p:txBody>
          <a:bodyPr wrap="square">
            <a:spAutoFit/>
          </a:bodyPr>
          <a:lstStyle/>
          <a:p>
            <a:pPr>
              <a:lnSpc>
                <a:spcPct val="150000"/>
              </a:lnSpc>
            </a:pPr>
            <a:r>
              <a:rPr lang="zh-CN" altLang="en-US" sz="2800" b="1" dirty="0">
                <a:solidFill>
                  <a:srgbClr val="002060"/>
                </a:solidFill>
                <a:latin typeface="+mj-ea"/>
                <a:ea typeface="+mj-ea"/>
              </a:rPr>
              <a:t>精英主义与民主主义（大众民主）的分歧</a:t>
            </a:r>
            <a:endParaRPr lang="en-US" altLang="zh-CN" sz="2800" b="1" dirty="0">
              <a:solidFill>
                <a:srgbClr val="002060"/>
              </a:solidFill>
              <a:latin typeface="+mj-ea"/>
              <a:ea typeface="+mj-ea"/>
            </a:endParaRPr>
          </a:p>
        </p:txBody>
      </p:sp>
      <p:sp>
        <p:nvSpPr>
          <p:cNvPr id="1048746" name="矩形 5"/>
          <p:cNvSpPr/>
          <p:nvPr/>
        </p:nvSpPr>
        <p:spPr>
          <a:xfrm>
            <a:off x="273007" y="2289789"/>
            <a:ext cx="6799305" cy="3825240"/>
          </a:xfrm>
          <a:prstGeom prst="rect">
            <a:avLst/>
          </a:prstGeom>
        </p:spPr>
        <p:txBody>
          <a:bodyPr wrap="square">
            <a:spAutoFit/>
          </a:bodyPr>
          <a:lstStyle/>
          <a:p>
            <a:pPr indent="457200">
              <a:lnSpc>
                <a:spcPct val="150000"/>
              </a:lnSpc>
            </a:pPr>
            <a:r>
              <a:rPr lang="zh-CN" altLang="en-US" sz="2400" b="1" dirty="0">
                <a:latin typeface="+mj-ea"/>
              </a:rPr>
              <a:t>当政治家出于长远考虑和整体利益做出符合最大利益的决策时，民众容易基于短期的眼前利益形成强大的民意。这代表了西方政治中精英主义与民主主义的分歧，前者体现了西方封建时代的贵族政治传统，而后者往往容易发展成为民粹主义的潮流。这也是“参与式”直接民主质疑并挑战代议制民主的体现。</a:t>
            </a:r>
            <a:endParaRPr lang="en-US" altLang="zh-CN" sz="2400" b="1" dirty="0">
              <a:latin typeface="+mj-ea"/>
            </a:endParaRPr>
          </a:p>
        </p:txBody>
      </p:sp>
      <p:sp>
        <p:nvSpPr>
          <p:cNvPr id="1048747" name="等腰三角形 8"/>
          <p:cNvSpPr/>
          <p:nvPr/>
        </p:nvSpPr>
        <p:spPr>
          <a:xfrm rot="10800000">
            <a:off x="5823283" y="5410"/>
            <a:ext cx="6155711" cy="3243116"/>
          </a:xfrm>
          <a:prstGeom prst="triangle">
            <a:avLst/>
          </a:prstGeom>
          <a:blipFill dpi="0" rotWithShape="0">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8" name="等腰三角形 9"/>
          <p:cNvSpPr/>
          <p:nvPr/>
        </p:nvSpPr>
        <p:spPr>
          <a:xfrm>
            <a:off x="5821565" y="3617830"/>
            <a:ext cx="6155711" cy="3243116"/>
          </a:xfrm>
          <a:prstGeom prst="triangle">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49" name="等腰三角形 10"/>
          <p:cNvSpPr/>
          <p:nvPr/>
        </p:nvSpPr>
        <p:spPr>
          <a:xfrm rot="16200000">
            <a:off x="7140247" y="1799217"/>
            <a:ext cx="6858001" cy="3259563"/>
          </a:xfrm>
          <a:prstGeom prst="triangle">
            <a:avLst/>
          </a:prstGeom>
          <a:blipFill dpi="0" rotWithShape="0">
            <a:blip r:embed="rId5"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等腰三角形 4"/>
          <p:cNvSpPr/>
          <p:nvPr/>
        </p:nvSpPr>
        <p:spPr>
          <a:xfrm rot="10800000">
            <a:off x="2161310" y="-5"/>
            <a:ext cx="7841672" cy="32835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lumOff val="25000"/>
                </a:schemeClr>
              </a:solidFill>
            </a:endParaRPr>
          </a:p>
        </p:txBody>
      </p:sp>
      <p:sp>
        <p:nvSpPr>
          <p:cNvPr id="1048754" name="文本框 5"/>
          <p:cNvSpPr txBox="1"/>
          <p:nvPr/>
        </p:nvSpPr>
        <p:spPr>
          <a:xfrm>
            <a:off x="4735735" y="1374013"/>
            <a:ext cx="2690676" cy="1285239"/>
          </a:xfrm>
          <a:prstGeom prst="rect">
            <a:avLst/>
          </a:prstGeom>
          <a:noFill/>
        </p:spPr>
        <p:txBody>
          <a:bodyPr wrap="square" rtlCol="0">
            <a:spAutoFit/>
          </a:bodyPr>
          <a:lstStyle/>
          <a:p>
            <a:pPr algn="dist"/>
            <a:r>
              <a:rPr lang="en-US" altLang="zh-CN" sz="4000" dirty="0">
                <a:solidFill>
                  <a:schemeClr val="bg1"/>
                </a:solidFill>
              </a:rPr>
              <a:t>PART FOUR</a:t>
            </a:r>
            <a:endParaRPr lang="zh-CN" altLang="en-US" sz="4000" dirty="0">
              <a:solidFill>
                <a:schemeClr val="bg1"/>
              </a:solidFill>
            </a:endParaRPr>
          </a:p>
        </p:txBody>
      </p:sp>
      <p:cxnSp>
        <p:nvCxnSpPr>
          <p:cNvPr id="3145763" name="直接连接符 7"/>
          <p:cNvCxnSpPr>
            <a:cxnSpLocks/>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8755" name="文本框 8"/>
          <p:cNvSpPr txBox="1"/>
          <p:nvPr/>
        </p:nvSpPr>
        <p:spPr>
          <a:xfrm>
            <a:off x="5722452" y="2247916"/>
            <a:ext cx="609076" cy="929640"/>
          </a:xfrm>
          <a:prstGeom prst="rect">
            <a:avLst/>
          </a:prstGeom>
          <a:noFill/>
        </p:spPr>
        <p:txBody>
          <a:bodyPr wrap="square" rtlCol="0">
            <a:spAutoFit/>
          </a:bodyPr>
          <a:lstStyle/>
          <a:p>
            <a:pPr algn="dist"/>
            <a:r>
              <a:rPr lang="en-US" altLang="zh-CN" sz="2800" b="1" dirty="0">
                <a:solidFill>
                  <a:schemeClr val="bg1"/>
                </a:solidFill>
                <a:latin typeface="+mn-ea"/>
              </a:rPr>
              <a:t>04</a:t>
            </a:r>
            <a:endParaRPr lang="zh-CN" altLang="en-US" sz="2800" b="1" dirty="0">
              <a:solidFill>
                <a:schemeClr val="bg1"/>
              </a:solidFill>
              <a:latin typeface="+mn-ea"/>
            </a:endParaRPr>
          </a:p>
        </p:txBody>
      </p:sp>
      <p:sp>
        <p:nvSpPr>
          <p:cNvPr id="1048756"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1"/>
          <p:cNvGrpSpPr/>
          <p:nvPr/>
        </p:nvGrpSpPr>
        <p:grpSpPr>
          <a:xfrm>
            <a:off x="2037807" y="0"/>
            <a:ext cx="8130873" cy="3420932"/>
            <a:chOff x="2037807" y="0"/>
            <a:chExt cx="8130873" cy="3420932"/>
          </a:xfrm>
        </p:grpSpPr>
        <p:cxnSp>
          <p:nvCxnSpPr>
            <p:cNvPr id="3145764" name="直接连接符 10"/>
            <p:cNvCxnSpPr>
              <a:cxnSpLocks/>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4"/>
            <p:cNvCxnSpPr>
              <a:cxnSpLocks/>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2"/>
          <p:cNvGrpSpPr/>
          <p:nvPr/>
        </p:nvGrpSpPr>
        <p:grpSpPr>
          <a:xfrm>
            <a:off x="1872110" y="0"/>
            <a:ext cx="8434419" cy="3563377"/>
            <a:chOff x="1872110" y="0"/>
            <a:chExt cx="8434419" cy="3563377"/>
          </a:xfrm>
        </p:grpSpPr>
        <p:cxnSp>
          <p:nvCxnSpPr>
            <p:cNvPr id="3145766" name="直接连接符 17"/>
            <p:cNvCxnSpPr>
              <a:cxnSpLocks/>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8"/>
            <p:cNvCxnSpPr>
              <a:cxnSpLocks/>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48757"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58"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59"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760" name="矩形 27"/>
          <p:cNvSpPr/>
          <p:nvPr/>
        </p:nvSpPr>
        <p:spPr>
          <a:xfrm>
            <a:off x="4735735" y="3687147"/>
            <a:ext cx="2722880" cy="688341"/>
          </a:xfrm>
          <a:prstGeom prst="rect">
            <a:avLst/>
          </a:prstGeom>
        </p:spPr>
        <p:txBody>
          <a:bodyPr wrap="none">
            <a:spAutoFit/>
          </a:bodyPr>
          <a:lstStyle/>
          <a:p>
            <a:pPr algn="ctr"/>
            <a:r>
              <a:rPr lang="zh-CN" altLang="en-US" sz="4000" b="1" dirty="0">
                <a:solidFill>
                  <a:srgbClr val="002060"/>
                </a:solidFill>
                <a:latin typeface="+mj-ea"/>
                <a:ea typeface="+mj-ea"/>
              </a:rPr>
              <a:t>总结与反思</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矩形 2"/>
          <p:cNvSpPr/>
          <p:nvPr/>
        </p:nvSpPr>
        <p:spPr>
          <a:xfrm>
            <a:off x="1697486" y="0"/>
            <a:ext cx="3541752" cy="6858000"/>
          </a:xfrm>
          <a:prstGeom prst="rect">
            <a:avLst/>
          </a:pr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65" name="等腰三角形 5"/>
          <p:cNvSpPr/>
          <p:nvPr/>
        </p:nvSpPr>
        <p:spPr>
          <a:xfrm rot="6680512">
            <a:off x="684797" y="2047670"/>
            <a:ext cx="2440371" cy="3017677"/>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tx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66" name="矩形 5"/>
          <p:cNvSpPr/>
          <p:nvPr/>
        </p:nvSpPr>
        <p:spPr>
          <a:xfrm>
            <a:off x="5362219" y="205176"/>
            <a:ext cx="3383280" cy="624840"/>
          </a:xfrm>
          <a:prstGeom prst="rect">
            <a:avLst/>
          </a:prstGeom>
        </p:spPr>
        <p:txBody>
          <a:bodyPr wrap="none">
            <a:spAutoFit/>
          </a:bodyPr>
          <a:lstStyle/>
          <a:p>
            <a:r>
              <a:rPr lang="zh-CN" altLang="en-US" sz="3600" b="1" dirty="0">
                <a:solidFill>
                  <a:srgbClr val="C00000"/>
                </a:solidFill>
                <a:latin typeface="+mj-ea"/>
                <a:ea typeface="+mj-ea"/>
              </a:rPr>
              <a:t>四、反思与总结</a:t>
            </a:r>
          </a:p>
        </p:txBody>
      </p:sp>
      <p:sp>
        <p:nvSpPr>
          <p:cNvPr id="1048767" name="矩形 7"/>
          <p:cNvSpPr/>
          <p:nvPr/>
        </p:nvSpPr>
        <p:spPr>
          <a:xfrm>
            <a:off x="5456725" y="1004090"/>
            <a:ext cx="5933631" cy="5539740"/>
          </a:xfrm>
          <a:prstGeom prst="rect">
            <a:avLst/>
          </a:prstGeom>
        </p:spPr>
        <p:txBody>
          <a:bodyPr wrap="square">
            <a:spAutoFit/>
          </a:bodyPr>
          <a:lstStyle/>
          <a:p>
            <a:pPr indent="457200">
              <a:lnSpc>
                <a:spcPct val="130000"/>
              </a:lnSpc>
            </a:pPr>
            <a:r>
              <a:rPr lang="zh-CN" altLang="zh-CN" sz="2800" b="1" dirty="0">
                <a:latin typeface="+mn-ea"/>
              </a:rPr>
              <a:t>西方代议</a:t>
            </a:r>
            <a:r>
              <a:rPr lang="zh-CN" altLang="en-US" sz="2800" b="1" dirty="0">
                <a:latin typeface="+mn-ea"/>
              </a:rPr>
              <a:t>制度</a:t>
            </a:r>
            <a:r>
              <a:rPr lang="zh-CN" altLang="zh-CN" sz="2800" b="1" dirty="0">
                <a:latin typeface="+mn-ea"/>
              </a:rPr>
              <a:t>是资本主义国家政治制度的集中表现</a:t>
            </a:r>
            <a:r>
              <a:rPr lang="zh-CN" altLang="en-US" sz="2800" b="1" dirty="0">
                <a:latin typeface="+mn-ea"/>
              </a:rPr>
              <a:t>，</a:t>
            </a:r>
            <a:r>
              <a:rPr lang="zh-CN" altLang="zh-CN" sz="2800" b="1" dirty="0">
                <a:latin typeface="+mn-ea"/>
              </a:rPr>
              <a:t>这种权力分立、相互监督和政治公开的制度设计有其合理性</a:t>
            </a:r>
            <a:r>
              <a:rPr lang="en-US" altLang="zh-CN" sz="2800" b="1" dirty="0">
                <a:latin typeface="+mn-ea"/>
              </a:rPr>
              <a:t>,</a:t>
            </a:r>
            <a:r>
              <a:rPr lang="zh-CN" altLang="zh-CN" sz="2800" b="1" dirty="0">
                <a:latin typeface="+mn-ea"/>
              </a:rPr>
              <a:t>在早期能适应西方社会需要</a:t>
            </a:r>
            <a:r>
              <a:rPr lang="en-US" altLang="zh-CN" sz="2800" b="1" dirty="0">
                <a:latin typeface="+mn-ea"/>
              </a:rPr>
              <a:t>,</a:t>
            </a:r>
            <a:r>
              <a:rPr lang="zh-CN" altLang="zh-CN" sz="2800" b="1" dirty="0">
                <a:latin typeface="+mn-ea"/>
              </a:rPr>
              <a:t>曾经推动了西方民主发展。</a:t>
            </a:r>
            <a:r>
              <a:rPr lang="zh-CN" altLang="en-US" sz="2800" b="1" dirty="0">
                <a:latin typeface="+mn-ea"/>
              </a:rPr>
              <a:t>然而近年来，西方代议制民主忽视大众民主需求，再加上西方社会民粹主义与极端政党崛起等原因，西方代议制度不仅无力解决当下不断激化的社会矛盾，而且深陷政治极化和社会分裂困境。</a:t>
            </a:r>
            <a:endParaRPr lang="en-US" altLang="zh-CN" sz="2000" b="1" dirty="0">
              <a:solidFill>
                <a:schemeClr val="bg2">
                  <a:lumMod val="25000"/>
                </a:schemeClr>
              </a:solidFill>
              <a:latin typeface="+mn-ea"/>
            </a:endParaRPr>
          </a:p>
        </p:txBody>
      </p:sp>
      <p:sp>
        <p:nvSpPr>
          <p:cNvPr id="1048768" name="等腰三角形 5"/>
          <p:cNvSpPr/>
          <p:nvPr/>
        </p:nvSpPr>
        <p:spPr>
          <a:xfrm rot="5790398">
            <a:off x="11072828" y="5909102"/>
            <a:ext cx="635057" cy="359061"/>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矩形 2"/>
          <p:cNvSpPr/>
          <p:nvPr/>
        </p:nvSpPr>
        <p:spPr>
          <a:xfrm>
            <a:off x="1697486" y="0"/>
            <a:ext cx="3541752" cy="6858000"/>
          </a:xfrm>
          <a:prstGeom prst="rect">
            <a:avLst/>
          </a:pr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73" name="等腰三角形 5"/>
          <p:cNvSpPr/>
          <p:nvPr/>
        </p:nvSpPr>
        <p:spPr>
          <a:xfrm rot="6680512">
            <a:off x="684797" y="2047670"/>
            <a:ext cx="2440371" cy="3017677"/>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tx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74" name="矩形 5"/>
          <p:cNvSpPr/>
          <p:nvPr/>
        </p:nvSpPr>
        <p:spPr>
          <a:xfrm>
            <a:off x="5362219" y="205176"/>
            <a:ext cx="3383280" cy="624840"/>
          </a:xfrm>
          <a:prstGeom prst="rect">
            <a:avLst/>
          </a:prstGeom>
        </p:spPr>
        <p:txBody>
          <a:bodyPr wrap="none">
            <a:spAutoFit/>
          </a:bodyPr>
          <a:lstStyle/>
          <a:p>
            <a:r>
              <a:rPr lang="zh-CN" altLang="en-US" sz="3600" b="1" dirty="0">
                <a:solidFill>
                  <a:srgbClr val="C00000"/>
                </a:solidFill>
                <a:latin typeface="+mj-ea"/>
                <a:ea typeface="+mj-ea"/>
              </a:rPr>
              <a:t>四、反思与总结</a:t>
            </a:r>
          </a:p>
        </p:txBody>
      </p:sp>
      <p:sp>
        <p:nvSpPr>
          <p:cNvPr id="1048775" name="矩形 7"/>
          <p:cNvSpPr/>
          <p:nvPr/>
        </p:nvSpPr>
        <p:spPr>
          <a:xfrm>
            <a:off x="5456725" y="1004090"/>
            <a:ext cx="6416188" cy="5577841"/>
          </a:xfrm>
          <a:prstGeom prst="rect">
            <a:avLst/>
          </a:prstGeom>
        </p:spPr>
        <p:txBody>
          <a:bodyPr wrap="square">
            <a:spAutoFit/>
          </a:bodyPr>
          <a:lstStyle/>
          <a:p>
            <a:pPr indent="457200">
              <a:lnSpc>
                <a:spcPct val="120000"/>
              </a:lnSpc>
            </a:pPr>
            <a:r>
              <a:rPr lang="zh-CN" altLang="en-US" sz="2600" b="1" dirty="0">
                <a:latin typeface="+mn-ea"/>
              </a:rPr>
              <a:t>我国在社会主义民主建设的过程中，应当做到：</a:t>
            </a:r>
            <a:endParaRPr lang="en-US" altLang="zh-CN" sz="2600" b="1" dirty="0">
              <a:latin typeface="+mn-ea"/>
            </a:endParaRPr>
          </a:p>
          <a:p>
            <a:pPr indent="457200">
              <a:lnSpc>
                <a:spcPct val="120000"/>
              </a:lnSpc>
            </a:pPr>
            <a:r>
              <a:rPr lang="zh-CN" altLang="en-US" sz="2600" b="1" dirty="0">
                <a:latin typeface="+mn-ea"/>
              </a:rPr>
              <a:t>党内民主层面上，强调选优和监督作用，通过党内民主选择优秀干部，并予以有效监督。</a:t>
            </a:r>
            <a:endParaRPr lang="en-US" altLang="zh-CN" sz="2600" b="1" dirty="0">
              <a:latin typeface="+mn-ea"/>
            </a:endParaRPr>
          </a:p>
          <a:p>
            <a:pPr indent="457200">
              <a:lnSpc>
                <a:spcPct val="120000"/>
              </a:lnSpc>
            </a:pPr>
            <a:r>
              <a:rPr lang="zh-CN" altLang="en-US" sz="2600" b="1" dirty="0">
                <a:latin typeface="+mn-ea"/>
              </a:rPr>
              <a:t>社会民主层面上，锻炼公民的素质</a:t>
            </a:r>
            <a:r>
              <a:rPr lang="en-US" altLang="zh-CN" sz="2600" b="1" dirty="0">
                <a:latin typeface="+mn-ea"/>
              </a:rPr>
              <a:t>,</a:t>
            </a:r>
            <a:r>
              <a:rPr lang="zh-CN" altLang="en-US" sz="2600" b="1" dirty="0">
                <a:latin typeface="+mn-ea"/>
              </a:rPr>
              <a:t>提高公民的公共精神。</a:t>
            </a:r>
            <a:endParaRPr lang="en-US" altLang="zh-CN" sz="2600" b="1" dirty="0">
              <a:latin typeface="+mn-ea"/>
            </a:endParaRPr>
          </a:p>
          <a:p>
            <a:pPr indent="457200">
              <a:lnSpc>
                <a:spcPct val="120000"/>
              </a:lnSpc>
            </a:pPr>
            <a:r>
              <a:rPr lang="zh-CN" altLang="en-US" sz="2600" b="1" dirty="0">
                <a:latin typeface="+mn-ea"/>
              </a:rPr>
              <a:t>制度保障层面上，通过一系列体现现代政治文明精神的法律制度与程序</a:t>
            </a:r>
            <a:r>
              <a:rPr lang="en-US" altLang="zh-CN" sz="2600" b="1" dirty="0">
                <a:latin typeface="+mn-ea"/>
              </a:rPr>
              <a:t>,</a:t>
            </a:r>
            <a:r>
              <a:rPr lang="zh-CN" altLang="en-US" sz="2600" b="1" dirty="0">
                <a:latin typeface="+mn-ea"/>
              </a:rPr>
              <a:t>规范公共权力各组成部分的行为，用法治来规范政治权力的运作明确公民个人的权利，从而实现自由与程序的有效结合。</a:t>
            </a:r>
            <a:endParaRPr lang="en-US" altLang="zh-CN" sz="2600" b="1" dirty="0">
              <a:solidFill>
                <a:schemeClr val="bg2">
                  <a:lumMod val="25000"/>
                </a:schemeClr>
              </a:solidFill>
              <a:latin typeface="+mn-ea"/>
            </a:endParaRPr>
          </a:p>
        </p:txBody>
      </p:sp>
      <p:sp>
        <p:nvSpPr>
          <p:cNvPr id="1048776" name="等腰三角形 5"/>
          <p:cNvSpPr/>
          <p:nvPr/>
        </p:nvSpPr>
        <p:spPr>
          <a:xfrm rot="5790398">
            <a:off x="11301398" y="6290774"/>
            <a:ext cx="635057" cy="438837"/>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等腰三角形 5"/>
          <p:cNvSpPr/>
          <p:nvPr/>
        </p:nvSpPr>
        <p:spPr>
          <a:xfrm rot="3572523">
            <a:off x="281843" y="4701370"/>
            <a:ext cx="1147357" cy="2902027"/>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781" name="等腰三角形 5"/>
          <p:cNvSpPr/>
          <p:nvPr/>
        </p:nvSpPr>
        <p:spPr>
          <a:xfrm rot="5790398" flipV="1">
            <a:off x="519659" y="3664095"/>
            <a:ext cx="368072" cy="26364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048782" name="任意多边形 7"/>
          <p:cNvSpPr/>
          <p:nvPr/>
        </p:nvSpPr>
        <p:spPr>
          <a:xfrm>
            <a:off x="0" y="0"/>
            <a:ext cx="12173362" cy="2773574"/>
          </a:xfrm>
          <a:custGeom>
            <a:avLst/>
            <a:gdLst>
              <a:gd name="connsiteX0" fmla="*/ 0 w 12173362"/>
              <a:gd name="connsiteY0" fmla="*/ 0 h 4051300"/>
              <a:gd name="connsiteX1" fmla="*/ 12173362 w 12173362"/>
              <a:gd name="connsiteY1" fmla="*/ 0 h 4051300"/>
              <a:gd name="connsiteX2" fmla="*/ 12173362 w 12173362"/>
              <a:gd name="connsiteY2" fmla="*/ 7478 h 4051300"/>
              <a:gd name="connsiteX3" fmla="*/ 2093950 w 12173362"/>
              <a:gd name="connsiteY3" fmla="*/ 4051300 h 4051300"/>
              <a:gd name="connsiteX4" fmla="*/ 0 w 12173362"/>
              <a:gd name="connsiteY4" fmla="*/ 1689964 h 405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362" h="4051300">
                <a:moveTo>
                  <a:pt x="0" y="0"/>
                </a:moveTo>
                <a:lnTo>
                  <a:pt x="12173362" y="0"/>
                </a:lnTo>
                <a:lnTo>
                  <a:pt x="12173362" y="7478"/>
                </a:lnTo>
                <a:lnTo>
                  <a:pt x="2093950" y="4051300"/>
                </a:lnTo>
                <a:lnTo>
                  <a:pt x="0" y="1689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48783" name="任意多边形 9"/>
          <p:cNvSpPr/>
          <p:nvPr/>
        </p:nvSpPr>
        <p:spPr>
          <a:xfrm>
            <a:off x="0" y="0"/>
            <a:ext cx="12173362" cy="2566447"/>
          </a:xfrm>
          <a:custGeom>
            <a:avLst/>
            <a:gdLst>
              <a:gd name="connsiteX0" fmla="*/ 0 w 12173362"/>
              <a:gd name="connsiteY0" fmla="*/ 0 h 3835400"/>
              <a:gd name="connsiteX1" fmla="*/ 12173362 w 12173362"/>
              <a:gd name="connsiteY1" fmla="*/ 0 h 3835400"/>
              <a:gd name="connsiteX2" fmla="*/ 12173362 w 12173362"/>
              <a:gd name="connsiteY2" fmla="*/ 7125 h 3835400"/>
              <a:gd name="connsiteX3" fmla="*/ 2158902 w 12173362"/>
              <a:gd name="connsiteY3" fmla="*/ 3835400 h 3835400"/>
              <a:gd name="connsiteX4" fmla="*/ 0 w 12173362"/>
              <a:gd name="connsiteY4" fmla="*/ 1095864 h 383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3362" h="3835400">
                <a:moveTo>
                  <a:pt x="0" y="0"/>
                </a:moveTo>
                <a:lnTo>
                  <a:pt x="12173362" y="0"/>
                </a:lnTo>
                <a:lnTo>
                  <a:pt x="12173362" y="7125"/>
                </a:lnTo>
                <a:lnTo>
                  <a:pt x="2158902" y="3835400"/>
                </a:lnTo>
                <a:lnTo>
                  <a:pt x="0" y="1095864"/>
                </a:lnTo>
                <a:close/>
              </a:path>
            </a:pathLst>
          </a:cu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48784" name="等腰三角形 10"/>
          <p:cNvSpPr/>
          <p:nvPr/>
        </p:nvSpPr>
        <p:spPr>
          <a:xfrm>
            <a:off x="9385300" y="5170251"/>
            <a:ext cx="2806700" cy="1687749"/>
          </a:xfrm>
          <a:prstGeom prst="triangle">
            <a:avLst>
              <a:gd name="adj" fmla="val 100000"/>
            </a:avLst>
          </a:prstGeom>
          <a:blipFill dpi="0" rotWithShape="1">
            <a:blip r:embed="rId4"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3145768" name="直接连接符 12"/>
          <p:cNvCxnSpPr>
            <a:cxnSpLocks/>
          </p:cNvCxnSpPr>
          <p:nvPr/>
        </p:nvCxnSpPr>
        <p:spPr>
          <a:xfrm flipV="1">
            <a:off x="9215846" y="5074920"/>
            <a:ext cx="2976154" cy="1783080"/>
          </a:xfrm>
          <a:prstGeom prst="line">
            <a:avLst/>
          </a:prstGeom>
          <a:ln w="15875">
            <a:solidFill>
              <a:schemeClr val="accent1">
                <a:lumMod val="50000"/>
                <a:lumOff val="50000"/>
                <a:alpha val="53000"/>
              </a:schemeClr>
            </a:solidFill>
          </a:ln>
        </p:spPr>
        <p:style>
          <a:lnRef idx="1">
            <a:schemeClr val="accent1"/>
          </a:lnRef>
          <a:fillRef idx="0">
            <a:schemeClr val="accent1"/>
          </a:fillRef>
          <a:effectRef idx="0">
            <a:schemeClr val="accent1"/>
          </a:effectRef>
          <a:fontRef idx="minor">
            <a:schemeClr val="tx1"/>
          </a:fontRef>
        </p:style>
      </p:cxnSp>
      <p:sp>
        <p:nvSpPr>
          <p:cNvPr id="1048785" name="矩形 13"/>
          <p:cNvSpPr/>
          <p:nvPr/>
        </p:nvSpPr>
        <p:spPr>
          <a:xfrm>
            <a:off x="1495246" y="3258531"/>
            <a:ext cx="2031325" cy="646331"/>
          </a:xfrm>
          <a:prstGeom prst="rect">
            <a:avLst/>
          </a:prstGeom>
        </p:spPr>
        <p:txBody>
          <a:bodyPr wrap="none">
            <a:spAutoFit/>
          </a:bodyPr>
          <a:lstStyle/>
          <a:p>
            <a:r>
              <a:rPr lang="zh-CN" altLang="en-US" sz="3600" b="1" dirty="0">
                <a:solidFill>
                  <a:srgbClr val="C00000"/>
                </a:solidFill>
                <a:latin typeface="+mj-ea"/>
                <a:ea typeface="+mj-ea"/>
              </a:rPr>
              <a:t>参考文献</a:t>
            </a:r>
          </a:p>
        </p:txBody>
      </p:sp>
      <p:grpSp>
        <p:nvGrpSpPr>
          <p:cNvPr id="94" name="组合 31"/>
          <p:cNvGrpSpPr/>
          <p:nvPr/>
        </p:nvGrpSpPr>
        <p:grpSpPr>
          <a:xfrm>
            <a:off x="5366927" y="2256726"/>
            <a:ext cx="577138" cy="577138"/>
            <a:chOff x="4225754" y="1305648"/>
            <a:chExt cx="671712" cy="671712"/>
          </a:xfrm>
        </p:grpSpPr>
        <p:sp>
          <p:nvSpPr>
            <p:cNvPr id="1048786" name="椭圆 15"/>
            <p:cNvSpPr/>
            <p:nvPr/>
          </p:nvSpPr>
          <p:spPr>
            <a:xfrm>
              <a:off x="4225754" y="1305648"/>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grpSp>
          <p:nvGrpSpPr>
            <p:cNvPr id="95" name="组 6"/>
            <p:cNvGrpSpPr/>
            <p:nvPr/>
          </p:nvGrpSpPr>
          <p:grpSpPr>
            <a:xfrm>
              <a:off x="4353018" y="1455626"/>
              <a:ext cx="417183" cy="371755"/>
              <a:chOff x="4148138" y="2051050"/>
              <a:chExt cx="874713" cy="779463"/>
            </a:xfrm>
            <a:solidFill>
              <a:schemeClr val="bg1"/>
            </a:solidFill>
          </p:grpSpPr>
          <p:sp>
            <p:nvSpPr>
              <p:cNvPr id="1048787" name="Freeform 72"/>
              <p:cNvSpPr>
                <a:spLocks noEditPoints="1"/>
              </p:cNvSpPr>
              <p:nvPr/>
            </p:nvSpPr>
            <p:spPr bwMode="auto">
              <a:xfrm>
                <a:off x="4367213" y="2193925"/>
                <a:ext cx="655638" cy="563563"/>
              </a:xfrm>
              <a:custGeom>
                <a:avLst/>
                <a:gdLst>
                  <a:gd name="T0" fmla="*/ 295 w 313"/>
                  <a:gd name="T1" fmla="*/ 88 h 268"/>
                  <a:gd name="T2" fmla="*/ 282 w 313"/>
                  <a:gd name="T3" fmla="*/ 88 h 268"/>
                  <a:gd name="T4" fmla="*/ 298 w 313"/>
                  <a:gd name="T5" fmla="*/ 149 h 268"/>
                  <a:gd name="T6" fmla="*/ 273 w 313"/>
                  <a:gd name="T7" fmla="*/ 192 h 268"/>
                  <a:gd name="T8" fmla="*/ 24 w 313"/>
                  <a:gd name="T9" fmla="*/ 257 h 268"/>
                  <a:gd name="T10" fmla="*/ 21 w 313"/>
                  <a:gd name="T11" fmla="*/ 258 h 268"/>
                  <a:gd name="T12" fmla="*/ 37 w 313"/>
                  <a:gd name="T13" fmla="*/ 268 h 268"/>
                  <a:gd name="T14" fmla="*/ 295 w 313"/>
                  <a:gd name="T15" fmla="*/ 268 h 268"/>
                  <a:gd name="T16" fmla="*/ 313 w 313"/>
                  <a:gd name="T17" fmla="*/ 251 h 268"/>
                  <a:gd name="T18" fmla="*/ 313 w 313"/>
                  <a:gd name="T19" fmla="*/ 106 h 268"/>
                  <a:gd name="T20" fmla="*/ 295 w 313"/>
                  <a:gd name="T21" fmla="*/ 88 h 268"/>
                  <a:gd name="T22" fmla="*/ 292 w 313"/>
                  <a:gd name="T23" fmla="*/ 252 h 268"/>
                  <a:gd name="T24" fmla="*/ 158 w 313"/>
                  <a:gd name="T25" fmla="*/ 253 h 268"/>
                  <a:gd name="T26" fmla="*/ 153 w 313"/>
                  <a:gd name="T27" fmla="*/ 248 h 268"/>
                  <a:gd name="T28" fmla="*/ 158 w 313"/>
                  <a:gd name="T29" fmla="*/ 243 h 268"/>
                  <a:gd name="T30" fmla="*/ 292 w 313"/>
                  <a:gd name="T31" fmla="*/ 242 h 268"/>
                  <a:gd name="T32" fmla="*/ 297 w 313"/>
                  <a:gd name="T33" fmla="*/ 247 h 268"/>
                  <a:gd name="T34" fmla="*/ 292 w 313"/>
                  <a:gd name="T35" fmla="*/ 252 h 268"/>
                  <a:gd name="T36" fmla="*/ 282 w 313"/>
                  <a:gd name="T37" fmla="*/ 158 h 268"/>
                  <a:gd name="T38" fmla="*/ 281 w 313"/>
                  <a:gd name="T39" fmla="*/ 154 h 268"/>
                  <a:gd name="T40" fmla="*/ 245 w 313"/>
                  <a:gd name="T41" fmla="*/ 13 h 268"/>
                  <a:gd name="T42" fmla="*/ 228 w 313"/>
                  <a:gd name="T43" fmla="*/ 0 h 268"/>
                  <a:gd name="T44" fmla="*/ 223 w 313"/>
                  <a:gd name="T45" fmla="*/ 1 h 268"/>
                  <a:gd name="T46" fmla="*/ 210 w 313"/>
                  <a:gd name="T47" fmla="*/ 4 h 268"/>
                  <a:gd name="T48" fmla="*/ 241 w 313"/>
                  <a:gd name="T49" fmla="*/ 59 h 268"/>
                  <a:gd name="T50" fmla="*/ 227 w 313"/>
                  <a:gd name="T51" fmla="*/ 107 h 268"/>
                  <a:gd name="T52" fmla="*/ 2 w 313"/>
                  <a:gd name="T53" fmla="*/ 233 h 268"/>
                  <a:gd name="T54" fmla="*/ 0 w 313"/>
                  <a:gd name="T55" fmla="*/ 233 h 268"/>
                  <a:gd name="T56" fmla="*/ 15 w 313"/>
                  <a:gd name="T57" fmla="*/ 241 h 268"/>
                  <a:gd name="T58" fmla="*/ 19 w 313"/>
                  <a:gd name="T59" fmla="*/ 241 h 268"/>
                  <a:gd name="T60" fmla="*/ 269 w 313"/>
                  <a:gd name="T61" fmla="*/ 175 h 268"/>
                  <a:gd name="T62" fmla="*/ 282 w 313"/>
                  <a:gd name="T63" fmla="*/ 158 h 268"/>
                  <a:gd name="T64" fmla="*/ 259 w 313"/>
                  <a:gd name="T65" fmla="*/ 159 h 268"/>
                  <a:gd name="T66" fmla="*/ 131 w 313"/>
                  <a:gd name="T67" fmla="*/ 198 h 268"/>
                  <a:gd name="T68" fmla="*/ 125 w 313"/>
                  <a:gd name="T69" fmla="*/ 195 h 268"/>
                  <a:gd name="T70" fmla="*/ 128 w 313"/>
                  <a:gd name="T71" fmla="*/ 189 h 268"/>
                  <a:gd name="T72" fmla="*/ 256 w 313"/>
                  <a:gd name="T73" fmla="*/ 149 h 268"/>
                  <a:gd name="T74" fmla="*/ 263 w 313"/>
                  <a:gd name="T75" fmla="*/ 153 h 268"/>
                  <a:gd name="T76" fmla="*/ 259 w 313"/>
                  <a:gd name="T77" fmla="*/ 15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3" h="268">
                    <a:moveTo>
                      <a:pt x="295" y="88"/>
                    </a:moveTo>
                    <a:cubicBezTo>
                      <a:pt x="282" y="88"/>
                      <a:pt x="282" y="88"/>
                      <a:pt x="282" y="88"/>
                    </a:cubicBezTo>
                    <a:cubicBezTo>
                      <a:pt x="298" y="149"/>
                      <a:pt x="298" y="149"/>
                      <a:pt x="298" y="149"/>
                    </a:cubicBezTo>
                    <a:cubicBezTo>
                      <a:pt x="303" y="168"/>
                      <a:pt x="292" y="187"/>
                      <a:pt x="273" y="192"/>
                    </a:cubicBezTo>
                    <a:cubicBezTo>
                      <a:pt x="24" y="257"/>
                      <a:pt x="24" y="257"/>
                      <a:pt x="24" y="257"/>
                    </a:cubicBezTo>
                    <a:cubicBezTo>
                      <a:pt x="23" y="258"/>
                      <a:pt x="22" y="258"/>
                      <a:pt x="21" y="258"/>
                    </a:cubicBezTo>
                    <a:cubicBezTo>
                      <a:pt x="24" y="264"/>
                      <a:pt x="30" y="268"/>
                      <a:pt x="37" y="268"/>
                    </a:cubicBezTo>
                    <a:cubicBezTo>
                      <a:pt x="295" y="268"/>
                      <a:pt x="295" y="268"/>
                      <a:pt x="295" y="268"/>
                    </a:cubicBezTo>
                    <a:cubicBezTo>
                      <a:pt x="305" y="268"/>
                      <a:pt x="313" y="261"/>
                      <a:pt x="313" y="251"/>
                    </a:cubicBezTo>
                    <a:cubicBezTo>
                      <a:pt x="313" y="106"/>
                      <a:pt x="313" y="106"/>
                      <a:pt x="313" y="106"/>
                    </a:cubicBezTo>
                    <a:cubicBezTo>
                      <a:pt x="313" y="96"/>
                      <a:pt x="305" y="88"/>
                      <a:pt x="295" y="88"/>
                    </a:cubicBezTo>
                    <a:close/>
                    <a:moveTo>
                      <a:pt x="292" y="252"/>
                    </a:moveTo>
                    <a:cubicBezTo>
                      <a:pt x="158" y="253"/>
                      <a:pt x="158" y="253"/>
                      <a:pt x="158" y="253"/>
                    </a:cubicBezTo>
                    <a:cubicBezTo>
                      <a:pt x="155" y="253"/>
                      <a:pt x="153" y="251"/>
                      <a:pt x="153" y="248"/>
                    </a:cubicBezTo>
                    <a:cubicBezTo>
                      <a:pt x="153" y="245"/>
                      <a:pt x="155" y="243"/>
                      <a:pt x="158" y="243"/>
                    </a:cubicBezTo>
                    <a:cubicBezTo>
                      <a:pt x="292" y="242"/>
                      <a:pt x="292" y="242"/>
                      <a:pt x="292" y="242"/>
                    </a:cubicBezTo>
                    <a:cubicBezTo>
                      <a:pt x="295" y="242"/>
                      <a:pt x="297" y="245"/>
                      <a:pt x="297" y="247"/>
                    </a:cubicBezTo>
                    <a:cubicBezTo>
                      <a:pt x="297" y="250"/>
                      <a:pt x="295" y="252"/>
                      <a:pt x="292" y="252"/>
                    </a:cubicBezTo>
                    <a:close/>
                    <a:moveTo>
                      <a:pt x="282" y="158"/>
                    </a:moveTo>
                    <a:cubicBezTo>
                      <a:pt x="282" y="157"/>
                      <a:pt x="282" y="155"/>
                      <a:pt x="281" y="154"/>
                    </a:cubicBezTo>
                    <a:cubicBezTo>
                      <a:pt x="245" y="13"/>
                      <a:pt x="245" y="13"/>
                      <a:pt x="245" y="13"/>
                    </a:cubicBezTo>
                    <a:cubicBezTo>
                      <a:pt x="243" y="5"/>
                      <a:pt x="235" y="0"/>
                      <a:pt x="228" y="0"/>
                    </a:cubicBezTo>
                    <a:cubicBezTo>
                      <a:pt x="226" y="0"/>
                      <a:pt x="225" y="0"/>
                      <a:pt x="223" y="1"/>
                    </a:cubicBezTo>
                    <a:cubicBezTo>
                      <a:pt x="210" y="4"/>
                      <a:pt x="210" y="4"/>
                      <a:pt x="210" y="4"/>
                    </a:cubicBezTo>
                    <a:cubicBezTo>
                      <a:pt x="241" y="59"/>
                      <a:pt x="241" y="59"/>
                      <a:pt x="241" y="59"/>
                    </a:cubicBezTo>
                    <a:cubicBezTo>
                      <a:pt x="250" y="76"/>
                      <a:pt x="244" y="97"/>
                      <a:pt x="227" y="107"/>
                    </a:cubicBezTo>
                    <a:cubicBezTo>
                      <a:pt x="2" y="233"/>
                      <a:pt x="2" y="233"/>
                      <a:pt x="2" y="233"/>
                    </a:cubicBezTo>
                    <a:cubicBezTo>
                      <a:pt x="1" y="233"/>
                      <a:pt x="1" y="233"/>
                      <a:pt x="0" y="233"/>
                    </a:cubicBezTo>
                    <a:cubicBezTo>
                      <a:pt x="3" y="238"/>
                      <a:pt x="9" y="241"/>
                      <a:pt x="15" y="241"/>
                    </a:cubicBezTo>
                    <a:cubicBezTo>
                      <a:pt x="16" y="241"/>
                      <a:pt x="18" y="241"/>
                      <a:pt x="19" y="241"/>
                    </a:cubicBezTo>
                    <a:cubicBezTo>
                      <a:pt x="269" y="175"/>
                      <a:pt x="269" y="175"/>
                      <a:pt x="269" y="175"/>
                    </a:cubicBezTo>
                    <a:cubicBezTo>
                      <a:pt x="277" y="173"/>
                      <a:pt x="282" y="166"/>
                      <a:pt x="282" y="158"/>
                    </a:cubicBezTo>
                    <a:close/>
                    <a:moveTo>
                      <a:pt x="259" y="159"/>
                    </a:moveTo>
                    <a:cubicBezTo>
                      <a:pt x="131" y="198"/>
                      <a:pt x="131" y="198"/>
                      <a:pt x="131" y="198"/>
                    </a:cubicBezTo>
                    <a:cubicBezTo>
                      <a:pt x="129" y="199"/>
                      <a:pt x="126" y="198"/>
                      <a:pt x="125" y="195"/>
                    </a:cubicBezTo>
                    <a:cubicBezTo>
                      <a:pt x="124" y="192"/>
                      <a:pt x="126" y="190"/>
                      <a:pt x="128" y="189"/>
                    </a:cubicBezTo>
                    <a:cubicBezTo>
                      <a:pt x="256" y="149"/>
                      <a:pt x="256" y="149"/>
                      <a:pt x="256" y="149"/>
                    </a:cubicBezTo>
                    <a:cubicBezTo>
                      <a:pt x="259" y="149"/>
                      <a:pt x="262" y="150"/>
                      <a:pt x="263" y="153"/>
                    </a:cubicBezTo>
                    <a:cubicBezTo>
                      <a:pt x="263" y="155"/>
                      <a:pt x="262" y="158"/>
                      <a:pt x="259" y="1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1048788" name="Freeform 73"/>
              <p:cNvSpPr>
                <a:spLocks noEditPoints="1"/>
              </p:cNvSpPr>
              <p:nvPr/>
            </p:nvSpPr>
            <p:spPr bwMode="auto">
              <a:xfrm>
                <a:off x="4148138" y="2051050"/>
                <a:ext cx="874713" cy="779463"/>
              </a:xfrm>
              <a:custGeom>
                <a:avLst/>
                <a:gdLst>
                  <a:gd name="T0" fmla="*/ 141 w 417"/>
                  <a:gd name="T1" fmla="*/ 336 h 371"/>
                  <a:gd name="T2" fmla="*/ 124 w 417"/>
                  <a:gd name="T3" fmla="*/ 326 h 371"/>
                  <a:gd name="T4" fmla="*/ 141 w 417"/>
                  <a:gd name="T5" fmla="*/ 371 h 371"/>
                  <a:gd name="T6" fmla="*/ 417 w 417"/>
                  <a:gd name="T7" fmla="*/ 354 h 371"/>
                  <a:gd name="T8" fmla="*/ 399 w 417"/>
                  <a:gd name="T9" fmla="*/ 336 h 371"/>
                  <a:gd name="T10" fmla="*/ 329 w 417"/>
                  <a:gd name="T11" fmla="*/ 136 h 371"/>
                  <a:gd name="T12" fmla="*/ 243 w 417"/>
                  <a:gd name="T13" fmla="*/ 0 h 371"/>
                  <a:gd name="T14" fmla="*/ 9 w 417"/>
                  <a:gd name="T15" fmla="*/ 128 h 371"/>
                  <a:gd name="T16" fmla="*/ 3 w 417"/>
                  <a:gd name="T17" fmla="*/ 152 h 371"/>
                  <a:gd name="T18" fmla="*/ 89 w 417"/>
                  <a:gd name="T19" fmla="*/ 287 h 371"/>
                  <a:gd name="T20" fmla="*/ 323 w 417"/>
                  <a:gd name="T21" fmla="*/ 159 h 371"/>
                  <a:gd name="T22" fmla="*/ 111 w 417"/>
                  <a:gd name="T23" fmla="*/ 220 h 371"/>
                  <a:gd name="T24" fmla="*/ 57 w 417"/>
                  <a:gd name="T25" fmla="*/ 122 h 371"/>
                  <a:gd name="T26" fmla="*/ 111 w 417"/>
                  <a:gd name="T27" fmla="*/ 220 h 371"/>
                  <a:gd name="T28" fmla="*/ 190 w 417"/>
                  <a:gd name="T29" fmla="*/ 210 h 371"/>
                  <a:gd name="T30" fmla="*/ 185 w 417"/>
                  <a:gd name="T31" fmla="*/ 201 h 371"/>
                  <a:gd name="T32" fmla="*/ 309 w 417"/>
                  <a:gd name="T33" fmla="*/ 139 h 371"/>
                  <a:gd name="T34" fmla="*/ 86 w 417"/>
                  <a:gd name="T35" fmla="*/ 165 h 371"/>
                  <a:gd name="T36" fmla="*/ 79 w 417"/>
                  <a:gd name="T37" fmla="*/ 147 h 371"/>
                  <a:gd name="T38" fmla="*/ 92 w 417"/>
                  <a:gd name="T39" fmla="*/ 155 h 371"/>
                  <a:gd name="T40" fmla="*/ 82 w 417"/>
                  <a:gd name="T41" fmla="*/ 138 h 371"/>
                  <a:gd name="T42" fmla="*/ 64 w 417"/>
                  <a:gd name="T43" fmla="*/ 136 h 371"/>
                  <a:gd name="T44" fmla="*/ 57 w 417"/>
                  <a:gd name="T45" fmla="*/ 152 h 371"/>
                  <a:gd name="T46" fmla="*/ 71 w 417"/>
                  <a:gd name="T47" fmla="*/ 178 h 371"/>
                  <a:gd name="T48" fmla="*/ 92 w 417"/>
                  <a:gd name="T49" fmla="*/ 195 h 371"/>
                  <a:gd name="T50" fmla="*/ 76 w 417"/>
                  <a:gd name="T51" fmla="*/ 188 h 371"/>
                  <a:gd name="T52" fmla="*/ 97 w 417"/>
                  <a:gd name="T53" fmla="*/ 204 h 371"/>
                  <a:gd name="T54" fmla="*/ 104 w 417"/>
                  <a:gd name="T55" fmla="*/ 207 h 371"/>
                  <a:gd name="T56" fmla="*/ 105 w 417"/>
                  <a:gd name="T57" fmla="*/ 199 h 371"/>
                  <a:gd name="T58" fmla="*/ 86 w 417"/>
                  <a:gd name="T59" fmla="*/ 165 h 371"/>
                  <a:gd name="T60" fmla="*/ 68 w 417"/>
                  <a:gd name="T61" fmla="*/ 163 h 371"/>
                  <a:gd name="T62" fmla="*/ 77 w 417"/>
                  <a:gd name="T63" fmla="*/ 168 h 371"/>
                  <a:gd name="T64" fmla="*/ 100 w 417"/>
                  <a:gd name="T65" fmla="*/ 190 h 371"/>
                  <a:gd name="T66" fmla="*/ 100 w 417"/>
                  <a:gd name="T67"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371">
                    <a:moveTo>
                      <a:pt x="399" y="336"/>
                    </a:moveTo>
                    <a:cubicBezTo>
                      <a:pt x="141" y="336"/>
                      <a:pt x="141" y="336"/>
                      <a:pt x="141" y="336"/>
                    </a:cubicBezTo>
                    <a:cubicBezTo>
                      <a:pt x="134" y="336"/>
                      <a:pt x="128" y="332"/>
                      <a:pt x="125" y="326"/>
                    </a:cubicBezTo>
                    <a:cubicBezTo>
                      <a:pt x="125" y="326"/>
                      <a:pt x="124" y="326"/>
                      <a:pt x="124" y="326"/>
                    </a:cubicBezTo>
                    <a:cubicBezTo>
                      <a:pt x="124" y="354"/>
                      <a:pt x="124" y="354"/>
                      <a:pt x="124" y="354"/>
                    </a:cubicBezTo>
                    <a:cubicBezTo>
                      <a:pt x="124" y="363"/>
                      <a:pt x="132" y="371"/>
                      <a:pt x="141" y="371"/>
                    </a:cubicBezTo>
                    <a:cubicBezTo>
                      <a:pt x="399" y="371"/>
                      <a:pt x="399" y="371"/>
                      <a:pt x="399" y="371"/>
                    </a:cubicBezTo>
                    <a:cubicBezTo>
                      <a:pt x="409" y="371"/>
                      <a:pt x="417" y="363"/>
                      <a:pt x="417" y="354"/>
                    </a:cubicBezTo>
                    <a:cubicBezTo>
                      <a:pt x="417" y="319"/>
                      <a:pt x="417" y="319"/>
                      <a:pt x="417" y="319"/>
                    </a:cubicBezTo>
                    <a:cubicBezTo>
                      <a:pt x="417" y="329"/>
                      <a:pt x="409" y="336"/>
                      <a:pt x="399" y="336"/>
                    </a:cubicBezTo>
                    <a:close/>
                    <a:moveTo>
                      <a:pt x="332" y="144"/>
                    </a:moveTo>
                    <a:cubicBezTo>
                      <a:pt x="332" y="141"/>
                      <a:pt x="331" y="138"/>
                      <a:pt x="329" y="136"/>
                    </a:cubicBezTo>
                    <a:cubicBezTo>
                      <a:pt x="259" y="9"/>
                      <a:pt x="259" y="9"/>
                      <a:pt x="259" y="9"/>
                    </a:cubicBezTo>
                    <a:cubicBezTo>
                      <a:pt x="255" y="3"/>
                      <a:pt x="249" y="0"/>
                      <a:pt x="243" y="0"/>
                    </a:cubicBezTo>
                    <a:cubicBezTo>
                      <a:pt x="240" y="0"/>
                      <a:pt x="237" y="0"/>
                      <a:pt x="235" y="2"/>
                    </a:cubicBezTo>
                    <a:cubicBezTo>
                      <a:pt x="9" y="128"/>
                      <a:pt x="9" y="128"/>
                      <a:pt x="9" y="128"/>
                    </a:cubicBezTo>
                    <a:cubicBezTo>
                      <a:pt x="4" y="131"/>
                      <a:pt x="0" y="137"/>
                      <a:pt x="0" y="143"/>
                    </a:cubicBezTo>
                    <a:cubicBezTo>
                      <a:pt x="0" y="146"/>
                      <a:pt x="1" y="149"/>
                      <a:pt x="3" y="152"/>
                    </a:cubicBezTo>
                    <a:cubicBezTo>
                      <a:pt x="74" y="278"/>
                      <a:pt x="74" y="278"/>
                      <a:pt x="74" y="278"/>
                    </a:cubicBezTo>
                    <a:cubicBezTo>
                      <a:pt x="77" y="284"/>
                      <a:pt x="83" y="287"/>
                      <a:pt x="89" y="287"/>
                    </a:cubicBezTo>
                    <a:cubicBezTo>
                      <a:pt x="92" y="287"/>
                      <a:pt x="95" y="287"/>
                      <a:pt x="97" y="285"/>
                    </a:cubicBezTo>
                    <a:cubicBezTo>
                      <a:pt x="323" y="159"/>
                      <a:pt x="323" y="159"/>
                      <a:pt x="323" y="159"/>
                    </a:cubicBezTo>
                    <a:cubicBezTo>
                      <a:pt x="328" y="156"/>
                      <a:pt x="332" y="150"/>
                      <a:pt x="332" y="144"/>
                    </a:cubicBezTo>
                    <a:close/>
                    <a:moveTo>
                      <a:pt x="111" y="220"/>
                    </a:moveTo>
                    <a:cubicBezTo>
                      <a:pt x="88" y="232"/>
                      <a:pt x="58" y="220"/>
                      <a:pt x="43" y="193"/>
                    </a:cubicBezTo>
                    <a:cubicBezTo>
                      <a:pt x="29" y="166"/>
                      <a:pt x="35" y="134"/>
                      <a:pt x="57" y="122"/>
                    </a:cubicBezTo>
                    <a:cubicBezTo>
                      <a:pt x="80" y="110"/>
                      <a:pt x="110" y="122"/>
                      <a:pt x="125" y="149"/>
                    </a:cubicBezTo>
                    <a:cubicBezTo>
                      <a:pt x="139" y="176"/>
                      <a:pt x="133" y="208"/>
                      <a:pt x="111" y="220"/>
                    </a:cubicBezTo>
                    <a:close/>
                    <a:moveTo>
                      <a:pt x="307" y="146"/>
                    </a:moveTo>
                    <a:cubicBezTo>
                      <a:pt x="190" y="210"/>
                      <a:pt x="190" y="210"/>
                      <a:pt x="190" y="210"/>
                    </a:cubicBezTo>
                    <a:cubicBezTo>
                      <a:pt x="187" y="211"/>
                      <a:pt x="184" y="210"/>
                      <a:pt x="183" y="208"/>
                    </a:cubicBezTo>
                    <a:cubicBezTo>
                      <a:pt x="181" y="206"/>
                      <a:pt x="182" y="202"/>
                      <a:pt x="185" y="201"/>
                    </a:cubicBezTo>
                    <a:cubicBezTo>
                      <a:pt x="303" y="137"/>
                      <a:pt x="303" y="137"/>
                      <a:pt x="303" y="137"/>
                    </a:cubicBezTo>
                    <a:cubicBezTo>
                      <a:pt x="305" y="136"/>
                      <a:pt x="308" y="137"/>
                      <a:pt x="309" y="139"/>
                    </a:cubicBezTo>
                    <a:cubicBezTo>
                      <a:pt x="311" y="142"/>
                      <a:pt x="310" y="145"/>
                      <a:pt x="307" y="146"/>
                    </a:cubicBezTo>
                    <a:close/>
                    <a:moveTo>
                      <a:pt x="86" y="165"/>
                    </a:moveTo>
                    <a:cubicBezTo>
                      <a:pt x="76" y="147"/>
                      <a:pt x="76" y="147"/>
                      <a:pt x="76" y="147"/>
                    </a:cubicBezTo>
                    <a:cubicBezTo>
                      <a:pt x="77" y="147"/>
                      <a:pt x="78" y="147"/>
                      <a:pt x="79" y="147"/>
                    </a:cubicBezTo>
                    <a:cubicBezTo>
                      <a:pt x="83" y="149"/>
                      <a:pt x="85" y="153"/>
                      <a:pt x="85" y="153"/>
                    </a:cubicBezTo>
                    <a:cubicBezTo>
                      <a:pt x="87" y="155"/>
                      <a:pt x="90" y="156"/>
                      <a:pt x="92" y="155"/>
                    </a:cubicBezTo>
                    <a:cubicBezTo>
                      <a:pt x="95" y="153"/>
                      <a:pt x="96" y="150"/>
                      <a:pt x="94" y="148"/>
                    </a:cubicBezTo>
                    <a:cubicBezTo>
                      <a:pt x="94" y="147"/>
                      <a:pt x="90" y="140"/>
                      <a:pt x="82" y="138"/>
                    </a:cubicBezTo>
                    <a:cubicBezTo>
                      <a:pt x="78" y="137"/>
                      <a:pt x="75" y="137"/>
                      <a:pt x="71" y="138"/>
                    </a:cubicBezTo>
                    <a:cubicBezTo>
                      <a:pt x="70" y="136"/>
                      <a:pt x="67" y="135"/>
                      <a:pt x="64" y="136"/>
                    </a:cubicBezTo>
                    <a:cubicBezTo>
                      <a:pt x="62" y="138"/>
                      <a:pt x="61" y="141"/>
                      <a:pt x="62" y="143"/>
                    </a:cubicBezTo>
                    <a:cubicBezTo>
                      <a:pt x="60" y="145"/>
                      <a:pt x="58" y="148"/>
                      <a:pt x="57" y="152"/>
                    </a:cubicBezTo>
                    <a:cubicBezTo>
                      <a:pt x="55" y="160"/>
                      <a:pt x="58" y="167"/>
                      <a:pt x="59" y="168"/>
                    </a:cubicBezTo>
                    <a:cubicBezTo>
                      <a:pt x="59" y="169"/>
                      <a:pt x="63" y="176"/>
                      <a:pt x="71" y="178"/>
                    </a:cubicBezTo>
                    <a:cubicBezTo>
                      <a:pt x="75" y="179"/>
                      <a:pt x="78" y="179"/>
                      <a:pt x="82" y="178"/>
                    </a:cubicBezTo>
                    <a:cubicBezTo>
                      <a:pt x="92" y="195"/>
                      <a:pt x="92" y="195"/>
                      <a:pt x="92" y="195"/>
                    </a:cubicBezTo>
                    <a:cubicBezTo>
                      <a:pt x="86" y="195"/>
                      <a:pt x="83" y="191"/>
                      <a:pt x="82" y="190"/>
                    </a:cubicBezTo>
                    <a:cubicBezTo>
                      <a:pt x="81" y="187"/>
                      <a:pt x="78" y="186"/>
                      <a:pt x="76" y="188"/>
                    </a:cubicBezTo>
                    <a:cubicBezTo>
                      <a:pt x="73" y="189"/>
                      <a:pt x="72" y="192"/>
                      <a:pt x="74" y="194"/>
                    </a:cubicBezTo>
                    <a:cubicBezTo>
                      <a:pt x="77" y="201"/>
                      <a:pt x="86" y="208"/>
                      <a:pt x="97" y="204"/>
                    </a:cubicBezTo>
                    <a:cubicBezTo>
                      <a:pt x="97" y="205"/>
                      <a:pt x="97" y="205"/>
                      <a:pt x="97" y="205"/>
                    </a:cubicBezTo>
                    <a:cubicBezTo>
                      <a:pt x="99" y="208"/>
                      <a:pt x="102" y="209"/>
                      <a:pt x="104" y="207"/>
                    </a:cubicBezTo>
                    <a:cubicBezTo>
                      <a:pt x="107" y="206"/>
                      <a:pt x="108" y="203"/>
                      <a:pt x="106" y="201"/>
                    </a:cubicBezTo>
                    <a:cubicBezTo>
                      <a:pt x="105" y="199"/>
                      <a:pt x="105" y="199"/>
                      <a:pt x="105" y="199"/>
                    </a:cubicBezTo>
                    <a:cubicBezTo>
                      <a:pt x="114" y="192"/>
                      <a:pt x="113" y="181"/>
                      <a:pt x="109" y="175"/>
                    </a:cubicBezTo>
                    <a:cubicBezTo>
                      <a:pt x="106" y="168"/>
                      <a:pt x="97" y="161"/>
                      <a:pt x="86" y="165"/>
                    </a:cubicBezTo>
                    <a:close/>
                    <a:moveTo>
                      <a:pt x="74" y="168"/>
                    </a:moveTo>
                    <a:cubicBezTo>
                      <a:pt x="70" y="167"/>
                      <a:pt x="68" y="163"/>
                      <a:pt x="68" y="163"/>
                    </a:cubicBezTo>
                    <a:cubicBezTo>
                      <a:pt x="67" y="161"/>
                      <a:pt x="65" y="156"/>
                      <a:pt x="68" y="152"/>
                    </a:cubicBezTo>
                    <a:cubicBezTo>
                      <a:pt x="77" y="168"/>
                      <a:pt x="77" y="168"/>
                      <a:pt x="77" y="168"/>
                    </a:cubicBezTo>
                    <a:cubicBezTo>
                      <a:pt x="76" y="168"/>
                      <a:pt x="75" y="168"/>
                      <a:pt x="74" y="168"/>
                    </a:cubicBezTo>
                    <a:close/>
                    <a:moveTo>
                      <a:pt x="100" y="190"/>
                    </a:moveTo>
                    <a:cubicBezTo>
                      <a:pt x="91" y="174"/>
                      <a:pt x="91" y="174"/>
                      <a:pt x="91" y="174"/>
                    </a:cubicBezTo>
                    <a:cubicBezTo>
                      <a:pt x="96" y="174"/>
                      <a:pt x="99" y="178"/>
                      <a:pt x="100" y="180"/>
                    </a:cubicBezTo>
                    <a:cubicBezTo>
                      <a:pt x="101" y="181"/>
                      <a:pt x="103" y="186"/>
                      <a:pt x="100" y="19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grpSp>
        <p:nvGrpSpPr>
          <p:cNvPr id="96" name="组合 33"/>
          <p:cNvGrpSpPr/>
          <p:nvPr/>
        </p:nvGrpSpPr>
        <p:grpSpPr>
          <a:xfrm>
            <a:off x="5366927" y="3163116"/>
            <a:ext cx="577138" cy="577138"/>
            <a:chOff x="4237946" y="3886950"/>
            <a:chExt cx="671712" cy="671712"/>
          </a:xfrm>
        </p:grpSpPr>
        <p:sp>
          <p:nvSpPr>
            <p:cNvPr id="1048789" name="椭圆 25"/>
            <p:cNvSpPr/>
            <p:nvPr/>
          </p:nvSpPr>
          <p:spPr>
            <a:xfrm>
              <a:off x="4237946" y="3886950"/>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sp>
          <p:nvSpPr>
            <p:cNvPr id="1048790" name="Freeform 74"/>
            <p:cNvSpPr>
              <a:spLocks noEditPoints="1"/>
            </p:cNvSpPr>
            <p:nvPr/>
          </p:nvSpPr>
          <p:spPr bwMode="auto">
            <a:xfrm>
              <a:off x="4401848" y="4102514"/>
              <a:ext cx="410743" cy="270993"/>
            </a:xfrm>
            <a:custGeom>
              <a:avLst/>
              <a:gdLst>
                <a:gd name="T0" fmla="*/ 220 w 511"/>
                <a:gd name="T1" fmla="*/ 149 h 337"/>
                <a:gd name="T2" fmla="*/ 200 w 511"/>
                <a:gd name="T3" fmla="*/ 121 h 337"/>
                <a:gd name="T4" fmla="*/ 257 w 511"/>
                <a:gd name="T5" fmla="*/ 195 h 337"/>
                <a:gd name="T6" fmla="*/ 237 w 511"/>
                <a:gd name="T7" fmla="*/ 223 h 337"/>
                <a:gd name="T8" fmla="*/ 465 w 511"/>
                <a:gd name="T9" fmla="*/ 129 h 337"/>
                <a:gd name="T10" fmla="*/ 422 w 511"/>
                <a:gd name="T11" fmla="*/ 129 h 337"/>
                <a:gd name="T12" fmla="*/ 38 w 511"/>
                <a:gd name="T13" fmla="*/ 116 h 337"/>
                <a:gd name="T14" fmla="*/ 0 w 511"/>
                <a:gd name="T15" fmla="*/ 135 h 337"/>
                <a:gd name="T16" fmla="*/ 18 w 511"/>
                <a:gd name="T17" fmla="*/ 209 h 337"/>
                <a:gd name="T18" fmla="*/ 120 w 511"/>
                <a:gd name="T19" fmla="*/ 282 h 337"/>
                <a:gd name="T20" fmla="*/ 153 w 511"/>
                <a:gd name="T21" fmla="*/ 337 h 337"/>
                <a:gd name="T22" fmla="*/ 192 w 511"/>
                <a:gd name="T23" fmla="*/ 309 h 337"/>
                <a:gd name="T24" fmla="*/ 250 w 511"/>
                <a:gd name="T25" fmla="*/ 293 h 337"/>
                <a:gd name="T26" fmla="*/ 280 w 511"/>
                <a:gd name="T27" fmla="*/ 337 h 337"/>
                <a:gd name="T28" fmla="*/ 320 w 511"/>
                <a:gd name="T29" fmla="*/ 309 h 337"/>
                <a:gd name="T30" fmla="*/ 424 w 511"/>
                <a:gd name="T31" fmla="*/ 152 h 337"/>
                <a:gd name="T32" fmla="*/ 431 w 511"/>
                <a:gd name="T33" fmla="*/ 150 h 337"/>
                <a:gd name="T34" fmla="*/ 433 w 511"/>
                <a:gd name="T35" fmla="*/ 187 h 337"/>
                <a:gd name="T36" fmla="*/ 478 w 511"/>
                <a:gd name="T37" fmla="*/ 176 h 337"/>
                <a:gd name="T38" fmla="*/ 465 w 511"/>
                <a:gd name="T39" fmla="*/ 148 h 337"/>
                <a:gd name="T40" fmla="*/ 503 w 511"/>
                <a:gd name="T41" fmla="*/ 171 h 337"/>
                <a:gd name="T42" fmla="*/ 274 w 511"/>
                <a:gd name="T43" fmla="*/ 195 h 337"/>
                <a:gd name="T44" fmla="*/ 237 w 511"/>
                <a:gd name="T45" fmla="*/ 245 h 337"/>
                <a:gd name="T46" fmla="*/ 220 w 511"/>
                <a:gd name="T47" fmla="*/ 245 h 337"/>
                <a:gd name="T48" fmla="*/ 183 w 511"/>
                <a:gd name="T49" fmla="*/ 195 h 337"/>
                <a:gd name="T50" fmla="*/ 200 w 511"/>
                <a:gd name="T51" fmla="*/ 195 h 337"/>
                <a:gd name="T52" fmla="*/ 220 w 511"/>
                <a:gd name="T53" fmla="*/ 223 h 337"/>
                <a:gd name="T54" fmla="*/ 183 w 511"/>
                <a:gd name="T55" fmla="*/ 121 h 337"/>
                <a:gd name="T56" fmla="*/ 220 w 511"/>
                <a:gd name="T57" fmla="*/ 72 h 337"/>
                <a:gd name="T58" fmla="*/ 237 w 511"/>
                <a:gd name="T59" fmla="*/ 72 h 337"/>
                <a:gd name="T60" fmla="*/ 274 w 511"/>
                <a:gd name="T61" fmla="*/ 121 h 337"/>
                <a:gd name="T62" fmla="*/ 257 w 511"/>
                <a:gd name="T63" fmla="*/ 121 h 337"/>
                <a:gd name="T64" fmla="*/ 237 w 511"/>
                <a:gd name="T65" fmla="*/ 94 h 337"/>
                <a:gd name="T66" fmla="*/ 274 w 511"/>
                <a:gd name="T67" fmla="*/ 195 h 337"/>
                <a:gd name="T68" fmla="*/ 268 w 511"/>
                <a:gd name="T69" fmla="*/ 43 h 337"/>
                <a:gd name="T70" fmla="*/ 176 w 511"/>
                <a:gd name="T71" fmla="*/ 43 h 337"/>
                <a:gd name="T72" fmla="*/ 172 w 511"/>
                <a:gd name="T73" fmla="*/ 25 h 337"/>
                <a:gd name="T74" fmla="*/ 280 w 511"/>
                <a:gd name="T75" fmla="*/ 36 h 337"/>
                <a:gd name="T76" fmla="*/ 457 w 511"/>
                <a:gd name="T77" fmla="*/ 177 h 337"/>
                <a:gd name="T78" fmla="*/ 447 w 511"/>
                <a:gd name="T79" fmla="*/ 165 h 337"/>
                <a:gd name="T80" fmla="*/ 447 w 511"/>
                <a:gd name="T81" fmla="*/ 164 h 337"/>
                <a:gd name="T82" fmla="*/ 456 w 511"/>
                <a:gd name="T83"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1" h="337">
                  <a:moveTo>
                    <a:pt x="200" y="121"/>
                  </a:moveTo>
                  <a:cubicBezTo>
                    <a:pt x="200" y="124"/>
                    <a:pt x="200" y="145"/>
                    <a:pt x="220" y="149"/>
                  </a:cubicBezTo>
                  <a:cubicBezTo>
                    <a:pt x="220" y="94"/>
                    <a:pt x="220" y="94"/>
                    <a:pt x="220" y="94"/>
                  </a:cubicBezTo>
                  <a:cubicBezTo>
                    <a:pt x="201" y="98"/>
                    <a:pt x="200" y="119"/>
                    <a:pt x="200" y="121"/>
                  </a:cubicBezTo>
                  <a:close/>
                  <a:moveTo>
                    <a:pt x="237" y="223"/>
                  </a:moveTo>
                  <a:cubicBezTo>
                    <a:pt x="256" y="219"/>
                    <a:pt x="257" y="198"/>
                    <a:pt x="257" y="195"/>
                  </a:cubicBezTo>
                  <a:cubicBezTo>
                    <a:pt x="257" y="193"/>
                    <a:pt x="256" y="172"/>
                    <a:pt x="237" y="168"/>
                  </a:cubicBezTo>
                  <a:lnTo>
                    <a:pt x="237" y="223"/>
                  </a:lnTo>
                  <a:close/>
                  <a:moveTo>
                    <a:pt x="509" y="159"/>
                  </a:moveTo>
                  <a:cubicBezTo>
                    <a:pt x="508" y="158"/>
                    <a:pt x="496" y="129"/>
                    <a:pt x="465" y="129"/>
                  </a:cubicBezTo>
                  <a:cubicBezTo>
                    <a:pt x="457" y="129"/>
                    <a:pt x="450" y="131"/>
                    <a:pt x="445" y="134"/>
                  </a:cubicBezTo>
                  <a:cubicBezTo>
                    <a:pt x="438" y="132"/>
                    <a:pt x="431" y="130"/>
                    <a:pt x="422" y="129"/>
                  </a:cubicBezTo>
                  <a:cubicBezTo>
                    <a:pt x="408" y="9"/>
                    <a:pt x="283" y="0"/>
                    <a:pt x="231" y="0"/>
                  </a:cubicBezTo>
                  <a:cubicBezTo>
                    <a:pt x="181" y="0"/>
                    <a:pt x="60" y="9"/>
                    <a:pt x="38" y="116"/>
                  </a:cubicBezTo>
                  <a:cubicBezTo>
                    <a:pt x="18" y="116"/>
                    <a:pt x="18" y="116"/>
                    <a:pt x="18" y="116"/>
                  </a:cubicBezTo>
                  <a:cubicBezTo>
                    <a:pt x="8" y="116"/>
                    <a:pt x="0" y="124"/>
                    <a:pt x="0" y="135"/>
                  </a:cubicBezTo>
                  <a:cubicBezTo>
                    <a:pt x="0" y="191"/>
                    <a:pt x="0" y="191"/>
                    <a:pt x="0" y="191"/>
                  </a:cubicBezTo>
                  <a:cubicBezTo>
                    <a:pt x="0" y="201"/>
                    <a:pt x="8" y="209"/>
                    <a:pt x="18" y="209"/>
                  </a:cubicBezTo>
                  <a:cubicBezTo>
                    <a:pt x="45" y="209"/>
                    <a:pt x="45" y="209"/>
                    <a:pt x="45" y="209"/>
                  </a:cubicBezTo>
                  <a:cubicBezTo>
                    <a:pt x="60" y="250"/>
                    <a:pt x="92" y="271"/>
                    <a:pt x="120" y="282"/>
                  </a:cubicBezTo>
                  <a:cubicBezTo>
                    <a:pt x="125" y="309"/>
                    <a:pt x="125" y="309"/>
                    <a:pt x="125" y="309"/>
                  </a:cubicBezTo>
                  <a:cubicBezTo>
                    <a:pt x="125" y="324"/>
                    <a:pt x="138" y="337"/>
                    <a:pt x="153" y="337"/>
                  </a:cubicBezTo>
                  <a:cubicBezTo>
                    <a:pt x="165" y="337"/>
                    <a:pt x="165" y="337"/>
                    <a:pt x="165" y="337"/>
                  </a:cubicBezTo>
                  <a:cubicBezTo>
                    <a:pt x="180" y="337"/>
                    <a:pt x="192" y="324"/>
                    <a:pt x="192" y="309"/>
                  </a:cubicBezTo>
                  <a:cubicBezTo>
                    <a:pt x="195" y="293"/>
                    <a:pt x="195" y="293"/>
                    <a:pt x="195" y="293"/>
                  </a:cubicBezTo>
                  <a:cubicBezTo>
                    <a:pt x="250" y="293"/>
                    <a:pt x="250" y="293"/>
                    <a:pt x="250" y="293"/>
                  </a:cubicBezTo>
                  <a:cubicBezTo>
                    <a:pt x="253" y="309"/>
                    <a:pt x="253" y="309"/>
                    <a:pt x="253" y="309"/>
                  </a:cubicBezTo>
                  <a:cubicBezTo>
                    <a:pt x="253" y="324"/>
                    <a:pt x="265" y="337"/>
                    <a:pt x="280" y="337"/>
                  </a:cubicBezTo>
                  <a:cubicBezTo>
                    <a:pt x="292" y="337"/>
                    <a:pt x="292" y="337"/>
                    <a:pt x="292" y="337"/>
                  </a:cubicBezTo>
                  <a:cubicBezTo>
                    <a:pt x="307" y="337"/>
                    <a:pt x="320" y="324"/>
                    <a:pt x="320" y="309"/>
                  </a:cubicBezTo>
                  <a:cubicBezTo>
                    <a:pt x="324" y="286"/>
                    <a:pt x="324" y="286"/>
                    <a:pt x="324" y="286"/>
                  </a:cubicBezTo>
                  <a:cubicBezTo>
                    <a:pt x="365" y="275"/>
                    <a:pt x="424" y="242"/>
                    <a:pt x="424" y="152"/>
                  </a:cubicBezTo>
                  <a:cubicBezTo>
                    <a:pt x="424" y="150"/>
                    <a:pt x="424" y="149"/>
                    <a:pt x="424" y="148"/>
                  </a:cubicBezTo>
                  <a:cubicBezTo>
                    <a:pt x="426" y="149"/>
                    <a:pt x="429" y="149"/>
                    <a:pt x="431" y="150"/>
                  </a:cubicBezTo>
                  <a:cubicBezTo>
                    <a:pt x="429" y="154"/>
                    <a:pt x="428" y="158"/>
                    <a:pt x="428" y="161"/>
                  </a:cubicBezTo>
                  <a:cubicBezTo>
                    <a:pt x="427" y="164"/>
                    <a:pt x="425" y="177"/>
                    <a:pt x="433" y="187"/>
                  </a:cubicBezTo>
                  <a:cubicBezTo>
                    <a:pt x="437" y="191"/>
                    <a:pt x="444" y="196"/>
                    <a:pt x="457" y="196"/>
                  </a:cubicBezTo>
                  <a:cubicBezTo>
                    <a:pt x="469" y="196"/>
                    <a:pt x="478" y="188"/>
                    <a:pt x="478" y="176"/>
                  </a:cubicBezTo>
                  <a:cubicBezTo>
                    <a:pt x="478" y="166"/>
                    <a:pt x="473" y="156"/>
                    <a:pt x="465" y="148"/>
                  </a:cubicBezTo>
                  <a:cubicBezTo>
                    <a:pt x="465" y="148"/>
                    <a:pt x="465" y="148"/>
                    <a:pt x="465" y="148"/>
                  </a:cubicBezTo>
                  <a:cubicBezTo>
                    <a:pt x="483" y="148"/>
                    <a:pt x="491" y="166"/>
                    <a:pt x="491" y="166"/>
                  </a:cubicBezTo>
                  <a:cubicBezTo>
                    <a:pt x="493" y="171"/>
                    <a:pt x="499" y="173"/>
                    <a:pt x="503" y="171"/>
                  </a:cubicBezTo>
                  <a:cubicBezTo>
                    <a:pt x="508" y="169"/>
                    <a:pt x="511" y="164"/>
                    <a:pt x="509" y="159"/>
                  </a:cubicBezTo>
                  <a:close/>
                  <a:moveTo>
                    <a:pt x="274" y="195"/>
                  </a:moveTo>
                  <a:cubicBezTo>
                    <a:pt x="274" y="210"/>
                    <a:pt x="266" y="236"/>
                    <a:pt x="237" y="240"/>
                  </a:cubicBezTo>
                  <a:cubicBezTo>
                    <a:pt x="237" y="245"/>
                    <a:pt x="237" y="245"/>
                    <a:pt x="237" y="245"/>
                  </a:cubicBezTo>
                  <a:cubicBezTo>
                    <a:pt x="237" y="250"/>
                    <a:pt x="233" y="253"/>
                    <a:pt x="228" y="253"/>
                  </a:cubicBezTo>
                  <a:cubicBezTo>
                    <a:pt x="224" y="253"/>
                    <a:pt x="220" y="250"/>
                    <a:pt x="220" y="245"/>
                  </a:cubicBezTo>
                  <a:cubicBezTo>
                    <a:pt x="220" y="240"/>
                    <a:pt x="220" y="240"/>
                    <a:pt x="220" y="240"/>
                  </a:cubicBezTo>
                  <a:cubicBezTo>
                    <a:pt x="191" y="236"/>
                    <a:pt x="183" y="210"/>
                    <a:pt x="183" y="195"/>
                  </a:cubicBezTo>
                  <a:cubicBezTo>
                    <a:pt x="183" y="191"/>
                    <a:pt x="187" y="187"/>
                    <a:pt x="191" y="187"/>
                  </a:cubicBezTo>
                  <a:cubicBezTo>
                    <a:pt x="196" y="187"/>
                    <a:pt x="200" y="191"/>
                    <a:pt x="200" y="195"/>
                  </a:cubicBezTo>
                  <a:cubicBezTo>
                    <a:pt x="200" y="195"/>
                    <a:pt x="200" y="195"/>
                    <a:pt x="200" y="195"/>
                  </a:cubicBezTo>
                  <a:cubicBezTo>
                    <a:pt x="200" y="198"/>
                    <a:pt x="201" y="219"/>
                    <a:pt x="220" y="223"/>
                  </a:cubicBezTo>
                  <a:cubicBezTo>
                    <a:pt x="220" y="166"/>
                    <a:pt x="220" y="166"/>
                    <a:pt x="220" y="166"/>
                  </a:cubicBezTo>
                  <a:cubicBezTo>
                    <a:pt x="191" y="162"/>
                    <a:pt x="183" y="136"/>
                    <a:pt x="183" y="121"/>
                  </a:cubicBezTo>
                  <a:cubicBezTo>
                    <a:pt x="183" y="107"/>
                    <a:pt x="191" y="81"/>
                    <a:pt x="220" y="77"/>
                  </a:cubicBezTo>
                  <a:cubicBezTo>
                    <a:pt x="220" y="72"/>
                    <a:pt x="220" y="72"/>
                    <a:pt x="220" y="72"/>
                  </a:cubicBezTo>
                  <a:cubicBezTo>
                    <a:pt x="220" y="67"/>
                    <a:pt x="224" y="64"/>
                    <a:pt x="228" y="64"/>
                  </a:cubicBezTo>
                  <a:cubicBezTo>
                    <a:pt x="233" y="64"/>
                    <a:pt x="237" y="67"/>
                    <a:pt x="237" y="72"/>
                  </a:cubicBezTo>
                  <a:cubicBezTo>
                    <a:pt x="237" y="77"/>
                    <a:pt x="237" y="77"/>
                    <a:pt x="237" y="77"/>
                  </a:cubicBezTo>
                  <a:cubicBezTo>
                    <a:pt x="266" y="81"/>
                    <a:pt x="274" y="107"/>
                    <a:pt x="274" y="121"/>
                  </a:cubicBezTo>
                  <a:cubicBezTo>
                    <a:pt x="274" y="126"/>
                    <a:pt x="270" y="130"/>
                    <a:pt x="265" y="130"/>
                  </a:cubicBezTo>
                  <a:cubicBezTo>
                    <a:pt x="261" y="130"/>
                    <a:pt x="257" y="126"/>
                    <a:pt x="257" y="121"/>
                  </a:cubicBezTo>
                  <a:cubicBezTo>
                    <a:pt x="257" y="121"/>
                    <a:pt x="257" y="121"/>
                    <a:pt x="257" y="121"/>
                  </a:cubicBezTo>
                  <a:cubicBezTo>
                    <a:pt x="257" y="119"/>
                    <a:pt x="256" y="98"/>
                    <a:pt x="237" y="94"/>
                  </a:cubicBezTo>
                  <a:cubicBezTo>
                    <a:pt x="237" y="151"/>
                    <a:pt x="237" y="151"/>
                    <a:pt x="237" y="151"/>
                  </a:cubicBezTo>
                  <a:cubicBezTo>
                    <a:pt x="266" y="155"/>
                    <a:pt x="274" y="181"/>
                    <a:pt x="274" y="195"/>
                  </a:cubicBezTo>
                  <a:close/>
                  <a:moveTo>
                    <a:pt x="280" y="36"/>
                  </a:moveTo>
                  <a:cubicBezTo>
                    <a:pt x="278" y="41"/>
                    <a:pt x="273" y="44"/>
                    <a:pt x="268" y="43"/>
                  </a:cubicBezTo>
                  <a:cubicBezTo>
                    <a:pt x="228" y="32"/>
                    <a:pt x="177" y="43"/>
                    <a:pt x="176" y="43"/>
                  </a:cubicBezTo>
                  <a:cubicBezTo>
                    <a:pt x="176" y="43"/>
                    <a:pt x="176" y="43"/>
                    <a:pt x="176" y="43"/>
                  </a:cubicBezTo>
                  <a:cubicBezTo>
                    <a:pt x="171" y="44"/>
                    <a:pt x="166" y="41"/>
                    <a:pt x="165" y="36"/>
                  </a:cubicBezTo>
                  <a:cubicBezTo>
                    <a:pt x="164" y="31"/>
                    <a:pt x="167" y="26"/>
                    <a:pt x="172" y="25"/>
                  </a:cubicBezTo>
                  <a:cubicBezTo>
                    <a:pt x="175" y="24"/>
                    <a:pt x="228" y="12"/>
                    <a:pt x="273" y="25"/>
                  </a:cubicBezTo>
                  <a:cubicBezTo>
                    <a:pt x="278" y="26"/>
                    <a:pt x="281" y="31"/>
                    <a:pt x="280" y="36"/>
                  </a:cubicBezTo>
                  <a:close/>
                  <a:moveTo>
                    <a:pt x="459" y="177"/>
                  </a:moveTo>
                  <a:cubicBezTo>
                    <a:pt x="458" y="177"/>
                    <a:pt x="458" y="177"/>
                    <a:pt x="457" y="177"/>
                  </a:cubicBezTo>
                  <a:cubicBezTo>
                    <a:pt x="454" y="177"/>
                    <a:pt x="450" y="177"/>
                    <a:pt x="448" y="175"/>
                  </a:cubicBezTo>
                  <a:cubicBezTo>
                    <a:pt x="446" y="172"/>
                    <a:pt x="447" y="166"/>
                    <a:pt x="447" y="165"/>
                  </a:cubicBezTo>
                  <a:cubicBezTo>
                    <a:pt x="447" y="164"/>
                    <a:pt x="447" y="164"/>
                    <a:pt x="447" y="164"/>
                  </a:cubicBezTo>
                  <a:cubicBezTo>
                    <a:pt x="447" y="164"/>
                    <a:pt x="447" y="164"/>
                    <a:pt x="447" y="164"/>
                  </a:cubicBezTo>
                  <a:cubicBezTo>
                    <a:pt x="447" y="163"/>
                    <a:pt x="447" y="161"/>
                    <a:pt x="448" y="159"/>
                  </a:cubicBezTo>
                  <a:cubicBezTo>
                    <a:pt x="452" y="162"/>
                    <a:pt x="454" y="165"/>
                    <a:pt x="456" y="168"/>
                  </a:cubicBezTo>
                  <a:cubicBezTo>
                    <a:pt x="459" y="173"/>
                    <a:pt x="459" y="176"/>
                    <a:pt x="459" y="1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97" name="组合 32"/>
          <p:cNvGrpSpPr/>
          <p:nvPr/>
        </p:nvGrpSpPr>
        <p:grpSpPr>
          <a:xfrm>
            <a:off x="5411814" y="3993705"/>
            <a:ext cx="577138" cy="577138"/>
            <a:chOff x="4237946" y="5168256"/>
            <a:chExt cx="671712" cy="671712"/>
          </a:xfrm>
        </p:grpSpPr>
        <p:sp>
          <p:nvSpPr>
            <p:cNvPr id="1048791" name="椭圆 27"/>
            <p:cNvSpPr/>
            <p:nvPr/>
          </p:nvSpPr>
          <p:spPr>
            <a:xfrm>
              <a:off x="4237946" y="5168256"/>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grpSp>
          <p:nvGrpSpPr>
            <p:cNvPr id="98" name="组 21"/>
            <p:cNvGrpSpPr/>
            <p:nvPr/>
          </p:nvGrpSpPr>
          <p:grpSpPr>
            <a:xfrm>
              <a:off x="4433441" y="5313651"/>
              <a:ext cx="280009" cy="380920"/>
              <a:chOff x="6873876" y="5411788"/>
              <a:chExt cx="665163" cy="904875"/>
            </a:xfrm>
            <a:solidFill>
              <a:schemeClr val="bg1"/>
            </a:solidFill>
          </p:grpSpPr>
          <p:sp>
            <p:nvSpPr>
              <p:cNvPr id="1048792" name="Freeform 64"/>
              <p:cNvSpPr>
                <a:spLocks noEditPoints="1"/>
              </p:cNvSpPr>
              <p:nvPr/>
            </p:nvSpPr>
            <p:spPr bwMode="auto">
              <a:xfrm>
                <a:off x="6873876" y="5411788"/>
                <a:ext cx="665163" cy="835025"/>
              </a:xfrm>
              <a:custGeom>
                <a:avLst/>
                <a:gdLst>
                  <a:gd name="T0" fmla="*/ 209 w 317"/>
                  <a:gd name="T1" fmla="*/ 99 h 398"/>
                  <a:gd name="T2" fmla="*/ 119 w 317"/>
                  <a:gd name="T3" fmla="*/ 105 h 398"/>
                  <a:gd name="T4" fmla="*/ 86 w 317"/>
                  <a:gd name="T5" fmla="*/ 99 h 398"/>
                  <a:gd name="T6" fmla="*/ 0 w 317"/>
                  <a:gd name="T7" fmla="*/ 316 h 398"/>
                  <a:gd name="T8" fmla="*/ 230 w 317"/>
                  <a:gd name="T9" fmla="*/ 398 h 398"/>
                  <a:gd name="T10" fmla="*/ 317 w 317"/>
                  <a:gd name="T11" fmla="*/ 214 h 398"/>
                  <a:gd name="T12" fmla="*/ 230 w 317"/>
                  <a:gd name="T13" fmla="*/ 99 h 398"/>
                  <a:gd name="T14" fmla="*/ 171 w 317"/>
                  <a:gd name="T15" fmla="*/ 334 h 398"/>
                  <a:gd name="T16" fmla="*/ 153 w 317"/>
                  <a:gd name="T17" fmla="*/ 334 h 398"/>
                  <a:gd name="T18" fmla="*/ 113 w 317"/>
                  <a:gd name="T19" fmla="*/ 282 h 398"/>
                  <a:gd name="T20" fmla="*/ 131 w 317"/>
                  <a:gd name="T21" fmla="*/ 282 h 398"/>
                  <a:gd name="T22" fmla="*/ 153 w 317"/>
                  <a:gd name="T23" fmla="*/ 311 h 398"/>
                  <a:gd name="T24" fmla="*/ 113 w 317"/>
                  <a:gd name="T25" fmla="*/ 203 h 398"/>
                  <a:gd name="T26" fmla="*/ 153 w 317"/>
                  <a:gd name="T27" fmla="*/ 150 h 398"/>
                  <a:gd name="T28" fmla="*/ 171 w 317"/>
                  <a:gd name="T29" fmla="*/ 150 h 398"/>
                  <a:gd name="T30" fmla="*/ 210 w 317"/>
                  <a:gd name="T31" fmla="*/ 203 h 398"/>
                  <a:gd name="T32" fmla="*/ 192 w 317"/>
                  <a:gd name="T33" fmla="*/ 203 h 398"/>
                  <a:gd name="T34" fmla="*/ 171 w 317"/>
                  <a:gd name="T35" fmla="*/ 173 h 398"/>
                  <a:gd name="T36" fmla="*/ 210 w 317"/>
                  <a:gd name="T37" fmla="*/ 282 h 398"/>
                  <a:gd name="T38" fmla="*/ 211 w 317"/>
                  <a:gd name="T39" fmla="*/ 375 h 398"/>
                  <a:gd name="T40" fmla="*/ 211 w 317"/>
                  <a:gd name="T41" fmla="*/ 364 h 398"/>
                  <a:gd name="T42" fmla="*/ 285 w 317"/>
                  <a:gd name="T43" fmla="*/ 317 h 398"/>
                  <a:gd name="T44" fmla="*/ 296 w 317"/>
                  <a:gd name="T45" fmla="*/ 317 h 398"/>
                  <a:gd name="T46" fmla="*/ 171 w 317"/>
                  <a:gd name="T47" fmla="*/ 252 h 398"/>
                  <a:gd name="T48" fmla="*/ 192 w 317"/>
                  <a:gd name="T49" fmla="*/ 282 h 398"/>
                  <a:gd name="T50" fmla="*/ 131 w 317"/>
                  <a:gd name="T51" fmla="*/ 203 h 398"/>
                  <a:gd name="T52" fmla="*/ 153 w 317"/>
                  <a:gd name="T53" fmla="*/ 173 h 398"/>
                  <a:gd name="T54" fmla="*/ 119 w 317"/>
                  <a:gd name="T55" fmla="*/ 79 h 398"/>
                  <a:gd name="T56" fmla="*/ 203 w 317"/>
                  <a:gd name="T57" fmla="*/ 80 h 398"/>
                  <a:gd name="T58" fmla="*/ 211 w 317"/>
                  <a:gd name="T59" fmla="*/ 0 h 398"/>
                  <a:gd name="T60" fmla="*/ 79 w 317"/>
                  <a:gd name="T61" fmla="*/ 24 h 398"/>
                  <a:gd name="T62" fmla="*/ 119 w 317"/>
                  <a:gd name="T63" fmla="*/ 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398">
                    <a:moveTo>
                      <a:pt x="230" y="99"/>
                    </a:moveTo>
                    <a:cubicBezTo>
                      <a:pt x="209" y="99"/>
                      <a:pt x="209" y="99"/>
                      <a:pt x="209" y="99"/>
                    </a:cubicBezTo>
                    <a:cubicBezTo>
                      <a:pt x="207" y="103"/>
                      <a:pt x="203" y="105"/>
                      <a:pt x="198" y="105"/>
                    </a:cubicBezTo>
                    <a:cubicBezTo>
                      <a:pt x="119" y="105"/>
                      <a:pt x="119" y="105"/>
                      <a:pt x="119" y="105"/>
                    </a:cubicBezTo>
                    <a:cubicBezTo>
                      <a:pt x="114" y="105"/>
                      <a:pt x="110" y="103"/>
                      <a:pt x="107" y="99"/>
                    </a:cubicBezTo>
                    <a:cubicBezTo>
                      <a:pt x="94" y="99"/>
                      <a:pt x="86" y="99"/>
                      <a:pt x="86" y="99"/>
                    </a:cubicBezTo>
                    <a:cubicBezTo>
                      <a:pt x="86" y="99"/>
                      <a:pt x="0" y="99"/>
                      <a:pt x="0" y="180"/>
                    </a:cubicBezTo>
                    <a:cubicBezTo>
                      <a:pt x="0" y="316"/>
                      <a:pt x="0" y="316"/>
                      <a:pt x="0" y="316"/>
                    </a:cubicBezTo>
                    <a:cubicBezTo>
                      <a:pt x="0" y="316"/>
                      <a:pt x="0" y="398"/>
                      <a:pt x="86" y="398"/>
                    </a:cubicBezTo>
                    <a:cubicBezTo>
                      <a:pt x="173" y="398"/>
                      <a:pt x="230" y="398"/>
                      <a:pt x="230" y="398"/>
                    </a:cubicBezTo>
                    <a:cubicBezTo>
                      <a:pt x="230" y="398"/>
                      <a:pt x="317" y="398"/>
                      <a:pt x="317" y="316"/>
                    </a:cubicBezTo>
                    <a:cubicBezTo>
                      <a:pt x="317" y="254"/>
                      <a:pt x="317" y="214"/>
                      <a:pt x="317" y="214"/>
                    </a:cubicBezTo>
                    <a:cubicBezTo>
                      <a:pt x="317" y="193"/>
                      <a:pt x="317" y="180"/>
                      <a:pt x="317" y="180"/>
                    </a:cubicBezTo>
                    <a:cubicBezTo>
                      <a:pt x="317" y="180"/>
                      <a:pt x="317" y="99"/>
                      <a:pt x="230" y="99"/>
                    </a:cubicBezTo>
                    <a:close/>
                    <a:moveTo>
                      <a:pt x="171" y="329"/>
                    </a:moveTo>
                    <a:cubicBezTo>
                      <a:pt x="171" y="334"/>
                      <a:pt x="171" y="334"/>
                      <a:pt x="171" y="334"/>
                    </a:cubicBezTo>
                    <a:cubicBezTo>
                      <a:pt x="171" y="339"/>
                      <a:pt x="167" y="343"/>
                      <a:pt x="162" y="343"/>
                    </a:cubicBezTo>
                    <a:cubicBezTo>
                      <a:pt x="157" y="343"/>
                      <a:pt x="153" y="339"/>
                      <a:pt x="153" y="334"/>
                    </a:cubicBezTo>
                    <a:cubicBezTo>
                      <a:pt x="153" y="329"/>
                      <a:pt x="153" y="329"/>
                      <a:pt x="153" y="329"/>
                    </a:cubicBezTo>
                    <a:cubicBezTo>
                      <a:pt x="122" y="325"/>
                      <a:pt x="113" y="297"/>
                      <a:pt x="113" y="282"/>
                    </a:cubicBezTo>
                    <a:cubicBezTo>
                      <a:pt x="113" y="277"/>
                      <a:pt x="117" y="273"/>
                      <a:pt x="122" y="273"/>
                    </a:cubicBezTo>
                    <a:cubicBezTo>
                      <a:pt x="127" y="273"/>
                      <a:pt x="131" y="277"/>
                      <a:pt x="131" y="282"/>
                    </a:cubicBezTo>
                    <a:cubicBezTo>
                      <a:pt x="131" y="282"/>
                      <a:pt x="131" y="282"/>
                      <a:pt x="131" y="282"/>
                    </a:cubicBezTo>
                    <a:cubicBezTo>
                      <a:pt x="131" y="284"/>
                      <a:pt x="132" y="306"/>
                      <a:pt x="153" y="311"/>
                    </a:cubicBezTo>
                    <a:cubicBezTo>
                      <a:pt x="153" y="250"/>
                      <a:pt x="153" y="250"/>
                      <a:pt x="153" y="250"/>
                    </a:cubicBezTo>
                    <a:cubicBezTo>
                      <a:pt x="122" y="246"/>
                      <a:pt x="113" y="218"/>
                      <a:pt x="113" y="203"/>
                    </a:cubicBezTo>
                    <a:cubicBezTo>
                      <a:pt x="113" y="187"/>
                      <a:pt x="122" y="159"/>
                      <a:pt x="153" y="155"/>
                    </a:cubicBezTo>
                    <a:cubicBezTo>
                      <a:pt x="153" y="150"/>
                      <a:pt x="153" y="150"/>
                      <a:pt x="153" y="150"/>
                    </a:cubicBezTo>
                    <a:cubicBezTo>
                      <a:pt x="153" y="145"/>
                      <a:pt x="157" y="141"/>
                      <a:pt x="162" y="141"/>
                    </a:cubicBezTo>
                    <a:cubicBezTo>
                      <a:pt x="167" y="141"/>
                      <a:pt x="171" y="145"/>
                      <a:pt x="171" y="150"/>
                    </a:cubicBezTo>
                    <a:cubicBezTo>
                      <a:pt x="171" y="155"/>
                      <a:pt x="171" y="155"/>
                      <a:pt x="171" y="155"/>
                    </a:cubicBezTo>
                    <a:cubicBezTo>
                      <a:pt x="201" y="159"/>
                      <a:pt x="210" y="187"/>
                      <a:pt x="210" y="203"/>
                    </a:cubicBezTo>
                    <a:cubicBezTo>
                      <a:pt x="210" y="208"/>
                      <a:pt x="206" y="212"/>
                      <a:pt x="201" y="212"/>
                    </a:cubicBezTo>
                    <a:cubicBezTo>
                      <a:pt x="196" y="212"/>
                      <a:pt x="192" y="208"/>
                      <a:pt x="192" y="203"/>
                    </a:cubicBezTo>
                    <a:cubicBezTo>
                      <a:pt x="192" y="203"/>
                      <a:pt x="192" y="203"/>
                      <a:pt x="192" y="203"/>
                    </a:cubicBezTo>
                    <a:cubicBezTo>
                      <a:pt x="192" y="200"/>
                      <a:pt x="191" y="178"/>
                      <a:pt x="171" y="173"/>
                    </a:cubicBezTo>
                    <a:cubicBezTo>
                      <a:pt x="171" y="234"/>
                      <a:pt x="171" y="234"/>
                      <a:pt x="171" y="234"/>
                    </a:cubicBezTo>
                    <a:cubicBezTo>
                      <a:pt x="201" y="238"/>
                      <a:pt x="210" y="266"/>
                      <a:pt x="210" y="282"/>
                    </a:cubicBezTo>
                    <a:cubicBezTo>
                      <a:pt x="210" y="297"/>
                      <a:pt x="201" y="325"/>
                      <a:pt x="171" y="329"/>
                    </a:cubicBezTo>
                    <a:close/>
                    <a:moveTo>
                      <a:pt x="211" y="375"/>
                    </a:moveTo>
                    <a:cubicBezTo>
                      <a:pt x="208" y="375"/>
                      <a:pt x="205" y="373"/>
                      <a:pt x="205" y="370"/>
                    </a:cubicBezTo>
                    <a:cubicBezTo>
                      <a:pt x="205" y="366"/>
                      <a:pt x="208" y="364"/>
                      <a:pt x="211" y="364"/>
                    </a:cubicBezTo>
                    <a:cubicBezTo>
                      <a:pt x="283" y="364"/>
                      <a:pt x="285" y="319"/>
                      <a:pt x="285" y="317"/>
                    </a:cubicBezTo>
                    <a:cubicBezTo>
                      <a:pt x="285" y="317"/>
                      <a:pt x="285" y="317"/>
                      <a:pt x="285" y="317"/>
                    </a:cubicBezTo>
                    <a:cubicBezTo>
                      <a:pt x="285" y="313"/>
                      <a:pt x="287" y="311"/>
                      <a:pt x="290" y="311"/>
                    </a:cubicBezTo>
                    <a:cubicBezTo>
                      <a:pt x="294" y="311"/>
                      <a:pt x="296" y="313"/>
                      <a:pt x="296" y="317"/>
                    </a:cubicBezTo>
                    <a:cubicBezTo>
                      <a:pt x="296" y="317"/>
                      <a:pt x="295" y="375"/>
                      <a:pt x="211" y="375"/>
                    </a:cubicBezTo>
                    <a:close/>
                    <a:moveTo>
                      <a:pt x="171" y="252"/>
                    </a:moveTo>
                    <a:cubicBezTo>
                      <a:pt x="171" y="311"/>
                      <a:pt x="171" y="311"/>
                      <a:pt x="171" y="311"/>
                    </a:cubicBezTo>
                    <a:cubicBezTo>
                      <a:pt x="191" y="306"/>
                      <a:pt x="192" y="284"/>
                      <a:pt x="192" y="282"/>
                    </a:cubicBezTo>
                    <a:cubicBezTo>
                      <a:pt x="192" y="279"/>
                      <a:pt x="191" y="257"/>
                      <a:pt x="171" y="252"/>
                    </a:cubicBezTo>
                    <a:close/>
                    <a:moveTo>
                      <a:pt x="131" y="203"/>
                    </a:moveTo>
                    <a:cubicBezTo>
                      <a:pt x="131" y="205"/>
                      <a:pt x="132" y="227"/>
                      <a:pt x="153" y="232"/>
                    </a:cubicBezTo>
                    <a:cubicBezTo>
                      <a:pt x="153" y="173"/>
                      <a:pt x="153" y="173"/>
                      <a:pt x="153" y="173"/>
                    </a:cubicBezTo>
                    <a:cubicBezTo>
                      <a:pt x="132" y="178"/>
                      <a:pt x="131" y="200"/>
                      <a:pt x="131" y="203"/>
                    </a:cubicBezTo>
                    <a:close/>
                    <a:moveTo>
                      <a:pt x="119" y="79"/>
                    </a:moveTo>
                    <a:cubicBezTo>
                      <a:pt x="198" y="79"/>
                      <a:pt x="198" y="79"/>
                      <a:pt x="198" y="79"/>
                    </a:cubicBezTo>
                    <a:cubicBezTo>
                      <a:pt x="200" y="79"/>
                      <a:pt x="202" y="79"/>
                      <a:pt x="203" y="80"/>
                    </a:cubicBezTo>
                    <a:cubicBezTo>
                      <a:pt x="218" y="63"/>
                      <a:pt x="238" y="39"/>
                      <a:pt x="238" y="24"/>
                    </a:cubicBezTo>
                    <a:cubicBezTo>
                      <a:pt x="238" y="0"/>
                      <a:pt x="211" y="0"/>
                      <a:pt x="211" y="0"/>
                    </a:cubicBezTo>
                    <a:cubicBezTo>
                      <a:pt x="105" y="0"/>
                      <a:pt x="105" y="0"/>
                      <a:pt x="105" y="0"/>
                    </a:cubicBezTo>
                    <a:cubicBezTo>
                      <a:pt x="105" y="0"/>
                      <a:pt x="79" y="0"/>
                      <a:pt x="79" y="24"/>
                    </a:cubicBezTo>
                    <a:cubicBezTo>
                      <a:pt x="79" y="39"/>
                      <a:pt x="98" y="63"/>
                      <a:pt x="113" y="80"/>
                    </a:cubicBezTo>
                    <a:cubicBezTo>
                      <a:pt x="115" y="79"/>
                      <a:pt x="117" y="79"/>
                      <a:pt x="119"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1048793" name="Freeform 65"/>
              <p:cNvSpPr>
                <a:spLocks noEditPoints="1"/>
              </p:cNvSpPr>
              <p:nvPr/>
            </p:nvSpPr>
            <p:spPr bwMode="auto">
              <a:xfrm>
                <a:off x="6873876" y="5578475"/>
                <a:ext cx="665163" cy="738188"/>
              </a:xfrm>
              <a:custGeom>
                <a:avLst/>
                <a:gdLst>
                  <a:gd name="T0" fmla="*/ 230 w 317"/>
                  <a:gd name="T1" fmla="*/ 319 h 352"/>
                  <a:gd name="T2" fmla="*/ 86 w 317"/>
                  <a:gd name="T3" fmla="*/ 319 h 352"/>
                  <a:gd name="T4" fmla="*/ 0 w 317"/>
                  <a:gd name="T5" fmla="*/ 237 h 352"/>
                  <a:gd name="T6" fmla="*/ 0 w 317"/>
                  <a:gd name="T7" fmla="*/ 271 h 352"/>
                  <a:gd name="T8" fmla="*/ 86 w 317"/>
                  <a:gd name="T9" fmla="*/ 352 h 352"/>
                  <a:gd name="T10" fmla="*/ 230 w 317"/>
                  <a:gd name="T11" fmla="*/ 352 h 352"/>
                  <a:gd name="T12" fmla="*/ 317 w 317"/>
                  <a:gd name="T13" fmla="*/ 271 h 352"/>
                  <a:gd name="T14" fmla="*/ 317 w 317"/>
                  <a:gd name="T15" fmla="*/ 237 h 352"/>
                  <a:gd name="T16" fmla="*/ 230 w 317"/>
                  <a:gd name="T17" fmla="*/ 319 h 352"/>
                  <a:gd name="T18" fmla="*/ 119 w 317"/>
                  <a:gd name="T19" fmla="*/ 26 h 352"/>
                  <a:gd name="T20" fmla="*/ 198 w 317"/>
                  <a:gd name="T21" fmla="*/ 26 h 352"/>
                  <a:gd name="T22" fmla="*/ 209 w 317"/>
                  <a:gd name="T23" fmla="*/ 20 h 352"/>
                  <a:gd name="T24" fmla="*/ 211 w 317"/>
                  <a:gd name="T25" fmla="*/ 13 h 352"/>
                  <a:gd name="T26" fmla="*/ 203 w 317"/>
                  <a:gd name="T27" fmla="*/ 1 h 352"/>
                  <a:gd name="T28" fmla="*/ 198 w 317"/>
                  <a:gd name="T29" fmla="*/ 0 h 352"/>
                  <a:gd name="T30" fmla="*/ 119 w 317"/>
                  <a:gd name="T31" fmla="*/ 0 h 352"/>
                  <a:gd name="T32" fmla="*/ 113 w 317"/>
                  <a:gd name="T33" fmla="*/ 1 h 352"/>
                  <a:gd name="T34" fmla="*/ 105 w 317"/>
                  <a:gd name="T35" fmla="*/ 13 h 352"/>
                  <a:gd name="T36" fmla="*/ 107 w 317"/>
                  <a:gd name="T37" fmla="*/ 20 h 352"/>
                  <a:gd name="T38" fmla="*/ 119 w 317"/>
                  <a:gd name="T39" fmla="*/ 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7" h="352">
                    <a:moveTo>
                      <a:pt x="230" y="319"/>
                    </a:moveTo>
                    <a:cubicBezTo>
                      <a:pt x="230" y="319"/>
                      <a:pt x="173" y="319"/>
                      <a:pt x="86" y="319"/>
                    </a:cubicBezTo>
                    <a:cubicBezTo>
                      <a:pt x="0" y="319"/>
                      <a:pt x="0" y="237"/>
                      <a:pt x="0" y="237"/>
                    </a:cubicBezTo>
                    <a:cubicBezTo>
                      <a:pt x="0" y="259"/>
                      <a:pt x="0" y="271"/>
                      <a:pt x="0" y="271"/>
                    </a:cubicBezTo>
                    <a:cubicBezTo>
                      <a:pt x="0" y="271"/>
                      <a:pt x="0" y="352"/>
                      <a:pt x="86" y="352"/>
                    </a:cubicBezTo>
                    <a:cubicBezTo>
                      <a:pt x="173" y="352"/>
                      <a:pt x="230" y="352"/>
                      <a:pt x="230" y="352"/>
                    </a:cubicBezTo>
                    <a:cubicBezTo>
                      <a:pt x="230" y="352"/>
                      <a:pt x="317" y="352"/>
                      <a:pt x="317" y="271"/>
                    </a:cubicBezTo>
                    <a:cubicBezTo>
                      <a:pt x="317" y="237"/>
                      <a:pt x="317" y="237"/>
                      <a:pt x="317" y="237"/>
                    </a:cubicBezTo>
                    <a:cubicBezTo>
                      <a:pt x="317" y="319"/>
                      <a:pt x="230" y="319"/>
                      <a:pt x="230" y="319"/>
                    </a:cubicBezTo>
                    <a:close/>
                    <a:moveTo>
                      <a:pt x="119" y="26"/>
                    </a:moveTo>
                    <a:cubicBezTo>
                      <a:pt x="198" y="26"/>
                      <a:pt x="198" y="26"/>
                      <a:pt x="198" y="26"/>
                    </a:cubicBezTo>
                    <a:cubicBezTo>
                      <a:pt x="203" y="26"/>
                      <a:pt x="207" y="24"/>
                      <a:pt x="209" y="20"/>
                    </a:cubicBezTo>
                    <a:cubicBezTo>
                      <a:pt x="210" y="18"/>
                      <a:pt x="211" y="16"/>
                      <a:pt x="211" y="13"/>
                    </a:cubicBezTo>
                    <a:cubicBezTo>
                      <a:pt x="211" y="8"/>
                      <a:pt x="208" y="3"/>
                      <a:pt x="203" y="1"/>
                    </a:cubicBezTo>
                    <a:cubicBezTo>
                      <a:pt x="202" y="0"/>
                      <a:pt x="200" y="0"/>
                      <a:pt x="198" y="0"/>
                    </a:cubicBezTo>
                    <a:cubicBezTo>
                      <a:pt x="119" y="0"/>
                      <a:pt x="119" y="0"/>
                      <a:pt x="119" y="0"/>
                    </a:cubicBezTo>
                    <a:cubicBezTo>
                      <a:pt x="117" y="0"/>
                      <a:pt x="115" y="0"/>
                      <a:pt x="113" y="1"/>
                    </a:cubicBezTo>
                    <a:cubicBezTo>
                      <a:pt x="109" y="3"/>
                      <a:pt x="105" y="8"/>
                      <a:pt x="105" y="13"/>
                    </a:cubicBezTo>
                    <a:cubicBezTo>
                      <a:pt x="105" y="16"/>
                      <a:pt x="106" y="18"/>
                      <a:pt x="107" y="20"/>
                    </a:cubicBezTo>
                    <a:cubicBezTo>
                      <a:pt x="110" y="24"/>
                      <a:pt x="114" y="26"/>
                      <a:pt x="119"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sp>
        <p:nvSpPr>
          <p:cNvPr id="1048794" name="矩形 34"/>
          <p:cNvSpPr/>
          <p:nvPr/>
        </p:nvSpPr>
        <p:spPr>
          <a:xfrm>
            <a:off x="5946485" y="2273485"/>
            <a:ext cx="6355081" cy="447041"/>
          </a:xfrm>
          <a:prstGeom prst="rect">
            <a:avLst/>
          </a:prstGeom>
        </p:spPr>
        <p:txBody>
          <a:bodyPr wrap="none">
            <a:spAutoFit/>
          </a:bodyPr>
          <a:lstStyle/>
          <a:p>
            <a:r>
              <a:rPr lang="zh-CN" altLang="en-US" sz="2400" b="1" dirty="0">
                <a:latin typeface="+mj-ea"/>
                <a:ea typeface="+mj-ea"/>
              </a:rPr>
              <a:t>王畅</a:t>
            </a:r>
            <a:r>
              <a:rPr lang="en-US" altLang="zh-CN" sz="2400" b="1" dirty="0">
                <a:latin typeface="+mj-ea"/>
                <a:ea typeface="+mj-ea"/>
              </a:rPr>
              <a:t>.</a:t>
            </a:r>
            <a:r>
              <a:rPr lang="zh-CN" altLang="en-US" sz="2400" b="1" dirty="0">
                <a:latin typeface="+mj-ea"/>
                <a:ea typeface="+mj-ea"/>
              </a:rPr>
              <a:t>西方代议制民主的危机与民粹主义的泛滥</a:t>
            </a:r>
          </a:p>
        </p:txBody>
      </p:sp>
      <p:sp>
        <p:nvSpPr>
          <p:cNvPr id="1048795" name="矩形 36"/>
          <p:cNvSpPr/>
          <p:nvPr/>
        </p:nvSpPr>
        <p:spPr>
          <a:xfrm>
            <a:off x="6086681" y="3109587"/>
            <a:ext cx="5135880" cy="447040"/>
          </a:xfrm>
          <a:prstGeom prst="rect">
            <a:avLst/>
          </a:prstGeom>
        </p:spPr>
        <p:txBody>
          <a:bodyPr wrap="none">
            <a:spAutoFit/>
          </a:bodyPr>
          <a:lstStyle/>
          <a:p>
            <a:r>
              <a:rPr lang="zh-CN" altLang="en-US" sz="2400" b="1" dirty="0">
                <a:latin typeface="+mj-ea"/>
                <a:ea typeface="+mj-ea"/>
              </a:rPr>
              <a:t>柴尚金</a:t>
            </a:r>
            <a:r>
              <a:rPr lang="en-US" altLang="zh-CN" sz="2400" b="1" dirty="0">
                <a:latin typeface="+mj-ea"/>
                <a:ea typeface="+mj-ea"/>
              </a:rPr>
              <a:t>.</a:t>
            </a:r>
            <a:r>
              <a:rPr lang="zh-CN" altLang="en-US" sz="2400" b="1" dirty="0">
                <a:latin typeface="+mj-ea"/>
                <a:ea typeface="+mj-ea"/>
              </a:rPr>
              <a:t>西方代议制民主陷入重重困境</a:t>
            </a:r>
          </a:p>
        </p:txBody>
      </p:sp>
      <p:sp>
        <p:nvSpPr>
          <p:cNvPr id="1048796" name="矩形 38"/>
          <p:cNvSpPr/>
          <p:nvPr/>
        </p:nvSpPr>
        <p:spPr>
          <a:xfrm>
            <a:off x="6143167" y="3826625"/>
            <a:ext cx="6048833" cy="1158240"/>
          </a:xfrm>
          <a:prstGeom prst="rect">
            <a:avLst/>
          </a:prstGeom>
        </p:spPr>
        <p:txBody>
          <a:bodyPr wrap="square">
            <a:spAutoFit/>
          </a:bodyPr>
          <a:lstStyle/>
          <a:p>
            <a:r>
              <a:rPr lang="zh-CN" altLang="en-US" sz="2400" b="1" dirty="0">
                <a:latin typeface="+mj-ea"/>
                <a:ea typeface="+mj-ea"/>
              </a:rPr>
              <a:t>丁辉</a:t>
            </a:r>
            <a:r>
              <a:rPr lang="en-US" altLang="zh-CN" sz="2400" b="1" dirty="0">
                <a:latin typeface="+mj-ea"/>
                <a:ea typeface="+mj-ea"/>
              </a:rPr>
              <a:t>.</a:t>
            </a:r>
            <a:r>
              <a:rPr lang="zh-CN" altLang="en-US" sz="2400" b="1" dirty="0">
                <a:latin typeface="+mj-ea"/>
                <a:ea typeface="+mj-ea"/>
              </a:rPr>
              <a:t>走向“弱竞争民主”</a:t>
            </a:r>
            <a:r>
              <a:rPr lang="en-US" altLang="zh-CN" sz="2400" b="1" dirty="0">
                <a:latin typeface="+mj-ea"/>
                <a:ea typeface="+mj-ea"/>
              </a:rPr>
              <a:t>:</a:t>
            </a:r>
            <a:r>
              <a:rPr lang="zh-CN" altLang="en-US" sz="2400" b="1" dirty="0">
                <a:latin typeface="+mj-ea"/>
                <a:ea typeface="+mj-ea"/>
              </a:rPr>
              <a:t>当代西方政党政治嬗变与代议制民主的危机</a:t>
            </a:r>
            <a:endParaRPr lang="en-US" altLang="zh-CN" sz="2400" b="1" dirty="0">
              <a:latin typeface="+mj-ea"/>
              <a:ea typeface="+mj-ea"/>
            </a:endParaRPr>
          </a:p>
          <a:p>
            <a:endParaRPr lang="zh-CN" altLang="en-US" sz="2400" b="1" dirty="0">
              <a:latin typeface="+mj-ea"/>
              <a:ea typeface="+mj-ea"/>
            </a:endParaRPr>
          </a:p>
        </p:txBody>
      </p:sp>
      <p:sp>
        <p:nvSpPr>
          <p:cNvPr id="1048797" name="矩形 39"/>
          <p:cNvSpPr/>
          <p:nvPr/>
        </p:nvSpPr>
        <p:spPr>
          <a:xfrm>
            <a:off x="6086681" y="4768857"/>
            <a:ext cx="5965411" cy="1135054"/>
          </a:xfrm>
          <a:prstGeom prst="rect">
            <a:avLst/>
          </a:prstGeom>
        </p:spPr>
        <p:txBody>
          <a:bodyPr wrap="square">
            <a:spAutoFit/>
          </a:bodyPr>
          <a:lstStyle/>
          <a:p>
            <a:pPr>
              <a:lnSpc>
                <a:spcPct val="150000"/>
              </a:lnSpc>
            </a:pPr>
            <a:r>
              <a:rPr lang="zh-CN" altLang="en-US" sz="2400" b="1" dirty="0">
                <a:latin typeface="+mj-ea"/>
                <a:ea typeface="+mj-ea"/>
              </a:rPr>
              <a:t>冯钺</a:t>
            </a:r>
            <a:r>
              <a:rPr lang="en-US" altLang="zh-CN" sz="2400" b="1" dirty="0">
                <a:latin typeface="+mj-ea"/>
                <a:ea typeface="+mj-ea"/>
              </a:rPr>
              <a:t>.</a:t>
            </a:r>
            <a:r>
              <a:rPr lang="zh-CN" altLang="en-US" sz="2400" b="1" dirty="0">
                <a:latin typeface="+mj-ea"/>
                <a:ea typeface="+mj-ea"/>
              </a:rPr>
              <a:t>西方政制危机的历史根源与发展趋向作者 </a:t>
            </a:r>
            <a:endParaRPr lang="en-US" altLang="zh-CN" sz="2400" b="1" dirty="0">
              <a:latin typeface="+mj-ea"/>
              <a:ea typeface="+mj-ea"/>
            </a:endParaRPr>
          </a:p>
        </p:txBody>
      </p:sp>
      <p:grpSp>
        <p:nvGrpSpPr>
          <p:cNvPr id="99" name="组合 40"/>
          <p:cNvGrpSpPr/>
          <p:nvPr/>
        </p:nvGrpSpPr>
        <p:grpSpPr>
          <a:xfrm>
            <a:off x="5424816" y="4996859"/>
            <a:ext cx="577138" cy="577138"/>
            <a:chOff x="4237946" y="5168256"/>
            <a:chExt cx="671712" cy="671712"/>
          </a:xfrm>
        </p:grpSpPr>
        <p:sp>
          <p:nvSpPr>
            <p:cNvPr id="1048798" name="椭圆 41"/>
            <p:cNvSpPr/>
            <p:nvPr/>
          </p:nvSpPr>
          <p:spPr>
            <a:xfrm>
              <a:off x="4237946" y="5168256"/>
              <a:ext cx="671712" cy="671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grpSp>
          <p:nvGrpSpPr>
            <p:cNvPr id="100" name="组 21"/>
            <p:cNvGrpSpPr/>
            <p:nvPr/>
          </p:nvGrpSpPr>
          <p:grpSpPr>
            <a:xfrm>
              <a:off x="4433441" y="5313651"/>
              <a:ext cx="280009" cy="380920"/>
              <a:chOff x="6873876" y="5411788"/>
              <a:chExt cx="665163" cy="904875"/>
            </a:xfrm>
            <a:solidFill>
              <a:schemeClr val="bg1"/>
            </a:solidFill>
          </p:grpSpPr>
          <p:sp>
            <p:nvSpPr>
              <p:cNvPr id="1048799" name="Freeform 64"/>
              <p:cNvSpPr>
                <a:spLocks noEditPoints="1"/>
              </p:cNvSpPr>
              <p:nvPr/>
            </p:nvSpPr>
            <p:spPr bwMode="auto">
              <a:xfrm>
                <a:off x="6873876" y="5411788"/>
                <a:ext cx="665163" cy="835025"/>
              </a:xfrm>
              <a:custGeom>
                <a:avLst/>
                <a:gdLst>
                  <a:gd name="T0" fmla="*/ 209 w 317"/>
                  <a:gd name="T1" fmla="*/ 99 h 398"/>
                  <a:gd name="T2" fmla="*/ 119 w 317"/>
                  <a:gd name="T3" fmla="*/ 105 h 398"/>
                  <a:gd name="T4" fmla="*/ 86 w 317"/>
                  <a:gd name="T5" fmla="*/ 99 h 398"/>
                  <a:gd name="T6" fmla="*/ 0 w 317"/>
                  <a:gd name="T7" fmla="*/ 316 h 398"/>
                  <a:gd name="T8" fmla="*/ 230 w 317"/>
                  <a:gd name="T9" fmla="*/ 398 h 398"/>
                  <a:gd name="T10" fmla="*/ 317 w 317"/>
                  <a:gd name="T11" fmla="*/ 214 h 398"/>
                  <a:gd name="T12" fmla="*/ 230 w 317"/>
                  <a:gd name="T13" fmla="*/ 99 h 398"/>
                  <a:gd name="T14" fmla="*/ 171 w 317"/>
                  <a:gd name="T15" fmla="*/ 334 h 398"/>
                  <a:gd name="T16" fmla="*/ 153 w 317"/>
                  <a:gd name="T17" fmla="*/ 334 h 398"/>
                  <a:gd name="T18" fmla="*/ 113 w 317"/>
                  <a:gd name="T19" fmla="*/ 282 h 398"/>
                  <a:gd name="T20" fmla="*/ 131 w 317"/>
                  <a:gd name="T21" fmla="*/ 282 h 398"/>
                  <a:gd name="T22" fmla="*/ 153 w 317"/>
                  <a:gd name="T23" fmla="*/ 311 h 398"/>
                  <a:gd name="T24" fmla="*/ 113 w 317"/>
                  <a:gd name="T25" fmla="*/ 203 h 398"/>
                  <a:gd name="T26" fmla="*/ 153 w 317"/>
                  <a:gd name="T27" fmla="*/ 150 h 398"/>
                  <a:gd name="T28" fmla="*/ 171 w 317"/>
                  <a:gd name="T29" fmla="*/ 150 h 398"/>
                  <a:gd name="T30" fmla="*/ 210 w 317"/>
                  <a:gd name="T31" fmla="*/ 203 h 398"/>
                  <a:gd name="T32" fmla="*/ 192 w 317"/>
                  <a:gd name="T33" fmla="*/ 203 h 398"/>
                  <a:gd name="T34" fmla="*/ 171 w 317"/>
                  <a:gd name="T35" fmla="*/ 173 h 398"/>
                  <a:gd name="T36" fmla="*/ 210 w 317"/>
                  <a:gd name="T37" fmla="*/ 282 h 398"/>
                  <a:gd name="T38" fmla="*/ 211 w 317"/>
                  <a:gd name="T39" fmla="*/ 375 h 398"/>
                  <a:gd name="T40" fmla="*/ 211 w 317"/>
                  <a:gd name="T41" fmla="*/ 364 h 398"/>
                  <a:gd name="T42" fmla="*/ 285 w 317"/>
                  <a:gd name="T43" fmla="*/ 317 h 398"/>
                  <a:gd name="T44" fmla="*/ 296 w 317"/>
                  <a:gd name="T45" fmla="*/ 317 h 398"/>
                  <a:gd name="T46" fmla="*/ 171 w 317"/>
                  <a:gd name="T47" fmla="*/ 252 h 398"/>
                  <a:gd name="T48" fmla="*/ 192 w 317"/>
                  <a:gd name="T49" fmla="*/ 282 h 398"/>
                  <a:gd name="T50" fmla="*/ 131 w 317"/>
                  <a:gd name="T51" fmla="*/ 203 h 398"/>
                  <a:gd name="T52" fmla="*/ 153 w 317"/>
                  <a:gd name="T53" fmla="*/ 173 h 398"/>
                  <a:gd name="T54" fmla="*/ 119 w 317"/>
                  <a:gd name="T55" fmla="*/ 79 h 398"/>
                  <a:gd name="T56" fmla="*/ 203 w 317"/>
                  <a:gd name="T57" fmla="*/ 80 h 398"/>
                  <a:gd name="T58" fmla="*/ 211 w 317"/>
                  <a:gd name="T59" fmla="*/ 0 h 398"/>
                  <a:gd name="T60" fmla="*/ 79 w 317"/>
                  <a:gd name="T61" fmla="*/ 24 h 398"/>
                  <a:gd name="T62" fmla="*/ 119 w 317"/>
                  <a:gd name="T63" fmla="*/ 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398">
                    <a:moveTo>
                      <a:pt x="230" y="99"/>
                    </a:moveTo>
                    <a:cubicBezTo>
                      <a:pt x="209" y="99"/>
                      <a:pt x="209" y="99"/>
                      <a:pt x="209" y="99"/>
                    </a:cubicBezTo>
                    <a:cubicBezTo>
                      <a:pt x="207" y="103"/>
                      <a:pt x="203" y="105"/>
                      <a:pt x="198" y="105"/>
                    </a:cubicBezTo>
                    <a:cubicBezTo>
                      <a:pt x="119" y="105"/>
                      <a:pt x="119" y="105"/>
                      <a:pt x="119" y="105"/>
                    </a:cubicBezTo>
                    <a:cubicBezTo>
                      <a:pt x="114" y="105"/>
                      <a:pt x="110" y="103"/>
                      <a:pt x="107" y="99"/>
                    </a:cubicBezTo>
                    <a:cubicBezTo>
                      <a:pt x="94" y="99"/>
                      <a:pt x="86" y="99"/>
                      <a:pt x="86" y="99"/>
                    </a:cubicBezTo>
                    <a:cubicBezTo>
                      <a:pt x="86" y="99"/>
                      <a:pt x="0" y="99"/>
                      <a:pt x="0" y="180"/>
                    </a:cubicBezTo>
                    <a:cubicBezTo>
                      <a:pt x="0" y="316"/>
                      <a:pt x="0" y="316"/>
                      <a:pt x="0" y="316"/>
                    </a:cubicBezTo>
                    <a:cubicBezTo>
                      <a:pt x="0" y="316"/>
                      <a:pt x="0" y="398"/>
                      <a:pt x="86" y="398"/>
                    </a:cubicBezTo>
                    <a:cubicBezTo>
                      <a:pt x="173" y="398"/>
                      <a:pt x="230" y="398"/>
                      <a:pt x="230" y="398"/>
                    </a:cubicBezTo>
                    <a:cubicBezTo>
                      <a:pt x="230" y="398"/>
                      <a:pt x="317" y="398"/>
                      <a:pt x="317" y="316"/>
                    </a:cubicBezTo>
                    <a:cubicBezTo>
                      <a:pt x="317" y="254"/>
                      <a:pt x="317" y="214"/>
                      <a:pt x="317" y="214"/>
                    </a:cubicBezTo>
                    <a:cubicBezTo>
                      <a:pt x="317" y="193"/>
                      <a:pt x="317" y="180"/>
                      <a:pt x="317" y="180"/>
                    </a:cubicBezTo>
                    <a:cubicBezTo>
                      <a:pt x="317" y="180"/>
                      <a:pt x="317" y="99"/>
                      <a:pt x="230" y="99"/>
                    </a:cubicBezTo>
                    <a:close/>
                    <a:moveTo>
                      <a:pt x="171" y="329"/>
                    </a:moveTo>
                    <a:cubicBezTo>
                      <a:pt x="171" y="334"/>
                      <a:pt x="171" y="334"/>
                      <a:pt x="171" y="334"/>
                    </a:cubicBezTo>
                    <a:cubicBezTo>
                      <a:pt x="171" y="339"/>
                      <a:pt x="167" y="343"/>
                      <a:pt x="162" y="343"/>
                    </a:cubicBezTo>
                    <a:cubicBezTo>
                      <a:pt x="157" y="343"/>
                      <a:pt x="153" y="339"/>
                      <a:pt x="153" y="334"/>
                    </a:cubicBezTo>
                    <a:cubicBezTo>
                      <a:pt x="153" y="329"/>
                      <a:pt x="153" y="329"/>
                      <a:pt x="153" y="329"/>
                    </a:cubicBezTo>
                    <a:cubicBezTo>
                      <a:pt x="122" y="325"/>
                      <a:pt x="113" y="297"/>
                      <a:pt x="113" y="282"/>
                    </a:cubicBezTo>
                    <a:cubicBezTo>
                      <a:pt x="113" y="277"/>
                      <a:pt x="117" y="273"/>
                      <a:pt x="122" y="273"/>
                    </a:cubicBezTo>
                    <a:cubicBezTo>
                      <a:pt x="127" y="273"/>
                      <a:pt x="131" y="277"/>
                      <a:pt x="131" y="282"/>
                    </a:cubicBezTo>
                    <a:cubicBezTo>
                      <a:pt x="131" y="282"/>
                      <a:pt x="131" y="282"/>
                      <a:pt x="131" y="282"/>
                    </a:cubicBezTo>
                    <a:cubicBezTo>
                      <a:pt x="131" y="284"/>
                      <a:pt x="132" y="306"/>
                      <a:pt x="153" y="311"/>
                    </a:cubicBezTo>
                    <a:cubicBezTo>
                      <a:pt x="153" y="250"/>
                      <a:pt x="153" y="250"/>
                      <a:pt x="153" y="250"/>
                    </a:cubicBezTo>
                    <a:cubicBezTo>
                      <a:pt x="122" y="246"/>
                      <a:pt x="113" y="218"/>
                      <a:pt x="113" y="203"/>
                    </a:cubicBezTo>
                    <a:cubicBezTo>
                      <a:pt x="113" y="187"/>
                      <a:pt x="122" y="159"/>
                      <a:pt x="153" y="155"/>
                    </a:cubicBezTo>
                    <a:cubicBezTo>
                      <a:pt x="153" y="150"/>
                      <a:pt x="153" y="150"/>
                      <a:pt x="153" y="150"/>
                    </a:cubicBezTo>
                    <a:cubicBezTo>
                      <a:pt x="153" y="145"/>
                      <a:pt x="157" y="141"/>
                      <a:pt x="162" y="141"/>
                    </a:cubicBezTo>
                    <a:cubicBezTo>
                      <a:pt x="167" y="141"/>
                      <a:pt x="171" y="145"/>
                      <a:pt x="171" y="150"/>
                    </a:cubicBezTo>
                    <a:cubicBezTo>
                      <a:pt x="171" y="155"/>
                      <a:pt x="171" y="155"/>
                      <a:pt x="171" y="155"/>
                    </a:cubicBezTo>
                    <a:cubicBezTo>
                      <a:pt x="201" y="159"/>
                      <a:pt x="210" y="187"/>
                      <a:pt x="210" y="203"/>
                    </a:cubicBezTo>
                    <a:cubicBezTo>
                      <a:pt x="210" y="208"/>
                      <a:pt x="206" y="212"/>
                      <a:pt x="201" y="212"/>
                    </a:cubicBezTo>
                    <a:cubicBezTo>
                      <a:pt x="196" y="212"/>
                      <a:pt x="192" y="208"/>
                      <a:pt x="192" y="203"/>
                    </a:cubicBezTo>
                    <a:cubicBezTo>
                      <a:pt x="192" y="203"/>
                      <a:pt x="192" y="203"/>
                      <a:pt x="192" y="203"/>
                    </a:cubicBezTo>
                    <a:cubicBezTo>
                      <a:pt x="192" y="200"/>
                      <a:pt x="191" y="178"/>
                      <a:pt x="171" y="173"/>
                    </a:cubicBezTo>
                    <a:cubicBezTo>
                      <a:pt x="171" y="234"/>
                      <a:pt x="171" y="234"/>
                      <a:pt x="171" y="234"/>
                    </a:cubicBezTo>
                    <a:cubicBezTo>
                      <a:pt x="201" y="238"/>
                      <a:pt x="210" y="266"/>
                      <a:pt x="210" y="282"/>
                    </a:cubicBezTo>
                    <a:cubicBezTo>
                      <a:pt x="210" y="297"/>
                      <a:pt x="201" y="325"/>
                      <a:pt x="171" y="329"/>
                    </a:cubicBezTo>
                    <a:close/>
                    <a:moveTo>
                      <a:pt x="211" y="375"/>
                    </a:moveTo>
                    <a:cubicBezTo>
                      <a:pt x="208" y="375"/>
                      <a:pt x="205" y="373"/>
                      <a:pt x="205" y="370"/>
                    </a:cubicBezTo>
                    <a:cubicBezTo>
                      <a:pt x="205" y="366"/>
                      <a:pt x="208" y="364"/>
                      <a:pt x="211" y="364"/>
                    </a:cubicBezTo>
                    <a:cubicBezTo>
                      <a:pt x="283" y="364"/>
                      <a:pt x="285" y="319"/>
                      <a:pt x="285" y="317"/>
                    </a:cubicBezTo>
                    <a:cubicBezTo>
                      <a:pt x="285" y="317"/>
                      <a:pt x="285" y="317"/>
                      <a:pt x="285" y="317"/>
                    </a:cubicBezTo>
                    <a:cubicBezTo>
                      <a:pt x="285" y="313"/>
                      <a:pt x="287" y="311"/>
                      <a:pt x="290" y="311"/>
                    </a:cubicBezTo>
                    <a:cubicBezTo>
                      <a:pt x="294" y="311"/>
                      <a:pt x="296" y="313"/>
                      <a:pt x="296" y="317"/>
                    </a:cubicBezTo>
                    <a:cubicBezTo>
                      <a:pt x="296" y="317"/>
                      <a:pt x="295" y="375"/>
                      <a:pt x="211" y="375"/>
                    </a:cubicBezTo>
                    <a:close/>
                    <a:moveTo>
                      <a:pt x="171" y="252"/>
                    </a:moveTo>
                    <a:cubicBezTo>
                      <a:pt x="171" y="311"/>
                      <a:pt x="171" y="311"/>
                      <a:pt x="171" y="311"/>
                    </a:cubicBezTo>
                    <a:cubicBezTo>
                      <a:pt x="191" y="306"/>
                      <a:pt x="192" y="284"/>
                      <a:pt x="192" y="282"/>
                    </a:cubicBezTo>
                    <a:cubicBezTo>
                      <a:pt x="192" y="279"/>
                      <a:pt x="191" y="257"/>
                      <a:pt x="171" y="252"/>
                    </a:cubicBezTo>
                    <a:close/>
                    <a:moveTo>
                      <a:pt x="131" y="203"/>
                    </a:moveTo>
                    <a:cubicBezTo>
                      <a:pt x="131" y="205"/>
                      <a:pt x="132" y="227"/>
                      <a:pt x="153" y="232"/>
                    </a:cubicBezTo>
                    <a:cubicBezTo>
                      <a:pt x="153" y="173"/>
                      <a:pt x="153" y="173"/>
                      <a:pt x="153" y="173"/>
                    </a:cubicBezTo>
                    <a:cubicBezTo>
                      <a:pt x="132" y="178"/>
                      <a:pt x="131" y="200"/>
                      <a:pt x="131" y="203"/>
                    </a:cubicBezTo>
                    <a:close/>
                    <a:moveTo>
                      <a:pt x="119" y="79"/>
                    </a:moveTo>
                    <a:cubicBezTo>
                      <a:pt x="198" y="79"/>
                      <a:pt x="198" y="79"/>
                      <a:pt x="198" y="79"/>
                    </a:cubicBezTo>
                    <a:cubicBezTo>
                      <a:pt x="200" y="79"/>
                      <a:pt x="202" y="79"/>
                      <a:pt x="203" y="80"/>
                    </a:cubicBezTo>
                    <a:cubicBezTo>
                      <a:pt x="218" y="63"/>
                      <a:pt x="238" y="39"/>
                      <a:pt x="238" y="24"/>
                    </a:cubicBezTo>
                    <a:cubicBezTo>
                      <a:pt x="238" y="0"/>
                      <a:pt x="211" y="0"/>
                      <a:pt x="211" y="0"/>
                    </a:cubicBezTo>
                    <a:cubicBezTo>
                      <a:pt x="105" y="0"/>
                      <a:pt x="105" y="0"/>
                      <a:pt x="105" y="0"/>
                    </a:cubicBezTo>
                    <a:cubicBezTo>
                      <a:pt x="105" y="0"/>
                      <a:pt x="79" y="0"/>
                      <a:pt x="79" y="24"/>
                    </a:cubicBezTo>
                    <a:cubicBezTo>
                      <a:pt x="79" y="39"/>
                      <a:pt x="98" y="63"/>
                      <a:pt x="113" y="80"/>
                    </a:cubicBezTo>
                    <a:cubicBezTo>
                      <a:pt x="115" y="79"/>
                      <a:pt x="117" y="79"/>
                      <a:pt x="119"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1048800" name="Freeform 65"/>
              <p:cNvSpPr>
                <a:spLocks noEditPoints="1"/>
              </p:cNvSpPr>
              <p:nvPr/>
            </p:nvSpPr>
            <p:spPr bwMode="auto">
              <a:xfrm>
                <a:off x="6873876" y="5578475"/>
                <a:ext cx="665163" cy="738188"/>
              </a:xfrm>
              <a:custGeom>
                <a:avLst/>
                <a:gdLst>
                  <a:gd name="T0" fmla="*/ 230 w 317"/>
                  <a:gd name="T1" fmla="*/ 319 h 352"/>
                  <a:gd name="T2" fmla="*/ 86 w 317"/>
                  <a:gd name="T3" fmla="*/ 319 h 352"/>
                  <a:gd name="T4" fmla="*/ 0 w 317"/>
                  <a:gd name="T5" fmla="*/ 237 h 352"/>
                  <a:gd name="T6" fmla="*/ 0 w 317"/>
                  <a:gd name="T7" fmla="*/ 271 h 352"/>
                  <a:gd name="T8" fmla="*/ 86 w 317"/>
                  <a:gd name="T9" fmla="*/ 352 h 352"/>
                  <a:gd name="T10" fmla="*/ 230 w 317"/>
                  <a:gd name="T11" fmla="*/ 352 h 352"/>
                  <a:gd name="T12" fmla="*/ 317 w 317"/>
                  <a:gd name="T13" fmla="*/ 271 h 352"/>
                  <a:gd name="T14" fmla="*/ 317 w 317"/>
                  <a:gd name="T15" fmla="*/ 237 h 352"/>
                  <a:gd name="T16" fmla="*/ 230 w 317"/>
                  <a:gd name="T17" fmla="*/ 319 h 352"/>
                  <a:gd name="T18" fmla="*/ 119 w 317"/>
                  <a:gd name="T19" fmla="*/ 26 h 352"/>
                  <a:gd name="T20" fmla="*/ 198 w 317"/>
                  <a:gd name="T21" fmla="*/ 26 h 352"/>
                  <a:gd name="T22" fmla="*/ 209 w 317"/>
                  <a:gd name="T23" fmla="*/ 20 h 352"/>
                  <a:gd name="T24" fmla="*/ 211 w 317"/>
                  <a:gd name="T25" fmla="*/ 13 h 352"/>
                  <a:gd name="T26" fmla="*/ 203 w 317"/>
                  <a:gd name="T27" fmla="*/ 1 h 352"/>
                  <a:gd name="T28" fmla="*/ 198 w 317"/>
                  <a:gd name="T29" fmla="*/ 0 h 352"/>
                  <a:gd name="T30" fmla="*/ 119 w 317"/>
                  <a:gd name="T31" fmla="*/ 0 h 352"/>
                  <a:gd name="T32" fmla="*/ 113 w 317"/>
                  <a:gd name="T33" fmla="*/ 1 h 352"/>
                  <a:gd name="T34" fmla="*/ 105 w 317"/>
                  <a:gd name="T35" fmla="*/ 13 h 352"/>
                  <a:gd name="T36" fmla="*/ 107 w 317"/>
                  <a:gd name="T37" fmla="*/ 20 h 352"/>
                  <a:gd name="T38" fmla="*/ 119 w 317"/>
                  <a:gd name="T39" fmla="*/ 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7" h="352">
                    <a:moveTo>
                      <a:pt x="230" y="319"/>
                    </a:moveTo>
                    <a:cubicBezTo>
                      <a:pt x="230" y="319"/>
                      <a:pt x="173" y="319"/>
                      <a:pt x="86" y="319"/>
                    </a:cubicBezTo>
                    <a:cubicBezTo>
                      <a:pt x="0" y="319"/>
                      <a:pt x="0" y="237"/>
                      <a:pt x="0" y="237"/>
                    </a:cubicBezTo>
                    <a:cubicBezTo>
                      <a:pt x="0" y="259"/>
                      <a:pt x="0" y="271"/>
                      <a:pt x="0" y="271"/>
                    </a:cubicBezTo>
                    <a:cubicBezTo>
                      <a:pt x="0" y="271"/>
                      <a:pt x="0" y="352"/>
                      <a:pt x="86" y="352"/>
                    </a:cubicBezTo>
                    <a:cubicBezTo>
                      <a:pt x="173" y="352"/>
                      <a:pt x="230" y="352"/>
                      <a:pt x="230" y="352"/>
                    </a:cubicBezTo>
                    <a:cubicBezTo>
                      <a:pt x="230" y="352"/>
                      <a:pt x="317" y="352"/>
                      <a:pt x="317" y="271"/>
                    </a:cubicBezTo>
                    <a:cubicBezTo>
                      <a:pt x="317" y="237"/>
                      <a:pt x="317" y="237"/>
                      <a:pt x="317" y="237"/>
                    </a:cubicBezTo>
                    <a:cubicBezTo>
                      <a:pt x="317" y="319"/>
                      <a:pt x="230" y="319"/>
                      <a:pt x="230" y="319"/>
                    </a:cubicBezTo>
                    <a:close/>
                    <a:moveTo>
                      <a:pt x="119" y="26"/>
                    </a:moveTo>
                    <a:cubicBezTo>
                      <a:pt x="198" y="26"/>
                      <a:pt x="198" y="26"/>
                      <a:pt x="198" y="26"/>
                    </a:cubicBezTo>
                    <a:cubicBezTo>
                      <a:pt x="203" y="26"/>
                      <a:pt x="207" y="24"/>
                      <a:pt x="209" y="20"/>
                    </a:cubicBezTo>
                    <a:cubicBezTo>
                      <a:pt x="210" y="18"/>
                      <a:pt x="211" y="16"/>
                      <a:pt x="211" y="13"/>
                    </a:cubicBezTo>
                    <a:cubicBezTo>
                      <a:pt x="211" y="8"/>
                      <a:pt x="208" y="3"/>
                      <a:pt x="203" y="1"/>
                    </a:cubicBezTo>
                    <a:cubicBezTo>
                      <a:pt x="202" y="0"/>
                      <a:pt x="200" y="0"/>
                      <a:pt x="198" y="0"/>
                    </a:cubicBezTo>
                    <a:cubicBezTo>
                      <a:pt x="119" y="0"/>
                      <a:pt x="119" y="0"/>
                      <a:pt x="119" y="0"/>
                    </a:cubicBezTo>
                    <a:cubicBezTo>
                      <a:pt x="117" y="0"/>
                      <a:pt x="115" y="0"/>
                      <a:pt x="113" y="1"/>
                    </a:cubicBezTo>
                    <a:cubicBezTo>
                      <a:pt x="109" y="3"/>
                      <a:pt x="105" y="8"/>
                      <a:pt x="105" y="13"/>
                    </a:cubicBezTo>
                    <a:cubicBezTo>
                      <a:pt x="105" y="16"/>
                      <a:pt x="106" y="18"/>
                      <a:pt x="107" y="20"/>
                    </a:cubicBezTo>
                    <a:cubicBezTo>
                      <a:pt x="110" y="24"/>
                      <a:pt x="114" y="26"/>
                      <a:pt x="119"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矩形 7"/>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805" name="矩形 8"/>
          <p:cNvSpPr/>
          <p:nvPr/>
        </p:nvSpPr>
        <p:spPr>
          <a:xfrm>
            <a:off x="0" y="0"/>
            <a:ext cx="12192000" cy="6858000"/>
          </a:xfrm>
          <a:prstGeom prst="rect">
            <a:avLst/>
          </a:prstGeom>
          <a:gradFill flip="none" rotWithShape="1">
            <a:gsLst>
              <a:gs pos="0">
                <a:schemeClr val="tx2"/>
              </a:gs>
              <a:gs pos="45000">
                <a:schemeClr val="accent1">
                  <a:alpha val="7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806" name="等腰三角形 2"/>
          <p:cNvSpPr/>
          <p:nvPr/>
        </p:nvSpPr>
        <p:spPr>
          <a:xfrm rot="8228333">
            <a:off x="3568992" y="426087"/>
            <a:ext cx="7812668" cy="7393190"/>
          </a:xfrm>
          <a:prstGeom prst="triangle">
            <a:avLst>
              <a:gd name="adj" fmla="val 6439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07" name="等腰三角形 3"/>
          <p:cNvSpPr/>
          <p:nvPr/>
        </p:nvSpPr>
        <p:spPr>
          <a:xfrm rot="12193785">
            <a:off x="1726731" y="1562135"/>
            <a:ext cx="8360451" cy="5097864"/>
          </a:xfrm>
          <a:prstGeom prst="triangle">
            <a:avLst>
              <a:gd name="adj" fmla="val 54742"/>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08" name="文本框 4"/>
          <p:cNvSpPr txBox="1"/>
          <p:nvPr/>
        </p:nvSpPr>
        <p:spPr>
          <a:xfrm>
            <a:off x="4173090" y="2165684"/>
            <a:ext cx="3649980" cy="1069340"/>
          </a:xfrm>
          <a:prstGeom prst="rect">
            <a:avLst/>
          </a:prstGeom>
          <a:noFill/>
        </p:spPr>
        <p:txBody>
          <a:bodyPr wrap="none" rtlCol="0">
            <a:spAutoFit/>
          </a:bodyPr>
          <a:lstStyle/>
          <a:p>
            <a:r>
              <a:rPr lang="en-US" altLang="zh-CN" sz="6600" b="1" dirty="0">
                <a:solidFill>
                  <a:schemeClr val="bg1"/>
                </a:solidFill>
                <a:latin typeface="+mj-ea"/>
                <a:ea typeface="+mj-ea"/>
              </a:rPr>
              <a:t>THANKS</a:t>
            </a:r>
            <a:endParaRPr lang="zh-CN" altLang="en-US" sz="6600" b="1" dirty="0">
              <a:solidFill>
                <a:schemeClr val="bg1"/>
              </a:solidFill>
              <a:latin typeface="+mj-ea"/>
              <a:ea typeface="+mj-ea"/>
            </a:endParaRPr>
          </a:p>
        </p:txBody>
      </p:sp>
      <p:sp>
        <p:nvSpPr>
          <p:cNvPr id="1048809" name="等腰三角形 5"/>
          <p:cNvSpPr/>
          <p:nvPr/>
        </p:nvSpPr>
        <p:spPr>
          <a:xfrm rot="10800000">
            <a:off x="5984796" y="3289722"/>
            <a:ext cx="236940" cy="20425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10" name="文本框 6"/>
          <p:cNvSpPr txBox="1"/>
          <p:nvPr/>
        </p:nvSpPr>
        <p:spPr>
          <a:xfrm>
            <a:off x="5292786" y="3587847"/>
            <a:ext cx="1620958" cy="523220"/>
          </a:xfrm>
          <a:prstGeom prst="rect">
            <a:avLst/>
          </a:prstGeom>
          <a:noFill/>
        </p:spPr>
        <p:txBody>
          <a:bodyPr wrap="none" rtlCol="0">
            <a:spAutoFit/>
          </a:bodyPr>
          <a:lstStyle/>
          <a:p>
            <a:pPr algn="ctr"/>
            <a:r>
              <a:rPr lang="zh-CN" altLang="en-US" sz="2800" dirty="0">
                <a:solidFill>
                  <a:schemeClr val="bg1"/>
                </a:solidFill>
                <a:latin typeface="+mj-ea"/>
              </a:rPr>
              <a:t>谢谢大家</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等腰三角形 5"/>
          <p:cNvSpPr/>
          <p:nvPr/>
        </p:nvSpPr>
        <p:spPr>
          <a:xfrm rot="11222390">
            <a:off x="31008" y="1546378"/>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828" name="等腰三角形 5"/>
          <p:cNvSpPr/>
          <p:nvPr/>
        </p:nvSpPr>
        <p:spPr>
          <a:xfrm rot="10800000">
            <a:off x="3069357" y="4679278"/>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830" name="矩形 4"/>
          <p:cNvSpPr/>
          <p:nvPr/>
        </p:nvSpPr>
        <p:spPr>
          <a:xfrm>
            <a:off x="176920" y="1390392"/>
            <a:ext cx="6781093" cy="738664"/>
          </a:xfrm>
          <a:prstGeom prst="rect">
            <a:avLst/>
          </a:prstGeom>
        </p:spPr>
        <p:txBody>
          <a:bodyPr wrap="square">
            <a:spAutoFit/>
          </a:bodyPr>
          <a:lstStyle/>
          <a:p>
            <a:pPr>
              <a:lnSpc>
                <a:spcPct val="150000"/>
              </a:lnSpc>
            </a:pPr>
            <a:r>
              <a:rPr lang="zh-CN" altLang="en-US" sz="2800" b="1" dirty="0">
                <a:solidFill>
                  <a:srgbClr val="002060"/>
                </a:solidFill>
                <a:latin typeface="+mj-ea"/>
                <a:ea typeface="+mj-ea"/>
              </a:rPr>
              <a:t>从时间上看</a:t>
            </a:r>
            <a:r>
              <a:rPr lang="en-US" altLang="en-US" sz="2800" b="1" dirty="0">
                <a:solidFill>
                  <a:srgbClr val="002060"/>
                </a:solidFill>
                <a:latin typeface="+mj-ea"/>
                <a:ea typeface="+mj-ea"/>
              </a:rPr>
              <a:t>，缺乏代际责任</a:t>
            </a:r>
            <a:endParaRPr lang="en-US" altLang="zh-CN" sz="2800" b="1" dirty="0">
              <a:solidFill>
                <a:srgbClr val="002060"/>
              </a:solidFill>
              <a:latin typeface="+mj-ea"/>
              <a:ea typeface="+mj-ea"/>
            </a:endParaRPr>
          </a:p>
        </p:txBody>
      </p:sp>
      <p:sp>
        <p:nvSpPr>
          <p:cNvPr id="1048831" name="矩形 5"/>
          <p:cNvSpPr/>
          <p:nvPr/>
        </p:nvSpPr>
        <p:spPr>
          <a:xfrm>
            <a:off x="0" y="2163333"/>
            <a:ext cx="12015080" cy="4460965"/>
          </a:xfrm>
          <a:prstGeom prst="rect">
            <a:avLst/>
          </a:prstGeom>
        </p:spPr>
        <p:txBody>
          <a:bodyPr wrap="square">
            <a:spAutoFit/>
          </a:bodyPr>
          <a:lstStyle/>
          <a:p>
            <a:pPr indent="457200">
              <a:lnSpc>
                <a:spcPct val="150000"/>
              </a:lnSpc>
            </a:pPr>
            <a:r>
              <a:rPr lang="en-US" altLang="en-US" sz="2400" b="1" dirty="0">
                <a:latin typeface="+mj-ea"/>
              </a:rPr>
              <a:t>美国选举是一种</a:t>
            </a:r>
            <a:r>
              <a:rPr lang="en-US" altLang="en-US" sz="2400" b="1" dirty="0">
                <a:solidFill>
                  <a:srgbClr val="FF0000"/>
                </a:solidFill>
                <a:latin typeface="+mj-ea"/>
              </a:rPr>
              <a:t>即时性授权制度</a:t>
            </a:r>
            <a:r>
              <a:rPr lang="en-US" altLang="en-US" sz="2400" b="1" dirty="0">
                <a:latin typeface="+mj-ea"/>
              </a:rPr>
              <a:t>，所授予的是某一政党</a:t>
            </a:r>
            <a:r>
              <a:rPr lang="en-US" altLang="en-US" sz="2400" b="1" dirty="0">
                <a:solidFill>
                  <a:srgbClr val="FF0000"/>
                </a:solidFill>
                <a:latin typeface="+mj-ea"/>
              </a:rPr>
              <a:t>有效期</a:t>
            </a:r>
            <a:r>
              <a:rPr lang="en-US" altLang="en-US" sz="2400" b="1" dirty="0">
                <a:latin typeface="+mj-ea"/>
              </a:rPr>
              <a:t>四年的权力。在美式民主下，政党不是一个能够代表人民长期、整体利益的政治力量，其服务于资本集团早已是公开的事实，其最高利益就是通过执政影响政府决策，但这种决策，如发行货币、借债投资、</a:t>
            </a:r>
            <a:r>
              <a:rPr lang="en-US" altLang="en-US" sz="2400" b="1" dirty="0">
                <a:solidFill>
                  <a:srgbClr val="FF0000"/>
                </a:solidFill>
                <a:latin typeface="+mj-ea"/>
              </a:rPr>
              <a:t>发动战争</a:t>
            </a:r>
            <a:r>
              <a:rPr lang="en-US" altLang="en-US" sz="2400" b="1" dirty="0">
                <a:latin typeface="+mj-ea"/>
              </a:rPr>
              <a:t>、开发资源等，不仅影响四年，而且会对后代人的命运影响深远。</a:t>
            </a:r>
            <a:endParaRPr lang="en-US" altLang="zh-CN" sz="2400" b="1" dirty="0">
              <a:latin typeface="+mj-ea"/>
            </a:endParaRPr>
          </a:p>
          <a:p>
            <a:pPr indent="457200">
              <a:lnSpc>
                <a:spcPct val="150000"/>
              </a:lnSpc>
            </a:pPr>
            <a:r>
              <a:rPr lang="en-US" altLang="en-US" sz="2400" b="1" dirty="0">
                <a:latin typeface="+mj-ea"/>
              </a:rPr>
              <a:t>美国</a:t>
            </a:r>
            <a:r>
              <a:rPr lang="en-US" altLang="en-US" sz="2400" b="1" dirty="0">
                <a:solidFill>
                  <a:srgbClr val="FF0000"/>
                </a:solidFill>
                <a:latin typeface="+mj-ea"/>
              </a:rPr>
              <a:t>两党轮流坐庄</a:t>
            </a:r>
            <a:r>
              <a:rPr lang="en-US" altLang="en-US" sz="2400" b="1" dirty="0">
                <a:latin typeface="+mj-ea"/>
              </a:rPr>
              <a:t>加剧了这个问题。在两个政党争取选举授权的情况下，执政者缺乏制定执行长期政策的动机和能力，频繁的政府更替带来的最直接后果就是政策的短视，无法对长期发展负责。坏的政策可以通过政府更替来停止，但好的政策同样会被废除，这就是美国每四年发生的事情。</a:t>
            </a:r>
            <a:endParaRPr lang="en-US" altLang="zh-CN" sz="2400" b="1" dirty="0">
              <a:latin typeface="+mj-ea"/>
            </a:endParaRPr>
          </a:p>
        </p:txBody>
      </p:sp>
      <p:sp>
        <p:nvSpPr>
          <p:cNvPr id="1049001" name="矩形 2"/>
          <p:cNvSpPr/>
          <p:nvPr/>
        </p:nvSpPr>
        <p:spPr>
          <a:xfrm>
            <a:off x="273008" y="374758"/>
            <a:ext cx="5783580" cy="624840"/>
          </a:xfrm>
          <a:prstGeom prst="rect">
            <a:avLst/>
          </a:prstGeom>
        </p:spPr>
        <p:txBody>
          <a:bodyPr wrap="none">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lvl="0"/>
            <a:r>
              <a:rPr lang="en-US" altLang="en-US" sz="3600" b="1" dirty="0">
                <a:solidFill>
                  <a:srgbClr val="C00000"/>
                </a:solidFill>
                <a:latin typeface="微软雅黑"/>
                <a:ea typeface="微软雅黑"/>
              </a:rPr>
              <a:t>范勇鹏:不负责任的美式民主</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等腰三角形 5"/>
          <p:cNvSpPr/>
          <p:nvPr/>
        </p:nvSpPr>
        <p:spPr>
          <a:xfrm rot="11222390">
            <a:off x="31008" y="1546378"/>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849" name="等腰三角形 5"/>
          <p:cNvSpPr/>
          <p:nvPr/>
        </p:nvSpPr>
        <p:spPr>
          <a:xfrm rot="10800000">
            <a:off x="3069357" y="4679278"/>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851" name="矩形 4"/>
          <p:cNvSpPr/>
          <p:nvPr/>
        </p:nvSpPr>
        <p:spPr>
          <a:xfrm>
            <a:off x="176920" y="1390392"/>
            <a:ext cx="6781093" cy="738664"/>
          </a:xfrm>
          <a:prstGeom prst="rect">
            <a:avLst/>
          </a:prstGeom>
        </p:spPr>
        <p:txBody>
          <a:bodyPr wrap="square">
            <a:spAutoFit/>
          </a:bodyPr>
          <a:lstStyle/>
          <a:p>
            <a:pPr>
              <a:lnSpc>
                <a:spcPct val="150000"/>
              </a:lnSpc>
            </a:pPr>
            <a:r>
              <a:rPr lang="zh-CN" altLang="en-US" sz="2800" b="1" dirty="0">
                <a:solidFill>
                  <a:srgbClr val="002060"/>
                </a:solidFill>
                <a:latin typeface="+mj-ea"/>
                <a:ea typeface="+mj-ea"/>
              </a:rPr>
              <a:t>从空间</a:t>
            </a:r>
            <a:r>
              <a:rPr lang="en-US" altLang="en-US" sz="2800" b="1" dirty="0">
                <a:solidFill>
                  <a:srgbClr val="002060"/>
                </a:solidFill>
                <a:latin typeface="+mj-ea"/>
                <a:ea typeface="+mj-ea"/>
              </a:rPr>
              <a:t>上看，消解整体责任</a:t>
            </a:r>
            <a:endParaRPr lang="en-US" altLang="zh-CN" sz="2800" b="1" dirty="0">
              <a:solidFill>
                <a:srgbClr val="002060"/>
              </a:solidFill>
              <a:latin typeface="+mj-ea"/>
              <a:ea typeface="+mj-ea"/>
            </a:endParaRPr>
          </a:p>
        </p:txBody>
      </p:sp>
      <p:sp>
        <p:nvSpPr>
          <p:cNvPr id="1048852" name="矩形 5"/>
          <p:cNvSpPr/>
          <p:nvPr/>
        </p:nvSpPr>
        <p:spPr>
          <a:xfrm>
            <a:off x="273007" y="2289789"/>
            <a:ext cx="11337329" cy="3970318"/>
          </a:xfrm>
          <a:prstGeom prst="rect">
            <a:avLst/>
          </a:prstGeom>
        </p:spPr>
        <p:txBody>
          <a:bodyPr wrap="square">
            <a:spAutoFit/>
          </a:bodyPr>
          <a:lstStyle/>
          <a:p>
            <a:pPr indent="457200">
              <a:lnSpc>
                <a:spcPct val="150000"/>
              </a:lnSpc>
            </a:pPr>
            <a:r>
              <a:rPr lang="zh-CN" altLang="en-US" sz="2400" b="1" dirty="0">
                <a:latin typeface="+mn-ea"/>
              </a:rPr>
              <a:t>从空间角度看，美国制度最大的问题就是</a:t>
            </a:r>
            <a:r>
              <a:rPr lang="zh-CN" altLang="en-US" sz="2400" b="1" dirty="0">
                <a:solidFill>
                  <a:srgbClr val="FF0000"/>
                </a:solidFill>
                <a:latin typeface="+mn-ea"/>
              </a:rPr>
              <a:t>“地方性”因素过重</a:t>
            </a:r>
            <a:r>
              <a:rPr lang="zh-CN" altLang="en-US" sz="2400" b="1" dirty="0">
                <a:latin typeface="+mn-ea"/>
              </a:rPr>
              <a:t>，缺乏整体责任</a:t>
            </a:r>
            <a:r>
              <a:rPr lang="en-US" altLang="en-US" sz="2400" b="1" dirty="0">
                <a:latin typeface="+mn-ea"/>
              </a:rPr>
              <a:t>以及特殊利益集团</a:t>
            </a:r>
            <a:endParaRPr lang="en-US" altLang="zh-CN" sz="2400" b="1" dirty="0">
              <a:latin typeface="+mn-ea"/>
            </a:endParaRPr>
          </a:p>
          <a:p>
            <a:pPr indent="457200">
              <a:lnSpc>
                <a:spcPct val="150000"/>
              </a:lnSpc>
            </a:pPr>
            <a:r>
              <a:rPr lang="en-US" altLang="en-US" sz="2400" b="1" dirty="0" smtClean="0">
                <a:latin typeface="+mn-ea"/>
              </a:rPr>
              <a:t>选举制度将地方利益传导至国家政治中</a:t>
            </a:r>
            <a:r>
              <a:rPr lang="en-US" altLang="en-US" sz="2400" b="1" dirty="0">
                <a:latin typeface="+mn-ea"/>
              </a:rPr>
              <a:t>。美国选举制度以选区为基础。一个选区的代表自然首先要代表该选区的利益。各级选举将地方性利益一层层向上传导，最终输入国家政治生活之中。在日常立法和政策制定过程中，各种地方利益的博弈和交易会造成低效、浪费及各种荒唐现象，。一旦发生严重的国内</a:t>
            </a:r>
            <a:r>
              <a:rPr lang="en-US" altLang="en-US" sz="2400" b="1" dirty="0">
                <a:solidFill>
                  <a:srgbClr val="FF0000"/>
                </a:solidFill>
                <a:latin typeface="+mn-ea"/>
              </a:rPr>
              <a:t>利益冲突</a:t>
            </a:r>
            <a:r>
              <a:rPr lang="en-US" altLang="en-US" sz="2400" b="1" dirty="0">
                <a:latin typeface="+mn-ea"/>
              </a:rPr>
              <a:t>，国家政治生活就会发生显著</a:t>
            </a:r>
            <a:r>
              <a:rPr lang="en-US" altLang="en-US" sz="2400" b="1" dirty="0">
                <a:solidFill>
                  <a:srgbClr val="FF0000"/>
                </a:solidFill>
                <a:latin typeface="+mn-ea"/>
              </a:rPr>
              <a:t>分裂</a:t>
            </a:r>
            <a:r>
              <a:rPr lang="en-US" altLang="en-US" sz="2400" b="1" dirty="0">
                <a:latin typeface="+mn-ea"/>
              </a:rPr>
              <a:t>。</a:t>
            </a:r>
            <a:endParaRPr lang="en-US" altLang="zh-CN" sz="2400" b="1"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4" name="等腰三角形 5"/>
          <p:cNvSpPr/>
          <p:nvPr/>
        </p:nvSpPr>
        <p:spPr>
          <a:xfrm rot="11222390">
            <a:off x="31008" y="1546378"/>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865" name="等腰三角形 5"/>
          <p:cNvSpPr/>
          <p:nvPr/>
        </p:nvSpPr>
        <p:spPr>
          <a:xfrm rot="10800000">
            <a:off x="3069357" y="4679278"/>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868" name="矩形 5"/>
          <p:cNvSpPr/>
          <p:nvPr/>
        </p:nvSpPr>
        <p:spPr>
          <a:xfrm>
            <a:off x="16020" y="2289789"/>
            <a:ext cx="12159960" cy="3905043"/>
          </a:xfrm>
          <a:prstGeom prst="rect">
            <a:avLst/>
          </a:prstGeom>
        </p:spPr>
        <p:txBody>
          <a:bodyPr wrap="square">
            <a:spAutoFit/>
          </a:bodyPr>
          <a:lstStyle/>
          <a:p>
            <a:pPr indent="457200">
              <a:lnSpc>
                <a:spcPct val="150000"/>
              </a:lnSpc>
            </a:pPr>
            <a:r>
              <a:rPr lang="zh-CN" altLang="en-US" sz="2400" b="1" dirty="0">
                <a:latin typeface="+mj-ea"/>
              </a:rPr>
              <a:t>“多元主义”政治过程为特殊利益输入大开方便之门。所谓“</a:t>
            </a:r>
            <a:r>
              <a:rPr lang="zh-CN" altLang="en-US" sz="2400" b="1" dirty="0">
                <a:solidFill>
                  <a:srgbClr val="FF0000"/>
                </a:solidFill>
                <a:latin typeface="+mj-ea"/>
              </a:rPr>
              <a:t>政治多元主义</a:t>
            </a:r>
            <a:r>
              <a:rPr lang="zh-CN" altLang="en-US" sz="2400" b="1" dirty="0">
                <a:latin typeface="+mj-ea"/>
              </a:rPr>
              <a:t>”，名义上是指各种社会力量可以公平竞争、影响政策，实际上只有各种特殊利益集团才能够广泛深入介入政治过程之中。“政治多元主义”除了倾向于将腐败行为合法化、服务于权钱交易外，最主要的弊端就是危害国家的整体性责任。任何一种规则与制度都绝非中性，强者和精英天然更擅长充分利用制度的规则为自己谋利，因而在多元主义政治过程中，政策和法律极易被各种权势集团所绑架，导致特殊利益压倒整体利益。</a:t>
            </a:r>
            <a:endParaRPr lang="en-US" altLang="zh-CN" sz="2400" b="1" dirty="0">
              <a:latin typeface="+mj-ea"/>
            </a:endParaRPr>
          </a:p>
          <a:p>
            <a:pPr indent="457200">
              <a:lnSpc>
                <a:spcPct val="150000"/>
              </a:lnSpc>
            </a:pPr>
            <a:endParaRPr lang="en-US" altLang="zh-CN" sz="24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4" name="直接连接符 15"/>
          <p:cNvCxnSpPr>
            <a:cxnSpLocks/>
          </p:cNvCxnSpPr>
          <p:nvPr/>
        </p:nvCxnSpPr>
        <p:spPr>
          <a:xfrm flipH="1">
            <a:off x="3478530" y="0"/>
            <a:ext cx="1082040" cy="6858000"/>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609" name="等腰三角形 5"/>
          <p:cNvSpPr/>
          <p:nvPr/>
        </p:nvSpPr>
        <p:spPr>
          <a:xfrm rot="10800000">
            <a:off x="419100" y="1862038"/>
            <a:ext cx="4508500" cy="365760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Lst>
            <a:ahLst/>
            <a:cxnLst>
              <a:cxn ang="0">
                <a:pos x="connsiteX0" y="connsiteY0"/>
              </a:cxn>
              <a:cxn ang="0">
                <a:pos x="connsiteX1" y="connsiteY1"/>
              </a:cxn>
              <a:cxn ang="0">
                <a:pos x="connsiteX2" y="connsiteY2"/>
              </a:cxn>
              <a:cxn ang="0">
                <a:pos x="connsiteX3" y="connsiteY3"/>
              </a:cxn>
            </a:cxnLst>
            <a:rect l="l" t="t" r="r" b="b"/>
            <a:pathLst>
              <a:path w="4508500" h="3657600">
                <a:moveTo>
                  <a:pt x="0" y="1879600"/>
                </a:moveTo>
                <a:lnTo>
                  <a:pt x="3746500" y="0"/>
                </a:lnTo>
                <a:lnTo>
                  <a:pt x="4508500" y="3657600"/>
                </a:lnTo>
                <a:lnTo>
                  <a:pt x="0" y="18796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48610" name="文本框 6"/>
          <p:cNvSpPr txBox="1"/>
          <p:nvPr/>
        </p:nvSpPr>
        <p:spPr>
          <a:xfrm>
            <a:off x="1155700" y="3741638"/>
            <a:ext cx="2171700" cy="830997"/>
          </a:xfrm>
          <a:prstGeom prst="rect">
            <a:avLst/>
          </a:prstGeom>
          <a:noFill/>
        </p:spPr>
        <p:txBody>
          <a:bodyPr wrap="square" rtlCol="0">
            <a:spAutoFit/>
          </a:bodyPr>
          <a:lstStyle/>
          <a:p>
            <a:r>
              <a:rPr lang="zh-CN" altLang="en-US" sz="4800" b="1" dirty="0">
                <a:solidFill>
                  <a:schemeClr val="bg1"/>
                </a:solidFill>
                <a:latin typeface="+mn-ea"/>
              </a:rPr>
              <a:t>目录</a:t>
            </a:r>
          </a:p>
        </p:txBody>
      </p:sp>
      <p:sp>
        <p:nvSpPr>
          <p:cNvPr id="1048611" name="文本框 7"/>
          <p:cNvSpPr txBox="1"/>
          <p:nvPr/>
        </p:nvSpPr>
        <p:spPr>
          <a:xfrm>
            <a:off x="1054100" y="3200400"/>
            <a:ext cx="2667000" cy="1285240"/>
          </a:xfrm>
          <a:prstGeom prst="rect">
            <a:avLst/>
          </a:prstGeom>
          <a:noFill/>
        </p:spPr>
        <p:txBody>
          <a:bodyPr wrap="square" rtlCol="0">
            <a:spAutoFit/>
          </a:bodyPr>
          <a:lstStyle/>
          <a:p>
            <a:pPr algn="ctr"/>
            <a:r>
              <a:rPr lang="en-US" altLang="zh-CN" sz="4000" b="1" dirty="0">
                <a:solidFill>
                  <a:schemeClr val="bg1"/>
                </a:solidFill>
                <a:latin typeface="+mj-lt"/>
                <a:ea typeface="张海山锐线体简" panose="02000000000000000000" pitchFamily="2" charset="-122"/>
              </a:rPr>
              <a:t>CONTENTS</a:t>
            </a:r>
            <a:endParaRPr lang="zh-CN" altLang="en-US" sz="4000" b="1" dirty="0">
              <a:solidFill>
                <a:schemeClr val="bg1"/>
              </a:solidFill>
              <a:latin typeface="+mj-lt"/>
              <a:ea typeface="张海山锐线体简" panose="02000000000000000000" pitchFamily="2" charset="-122"/>
            </a:endParaRPr>
          </a:p>
        </p:txBody>
      </p:sp>
      <p:cxnSp>
        <p:nvCxnSpPr>
          <p:cNvPr id="3145735" name="直接连接符 10"/>
          <p:cNvCxnSpPr>
            <a:cxnSpLocks/>
          </p:cNvCxnSpPr>
          <p:nvPr/>
        </p:nvCxnSpPr>
        <p:spPr>
          <a:xfrm flipV="1">
            <a:off x="0" y="0"/>
            <a:ext cx="4419600" cy="3260160"/>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3"/>
          <p:cNvCxnSpPr>
            <a:cxnSpLocks/>
          </p:cNvCxnSpPr>
          <p:nvPr/>
        </p:nvCxnSpPr>
        <p:spPr>
          <a:xfrm>
            <a:off x="0" y="3584223"/>
            <a:ext cx="3327400" cy="3273777"/>
          </a:xfrm>
          <a:prstGeom prst="line">
            <a:avLst/>
          </a:prstGeom>
          <a:ln w="12700">
            <a:solidFill>
              <a:schemeClr val="accent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1"/>
          <p:cNvGrpSpPr/>
          <p:nvPr/>
        </p:nvGrpSpPr>
        <p:grpSpPr>
          <a:xfrm>
            <a:off x="4356102" y="1146432"/>
            <a:ext cx="7107236" cy="646331"/>
            <a:chOff x="5885662" y="1160287"/>
            <a:chExt cx="5889729" cy="646331"/>
          </a:xfrm>
        </p:grpSpPr>
        <p:sp>
          <p:nvSpPr>
            <p:cNvPr id="1048612" name="文本框 17"/>
            <p:cNvSpPr txBox="1"/>
            <p:nvPr/>
          </p:nvSpPr>
          <p:spPr>
            <a:xfrm>
              <a:off x="5885662" y="1160287"/>
              <a:ext cx="2088114" cy="646331"/>
            </a:xfrm>
            <a:prstGeom prst="rect">
              <a:avLst/>
            </a:prstGeom>
            <a:noFill/>
          </p:spPr>
          <p:txBody>
            <a:bodyPr wrap="none" rtlCol="0">
              <a:spAutoFit/>
            </a:bodyPr>
            <a:lstStyle/>
            <a:p>
              <a:r>
                <a:rPr lang="en-US" altLang="zh-CN" sz="3600" b="1" dirty="0">
                  <a:solidFill>
                    <a:schemeClr val="bg2">
                      <a:lumMod val="25000"/>
                    </a:schemeClr>
                  </a:solidFill>
                </a:rPr>
                <a:t>PART ONE</a:t>
              </a:r>
              <a:endParaRPr lang="zh-CN" altLang="en-US" sz="3600" b="1" dirty="0">
                <a:solidFill>
                  <a:schemeClr val="bg2">
                    <a:lumMod val="25000"/>
                  </a:schemeClr>
                </a:solidFill>
              </a:endParaRPr>
            </a:p>
          </p:txBody>
        </p:sp>
        <p:sp>
          <p:nvSpPr>
            <p:cNvPr id="1048613" name="文本框 21"/>
            <p:cNvSpPr txBox="1"/>
            <p:nvPr/>
          </p:nvSpPr>
          <p:spPr>
            <a:xfrm>
              <a:off x="7661566" y="1171198"/>
              <a:ext cx="4113825" cy="584775"/>
            </a:xfrm>
            <a:prstGeom prst="rect">
              <a:avLst/>
            </a:prstGeom>
            <a:noFill/>
          </p:spPr>
          <p:txBody>
            <a:bodyPr wrap="square" rtlCol="0">
              <a:spAutoFit/>
            </a:bodyPr>
            <a:lstStyle/>
            <a:p>
              <a:pPr algn="ctr"/>
              <a:r>
                <a:rPr lang="zh-CN" altLang="en-US" sz="3200" b="1" dirty="0">
                  <a:solidFill>
                    <a:schemeClr val="bg2">
                      <a:lumMod val="25000"/>
                    </a:schemeClr>
                  </a:solidFill>
                  <a:latin typeface="+mn-ea"/>
                </a:rPr>
                <a:t>西方代议制度的缺陷</a:t>
              </a:r>
            </a:p>
          </p:txBody>
        </p:sp>
      </p:grpSp>
      <p:grpSp>
        <p:nvGrpSpPr>
          <p:cNvPr id="35" name="组合 3"/>
          <p:cNvGrpSpPr/>
          <p:nvPr/>
        </p:nvGrpSpPr>
        <p:grpSpPr>
          <a:xfrm>
            <a:off x="4241802" y="3605556"/>
            <a:ext cx="7588251" cy="624840"/>
            <a:chOff x="5885662" y="3605556"/>
            <a:chExt cx="6118810" cy="624840"/>
          </a:xfrm>
        </p:grpSpPr>
        <p:sp>
          <p:nvSpPr>
            <p:cNvPr id="1048614" name="文本框 19"/>
            <p:cNvSpPr txBox="1"/>
            <p:nvPr/>
          </p:nvSpPr>
          <p:spPr>
            <a:xfrm>
              <a:off x="5885662" y="3605556"/>
              <a:ext cx="2472102" cy="624840"/>
            </a:xfrm>
            <a:prstGeom prst="rect">
              <a:avLst/>
            </a:prstGeom>
            <a:noFill/>
          </p:spPr>
          <p:txBody>
            <a:bodyPr wrap="none" rtlCol="0">
              <a:spAutoFit/>
            </a:bodyPr>
            <a:lstStyle/>
            <a:p>
              <a:r>
                <a:rPr lang="en-US" altLang="zh-CN" sz="3600" b="1" dirty="0">
                  <a:solidFill>
                    <a:schemeClr val="bg2">
                      <a:lumMod val="25000"/>
                    </a:schemeClr>
                  </a:solidFill>
                </a:rPr>
                <a:t>PART THREE</a:t>
              </a:r>
              <a:endParaRPr lang="zh-CN" altLang="en-US" sz="3600" b="1" dirty="0">
                <a:solidFill>
                  <a:schemeClr val="bg2">
                    <a:lumMod val="25000"/>
                  </a:schemeClr>
                </a:solidFill>
              </a:endParaRPr>
            </a:p>
          </p:txBody>
        </p:sp>
        <p:sp>
          <p:nvSpPr>
            <p:cNvPr id="1048615" name="文本框 22"/>
            <p:cNvSpPr txBox="1"/>
            <p:nvPr/>
          </p:nvSpPr>
          <p:spPr>
            <a:xfrm>
              <a:off x="8097649" y="3605556"/>
              <a:ext cx="3906823"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b="1" dirty="0">
                  <a:solidFill>
                    <a:schemeClr val="bg2">
                      <a:lumMod val="25000"/>
                    </a:schemeClr>
                  </a:solidFill>
                  <a:latin typeface="+mn-ea"/>
                  <a:ea typeface="+mn-ea"/>
                </a:rPr>
                <a:t>西方代议制度危机的根源</a:t>
              </a:r>
            </a:p>
          </p:txBody>
        </p:sp>
      </p:grpSp>
      <p:grpSp>
        <p:nvGrpSpPr>
          <p:cNvPr id="36" name="组合 2"/>
          <p:cNvGrpSpPr/>
          <p:nvPr/>
        </p:nvGrpSpPr>
        <p:grpSpPr>
          <a:xfrm>
            <a:off x="4241801" y="2375994"/>
            <a:ext cx="7658736" cy="624840"/>
            <a:chOff x="5885662" y="2375994"/>
            <a:chExt cx="6021536" cy="624840"/>
          </a:xfrm>
        </p:grpSpPr>
        <p:sp>
          <p:nvSpPr>
            <p:cNvPr id="1048616" name="文本框 18"/>
            <p:cNvSpPr txBox="1"/>
            <p:nvPr/>
          </p:nvSpPr>
          <p:spPr>
            <a:xfrm>
              <a:off x="5885662" y="2375994"/>
              <a:ext cx="2050947" cy="624840"/>
            </a:xfrm>
            <a:prstGeom prst="rect">
              <a:avLst/>
            </a:prstGeom>
            <a:noFill/>
          </p:spPr>
          <p:txBody>
            <a:bodyPr wrap="none" rtlCol="0">
              <a:spAutoFit/>
            </a:bodyPr>
            <a:lstStyle/>
            <a:p>
              <a:r>
                <a:rPr lang="en-US" altLang="zh-CN" sz="3600" b="1" dirty="0">
                  <a:solidFill>
                    <a:schemeClr val="bg2">
                      <a:lumMod val="25000"/>
                    </a:schemeClr>
                  </a:solidFill>
                </a:rPr>
                <a:t>PART TWO</a:t>
              </a:r>
              <a:endParaRPr lang="zh-CN" altLang="en-US" sz="3600" b="1" dirty="0">
                <a:solidFill>
                  <a:schemeClr val="bg2">
                    <a:lumMod val="25000"/>
                  </a:schemeClr>
                </a:solidFill>
              </a:endParaRPr>
            </a:p>
          </p:txBody>
        </p:sp>
        <p:sp>
          <p:nvSpPr>
            <p:cNvPr id="1048617" name="文本框 23"/>
            <p:cNvSpPr txBox="1"/>
            <p:nvPr/>
          </p:nvSpPr>
          <p:spPr>
            <a:xfrm>
              <a:off x="7987033" y="2386905"/>
              <a:ext cx="3920165"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b="1" dirty="0">
                  <a:solidFill>
                    <a:schemeClr val="bg2">
                      <a:lumMod val="25000"/>
                    </a:schemeClr>
                  </a:solidFill>
                  <a:latin typeface="+mn-ea"/>
                  <a:ea typeface="+mn-ea"/>
                </a:rPr>
                <a:t>西方代议制度危机的原因</a:t>
              </a:r>
            </a:p>
          </p:txBody>
        </p:sp>
      </p:grpSp>
      <p:grpSp>
        <p:nvGrpSpPr>
          <p:cNvPr id="37" name="组合 4"/>
          <p:cNvGrpSpPr/>
          <p:nvPr/>
        </p:nvGrpSpPr>
        <p:grpSpPr>
          <a:xfrm>
            <a:off x="4356102" y="4873308"/>
            <a:ext cx="5127604" cy="624840"/>
            <a:chOff x="5885662" y="4873308"/>
            <a:chExt cx="3806967" cy="624840"/>
          </a:xfrm>
        </p:grpSpPr>
        <p:sp>
          <p:nvSpPr>
            <p:cNvPr id="1048618" name="文本框 20"/>
            <p:cNvSpPr txBox="1"/>
            <p:nvPr/>
          </p:nvSpPr>
          <p:spPr>
            <a:xfrm>
              <a:off x="5885662" y="4873308"/>
              <a:ext cx="2097024" cy="624840"/>
            </a:xfrm>
            <a:prstGeom prst="rect">
              <a:avLst/>
            </a:prstGeom>
            <a:noFill/>
          </p:spPr>
          <p:txBody>
            <a:bodyPr wrap="none" rtlCol="0">
              <a:spAutoFit/>
            </a:bodyPr>
            <a:lstStyle/>
            <a:p>
              <a:r>
                <a:rPr lang="en-US" altLang="zh-CN" sz="3600" b="1" dirty="0">
                  <a:solidFill>
                    <a:schemeClr val="bg2">
                      <a:lumMod val="25000"/>
                    </a:schemeClr>
                  </a:solidFill>
                </a:rPr>
                <a:t>PART FOUR</a:t>
              </a:r>
              <a:endParaRPr lang="zh-CN" altLang="en-US" sz="3600" b="1" dirty="0">
                <a:solidFill>
                  <a:schemeClr val="bg2">
                    <a:lumMod val="25000"/>
                  </a:schemeClr>
                </a:solidFill>
              </a:endParaRPr>
            </a:p>
          </p:txBody>
        </p:sp>
        <p:sp>
          <p:nvSpPr>
            <p:cNvPr id="1048619" name="文本框 24"/>
            <p:cNvSpPr txBox="1"/>
            <p:nvPr/>
          </p:nvSpPr>
          <p:spPr>
            <a:xfrm>
              <a:off x="7838761" y="4873308"/>
              <a:ext cx="1853868" cy="584775"/>
            </a:xfrm>
            <a:prstGeom prst="rect">
              <a:avLst/>
            </a:prstGeom>
            <a:noFill/>
          </p:spPr>
          <p:txBody>
            <a:bodyPr wrap="square" rtlCol="0">
              <a:spAutoFit/>
            </a:bodyPr>
            <a:lstStyle>
              <a:defPPr>
                <a:defRPr lang="zh-CN"/>
              </a:defPPr>
              <a:lvl1pPr algn="ctr">
                <a:defRPr sz="3200">
                  <a:solidFill>
                    <a:schemeClr val="tx1">
                      <a:lumMod val="75000"/>
                      <a:lumOff val="25000"/>
                    </a:schemeClr>
                  </a:solidFill>
                  <a:latin typeface="张海山锐线体简" panose="02000000000000000000" pitchFamily="2" charset="-122"/>
                  <a:ea typeface="张海山锐线体简" panose="02000000000000000000" pitchFamily="2" charset="-122"/>
                </a:defRPr>
              </a:lvl1pPr>
            </a:lstStyle>
            <a:p>
              <a:r>
                <a:rPr lang="zh-CN" altLang="en-US" b="1" dirty="0">
                  <a:solidFill>
                    <a:schemeClr val="bg2">
                      <a:lumMod val="25000"/>
                    </a:schemeClr>
                  </a:solidFill>
                  <a:latin typeface="+mn-ea"/>
                  <a:ea typeface="+mn-ea"/>
                </a:rPr>
                <a:t>总结与反思</a:t>
              </a:r>
            </a:p>
          </p:txBody>
        </p:sp>
      </p:grpSp>
      <p:sp>
        <p:nvSpPr>
          <p:cNvPr id="1048620"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等腰三角形 5"/>
          <p:cNvSpPr/>
          <p:nvPr/>
        </p:nvSpPr>
        <p:spPr>
          <a:xfrm rot="11222390">
            <a:off x="31008" y="1546378"/>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887" name="等腰三角形 5"/>
          <p:cNvSpPr/>
          <p:nvPr/>
        </p:nvSpPr>
        <p:spPr>
          <a:xfrm rot="10800000">
            <a:off x="3069357" y="4679278"/>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890" name="矩形 5"/>
          <p:cNvSpPr/>
          <p:nvPr/>
        </p:nvSpPr>
        <p:spPr>
          <a:xfrm>
            <a:off x="273007" y="2289789"/>
            <a:ext cx="12159960" cy="3351046"/>
          </a:xfrm>
          <a:prstGeom prst="rect">
            <a:avLst/>
          </a:prstGeom>
        </p:spPr>
        <p:txBody>
          <a:bodyPr wrap="square">
            <a:spAutoFit/>
          </a:bodyPr>
          <a:lstStyle/>
          <a:p>
            <a:pPr indent="457200">
              <a:lnSpc>
                <a:spcPct val="150000"/>
              </a:lnSpc>
            </a:pPr>
            <a:r>
              <a:rPr lang="zh-CN" altLang="en-US" sz="2400" b="1" dirty="0">
                <a:solidFill>
                  <a:srgbClr val="FF0000"/>
                </a:solidFill>
                <a:latin typeface="+mj-ea"/>
              </a:rPr>
              <a:t>两党竞选</a:t>
            </a:r>
            <a:r>
              <a:rPr lang="zh-CN" altLang="en-US" sz="2400" b="1" dirty="0">
                <a:latin typeface="+mj-ea"/>
              </a:rPr>
              <a:t>加剧</a:t>
            </a:r>
            <a:r>
              <a:rPr lang="zh-CN" altLang="en-US" sz="2400" b="1" dirty="0">
                <a:solidFill>
                  <a:srgbClr val="FF0000"/>
                </a:solidFill>
                <a:latin typeface="+mj-ea"/>
              </a:rPr>
              <a:t>社会和文化撕裂</a:t>
            </a:r>
            <a:r>
              <a:rPr lang="zh-CN" altLang="en-US" sz="2400" b="1" dirty="0">
                <a:latin typeface="+mj-ea"/>
              </a:rPr>
              <a:t>。美国的两党制天然具有宗派性。在国家发展比较平稳、政治比较健康的时期，两党制的弊端尚不明显。但是每当共识消失、国内社会分裂时，两党力量又势均力敌，就会形成对峙局面。这在美国是常态。当此之际，两党为了赢得选举，政客为了个人的政治生命，均倾向于抓住和利用选民中的分裂性因素，挑起纷争，强化自己的政治优势</a:t>
            </a:r>
            <a:endParaRPr lang="en-US" altLang="zh-CN" sz="2400" b="1" dirty="0">
              <a:latin typeface="+mj-ea"/>
            </a:endParaRPr>
          </a:p>
          <a:p>
            <a:pPr indent="457200">
              <a:lnSpc>
                <a:spcPct val="150000"/>
              </a:lnSpc>
            </a:pPr>
            <a:endParaRPr lang="en-US" altLang="zh-CN" sz="24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等腰三角形 4"/>
          <p:cNvSpPr/>
          <p:nvPr/>
        </p:nvSpPr>
        <p:spPr>
          <a:xfrm rot="10800000">
            <a:off x="2161310" y="-5"/>
            <a:ext cx="7841672" cy="32835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75000"/>
                  <a:lumOff val="25000"/>
                </a:schemeClr>
              </a:solidFill>
            </a:endParaRPr>
          </a:p>
        </p:txBody>
      </p:sp>
      <p:sp>
        <p:nvSpPr>
          <p:cNvPr id="1048625" name="文本框 5"/>
          <p:cNvSpPr txBox="1"/>
          <p:nvPr/>
        </p:nvSpPr>
        <p:spPr>
          <a:xfrm>
            <a:off x="4735735" y="1374013"/>
            <a:ext cx="2634884" cy="1285239"/>
          </a:xfrm>
          <a:prstGeom prst="rect">
            <a:avLst/>
          </a:prstGeom>
          <a:noFill/>
        </p:spPr>
        <p:txBody>
          <a:bodyPr wrap="square" rtlCol="0">
            <a:spAutoFit/>
          </a:bodyPr>
          <a:lstStyle/>
          <a:p>
            <a:pPr algn="dist"/>
            <a:r>
              <a:rPr lang="en-US" altLang="zh-CN" sz="4000" b="1" dirty="0">
                <a:solidFill>
                  <a:schemeClr val="bg1"/>
                </a:solidFill>
              </a:rPr>
              <a:t>PART ONE</a:t>
            </a:r>
            <a:endParaRPr lang="zh-CN" altLang="en-US" sz="4000" b="1" dirty="0">
              <a:solidFill>
                <a:schemeClr val="bg1"/>
              </a:solidFill>
            </a:endParaRPr>
          </a:p>
        </p:txBody>
      </p:sp>
      <p:cxnSp>
        <p:nvCxnSpPr>
          <p:cNvPr id="3145737" name="直接连接符 7"/>
          <p:cNvCxnSpPr>
            <a:cxnSpLocks/>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8626" name="文本框 8"/>
          <p:cNvSpPr txBox="1"/>
          <p:nvPr/>
        </p:nvSpPr>
        <p:spPr>
          <a:xfrm>
            <a:off x="5722452" y="2247916"/>
            <a:ext cx="609076" cy="523220"/>
          </a:xfrm>
          <a:prstGeom prst="rect">
            <a:avLst/>
          </a:prstGeom>
          <a:noFill/>
        </p:spPr>
        <p:txBody>
          <a:bodyPr wrap="square" rtlCol="0">
            <a:spAutoFit/>
          </a:bodyPr>
          <a:lstStyle/>
          <a:p>
            <a:pPr algn="dist"/>
            <a:r>
              <a:rPr lang="en-US" altLang="zh-CN" sz="2800" b="1" dirty="0">
                <a:solidFill>
                  <a:schemeClr val="bg1"/>
                </a:solidFill>
                <a:latin typeface="+mn-ea"/>
              </a:rPr>
              <a:t>01</a:t>
            </a:r>
            <a:endParaRPr lang="zh-CN" altLang="en-US" sz="2800" b="1" dirty="0">
              <a:solidFill>
                <a:schemeClr val="bg1"/>
              </a:solidFill>
              <a:latin typeface="+mn-ea"/>
            </a:endParaRPr>
          </a:p>
        </p:txBody>
      </p:sp>
      <p:sp>
        <p:nvSpPr>
          <p:cNvPr id="1048627"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1" name="组合 1"/>
          <p:cNvGrpSpPr/>
          <p:nvPr/>
        </p:nvGrpSpPr>
        <p:grpSpPr>
          <a:xfrm>
            <a:off x="2037807" y="0"/>
            <a:ext cx="8130873" cy="3420932"/>
            <a:chOff x="2037807" y="0"/>
            <a:chExt cx="8130873" cy="3420932"/>
          </a:xfrm>
        </p:grpSpPr>
        <p:cxnSp>
          <p:nvCxnSpPr>
            <p:cNvPr id="3145738" name="直接连接符 10"/>
            <p:cNvCxnSpPr>
              <a:cxnSpLocks/>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4"/>
            <p:cNvCxnSpPr>
              <a:cxnSpLocks/>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2"/>
          <p:cNvGrpSpPr/>
          <p:nvPr/>
        </p:nvGrpSpPr>
        <p:grpSpPr>
          <a:xfrm>
            <a:off x="1872110" y="0"/>
            <a:ext cx="8434419" cy="3563377"/>
            <a:chOff x="1872110" y="0"/>
            <a:chExt cx="8434419" cy="3563377"/>
          </a:xfrm>
        </p:grpSpPr>
        <p:cxnSp>
          <p:nvCxnSpPr>
            <p:cNvPr id="3145740" name="直接连接符 17"/>
            <p:cNvCxnSpPr>
              <a:cxnSpLocks/>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8"/>
            <p:cNvCxnSpPr>
              <a:cxnSpLocks/>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48628"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29"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30"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endParaRPr>
          </a:p>
        </p:txBody>
      </p:sp>
      <p:sp>
        <p:nvSpPr>
          <p:cNvPr id="1048631" name="矩形 27"/>
          <p:cNvSpPr/>
          <p:nvPr/>
        </p:nvSpPr>
        <p:spPr>
          <a:xfrm>
            <a:off x="2589330" y="3606999"/>
            <a:ext cx="7040881" cy="993140"/>
          </a:xfrm>
          <a:prstGeom prst="rect">
            <a:avLst/>
          </a:prstGeom>
        </p:spPr>
        <p:txBody>
          <a:bodyPr wrap="none">
            <a:spAutoFit/>
          </a:bodyPr>
          <a:lstStyle/>
          <a:p>
            <a:pPr algn="ctr"/>
            <a:r>
              <a:rPr lang="zh-CN" altLang="en-US" sz="6000" b="1" dirty="0">
                <a:solidFill>
                  <a:srgbClr val="002060"/>
                </a:solidFill>
                <a:latin typeface="+mn-ea"/>
              </a:rPr>
              <a:t>西方代议制度的缺陷</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2" name="直接连接符 29"/>
          <p:cNvCxnSpPr>
            <a:cxnSpLocks/>
            <a:stCxn id="1048640" idx="4"/>
            <a:endCxn id="1048645" idx="0"/>
          </p:cNvCxnSpPr>
          <p:nvPr/>
        </p:nvCxnSpPr>
        <p:spPr>
          <a:xfrm flipH="1">
            <a:off x="1022357" y="2085185"/>
            <a:ext cx="42935" cy="3222654"/>
          </a:xfrm>
          <a:prstGeom prst="line">
            <a:avLst/>
          </a:prstGeom>
          <a:ln>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35" name="矩形 2"/>
          <p:cNvSpPr/>
          <p:nvPr/>
        </p:nvSpPr>
        <p:spPr>
          <a:xfrm>
            <a:off x="283192" y="192959"/>
            <a:ext cx="5212080" cy="624840"/>
          </a:xfrm>
          <a:prstGeom prst="rect">
            <a:avLst/>
          </a:prstGeom>
        </p:spPr>
        <p:txBody>
          <a:bodyPr wrap="none">
            <a:spAutoFit/>
          </a:bodyPr>
          <a:lstStyle/>
          <a:p>
            <a:r>
              <a:rPr lang="zh-CN" altLang="en-US" sz="3600" b="1" dirty="0">
                <a:solidFill>
                  <a:srgbClr val="FF0000"/>
                </a:solidFill>
                <a:latin typeface="+mj-ea"/>
                <a:ea typeface="+mj-ea"/>
              </a:rPr>
              <a:t>一、西方代议制度的缺陷</a:t>
            </a:r>
          </a:p>
        </p:txBody>
      </p:sp>
      <p:cxnSp>
        <p:nvCxnSpPr>
          <p:cNvPr id="3145743" name="直接连接符 4"/>
          <p:cNvCxnSpPr>
            <a:cxnSpLocks/>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636" name="等腰三角形 5"/>
          <p:cNvSpPr/>
          <p:nvPr/>
        </p:nvSpPr>
        <p:spPr>
          <a:xfrm rot="10800000">
            <a:off x="921" y="1695382"/>
            <a:ext cx="3269442" cy="4416775"/>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Lst>
            <a:ahLst/>
            <a:cxnLst>
              <a:cxn ang="0">
                <a:pos x="connsiteX0" y="connsiteY0"/>
              </a:cxn>
              <a:cxn ang="0">
                <a:pos x="connsiteX1" y="connsiteY1"/>
              </a:cxn>
              <a:cxn ang="0">
                <a:pos x="connsiteX2" y="connsiteY2"/>
              </a:cxn>
              <a:cxn ang="0">
                <a:pos x="connsiteX3" y="connsiteY3"/>
              </a:cxn>
            </a:cxnLst>
            <a:rect l="l" t="t" r="r" b="b"/>
            <a:pathLst>
              <a:path w="1762192" h="2613696">
                <a:moveTo>
                  <a:pt x="1326566" y="2613696"/>
                </a:moveTo>
                <a:lnTo>
                  <a:pt x="1762192" y="1448051"/>
                </a:lnTo>
                <a:lnTo>
                  <a:pt x="0" y="0"/>
                </a:lnTo>
                <a:lnTo>
                  <a:pt x="1326566" y="2613696"/>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37" name="等腰三角形 5"/>
          <p:cNvSpPr/>
          <p:nvPr/>
        </p:nvSpPr>
        <p:spPr>
          <a:xfrm rot="12786587">
            <a:off x="9553125" y="3779820"/>
            <a:ext cx="3007845" cy="488822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1326566 w 1927744"/>
              <a:gd name="connsiteY0" fmla="*/ 2613696 h 2613696"/>
              <a:gd name="connsiteX1" fmla="*/ 1927744 w 1927744"/>
              <a:gd name="connsiteY1" fmla="*/ 1440019 h 2613696"/>
              <a:gd name="connsiteX2" fmla="*/ 0 w 1927744"/>
              <a:gd name="connsiteY2" fmla="*/ 0 h 2613696"/>
              <a:gd name="connsiteX3" fmla="*/ 1326566 w 1927744"/>
              <a:gd name="connsiteY3" fmla="*/ 2613696 h 2613696"/>
              <a:gd name="connsiteX0" fmla="*/ 1020016 w 1621194"/>
              <a:gd name="connsiteY0" fmla="*/ 2892683 h 2892683"/>
              <a:gd name="connsiteX1" fmla="*/ 1621194 w 1621194"/>
              <a:gd name="connsiteY1" fmla="*/ 1719006 h 2892683"/>
              <a:gd name="connsiteX2" fmla="*/ 0 w 1621194"/>
              <a:gd name="connsiteY2" fmla="*/ 0 h 2892683"/>
              <a:gd name="connsiteX3" fmla="*/ 1020016 w 1621194"/>
              <a:gd name="connsiteY3" fmla="*/ 2892683 h 2892683"/>
            </a:gdLst>
            <a:ahLst/>
            <a:cxnLst>
              <a:cxn ang="0">
                <a:pos x="connsiteX0" y="connsiteY0"/>
              </a:cxn>
              <a:cxn ang="0">
                <a:pos x="connsiteX1" y="connsiteY1"/>
              </a:cxn>
              <a:cxn ang="0">
                <a:pos x="connsiteX2" y="connsiteY2"/>
              </a:cxn>
              <a:cxn ang="0">
                <a:pos x="connsiteX3" y="connsiteY3"/>
              </a:cxn>
            </a:cxnLst>
            <a:rect l="l" t="t" r="r" b="b"/>
            <a:pathLst>
              <a:path w="1621194" h="2892683">
                <a:moveTo>
                  <a:pt x="1020016" y="2892683"/>
                </a:moveTo>
                <a:lnTo>
                  <a:pt x="1621194" y="1719006"/>
                </a:lnTo>
                <a:lnTo>
                  <a:pt x="0" y="0"/>
                </a:lnTo>
                <a:lnTo>
                  <a:pt x="1020016" y="28926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38" name="等腰三角形 5"/>
          <p:cNvSpPr/>
          <p:nvPr/>
        </p:nvSpPr>
        <p:spPr>
          <a:xfrm rot="20505188">
            <a:off x="3378112" y="3875156"/>
            <a:ext cx="1063249" cy="1329954"/>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Lst>
            <a:ahLst/>
            <a:cxnLst>
              <a:cxn ang="0">
                <a:pos x="connsiteX0" y="connsiteY0"/>
              </a:cxn>
              <a:cxn ang="0">
                <a:pos x="connsiteX1" y="connsiteY1"/>
              </a:cxn>
              <a:cxn ang="0">
                <a:pos x="connsiteX2" y="connsiteY2"/>
              </a:cxn>
              <a:cxn ang="0">
                <a:pos x="connsiteX3" y="connsiteY3"/>
              </a:cxn>
            </a:cxnLst>
            <a:rect l="l" t="t" r="r" b="b"/>
            <a:pathLst>
              <a:path w="1432619" h="1967444">
                <a:moveTo>
                  <a:pt x="1042678" y="1967444"/>
                </a:moveTo>
                <a:lnTo>
                  <a:pt x="1432619" y="953933"/>
                </a:lnTo>
                <a:lnTo>
                  <a:pt x="0" y="0"/>
                </a:lnTo>
                <a:lnTo>
                  <a:pt x="1042678" y="1967444"/>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39" name="等腰三角形 5"/>
          <p:cNvSpPr/>
          <p:nvPr/>
        </p:nvSpPr>
        <p:spPr>
          <a:xfrm rot="4038334">
            <a:off x="-1179432" y="3656049"/>
            <a:ext cx="2190917" cy="1482120"/>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1127991"/>
              <a:gd name="connsiteY0" fmla="*/ 4719783 h 4719783"/>
              <a:gd name="connsiteX1" fmla="*/ 669082 w 1127991"/>
              <a:gd name="connsiteY1" fmla="*/ 3625337 h 4719783"/>
              <a:gd name="connsiteX2" fmla="*/ 1127991 w 1127991"/>
              <a:gd name="connsiteY2" fmla="*/ 0 h 4719783"/>
              <a:gd name="connsiteX3" fmla="*/ 0 w 1127991"/>
              <a:gd name="connsiteY3" fmla="*/ 4719783 h 4719783"/>
              <a:gd name="connsiteX0" fmla="*/ 976382 w 1645464"/>
              <a:gd name="connsiteY0" fmla="*/ 2627936 h 2627936"/>
              <a:gd name="connsiteX1" fmla="*/ 1645464 w 1645464"/>
              <a:gd name="connsiteY1" fmla="*/ 1533490 h 2627936"/>
              <a:gd name="connsiteX2" fmla="*/ 0 w 1645464"/>
              <a:gd name="connsiteY2" fmla="*/ 0 h 2627936"/>
              <a:gd name="connsiteX3" fmla="*/ 976382 w 1645464"/>
              <a:gd name="connsiteY3" fmla="*/ 2627936 h 2627936"/>
              <a:gd name="connsiteX0" fmla="*/ 1093110 w 1762192"/>
              <a:gd name="connsiteY0" fmla="*/ 2542497 h 2542497"/>
              <a:gd name="connsiteX1" fmla="*/ 1762192 w 1762192"/>
              <a:gd name="connsiteY1" fmla="*/ 1448051 h 2542497"/>
              <a:gd name="connsiteX2" fmla="*/ 0 w 1762192"/>
              <a:gd name="connsiteY2" fmla="*/ 0 h 2542497"/>
              <a:gd name="connsiteX3" fmla="*/ 1093110 w 1762192"/>
              <a:gd name="connsiteY3" fmla="*/ 2542497 h 2542497"/>
              <a:gd name="connsiteX0" fmla="*/ 1326566 w 1762192"/>
              <a:gd name="connsiteY0" fmla="*/ 2613696 h 2613696"/>
              <a:gd name="connsiteX1" fmla="*/ 1762192 w 1762192"/>
              <a:gd name="connsiteY1" fmla="*/ 1448051 h 2613696"/>
              <a:gd name="connsiteX2" fmla="*/ 0 w 1762192"/>
              <a:gd name="connsiteY2" fmla="*/ 0 h 2613696"/>
              <a:gd name="connsiteX3" fmla="*/ 1326566 w 1762192"/>
              <a:gd name="connsiteY3" fmla="*/ 2613696 h 2613696"/>
              <a:gd name="connsiteX0" fmla="*/ 831195 w 1266821"/>
              <a:gd name="connsiteY0" fmla="*/ 1534814 h 1534814"/>
              <a:gd name="connsiteX1" fmla="*/ 1266821 w 1266821"/>
              <a:gd name="connsiteY1" fmla="*/ 369169 h 1534814"/>
              <a:gd name="connsiteX2" fmla="*/ -1 w 1266821"/>
              <a:gd name="connsiteY2" fmla="*/ 0 h 1534814"/>
              <a:gd name="connsiteX3" fmla="*/ 831195 w 1266821"/>
              <a:gd name="connsiteY3" fmla="*/ 1534814 h 1534814"/>
              <a:gd name="connsiteX0" fmla="*/ 996994 w 1432620"/>
              <a:gd name="connsiteY0" fmla="*/ 2119578 h 2119578"/>
              <a:gd name="connsiteX1" fmla="*/ 1432620 w 1432620"/>
              <a:gd name="connsiteY1" fmla="*/ 953933 h 2119578"/>
              <a:gd name="connsiteX2" fmla="*/ 1 w 1432620"/>
              <a:gd name="connsiteY2" fmla="*/ 0 h 2119578"/>
              <a:gd name="connsiteX3" fmla="*/ 996994 w 1432620"/>
              <a:gd name="connsiteY3" fmla="*/ 2119578 h 2119578"/>
              <a:gd name="connsiteX0" fmla="*/ 425654 w 1432619"/>
              <a:gd name="connsiteY0" fmla="*/ 1350536 h 1350536"/>
              <a:gd name="connsiteX1" fmla="*/ 1432619 w 1432619"/>
              <a:gd name="connsiteY1" fmla="*/ 953933 h 1350536"/>
              <a:gd name="connsiteX2" fmla="*/ 0 w 1432619"/>
              <a:gd name="connsiteY2" fmla="*/ 0 h 1350536"/>
              <a:gd name="connsiteX3" fmla="*/ 425654 w 1432619"/>
              <a:gd name="connsiteY3" fmla="*/ 1350536 h 1350536"/>
              <a:gd name="connsiteX0" fmla="*/ 1042678 w 1432619"/>
              <a:gd name="connsiteY0" fmla="*/ 1967444 h 1967444"/>
              <a:gd name="connsiteX1" fmla="*/ 1432619 w 1432619"/>
              <a:gd name="connsiteY1" fmla="*/ 953933 h 1967444"/>
              <a:gd name="connsiteX2" fmla="*/ 0 w 1432619"/>
              <a:gd name="connsiteY2" fmla="*/ 0 h 1967444"/>
              <a:gd name="connsiteX3" fmla="*/ 1042678 w 1432619"/>
              <a:gd name="connsiteY3" fmla="*/ 1967444 h 1967444"/>
              <a:gd name="connsiteX0" fmla="*/ 1042678 w 2952036"/>
              <a:gd name="connsiteY0" fmla="*/ 1967444 h 1967444"/>
              <a:gd name="connsiteX1" fmla="*/ 2952036 w 2952036"/>
              <a:gd name="connsiteY1" fmla="*/ 1592915 h 1967444"/>
              <a:gd name="connsiteX2" fmla="*/ 0 w 2952036"/>
              <a:gd name="connsiteY2" fmla="*/ 0 h 1967444"/>
              <a:gd name="connsiteX3" fmla="*/ 1042678 w 2952036"/>
              <a:gd name="connsiteY3" fmla="*/ 1967444 h 1967444"/>
              <a:gd name="connsiteX0" fmla="*/ 2256781 w 2952036"/>
              <a:gd name="connsiteY0" fmla="*/ 2192548 h 2192548"/>
              <a:gd name="connsiteX1" fmla="*/ 2952036 w 2952036"/>
              <a:gd name="connsiteY1" fmla="*/ 1592915 h 2192548"/>
              <a:gd name="connsiteX2" fmla="*/ 0 w 2952036"/>
              <a:gd name="connsiteY2" fmla="*/ 0 h 2192548"/>
              <a:gd name="connsiteX3" fmla="*/ 2256781 w 2952036"/>
              <a:gd name="connsiteY3" fmla="*/ 2192548 h 2192548"/>
            </a:gdLst>
            <a:ahLst/>
            <a:cxnLst>
              <a:cxn ang="0">
                <a:pos x="connsiteX0" y="connsiteY0"/>
              </a:cxn>
              <a:cxn ang="0">
                <a:pos x="connsiteX1" y="connsiteY1"/>
              </a:cxn>
              <a:cxn ang="0">
                <a:pos x="connsiteX2" y="connsiteY2"/>
              </a:cxn>
              <a:cxn ang="0">
                <a:pos x="connsiteX3" y="connsiteY3"/>
              </a:cxn>
            </a:cxnLst>
            <a:rect l="l" t="t" r="r" b="b"/>
            <a:pathLst>
              <a:path w="2952036" h="2192548">
                <a:moveTo>
                  <a:pt x="2256781" y="2192548"/>
                </a:moveTo>
                <a:lnTo>
                  <a:pt x="2952036" y="1592915"/>
                </a:lnTo>
                <a:lnTo>
                  <a:pt x="0" y="0"/>
                </a:lnTo>
                <a:lnTo>
                  <a:pt x="2256781" y="219254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grpSp>
        <p:nvGrpSpPr>
          <p:cNvPr id="46" name="组合 40"/>
          <p:cNvGrpSpPr/>
          <p:nvPr/>
        </p:nvGrpSpPr>
        <p:grpSpPr>
          <a:xfrm>
            <a:off x="729436" y="1413473"/>
            <a:ext cx="671712" cy="671712"/>
            <a:chOff x="4225754" y="1305648"/>
            <a:chExt cx="671712" cy="671712"/>
          </a:xfrm>
        </p:grpSpPr>
        <p:sp>
          <p:nvSpPr>
            <p:cNvPr id="1048640" name="椭圆 11"/>
            <p:cNvSpPr/>
            <p:nvPr/>
          </p:nvSpPr>
          <p:spPr>
            <a:xfrm>
              <a:off x="4225754" y="1305648"/>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grpSp>
          <p:nvGrpSpPr>
            <p:cNvPr id="47" name="组 6"/>
            <p:cNvGrpSpPr/>
            <p:nvPr/>
          </p:nvGrpSpPr>
          <p:grpSpPr>
            <a:xfrm>
              <a:off x="4353018" y="1455626"/>
              <a:ext cx="417183" cy="371755"/>
              <a:chOff x="4148138" y="2051050"/>
              <a:chExt cx="874713" cy="779463"/>
            </a:xfrm>
            <a:solidFill>
              <a:schemeClr val="bg1"/>
            </a:solidFill>
          </p:grpSpPr>
          <p:sp>
            <p:nvSpPr>
              <p:cNvPr id="1048641" name="Freeform 72"/>
              <p:cNvSpPr>
                <a:spLocks noEditPoints="1"/>
              </p:cNvSpPr>
              <p:nvPr/>
            </p:nvSpPr>
            <p:spPr bwMode="auto">
              <a:xfrm>
                <a:off x="4367213" y="2193925"/>
                <a:ext cx="655638" cy="563563"/>
              </a:xfrm>
              <a:custGeom>
                <a:avLst/>
                <a:gdLst>
                  <a:gd name="T0" fmla="*/ 295 w 313"/>
                  <a:gd name="T1" fmla="*/ 88 h 268"/>
                  <a:gd name="T2" fmla="*/ 282 w 313"/>
                  <a:gd name="T3" fmla="*/ 88 h 268"/>
                  <a:gd name="T4" fmla="*/ 298 w 313"/>
                  <a:gd name="T5" fmla="*/ 149 h 268"/>
                  <a:gd name="T6" fmla="*/ 273 w 313"/>
                  <a:gd name="T7" fmla="*/ 192 h 268"/>
                  <a:gd name="T8" fmla="*/ 24 w 313"/>
                  <a:gd name="T9" fmla="*/ 257 h 268"/>
                  <a:gd name="T10" fmla="*/ 21 w 313"/>
                  <a:gd name="T11" fmla="*/ 258 h 268"/>
                  <a:gd name="T12" fmla="*/ 37 w 313"/>
                  <a:gd name="T13" fmla="*/ 268 h 268"/>
                  <a:gd name="T14" fmla="*/ 295 w 313"/>
                  <a:gd name="T15" fmla="*/ 268 h 268"/>
                  <a:gd name="T16" fmla="*/ 313 w 313"/>
                  <a:gd name="T17" fmla="*/ 251 h 268"/>
                  <a:gd name="T18" fmla="*/ 313 w 313"/>
                  <a:gd name="T19" fmla="*/ 106 h 268"/>
                  <a:gd name="T20" fmla="*/ 295 w 313"/>
                  <a:gd name="T21" fmla="*/ 88 h 268"/>
                  <a:gd name="T22" fmla="*/ 292 w 313"/>
                  <a:gd name="T23" fmla="*/ 252 h 268"/>
                  <a:gd name="T24" fmla="*/ 158 w 313"/>
                  <a:gd name="T25" fmla="*/ 253 h 268"/>
                  <a:gd name="T26" fmla="*/ 153 w 313"/>
                  <a:gd name="T27" fmla="*/ 248 h 268"/>
                  <a:gd name="T28" fmla="*/ 158 w 313"/>
                  <a:gd name="T29" fmla="*/ 243 h 268"/>
                  <a:gd name="T30" fmla="*/ 292 w 313"/>
                  <a:gd name="T31" fmla="*/ 242 h 268"/>
                  <a:gd name="T32" fmla="*/ 297 w 313"/>
                  <a:gd name="T33" fmla="*/ 247 h 268"/>
                  <a:gd name="T34" fmla="*/ 292 w 313"/>
                  <a:gd name="T35" fmla="*/ 252 h 268"/>
                  <a:gd name="T36" fmla="*/ 282 w 313"/>
                  <a:gd name="T37" fmla="*/ 158 h 268"/>
                  <a:gd name="T38" fmla="*/ 281 w 313"/>
                  <a:gd name="T39" fmla="*/ 154 h 268"/>
                  <a:gd name="T40" fmla="*/ 245 w 313"/>
                  <a:gd name="T41" fmla="*/ 13 h 268"/>
                  <a:gd name="T42" fmla="*/ 228 w 313"/>
                  <a:gd name="T43" fmla="*/ 0 h 268"/>
                  <a:gd name="T44" fmla="*/ 223 w 313"/>
                  <a:gd name="T45" fmla="*/ 1 h 268"/>
                  <a:gd name="T46" fmla="*/ 210 w 313"/>
                  <a:gd name="T47" fmla="*/ 4 h 268"/>
                  <a:gd name="T48" fmla="*/ 241 w 313"/>
                  <a:gd name="T49" fmla="*/ 59 h 268"/>
                  <a:gd name="T50" fmla="*/ 227 w 313"/>
                  <a:gd name="T51" fmla="*/ 107 h 268"/>
                  <a:gd name="T52" fmla="*/ 2 w 313"/>
                  <a:gd name="T53" fmla="*/ 233 h 268"/>
                  <a:gd name="T54" fmla="*/ 0 w 313"/>
                  <a:gd name="T55" fmla="*/ 233 h 268"/>
                  <a:gd name="T56" fmla="*/ 15 w 313"/>
                  <a:gd name="T57" fmla="*/ 241 h 268"/>
                  <a:gd name="T58" fmla="*/ 19 w 313"/>
                  <a:gd name="T59" fmla="*/ 241 h 268"/>
                  <a:gd name="T60" fmla="*/ 269 w 313"/>
                  <a:gd name="T61" fmla="*/ 175 h 268"/>
                  <a:gd name="T62" fmla="*/ 282 w 313"/>
                  <a:gd name="T63" fmla="*/ 158 h 268"/>
                  <a:gd name="T64" fmla="*/ 259 w 313"/>
                  <a:gd name="T65" fmla="*/ 159 h 268"/>
                  <a:gd name="T66" fmla="*/ 131 w 313"/>
                  <a:gd name="T67" fmla="*/ 198 h 268"/>
                  <a:gd name="T68" fmla="*/ 125 w 313"/>
                  <a:gd name="T69" fmla="*/ 195 h 268"/>
                  <a:gd name="T70" fmla="*/ 128 w 313"/>
                  <a:gd name="T71" fmla="*/ 189 h 268"/>
                  <a:gd name="T72" fmla="*/ 256 w 313"/>
                  <a:gd name="T73" fmla="*/ 149 h 268"/>
                  <a:gd name="T74" fmla="*/ 263 w 313"/>
                  <a:gd name="T75" fmla="*/ 153 h 268"/>
                  <a:gd name="T76" fmla="*/ 259 w 313"/>
                  <a:gd name="T77" fmla="*/ 15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3" h="268">
                    <a:moveTo>
                      <a:pt x="295" y="88"/>
                    </a:moveTo>
                    <a:cubicBezTo>
                      <a:pt x="282" y="88"/>
                      <a:pt x="282" y="88"/>
                      <a:pt x="282" y="88"/>
                    </a:cubicBezTo>
                    <a:cubicBezTo>
                      <a:pt x="298" y="149"/>
                      <a:pt x="298" y="149"/>
                      <a:pt x="298" y="149"/>
                    </a:cubicBezTo>
                    <a:cubicBezTo>
                      <a:pt x="303" y="168"/>
                      <a:pt x="292" y="187"/>
                      <a:pt x="273" y="192"/>
                    </a:cubicBezTo>
                    <a:cubicBezTo>
                      <a:pt x="24" y="257"/>
                      <a:pt x="24" y="257"/>
                      <a:pt x="24" y="257"/>
                    </a:cubicBezTo>
                    <a:cubicBezTo>
                      <a:pt x="23" y="258"/>
                      <a:pt x="22" y="258"/>
                      <a:pt x="21" y="258"/>
                    </a:cubicBezTo>
                    <a:cubicBezTo>
                      <a:pt x="24" y="264"/>
                      <a:pt x="30" y="268"/>
                      <a:pt x="37" y="268"/>
                    </a:cubicBezTo>
                    <a:cubicBezTo>
                      <a:pt x="295" y="268"/>
                      <a:pt x="295" y="268"/>
                      <a:pt x="295" y="268"/>
                    </a:cubicBezTo>
                    <a:cubicBezTo>
                      <a:pt x="305" y="268"/>
                      <a:pt x="313" y="261"/>
                      <a:pt x="313" y="251"/>
                    </a:cubicBezTo>
                    <a:cubicBezTo>
                      <a:pt x="313" y="106"/>
                      <a:pt x="313" y="106"/>
                      <a:pt x="313" y="106"/>
                    </a:cubicBezTo>
                    <a:cubicBezTo>
                      <a:pt x="313" y="96"/>
                      <a:pt x="305" y="88"/>
                      <a:pt x="295" y="88"/>
                    </a:cubicBezTo>
                    <a:close/>
                    <a:moveTo>
                      <a:pt x="292" y="252"/>
                    </a:moveTo>
                    <a:cubicBezTo>
                      <a:pt x="158" y="253"/>
                      <a:pt x="158" y="253"/>
                      <a:pt x="158" y="253"/>
                    </a:cubicBezTo>
                    <a:cubicBezTo>
                      <a:pt x="155" y="253"/>
                      <a:pt x="153" y="251"/>
                      <a:pt x="153" y="248"/>
                    </a:cubicBezTo>
                    <a:cubicBezTo>
                      <a:pt x="153" y="245"/>
                      <a:pt x="155" y="243"/>
                      <a:pt x="158" y="243"/>
                    </a:cubicBezTo>
                    <a:cubicBezTo>
                      <a:pt x="292" y="242"/>
                      <a:pt x="292" y="242"/>
                      <a:pt x="292" y="242"/>
                    </a:cubicBezTo>
                    <a:cubicBezTo>
                      <a:pt x="295" y="242"/>
                      <a:pt x="297" y="245"/>
                      <a:pt x="297" y="247"/>
                    </a:cubicBezTo>
                    <a:cubicBezTo>
                      <a:pt x="297" y="250"/>
                      <a:pt x="295" y="252"/>
                      <a:pt x="292" y="252"/>
                    </a:cubicBezTo>
                    <a:close/>
                    <a:moveTo>
                      <a:pt x="282" y="158"/>
                    </a:moveTo>
                    <a:cubicBezTo>
                      <a:pt x="282" y="157"/>
                      <a:pt x="282" y="155"/>
                      <a:pt x="281" y="154"/>
                    </a:cubicBezTo>
                    <a:cubicBezTo>
                      <a:pt x="245" y="13"/>
                      <a:pt x="245" y="13"/>
                      <a:pt x="245" y="13"/>
                    </a:cubicBezTo>
                    <a:cubicBezTo>
                      <a:pt x="243" y="5"/>
                      <a:pt x="235" y="0"/>
                      <a:pt x="228" y="0"/>
                    </a:cubicBezTo>
                    <a:cubicBezTo>
                      <a:pt x="226" y="0"/>
                      <a:pt x="225" y="0"/>
                      <a:pt x="223" y="1"/>
                    </a:cubicBezTo>
                    <a:cubicBezTo>
                      <a:pt x="210" y="4"/>
                      <a:pt x="210" y="4"/>
                      <a:pt x="210" y="4"/>
                    </a:cubicBezTo>
                    <a:cubicBezTo>
                      <a:pt x="241" y="59"/>
                      <a:pt x="241" y="59"/>
                      <a:pt x="241" y="59"/>
                    </a:cubicBezTo>
                    <a:cubicBezTo>
                      <a:pt x="250" y="76"/>
                      <a:pt x="244" y="97"/>
                      <a:pt x="227" y="107"/>
                    </a:cubicBezTo>
                    <a:cubicBezTo>
                      <a:pt x="2" y="233"/>
                      <a:pt x="2" y="233"/>
                      <a:pt x="2" y="233"/>
                    </a:cubicBezTo>
                    <a:cubicBezTo>
                      <a:pt x="1" y="233"/>
                      <a:pt x="1" y="233"/>
                      <a:pt x="0" y="233"/>
                    </a:cubicBezTo>
                    <a:cubicBezTo>
                      <a:pt x="3" y="238"/>
                      <a:pt x="9" y="241"/>
                      <a:pt x="15" y="241"/>
                    </a:cubicBezTo>
                    <a:cubicBezTo>
                      <a:pt x="16" y="241"/>
                      <a:pt x="18" y="241"/>
                      <a:pt x="19" y="241"/>
                    </a:cubicBezTo>
                    <a:cubicBezTo>
                      <a:pt x="269" y="175"/>
                      <a:pt x="269" y="175"/>
                      <a:pt x="269" y="175"/>
                    </a:cubicBezTo>
                    <a:cubicBezTo>
                      <a:pt x="277" y="173"/>
                      <a:pt x="282" y="166"/>
                      <a:pt x="282" y="158"/>
                    </a:cubicBezTo>
                    <a:close/>
                    <a:moveTo>
                      <a:pt x="259" y="159"/>
                    </a:moveTo>
                    <a:cubicBezTo>
                      <a:pt x="131" y="198"/>
                      <a:pt x="131" y="198"/>
                      <a:pt x="131" y="198"/>
                    </a:cubicBezTo>
                    <a:cubicBezTo>
                      <a:pt x="129" y="199"/>
                      <a:pt x="126" y="198"/>
                      <a:pt x="125" y="195"/>
                    </a:cubicBezTo>
                    <a:cubicBezTo>
                      <a:pt x="124" y="192"/>
                      <a:pt x="126" y="190"/>
                      <a:pt x="128" y="189"/>
                    </a:cubicBezTo>
                    <a:cubicBezTo>
                      <a:pt x="256" y="149"/>
                      <a:pt x="256" y="149"/>
                      <a:pt x="256" y="149"/>
                    </a:cubicBezTo>
                    <a:cubicBezTo>
                      <a:pt x="259" y="149"/>
                      <a:pt x="262" y="150"/>
                      <a:pt x="263" y="153"/>
                    </a:cubicBezTo>
                    <a:cubicBezTo>
                      <a:pt x="263" y="155"/>
                      <a:pt x="262" y="158"/>
                      <a:pt x="259" y="1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1048642" name="Freeform 73"/>
              <p:cNvSpPr>
                <a:spLocks noEditPoints="1"/>
              </p:cNvSpPr>
              <p:nvPr/>
            </p:nvSpPr>
            <p:spPr bwMode="auto">
              <a:xfrm>
                <a:off x="4148138" y="2051050"/>
                <a:ext cx="874713" cy="779463"/>
              </a:xfrm>
              <a:custGeom>
                <a:avLst/>
                <a:gdLst>
                  <a:gd name="T0" fmla="*/ 141 w 417"/>
                  <a:gd name="T1" fmla="*/ 336 h 371"/>
                  <a:gd name="T2" fmla="*/ 124 w 417"/>
                  <a:gd name="T3" fmla="*/ 326 h 371"/>
                  <a:gd name="T4" fmla="*/ 141 w 417"/>
                  <a:gd name="T5" fmla="*/ 371 h 371"/>
                  <a:gd name="T6" fmla="*/ 417 w 417"/>
                  <a:gd name="T7" fmla="*/ 354 h 371"/>
                  <a:gd name="T8" fmla="*/ 399 w 417"/>
                  <a:gd name="T9" fmla="*/ 336 h 371"/>
                  <a:gd name="T10" fmla="*/ 329 w 417"/>
                  <a:gd name="T11" fmla="*/ 136 h 371"/>
                  <a:gd name="T12" fmla="*/ 243 w 417"/>
                  <a:gd name="T13" fmla="*/ 0 h 371"/>
                  <a:gd name="T14" fmla="*/ 9 w 417"/>
                  <a:gd name="T15" fmla="*/ 128 h 371"/>
                  <a:gd name="T16" fmla="*/ 3 w 417"/>
                  <a:gd name="T17" fmla="*/ 152 h 371"/>
                  <a:gd name="T18" fmla="*/ 89 w 417"/>
                  <a:gd name="T19" fmla="*/ 287 h 371"/>
                  <a:gd name="T20" fmla="*/ 323 w 417"/>
                  <a:gd name="T21" fmla="*/ 159 h 371"/>
                  <a:gd name="T22" fmla="*/ 111 w 417"/>
                  <a:gd name="T23" fmla="*/ 220 h 371"/>
                  <a:gd name="T24" fmla="*/ 57 w 417"/>
                  <a:gd name="T25" fmla="*/ 122 h 371"/>
                  <a:gd name="T26" fmla="*/ 111 w 417"/>
                  <a:gd name="T27" fmla="*/ 220 h 371"/>
                  <a:gd name="T28" fmla="*/ 190 w 417"/>
                  <a:gd name="T29" fmla="*/ 210 h 371"/>
                  <a:gd name="T30" fmla="*/ 185 w 417"/>
                  <a:gd name="T31" fmla="*/ 201 h 371"/>
                  <a:gd name="T32" fmla="*/ 309 w 417"/>
                  <a:gd name="T33" fmla="*/ 139 h 371"/>
                  <a:gd name="T34" fmla="*/ 86 w 417"/>
                  <a:gd name="T35" fmla="*/ 165 h 371"/>
                  <a:gd name="T36" fmla="*/ 79 w 417"/>
                  <a:gd name="T37" fmla="*/ 147 h 371"/>
                  <a:gd name="T38" fmla="*/ 92 w 417"/>
                  <a:gd name="T39" fmla="*/ 155 h 371"/>
                  <a:gd name="T40" fmla="*/ 82 w 417"/>
                  <a:gd name="T41" fmla="*/ 138 h 371"/>
                  <a:gd name="T42" fmla="*/ 64 w 417"/>
                  <a:gd name="T43" fmla="*/ 136 h 371"/>
                  <a:gd name="T44" fmla="*/ 57 w 417"/>
                  <a:gd name="T45" fmla="*/ 152 h 371"/>
                  <a:gd name="T46" fmla="*/ 71 w 417"/>
                  <a:gd name="T47" fmla="*/ 178 h 371"/>
                  <a:gd name="T48" fmla="*/ 92 w 417"/>
                  <a:gd name="T49" fmla="*/ 195 h 371"/>
                  <a:gd name="T50" fmla="*/ 76 w 417"/>
                  <a:gd name="T51" fmla="*/ 188 h 371"/>
                  <a:gd name="T52" fmla="*/ 97 w 417"/>
                  <a:gd name="T53" fmla="*/ 204 h 371"/>
                  <a:gd name="T54" fmla="*/ 104 w 417"/>
                  <a:gd name="T55" fmla="*/ 207 h 371"/>
                  <a:gd name="T56" fmla="*/ 105 w 417"/>
                  <a:gd name="T57" fmla="*/ 199 h 371"/>
                  <a:gd name="T58" fmla="*/ 86 w 417"/>
                  <a:gd name="T59" fmla="*/ 165 h 371"/>
                  <a:gd name="T60" fmla="*/ 68 w 417"/>
                  <a:gd name="T61" fmla="*/ 163 h 371"/>
                  <a:gd name="T62" fmla="*/ 77 w 417"/>
                  <a:gd name="T63" fmla="*/ 168 h 371"/>
                  <a:gd name="T64" fmla="*/ 100 w 417"/>
                  <a:gd name="T65" fmla="*/ 190 h 371"/>
                  <a:gd name="T66" fmla="*/ 100 w 417"/>
                  <a:gd name="T67" fmla="*/ 18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371">
                    <a:moveTo>
                      <a:pt x="399" y="336"/>
                    </a:moveTo>
                    <a:cubicBezTo>
                      <a:pt x="141" y="336"/>
                      <a:pt x="141" y="336"/>
                      <a:pt x="141" y="336"/>
                    </a:cubicBezTo>
                    <a:cubicBezTo>
                      <a:pt x="134" y="336"/>
                      <a:pt x="128" y="332"/>
                      <a:pt x="125" y="326"/>
                    </a:cubicBezTo>
                    <a:cubicBezTo>
                      <a:pt x="125" y="326"/>
                      <a:pt x="124" y="326"/>
                      <a:pt x="124" y="326"/>
                    </a:cubicBezTo>
                    <a:cubicBezTo>
                      <a:pt x="124" y="354"/>
                      <a:pt x="124" y="354"/>
                      <a:pt x="124" y="354"/>
                    </a:cubicBezTo>
                    <a:cubicBezTo>
                      <a:pt x="124" y="363"/>
                      <a:pt x="132" y="371"/>
                      <a:pt x="141" y="371"/>
                    </a:cubicBezTo>
                    <a:cubicBezTo>
                      <a:pt x="399" y="371"/>
                      <a:pt x="399" y="371"/>
                      <a:pt x="399" y="371"/>
                    </a:cubicBezTo>
                    <a:cubicBezTo>
                      <a:pt x="409" y="371"/>
                      <a:pt x="417" y="363"/>
                      <a:pt x="417" y="354"/>
                    </a:cubicBezTo>
                    <a:cubicBezTo>
                      <a:pt x="417" y="319"/>
                      <a:pt x="417" y="319"/>
                      <a:pt x="417" y="319"/>
                    </a:cubicBezTo>
                    <a:cubicBezTo>
                      <a:pt x="417" y="329"/>
                      <a:pt x="409" y="336"/>
                      <a:pt x="399" y="336"/>
                    </a:cubicBezTo>
                    <a:close/>
                    <a:moveTo>
                      <a:pt x="332" y="144"/>
                    </a:moveTo>
                    <a:cubicBezTo>
                      <a:pt x="332" y="141"/>
                      <a:pt x="331" y="138"/>
                      <a:pt x="329" y="136"/>
                    </a:cubicBezTo>
                    <a:cubicBezTo>
                      <a:pt x="259" y="9"/>
                      <a:pt x="259" y="9"/>
                      <a:pt x="259" y="9"/>
                    </a:cubicBezTo>
                    <a:cubicBezTo>
                      <a:pt x="255" y="3"/>
                      <a:pt x="249" y="0"/>
                      <a:pt x="243" y="0"/>
                    </a:cubicBezTo>
                    <a:cubicBezTo>
                      <a:pt x="240" y="0"/>
                      <a:pt x="237" y="0"/>
                      <a:pt x="235" y="2"/>
                    </a:cubicBezTo>
                    <a:cubicBezTo>
                      <a:pt x="9" y="128"/>
                      <a:pt x="9" y="128"/>
                      <a:pt x="9" y="128"/>
                    </a:cubicBezTo>
                    <a:cubicBezTo>
                      <a:pt x="4" y="131"/>
                      <a:pt x="0" y="137"/>
                      <a:pt x="0" y="143"/>
                    </a:cubicBezTo>
                    <a:cubicBezTo>
                      <a:pt x="0" y="146"/>
                      <a:pt x="1" y="149"/>
                      <a:pt x="3" y="152"/>
                    </a:cubicBezTo>
                    <a:cubicBezTo>
                      <a:pt x="74" y="278"/>
                      <a:pt x="74" y="278"/>
                      <a:pt x="74" y="278"/>
                    </a:cubicBezTo>
                    <a:cubicBezTo>
                      <a:pt x="77" y="284"/>
                      <a:pt x="83" y="287"/>
                      <a:pt x="89" y="287"/>
                    </a:cubicBezTo>
                    <a:cubicBezTo>
                      <a:pt x="92" y="287"/>
                      <a:pt x="95" y="287"/>
                      <a:pt x="97" y="285"/>
                    </a:cubicBezTo>
                    <a:cubicBezTo>
                      <a:pt x="323" y="159"/>
                      <a:pt x="323" y="159"/>
                      <a:pt x="323" y="159"/>
                    </a:cubicBezTo>
                    <a:cubicBezTo>
                      <a:pt x="328" y="156"/>
                      <a:pt x="332" y="150"/>
                      <a:pt x="332" y="144"/>
                    </a:cubicBezTo>
                    <a:close/>
                    <a:moveTo>
                      <a:pt x="111" y="220"/>
                    </a:moveTo>
                    <a:cubicBezTo>
                      <a:pt x="88" y="232"/>
                      <a:pt x="58" y="220"/>
                      <a:pt x="43" y="193"/>
                    </a:cubicBezTo>
                    <a:cubicBezTo>
                      <a:pt x="29" y="166"/>
                      <a:pt x="35" y="134"/>
                      <a:pt x="57" y="122"/>
                    </a:cubicBezTo>
                    <a:cubicBezTo>
                      <a:pt x="80" y="110"/>
                      <a:pt x="110" y="122"/>
                      <a:pt x="125" y="149"/>
                    </a:cubicBezTo>
                    <a:cubicBezTo>
                      <a:pt x="139" y="176"/>
                      <a:pt x="133" y="208"/>
                      <a:pt x="111" y="220"/>
                    </a:cubicBezTo>
                    <a:close/>
                    <a:moveTo>
                      <a:pt x="307" y="146"/>
                    </a:moveTo>
                    <a:cubicBezTo>
                      <a:pt x="190" y="210"/>
                      <a:pt x="190" y="210"/>
                      <a:pt x="190" y="210"/>
                    </a:cubicBezTo>
                    <a:cubicBezTo>
                      <a:pt x="187" y="211"/>
                      <a:pt x="184" y="210"/>
                      <a:pt x="183" y="208"/>
                    </a:cubicBezTo>
                    <a:cubicBezTo>
                      <a:pt x="181" y="206"/>
                      <a:pt x="182" y="202"/>
                      <a:pt x="185" y="201"/>
                    </a:cubicBezTo>
                    <a:cubicBezTo>
                      <a:pt x="303" y="137"/>
                      <a:pt x="303" y="137"/>
                      <a:pt x="303" y="137"/>
                    </a:cubicBezTo>
                    <a:cubicBezTo>
                      <a:pt x="305" y="136"/>
                      <a:pt x="308" y="137"/>
                      <a:pt x="309" y="139"/>
                    </a:cubicBezTo>
                    <a:cubicBezTo>
                      <a:pt x="311" y="142"/>
                      <a:pt x="310" y="145"/>
                      <a:pt x="307" y="146"/>
                    </a:cubicBezTo>
                    <a:close/>
                    <a:moveTo>
                      <a:pt x="86" y="165"/>
                    </a:moveTo>
                    <a:cubicBezTo>
                      <a:pt x="76" y="147"/>
                      <a:pt x="76" y="147"/>
                      <a:pt x="76" y="147"/>
                    </a:cubicBezTo>
                    <a:cubicBezTo>
                      <a:pt x="77" y="147"/>
                      <a:pt x="78" y="147"/>
                      <a:pt x="79" y="147"/>
                    </a:cubicBezTo>
                    <a:cubicBezTo>
                      <a:pt x="83" y="149"/>
                      <a:pt x="85" y="153"/>
                      <a:pt x="85" y="153"/>
                    </a:cubicBezTo>
                    <a:cubicBezTo>
                      <a:pt x="87" y="155"/>
                      <a:pt x="90" y="156"/>
                      <a:pt x="92" y="155"/>
                    </a:cubicBezTo>
                    <a:cubicBezTo>
                      <a:pt x="95" y="153"/>
                      <a:pt x="96" y="150"/>
                      <a:pt x="94" y="148"/>
                    </a:cubicBezTo>
                    <a:cubicBezTo>
                      <a:pt x="94" y="147"/>
                      <a:pt x="90" y="140"/>
                      <a:pt x="82" y="138"/>
                    </a:cubicBezTo>
                    <a:cubicBezTo>
                      <a:pt x="78" y="137"/>
                      <a:pt x="75" y="137"/>
                      <a:pt x="71" y="138"/>
                    </a:cubicBezTo>
                    <a:cubicBezTo>
                      <a:pt x="70" y="136"/>
                      <a:pt x="67" y="135"/>
                      <a:pt x="64" y="136"/>
                    </a:cubicBezTo>
                    <a:cubicBezTo>
                      <a:pt x="62" y="138"/>
                      <a:pt x="61" y="141"/>
                      <a:pt x="62" y="143"/>
                    </a:cubicBezTo>
                    <a:cubicBezTo>
                      <a:pt x="60" y="145"/>
                      <a:pt x="58" y="148"/>
                      <a:pt x="57" y="152"/>
                    </a:cubicBezTo>
                    <a:cubicBezTo>
                      <a:pt x="55" y="160"/>
                      <a:pt x="58" y="167"/>
                      <a:pt x="59" y="168"/>
                    </a:cubicBezTo>
                    <a:cubicBezTo>
                      <a:pt x="59" y="169"/>
                      <a:pt x="63" y="176"/>
                      <a:pt x="71" y="178"/>
                    </a:cubicBezTo>
                    <a:cubicBezTo>
                      <a:pt x="75" y="179"/>
                      <a:pt x="78" y="179"/>
                      <a:pt x="82" y="178"/>
                    </a:cubicBezTo>
                    <a:cubicBezTo>
                      <a:pt x="92" y="195"/>
                      <a:pt x="92" y="195"/>
                      <a:pt x="92" y="195"/>
                    </a:cubicBezTo>
                    <a:cubicBezTo>
                      <a:pt x="86" y="195"/>
                      <a:pt x="83" y="191"/>
                      <a:pt x="82" y="190"/>
                    </a:cubicBezTo>
                    <a:cubicBezTo>
                      <a:pt x="81" y="187"/>
                      <a:pt x="78" y="186"/>
                      <a:pt x="76" y="188"/>
                    </a:cubicBezTo>
                    <a:cubicBezTo>
                      <a:pt x="73" y="189"/>
                      <a:pt x="72" y="192"/>
                      <a:pt x="74" y="194"/>
                    </a:cubicBezTo>
                    <a:cubicBezTo>
                      <a:pt x="77" y="201"/>
                      <a:pt x="86" y="208"/>
                      <a:pt x="97" y="204"/>
                    </a:cubicBezTo>
                    <a:cubicBezTo>
                      <a:pt x="97" y="205"/>
                      <a:pt x="97" y="205"/>
                      <a:pt x="97" y="205"/>
                    </a:cubicBezTo>
                    <a:cubicBezTo>
                      <a:pt x="99" y="208"/>
                      <a:pt x="102" y="209"/>
                      <a:pt x="104" y="207"/>
                    </a:cubicBezTo>
                    <a:cubicBezTo>
                      <a:pt x="107" y="206"/>
                      <a:pt x="108" y="203"/>
                      <a:pt x="106" y="201"/>
                    </a:cubicBezTo>
                    <a:cubicBezTo>
                      <a:pt x="105" y="199"/>
                      <a:pt x="105" y="199"/>
                      <a:pt x="105" y="199"/>
                    </a:cubicBezTo>
                    <a:cubicBezTo>
                      <a:pt x="114" y="192"/>
                      <a:pt x="113" y="181"/>
                      <a:pt x="109" y="175"/>
                    </a:cubicBezTo>
                    <a:cubicBezTo>
                      <a:pt x="106" y="168"/>
                      <a:pt x="97" y="161"/>
                      <a:pt x="86" y="165"/>
                    </a:cubicBezTo>
                    <a:close/>
                    <a:moveTo>
                      <a:pt x="74" y="168"/>
                    </a:moveTo>
                    <a:cubicBezTo>
                      <a:pt x="70" y="167"/>
                      <a:pt x="68" y="163"/>
                      <a:pt x="68" y="163"/>
                    </a:cubicBezTo>
                    <a:cubicBezTo>
                      <a:pt x="67" y="161"/>
                      <a:pt x="65" y="156"/>
                      <a:pt x="68" y="152"/>
                    </a:cubicBezTo>
                    <a:cubicBezTo>
                      <a:pt x="77" y="168"/>
                      <a:pt x="77" y="168"/>
                      <a:pt x="77" y="168"/>
                    </a:cubicBezTo>
                    <a:cubicBezTo>
                      <a:pt x="76" y="168"/>
                      <a:pt x="75" y="168"/>
                      <a:pt x="74" y="168"/>
                    </a:cubicBezTo>
                    <a:close/>
                    <a:moveTo>
                      <a:pt x="100" y="190"/>
                    </a:moveTo>
                    <a:cubicBezTo>
                      <a:pt x="91" y="174"/>
                      <a:pt x="91" y="174"/>
                      <a:pt x="91" y="174"/>
                    </a:cubicBezTo>
                    <a:cubicBezTo>
                      <a:pt x="96" y="174"/>
                      <a:pt x="99" y="178"/>
                      <a:pt x="100" y="180"/>
                    </a:cubicBezTo>
                    <a:cubicBezTo>
                      <a:pt x="101" y="181"/>
                      <a:pt x="103" y="186"/>
                      <a:pt x="100" y="19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grpSp>
        <p:nvGrpSpPr>
          <p:cNvPr id="48" name="组合 42"/>
          <p:cNvGrpSpPr/>
          <p:nvPr/>
        </p:nvGrpSpPr>
        <p:grpSpPr>
          <a:xfrm>
            <a:off x="729435" y="3246540"/>
            <a:ext cx="671712" cy="671712"/>
            <a:chOff x="4237946" y="3886950"/>
            <a:chExt cx="671712" cy="671712"/>
          </a:xfrm>
        </p:grpSpPr>
        <p:sp>
          <p:nvSpPr>
            <p:cNvPr id="1048643" name="椭圆 21"/>
            <p:cNvSpPr/>
            <p:nvPr/>
          </p:nvSpPr>
          <p:spPr>
            <a:xfrm>
              <a:off x="4237946" y="3886950"/>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sp>
          <p:nvSpPr>
            <p:cNvPr id="1048644" name="Freeform 74"/>
            <p:cNvSpPr>
              <a:spLocks noEditPoints="1"/>
            </p:cNvSpPr>
            <p:nvPr/>
          </p:nvSpPr>
          <p:spPr bwMode="auto">
            <a:xfrm>
              <a:off x="4401848" y="4102514"/>
              <a:ext cx="410743" cy="270993"/>
            </a:xfrm>
            <a:custGeom>
              <a:avLst/>
              <a:gdLst>
                <a:gd name="T0" fmla="*/ 220 w 511"/>
                <a:gd name="T1" fmla="*/ 149 h 337"/>
                <a:gd name="T2" fmla="*/ 200 w 511"/>
                <a:gd name="T3" fmla="*/ 121 h 337"/>
                <a:gd name="T4" fmla="*/ 257 w 511"/>
                <a:gd name="T5" fmla="*/ 195 h 337"/>
                <a:gd name="T6" fmla="*/ 237 w 511"/>
                <a:gd name="T7" fmla="*/ 223 h 337"/>
                <a:gd name="T8" fmla="*/ 465 w 511"/>
                <a:gd name="T9" fmla="*/ 129 h 337"/>
                <a:gd name="T10" fmla="*/ 422 w 511"/>
                <a:gd name="T11" fmla="*/ 129 h 337"/>
                <a:gd name="T12" fmla="*/ 38 w 511"/>
                <a:gd name="T13" fmla="*/ 116 h 337"/>
                <a:gd name="T14" fmla="*/ 0 w 511"/>
                <a:gd name="T15" fmla="*/ 135 h 337"/>
                <a:gd name="T16" fmla="*/ 18 w 511"/>
                <a:gd name="T17" fmla="*/ 209 h 337"/>
                <a:gd name="T18" fmla="*/ 120 w 511"/>
                <a:gd name="T19" fmla="*/ 282 h 337"/>
                <a:gd name="T20" fmla="*/ 153 w 511"/>
                <a:gd name="T21" fmla="*/ 337 h 337"/>
                <a:gd name="T22" fmla="*/ 192 w 511"/>
                <a:gd name="T23" fmla="*/ 309 h 337"/>
                <a:gd name="T24" fmla="*/ 250 w 511"/>
                <a:gd name="T25" fmla="*/ 293 h 337"/>
                <a:gd name="T26" fmla="*/ 280 w 511"/>
                <a:gd name="T27" fmla="*/ 337 h 337"/>
                <a:gd name="T28" fmla="*/ 320 w 511"/>
                <a:gd name="T29" fmla="*/ 309 h 337"/>
                <a:gd name="T30" fmla="*/ 424 w 511"/>
                <a:gd name="T31" fmla="*/ 152 h 337"/>
                <a:gd name="T32" fmla="*/ 431 w 511"/>
                <a:gd name="T33" fmla="*/ 150 h 337"/>
                <a:gd name="T34" fmla="*/ 433 w 511"/>
                <a:gd name="T35" fmla="*/ 187 h 337"/>
                <a:gd name="T36" fmla="*/ 478 w 511"/>
                <a:gd name="T37" fmla="*/ 176 h 337"/>
                <a:gd name="T38" fmla="*/ 465 w 511"/>
                <a:gd name="T39" fmla="*/ 148 h 337"/>
                <a:gd name="T40" fmla="*/ 503 w 511"/>
                <a:gd name="T41" fmla="*/ 171 h 337"/>
                <a:gd name="T42" fmla="*/ 274 w 511"/>
                <a:gd name="T43" fmla="*/ 195 h 337"/>
                <a:gd name="T44" fmla="*/ 237 w 511"/>
                <a:gd name="T45" fmla="*/ 245 h 337"/>
                <a:gd name="T46" fmla="*/ 220 w 511"/>
                <a:gd name="T47" fmla="*/ 245 h 337"/>
                <a:gd name="T48" fmla="*/ 183 w 511"/>
                <a:gd name="T49" fmla="*/ 195 h 337"/>
                <a:gd name="T50" fmla="*/ 200 w 511"/>
                <a:gd name="T51" fmla="*/ 195 h 337"/>
                <a:gd name="T52" fmla="*/ 220 w 511"/>
                <a:gd name="T53" fmla="*/ 223 h 337"/>
                <a:gd name="T54" fmla="*/ 183 w 511"/>
                <a:gd name="T55" fmla="*/ 121 h 337"/>
                <a:gd name="T56" fmla="*/ 220 w 511"/>
                <a:gd name="T57" fmla="*/ 72 h 337"/>
                <a:gd name="T58" fmla="*/ 237 w 511"/>
                <a:gd name="T59" fmla="*/ 72 h 337"/>
                <a:gd name="T60" fmla="*/ 274 w 511"/>
                <a:gd name="T61" fmla="*/ 121 h 337"/>
                <a:gd name="T62" fmla="*/ 257 w 511"/>
                <a:gd name="T63" fmla="*/ 121 h 337"/>
                <a:gd name="T64" fmla="*/ 237 w 511"/>
                <a:gd name="T65" fmla="*/ 94 h 337"/>
                <a:gd name="T66" fmla="*/ 274 w 511"/>
                <a:gd name="T67" fmla="*/ 195 h 337"/>
                <a:gd name="T68" fmla="*/ 268 w 511"/>
                <a:gd name="T69" fmla="*/ 43 h 337"/>
                <a:gd name="T70" fmla="*/ 176 w 511"/>
                <a:gd name="T71" fmla="*/ 43 h 337"/>
                <a:gd name="T72" fmla="*/ 172 w 511"/>
                <a:gd name="T73" fmla="*/ 25 h 337"/>
                <a:gd name="T74" fmla="*/ 280 w 511"/>
                <a:gd name="T75" fmla="*/ 36 h 337"/>
                <a:gd name="T76" fmla="*/ 457 w 511"/>
                <a:gd name="T77" fmla="*/ 177 h 337"/>
                <a:gd name="T78" fmla="*/ 447 w 511"/>
                <a:gd name="T79" fmla="*/ 165 h 337"/>
                <a:gd name="T80" fmla="*/ 447 w 511"/>
                <a:gd name="T81" fmla="*/ 164 h 337"/>
                <a:gd name="T82" fmla="*/ 456 w 511"/>
                <a:gd name="T83" fmla="*/ 16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1" h="337">
                  <a:moveTo>
                    <a:pt x="200" y="121"/>
                  </a:moveTo>
                  <a:cubicBezTo>
                    <a:pt x="200" y="124"/>
                    <a:pt x="200" y="145"/>
                    <a:pt x="220" y="149"/>
                  </a:cubicBezTo>
                  <a:cubicBezTo>
                    <a:pt x="220" y="94"/>
                    <a:pt x="220" y="94"/>
                    <a:pt x="220" y="94"/>
                  </a:cubicBezTo>
                  <a:cubicBezTo>
                    <a:pt x="201" y="98"/>
                    <a:pt x="200" y="119"/>
                    <a:pt x="200" y="121"/>
                  </a:cubicBezTo>
                  <a:close/>
                  <a:moveTo>
                    <a:pt x="237" y="223"/>
                  </a:moveTo>
                  <a:cubicBezTo>
                    <a:pt x="256" y="219"/>
                    <a:pt x="257" y="198"/>
                    <a:pt x="257" y="195"/>
                  </a:cubicBezTo>
                  <a:cubicBezTo>
                    <a:pt x="257" y="193"/>
                    <a:pt x="256" y="172"/>
                    <a:pt x="237" y="168"/>
                  </a:cubicBezTo>
                  <a:lnTo>
                    <a:pt x="237" y="223"/>
                  </a:lnTo>
                  <a:close/>
                  <a:moveTo>
                    <a:pt x="509" y="159"/>
                  </a:moveTo>
                  <a:cubicBezTo>
                    <a:pt x="508" y="158"/>
                    <a:pt x="496" y="129"/>
                    <a:pt x="465" y="129"/>
                  </a:cubicBezTo>
                  <a:cubicBezTo>
                    <a:pt x="457" y="129"/>
                    <a:pt x="450" y="131"/>
                    <a:pt x="445" y="134"/>
                  </a:cubicBezTo>
                  <a:cubicBezTo>
                    <a:pt x="438" y="132"/>
                    <a:pt x="431" y="130"/>
                    <a:pt x="422" y="129"/>
                  </a:cubicBezTo>
                  <a:cubicBezTo>
                    <a:pt x="408" y="9"/>
                    <a:pt x="283" y="0"/>
                    <a:pt x="231" y="0"/>
                  </a:cubicBezTo>
                  <a:cubicBezTo>
                    <a:pt x="181" y="0"/>
                    <a:pt x="60" y="9"/>
                    <a:pt x="38" y="116"/>
                  </a:cubicBezTo>
                  <a:cubicBezTo>
                    <a:pt x="18" y="116"/>
                    <a:pt x="18" y="116"/>
                    <a:pt x="18" y="116"/>
                  </a:cubicBezTo>
                  <a:cubicBezTo>
                    <a:pt x="8" y="116"/>
                    <a:pt x="0" y="124"/>
                    <a:pt x="0" y="135"/>
                  </a:cubicBezTo>
                  <a:cubicBezTo>
                    <a:pt x="0" y="191"/>
                    <a:pt x="0" y="191"/>
                    <a:pt x="0" y="191"/>
                  </a:cubicBezTo>
                  <a:cubicBezTo>
                    <a:pt x="0" y="201"/>
                    <a:pt x="8" y="209"/>
                    <a:pt x="18" y="209"/>
                  </a:cubicBezTo>
                  <a:cubicBezTo>
                    <a:pt x="45" y="209"/>
                    <a:pt x="45" y="209"/>
                    <a:pt x="45" y="209"/>
                  </a:cubicBezTo>
                  <a:cubicBezTo>
                    <a:pt x="60" y="250"/>
                    <a:pt x="92" y="271"/>
                    <a:pt x="120" y="282"/>
                  </a:cubicBezTo>
                  <a:cubicBezTo>
                    <a:pt x="125" y="309"/>
                    <a:pt x="125" y="309"/>
                    <a:pt x="125" y="309"/>
                  </a:cubicBezTo>
                  <a:cubicBezTo>
                    <a:pt x="125" y="324"/>
                    <a:pt x="138" y="337"/>
                    <a:pt x="153" y="337"/>
                  </a:cubicBezTo>
                  <a:cubicBezTo>
                    <a:pt x="165" y="337"/>
                    <a:pt x="165" y="337"/>
                    <a:pt x="165" y="337"/>
                  </a:cubicBezTo>
                  <a:cubicBezTo>
                    <a:pt x="180" y="337"/>
                    <a:pt x="192" y="324"/>
                    <a:pt x="192" y="309"/>
                  </a:cubicBezTo>
                  <a:cubicBezTo>
                    <a:pt x="195" y="293"/>
                    <a:pt x="195" y="293"/>
                    <a:pt x="195" y="293"/>
                  </a:cubicBezTo>
                  <a:cubicBezTo>
                    <a:pt x="250" y="293"/>
                    <a:pt x="250" y="293"/>
                    <a:pt x="250" y="293"/>
                  </a:cubicBezTo>
                  <a:cubicBezTo>
                    <a:pt x="253" y="309"/>
                    <a:pt x="253" y="309"/>
                    <a:pt x="253" y="309"/>
                  </a:cubicBezTo>
                  <a:cubicBezTo>
                    <a:pt x="253" y="324"/>
                    <a:pt x="265" y="337"/>
                    <a:pt x="280" y="337"/>
                  </a:cubicBezTo>
                  <a:cubicBezTo>
                    <a:pt x="292" y="337"/>
                    <a:pt x="292" y="337"/>
                    <a:pt x="292" y="337"/>
                  </a:cubicBezTo>
                  <a:cubicBezTo>
                    <a:pt x="307" y="337"/>
                    <a:pt x="320" y="324"/>
                    <a:pt x="320" y="309"/>
                  </a:cubicBezTo>
                  <a:cubicBezTo>
                    <a:pt x="324" y="286"/>
                    <a:pt x="324" y="286"/>
                    <a:pt x="324" y="286"/>
                  </a:cubicBezTo>
                  <a:cubicBezTo>
                    <a:pt x="365" y="275"/>
                    <a:pt x="424" y="242"/>
                    <a:pt x="424" y="152"/>
                  </a:cubicBezTo>
                  <a:cubicBezTo>
                    <a:pt x="424" y="150"/>
                    <a:pt x="424" y="149"/>
                    <a:pt x="424" y="148"/>
                  </a:cubicBezTo>
                  <a:cubicBezTo>
                    <a:pt x="426" y="149"/>
                    <a:pt x="429" y="149"/>
                    <a:pt x="431" y="150"/>
                  </a:cubicBezTo>
                  <a:cubicBezTo>
                    <a:pt x="429" y="154"/>
                    <a:pt x="428" y="158"/>
                    <a:pt x="428" y="161"/>
                  </a:cubicBezTo>
                  <a:cubicBezTo>
                    <a:pt x="427" y="164"/>
                    <a:pt x="425" y="177"/>
                    <a:pt x="433" y="187"/>
                  </a:cubicBezTo>
                  <a:cubicBezTo>
                    <a:pt x="437" y="191"/>
                    <a:pt x="444" y="196"/>
                    <a:pt x="457" y="196"/>
                  </a:cubicBezTo>
                  <a:cubicBezTo>
                    <a:pt x="469" y="196"/>
                    <a:pt x="478" y="188"/>
                    <a:pt x="478" y="176"/>
                  </a:cubicBezTo>
                  <a:cubicBezTo>
                    <a:pt x="478" y="166"/>
                    <a:pt x="473" y="156"/>
                    <a:pt x="465" y="148"/>
                  </a:cubicBezTo>
                  <a:cubicBezTo>
                    <a:pt x="465" y="148"/>
                    <a:pt x="465" y="148"/>
                    <a:pt x="465" y="148"/>
                  </a:cubicBezTo>
                  <a:cubicBezTo>
                    <a:pt x="483" y="148"/>
                    <a:pt x="491" y="166"/>
                    <a:pt x="491" y="166"/>
                  </a:cubicBezTo>
                  <a:cubicBezTo>
                    <a:pt x="493" y="171"/>
                    <a:pt x="499" y="173"/>
                    <a:pt x="503" y="171"/>
                  </a:cubicBezTo>
                  <a:cubicBezTo>
                    <a:pt x="508" y="169"/>
                    <a:pt x="511" y="164"/>
                    <a:pt x="509" y="159"/>
                  </a:cubicBezTo>
                  <a:close/>
                  <a:moveTo>
                    <a:pt x="274" y="195"/>
                  </a:moveTo>
                  <a:cubicBezTo>
                    <a:pt x="274" y="210"/>
                    <a:pt x="266" y="236"/>
                    <a:pt x="237" y="240"/>
                  </a:cubicBezTo>
                  <a:cubicBezTo>
                    <a:pt x="237" y="245"/>
                    <a:pt x="237" y="245"/>
                    <a:pt x="237" y="245"/>
                  </a:cubicBezTo>
                  <a:cubicBezTo>
                    <a:pt x="237" y="250"/>
                    <a:pt x="233" y="253"/>
                    <a:pt x="228" y="253"/>
                  </a:cubicBezTo>
                  <a:cubicBezTo>
                    <a:pt x="224" y="253"/>
                    <a:pt x="220" y="250"/>
                    <a:pt x="220" y="245"/>
                  </a:cubicBezTo>
                  <a:cubicBezTo>
                    <a:pt x="220" y="240"/>
                    <a:pt x="220" y="240"/>
                    <a:pt x="220" y="240"/>
                  </a:cubicBezTo>
                  <a:cubicBezTo>
                    <a:pt x="191" y="236"/>
                    <a:pt x="183" y="210"/>
                    <a:pt x="183" y="195"/>
                  </a:cubicBezTo>
                  <a:cubicBezTo>
                    <a:pt x="183" y="191"/>
                    <a:pt x="187" y="187"/>
                    <a:pt x="191" y="187"/>
                  </a:cubicBezTo>
                  <a:cubicBezTo>
                    <a:pt x="196" y="187"/>
                    <a:pt x="200" y="191"/>
                    <a:pt x="200" y="195"/>
                  </a:cubicBezTo>
                  <a:cubicBezTo>
                    <a:pt x="200" y="195"/>
                    <a:pt x="200" y="195"/>
                    <a:pt x="200" y="195"/>
                  </a:cubicBezTo>
                  <a:cubicBezTo>
                    <a:pt x="200" y="198"/>
                    <a:pt x="201" y="219"/>
                    <a:pt x="220" y="223"/>
                  </a:cubicBezTo>
                  <a:cubicBezTo>
                    <a:pt x="220" y="166"/>
                    <a:pt x="220" y="166"/>
                    <a:pt x="220" y="166"/>
                  </a:cubicBezTo>
                  <a:cubicBezTo>
                    <a:pt x="191" y="162"/>
                    <a:pt x="183" y="136"/>
                    <a:pt x="183" y="121"/>
                  </a:cubicBezTo>
                  <a:cubicBezTo>
                    <a:pt x="183" y="107"/>
                    <a:pt x="191" y="81"/>
                    <a:pt x="220" y="77"/>
                  </a:cubicBezTo>
                  <a:cubicBezTo>
                    <a:pt x="220" y="72"/>
                    <a:pt x="220" y="72"/>
                    <a:pt x="220" y="72"/>
                  </a:cubicBezTo>
                  <a:cubicBezTo>
                    <a:pt x="220" y="67"/>
                    <a:pt x="224" y="64"/>
                    <a:pt x="228" y="64"/>
                  </a:cubicBezTo>
                  <a:cubicBezTo>
                    <a:pt x="233" y="64"/>
                    <a:pt x="237" y="67"/>
                    <a:pt x="237" y="72"/>
                  </a:cubicBezTo>
                  <a:cubicBezTo>
                    <a:pt x="237" y="77"/>
                    <a:pt x="237" y="77"/>
                    <a:pt x="237" y="77"/>
                  </a:cubicBezTo>
                  <a:cubicBezTo>
                    <a:pt x="266" y="81"/>
                    <a:pt x="274" y="107"/>
                    <a:pt x="274" y="121"/>
                  </a:cubicBezTo>
                  <a:cubicBezTo>
                    <a:pt x="274" y="126"/>
                    <a:pt x="270" y="130"/>
                    <a:pt x="265" y="130"/>
                  </a:cubicBezTo>
                  <a:cubicBezTo>
                    <a:pt x="261" y="130"/>
                    <a:pt x="257" y="126"/>
                    <a:pt x="257" y="121"/>
                  </a:cubicBezTo>
                  <a:cubicBezTo>
                    <a:pt x="257" y="121"/>
                    <a:pt x="257" y="121"/>
                    <a:pt x="257" y="121"/>
                  </a:cubicBezTo>
                  <a:cubicBezTo>
                    <a:pt x="257" y="119"/>
                    <a:pt x="256" y="98"/>
                    <a:pt x="237" y="94"/>
                  </a:cubicBezTo>
                  <a:cubicBezTo>
                    <a:pt x="237" y="151"/>
                    <a:pt x="237" y="151"/>
                    <a:pt x="237" y="151"/>
                  </a:cubicBezTo>
                  <a:cubicBezTo>
                    <a:pt x="266" y="155"/>
                    <a:pt x="274" y="181"/>
                    <a:pt x="274" y="195"/>
                  </a:cubicBezTo>
                  <a:close/>
                  <a:moveTo>
                    <a:pt x="280" y="36"/>
                  </a:moveTo>
                  <a:cubicBezTo>
                    <a:pt x="278" y="41"/>
                    <a:pt x="273" y="44"/>
                    <a:pt x="268" y="43"/>
                  </a:cubicBezTo>
                  <a:cubicBezTo>
                    <a:pt x="228" y="32"/>
                    <a:pt x="177" y="43"/>
                    <a:pt x="176" y="43"/>
                  </a:cubicBezTo>
                  <a:cubicBezTo>
                    <a:pt x="176" y="43"/>
                    <a:pt x="176" y="43"/>
                    <a:pt x="176" y="43"/>
                  </a:cubicBezTo>
                  <a:cubicBezTo>
                    <a:pt x="171" y="44"/>
                    <a:pt x="166" y="41"/>
                    <a:pt x="165" y="36"/>
                  </a:cubicBezTo>
                  <a:cubicBezTo>
                    <a:pt x="164" y="31"/>
                    <a:pt x="167" y="26"/>
                    <a:pt x="172" y="25"/>
                  </a:cubicBezTo>
                  <a:cubicBezTo>
                    <a:pt x="175" y="24"/>
                    <a:pt x="228" y="12"/>
                    <a:pt x="273" y="25"/>
                  </a:cubicBezTo>
                  <a:cubicBezTo>
                    <a:pt x="278" y="26"/>
                    <a:pt x="281" y="31"/>
                    <a:pt x="280" y="36"/>
                  </a:cubicBezTo>
                  <a:close/>
                  <a:moveTo>
                    <a:pt x="459" y="177"/>
                  </a:moveTo>
                  <a:cubicBezTo>
                    <a:pt x="458" y="177"/>
                    <a:pt x="458" y="177"/>
                    <a:pt x="457" y="177"/>
                  </a:cubicBezTo>
                  <a:cubicBezTo>
                    <a:pt x="454" y="177"/>
                    <a:pt x="450" y="177"/>
                    <a:pt x="448" y="175"/>
                  </a:cubicBezTo>
                  <a:cubicBezTo>
                    <a:pt x="446" y="172"/>
                    <a:pt x="447" y="166"/>
                    <a:pt x="447" y="165"/>
                  </a:cubicBezTo>
                  <a:cubicBezTo>
                    <a:pt x="447" y="164"/>
                    <a:pt x="447" y="164"/>
                    <a:pt x="447" y="164"/>
                  </a:cubicBezTo>
                  <a:cubicBezTo>
                    <a:pt x="447" y="164"/>
                    <a:pt x="447" y="164"/>
                    <a:pt x="447" y="164"/>
                  </a:cubicBezTo>
                  <a:cubicBezTo>
                    <a:pt x="447" y="163"/>
                    <a:pt x="447" y="161"/>
                    <a:pt x="448" y="159"/>
                  </a:cubicBezTo>
                  <a:cubicBezTo>
                    <a:pt x="452" y="162"/>
                    <a:pt x="454" y="165"/>
                    <a:pt x="456" y="168"/>
                  </a:cubicBezTo>
                  <a:cubicBezTo>
                    <a:pt x="459" y="173"/>
                    <a:pt x="459" y="176"/>
                    <a:pt x="459" y="1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nvGrpSpPr>
          <p:cNvPr id="49" name="组合 43"/>
          <p:cNvGrpSpPr/>
          <p:nvPr/>
        </p:nvGrpSpPr>
        <p:grpSpPr>
          <a:xfrm>
            <a:off x="686501" y="5307839"/>
            <a:ext cx="671712" cy="671712"/>
            <a:chOff x="4237946" y="5168256"/>
            <a:chExt cx="671712" cy="671712"/>
          </a:xfrm>
        </p:grpSpPr>
        <p:sp>
          <p:nvSpPr>
            <p:cNvPr id="1048645" name="椭圆 23"/>
            <p:cNvSpPr/>
            <p:nvPr/>
          </p:nvSpPr>
          <p:spPr>
            <a:xfrm>
              <a:off x="4237946" y="5168256"/>
              <a:ext cx="671712" cy="671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1" lang="zh-CN" altLang="en-US" sz="1800" b="1" i="0" u="none" strike="noStrike" kern="0" cap="none" spc="0" normalizeH="0" baseline="0" noProof="0">
                <a:ln>
                  <a:noFill/>
                </a:ln>
                <a:solidFill>
                  <a:sysClr val="windowText" lastClr="000000"/>
                </a:solidFill>
                <a:effectLst/>
                <a:uLnTx/>
                <a:uFillTx/>
              </a:endParaRPr>
            </a:p>
          </p:txBody>
        </p:sp>
        <p:grpSp>
          <p:nvGrpSpPr>
            <p:cNvPr id="50" name="组 21"/>
            <p:cNvGrpSpPr/>
            <p:nvPr/>
          </p:nvGrpSpPr>
          <p:grpSpPr>
            <a:xfrm>
              <a:off x="4433441" y="5313651"/>
              <a:ext cx="280009" cy="380920"/>
              <a:chOff x="6873876" y="5411788"/>
              <a:chExt cx="665163" cy="904875"/>
            </a:xfrm>
            <a:solidFill>
              <a:schemeClr val="bg1"/>
            </a:solidFill>
          </p:grpSpPr>
          <p:sp>
            <p:nvSpPr>
              <p:cNvPr id="1048646" name="Freeform 64"/>
              <p:cNvSpPr>
                <a:spLocks noEditPoints="1"/>
              </p:cNvSpPr>
              <p:nvPr/>
            </p:nvSpPr>
            <p:spPr bwMode="auto">
              <a:xfrm>
                <a:off x="6873876" y="5411788"/>
                <a:ext cx="665163" cy="835025"/>
              </a:xfrm>
              <a:custGeom>
                <a:avLst/>
                <a:gdLst>
                  <a:gd name="T0" fmla="*/ 209 w 317"/>
                  <a:gd name="T1" fmla="*/ 99 h 398"/>
                  <a:gd name="T2" fmla="*/ 119 w 317"/>
                  <a:gd name="T3" fmla="*/ 105 h 398"/>
                  <a:gd name="T4" fmla="*/ 86 w 317"/>
                  <a:gd name="T5" fmla="*/ 99 h 398"/>
                  <a:gd name="T6" fmla="*/ 0 w 317"/>
                  <a:gd name="T7" fmla="*/ 316 h 398"/>
                  <a:gd name="T8" fmla="*/ 230 w 317"/>
                  <a:gd name="T9" fmla="*/ 398 h 398"/>
                  <a:gd name="T10" fmla="*/ 317 w 317"/>
                  <a:gd name="T11" fmla="*/ 214 h 398"/>
                  <a:gd name="T12" fmla="*/ 230 w 317"/>
                  <a:gd name="T13" fmla="*/ 99 h 398"/>
                  <a:gd name="T14" fmla="*/ 171 w 317"/>
                  <a:gd name="T15" fmla="*/ 334 h 398"/>
                  <a:gd name="T16" fmla="*/ 153 w 317"/>
                  <a:gd name="T17" fmla="*/ 334 h 398"/>
                  <a:gd name="T18" fmla="*/ 113 w 317"/>
                  <a:gd name="T19" fmla="*/ 282 h 398"/>
                  <a:gd name="T20" fmla="*/ 131 w 317"/>
                  <a:gd name="T21" fmla="*/ 282 h 398"/>
                  <a:gd name="T22" fmla="*/ 153 w 317"/>
                  <a:gd name="T23" fmla="*/ 311 h 398"/>
                  <a:gd name="T24" fmla="*/ 113 w 317"/>
                  <a:gd name="T25" fmla="*/ 203 h 398"/>
                  <a:gd name="T26" fmla="*/ 153 w 317"/>
                  <a:gd name="T27" fmla="*/ 150 h 398"/>
                  <a:gd name="T28" fmla="*/ 171 w 317"/>
                  <a:gd name="T29" fmla="*/ 150 h 398"/>
                  <a:gd name="T30" fmla="*/ 210 w 317"/>
                  <a:gd name="T31" fmla="*/ 203 h 398"/>
                  <a:gd name="T32" fmla="*/ 192 w 317"/>
                  <a:gd name="T33" fmla="*/ 203 h 398"/>
                  <a:gd name="T34" fmla="*/ 171 w 317"/>
                  <a:gd name="T35" fmla="*/ 173 h 398"/>
                  <a:gd name="T36" fmla="*/ 210 w 317"/>
                  <a:gd name="T37" fmla="*/ 282 h 398"/>
                  <a:gd name="T38" fmla="*/ 211 w 317"/>
                  <a:gd name="T39" fmla="*/ 375 h 398"/>
                  <a:gd name="T40" fmla="*/ 211 w 317"/>
                  <a:gd name="T41" fmla="*/ 364 h 398"/>
                  <a:gd name="T42" fmla="*/ 285 w 317"/>
                  <a:gd name="T43" fmla="*/ 317 h 398"/>
                  <a:gd name="T44" fmla="*/ 296 w 317"/>
                  <a:gd name="T45" fmla="*/ 317 h 398"/>
                  <a:gd name="T46" fmla="*/ 171 w 317"/>
                  <a:gd name="T47" fmla="*/ 252 h 398"/>
                  <a:gd name="T48" fmla="*/ 192 w 317"/>
                  <a:gd name="T49" fmla="*/ 282 h 398"/>
                  <a:gd name="T50" fmla="*/ 131 w 317"/>
                  <a:gd name="T51" fmla="*/ 203 h 398"/>
                  <a:gd name="T52" fmla="*/ 153 w 317"/>
                  <a:gd name="T53" fmla="*/ 173 h 398"/>
                  <a:gd name="T54" fmla="*/ 119 w 317"/>
                  <a:gd name="T55" fmla="*/ 79 h 398"/>
                  <a:gd name="T56" fmla="*/ 203 w 317"/>
                  <a:gd name="T57" fmla="*/ 80 h 398"/>
                  <a:gd name="T58" fmla="*/ 211 w 317"/>
                  <a:gd name="T59" fmla="*/ 0 h 398"/>
                  <a:gd name="T60" fmla="*/ 79 w 317"/>
                  <a:gd name="T61" fmla="*/ 24 h 398"/>
                  <a:gd name="T62" fmla="*/ 119 w 317"/>
                  <a:gd name="T63" fmla="*/ 7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398">
                    <a:moveTo>
                      <a:pt x="230" y="99"/>
                    </a:moveTo>
                    <a:cubicBezTo>
                      <a:pt x="209" y="99"/>
                      <a:pt x="209" y="99"/>
                      <a:pt x="209" y="99"/>
                    </a:cubicBezTo>
                    <a:cubicBezTo>
                      <a:pt x="207" y="103"/>
                      <a:pt x="203" y="105"/>
                      <a:pt x="198" y="105"/>
                    </a:cubicBezTo>
                    <a:cubicBezTo>
                      <a:pt x="119" y="105"/>
                      <a:pt x="119" y="105"/>
                      <a:pt x="119" y="105"/>
                    </a:cubicBezTo>
                    <a:cubicBezTo>
                      <a:pt x="114" y="105"/>
                      <a:pt x="110" y="103"/>
                      <a:pt x="107" y="99"/>
                    </a:cubicBezTo>
                    <a:cubicBezTo>
                      <a:pt x="94" y="99"/>
                      <a:pt x="86" y="99"/>
                      <a:pt x="86" y="99"/>
                    </a:cubicBezTo>
                    <a:cubicBezTo>
                      <a:pt x="86" y="99"/>
                      <a:pt x="0" y="99"/>
                      <a:pt x="0" y="180"/>
                    </a:cubicBezTo>
                    <a:cubicBezTo>
                      <a:pt x="0" y="316"/>
                      <a:pt x="0" y="316"/>
                      <a:pt x="0" y="316"/>
                    </a:cubicBezTo>
                    <a:cubicBezTo>
                      <a:pt x="0" y="316"/>
                      <a:pt x="0" y="398"/>
                      <a:pt x="86" y="398"/>
                    </a:cubicBezTo>
                    <a:cubicBezTo>
                      <a:pt x="173" y="398"/>
                      <a:pt x="230" y="398"/>
                      <a:pt x="230" y="398"/>
                    </a:cubicBezTo>
                    <a:cubicBezTo>
                      <a:pt x="230" y="398"/>
                      <a:pt x="317" y="398"/>
                      <a:pt x="317" y="316"/>
                    </a:cubicBezTo>
                    <a:cubicBezTo>
                      <a:pt x="317" y="254"/>
                      <a:pt x="317" y="214"/>
                      <a:pt x="317" y="214"/>
                    </a:cubicBezTo>
                    <a:cubicBezTo>
                      <a:pt x="317" y="193"/>
                      <a:pt x="317" y="180"/>
                      <a:pt x="317" y="180"/>
                    </a:cubicBezTo>
                    <a:cubicBezTo>
                      <a:pt x="317" y="180"/>
                      <a:pt x="317" y="99"/>
                      <a:pt x="230" y="99"/>
                    </a:cubicBezTo>
                    <a:close/>
                    <a:moveTo>
                      <a:pt x="171" y="329"/>
                    </a:moveTo>
                    <a:cubicBezTo>
                      <a:pt x="171" y="334"/>
                      <a:pt x="171" y="334"/>
                      <a:pt x="171" y="334"/>
                    </a:cubicBezTo>
                    <a:cubicBezTo>
                      <a:pt x="171" y="339"/>
                      <a:pt x="167" y="343"/>
                      <a:pt x="162" y="343"/>
                    </a:cubicBezTo>
                    <a:cubicBezTo>
                      <a:pt x="157" y="343"/>
                      <a:pt x="153" y="339"/>
                      <a:pt x="153" y="334"/>
                    </a:cubicBezTo>
                    <a:cubicBezTo>
                      <a:pt x="153" y="329"/>
                      <a:pt x="153" y="329"/>
                      <a:pt x="153" y="329"/>
                    </a:cubicBezTo>
                    <a:cubicBezTo>
                      <a:pt x="122" y="325"/>
                      <a:pt x="113" y="297"/>
                      <a:pt x="113" y="282"/>
                    </a:cubicBezTo>
                    <a:cubicBezTo>
                      <a:pt x="113" y="277"/>
                      <a:pt x="117" y="273"/>
                      <a:pt x="122" y="273"/>
                    </a:cubicBezTo>
                    <a:cubicBezTo>
                      <a:pt x="127" y="273"/>
                      <a:pt x="131" y="277"/>
                      <a:pt x="131" y="282"/>
                    </a:cubicBezTo>
                    <a:cubicBezTo>
                      <a:pt x="131" y="282"/>
                      <a:pt x="131" y="282"/>
                      <a:pt x="131" y="282"/>
                    </a:cubicBezTo>
                    <a:cubicBezTo>
                      <a:pt x="131" y="284"/>
                      <a:pt x="132" y="306"/>
                      <a:pt x="153" y="311"/>
                    </a:cubicBezTo>
                    <a:cubicBezTo>
                      <a:pt x="153" y="250"/>
                      <a:pt x="153" y="250"/>
                      <a:pt x="153" y="250"/>
                    </a:cubicBezTo>
                    <a:cubicBezTo>
                      <a:pt x="122" y="246"/>
                      <a:pt x="113" y="218"/>
                      <a:pt x="113" y="203"/>
                    </a:cubicBezTo>
                    <a:cubicBezTo>
                      <a:pt x="113" y="187"/>
                      <a:pt x="122" y="159"/>
                      <a:pt x="153" y="155"/>
                    </a:cubicBezTo>
                    <a:cubicBezTo>
                      <a:pt x="153" y="150"/>
                      <a:pt x="153" y="150"/>
                      <a:pt x="153" y="150"/>
                    </a:cubicBezTo>
                    <a:cubicBezTo>
                      <a:pt x="153" y="145"/>
                      <a:pt x="157" y="141"/>
                      <a:pt x="162" y="141"/>
                    </a:cubicBezTo>
                    <a:cubicBezTo>
                      <a:pt x="167" y="141"/>
                      <a:pt x="171" y="145"/>
                      <a:pt x="171" y="150"/>
                    </a:cubicBezTo>
                    <a:cubicBezTo>
                      <a:pt x="171" y="155"/>
                      <a:pt x="171" y="155"/>
                      <a:pt x="171" y="155"/>
                    </a:cubicBezTo>
                    <a:cubicBezTo>
                      <a:pt x="201" y="159"/>
                      <a:pt x="210" y="187"/>
                      <a:pt x="210" y="203"/>
                    </a:cubicBezTo>
                    <a:cubicBezTo>
                      <a:pt x="210" y="208"/>
                      <a:pt x="206" y="212"/>
                      <a:pt x="201" y="212"/>
                    </a:cubicBezTo>
                    <a:cubicBezTo>
                      <a:pt x="196" y="212"/>
                      <a:pt x="192" y="208"/>
                      <a:pt x="192" y="203"/>
                    </a:cubicBezTo>
                    <a:cubicBezTo>
                      <a:pt x="192" y="203"/>
                      <a:pt x="192" y="203"/>
                      <a:pt x="192" y="203"/>
                    </a:cubicBezTo>
                    <a:cubicBezTo>
                      <a:pt x="192" y="200"/>
                      <a:pt x="191" y="178"/>
                      <a:pt x="171" y="173"/>
                    </a:cubicBezTo>
                    <a:cubicBezTo>
                      <a:pt x="171" y="234"/>
                      <a:pt x="171" y="234"/>
                      <a:pt x="171" y="234"/>
                    </a:cubicBezTo>
                    <a:cubicBezTo>
                      <a:pt x="201" y="238"/>
                      <a:pt x="210" y="266"/>
                      <a:pt x="210" y="282"/>
                    </a:cubicBezTo>
                    <a:cubicBezTo>
                      <a:pt x="210" y="297"/>
                      <a:pt x="201" y="325"/>
                      <a:pt x="171" y="329"/>
                    </a:cubicBezTo>
                    <a:close/>
                    <a:moveTo>
                      <a:pt x="211" y="375"/>
                    </a:moveTo>
                    <a:cubicBezTo>
                      <a:pt x="208" y="375"/>
                      <a:pt x="205" y="373"/>
                      <a:pt x="205" y="370"/>
                    </a:cubicBezTo>
                    <a:cubicBezTo>
                      <a:pt x="205" y="366"/>
                      <a:pt x="208" y="364"/>
                      <a:pt x="211" y="364"/>
                    </a:cubicBezTo>
                    <a:cubicBezTo>
                      <a:pt x="283" y="364"/>
                      <a:pt x="285" y="319"/>
                      <a:pt x="285" y="317"/>
                    </a:cubicBezTo>
                    <a:cubicBezTo>
                      <a:pt x="285" y="317"/>
                      <a:pt x="285" y="317"/>
                      <a:pt x="285" y="317"/>
                    </a:cubicBezTo>
                    <a:cubicBezTo>
                      <a:pt x="285" y="313"/>
                      <a:pt x="287" y="311"/>
                      <a:pt x="290" y="311"/>
                    </a:cubicBezTo>
                    <a:cubicBezTo>
                      <a:pt x="294" y="311"/>
                      <a:pt x="296" y="313"/>
                      <a:pt x="296" y="317"/>
                    </a:cubicBezTo>
                    <a:cubicBezTo>
                      <a:pt x="296" y="317"/>
                      <a:pt x="295" y="375"/>
                      <a:pt x="211" y="375"/>
                    </a:cubicBezTo>
                    <a:close/>
                    <a:moveTo>
                      <a:pt x="171" y="252"/>
                    </a:moveTo>
                    <a:cubicBezTo>
                      <a:pt x="171" y="311"/>
                      <a:pt x="171" y="311"/>
                      <a:pt x="171" y="311"/>
                    </a:cubicBezTo>
                    <a:cubicBezTo>
                      <a:pt x="191" y="306"/>
                      <a:pt x="192" y="284"/>
                      <a:pt x="192" y="282"/>
                    </a:cubicBezTo>
                    <a:cubicBezTo>
                      <a:pt x="192" y="279"/>
                      <a:pt x="191" y="257"/>
                      <a:pt x="171" y="252"/>
                    </a:cubicBezTo>
                    <a:close/>
                    <a:moveTo>
                      <a:pt x="131" y="203"/>
                    </a:moveTo>
                    <a:cubicBezTo>
                      <a:pt x="131" y="205"/>
                      <a:pt x="132" y="227"/>
                      <a:pt x="153" y="232"/>
                    </a:cubicBezTo>
                    <a:cubicBezTo>
                      <a:pt x="153" y="173"/>
                      <a:pt x="153" y="173"/>
                      <a:pt x="153" y="173"/>
                    </a:cubicBezTo>
                    <a:cubicBezTo>
                      <a:pt x="132" y="178"/>
                      <a:pt x="131" y="200"/>
                      <a:pt x="131" y="203"/>
                    </a:cubicBezTo>
                    <a:close/>
                    <a:moveTo>
                      <a:pt x="119" y="79"/>
                    </a:moveTo>
                    <a:cubicBezTo>
                      <a:pt x="198" y="79"/>
                      <a:pt x="198" y="79"/>
                      <a:pt x="198" y="79"/>
                    </a:cubicBezTo>
                    <a:cubicBezTo>
                      <a:pt x="200" y="79"/>
                      <a:pt x="202" y="79"/>
                      <a:pt x="203" y="80"/>
                    </a:cubicBezTo>
                    <a:cubicBezTo>
                      <a:pt x="218" y="63"/>
                      <a:pt x="238" y="39"/>
                      <a:pt x="238" y="24"/>
                    </a:cubicBezTo>
                    <a:cubicBezTo>
                      <a:pt x="238" y="0"/>
                      <a:pt x="211" y="0"/>
                      <a:pt x="211" y="0"/>
                    </a:cubicBezTo>
                    <a:cubicBezTo>
                      <a:pt x="105" y="0"/>
                      <a:pt x="105" y="0"/>
                      <a:pt x="105" y="0"/>
                    </a:cubicBezTo>
                    <a:cubicBezTo>
                      <a:pt x="105" y="0"/>
                      <a:pt x="79" y="0"/>
                      <a:pt x="79" y="24"/>
                    </a:cubicBezTo>
                    <a:cubicBezTo>
                      <a:pt x="79" y="39"/>
                      <a:pt x="98" y="63"/>
                      <a:pt x="113" y="80"/>
                    </a:cubicBezTo>
                    <a:cubicBezTo>
                      <a:pt x="115" y="79"/>
                      <a:pt x="117" y="79"/>
                      <a:pt x="119"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sp>
            <p:nvSpPr>
              <p:cNvPr id="1048647" name="Freeform 65"/>
              <p:cNvSpPr>
                <a:spLocks noEditPoints="1"/>
              </p:cNvSpPr>
              <p:nvPr/>
            </p:nvSpPr>
            <p:spPr bwMode="auto">
              <a:xfrm>
                <a:off x="6873876" y="5578475"/>
                <a:ext cx="665163" cy="738188"/>
              </a:xfrm>
              <a:custGeom>
                <a:avLst/>
                <a:gdLst>
                  <a:gd name="T0" fmla="*/ 230 w 317"/>
                  <a:gd name="T1" fmla="*/ 319 h 352"/>
                  <a:gd name="T2" fmla="*/ 86 w 317"/>
                  <a:gd name="T3" fmla="*/ 319 h 352"/>
                  <a:gd name="T4" fmla="*/ 0 w 317"/>
                  <a:gd name="T5" fmla="*/ 237 h 352"/>
                  <a:gd name="T6" fmla="*/ 0 w 317"/>
                  <a:gd name="T7" fmla="*/ 271 h 352"/>
                  <a:gd name="T8" fmla="*/ 86 w 317"/>
                  <a:gd name="T9" fmla="*/ 352 h 352"/>
                  <a:gd name="T10" fmla="*/ 230 w 317"/>
                  <a:gd name="T11" fmla="*/ 352 h 352"/>
                  <a:gd name="T12" fmla="*/ 317 w 317"/>
                  <a:gd name="T13" fmla="*/ 271 h 352"/>
                  <a:gd name="T14" fmla="*/ 317 w 317"/>
                  <a:gd name="T15" fmla="*/ 237 h 352"/>
                  <a:gd name="T16" fmla="*/ 230 w 317"/>
                  <a:gd name="T17" fmla="*/ 319 h 352"/>
                  <a:gd name="T18" fmla="*/ 119 w 317"/>
                  <a:gd name="T19" fmla="*/ 26 h 352"/>
                  <a:gd name="T20" fmla="*/ 198 w 317"/>
                  <a:gd name="T21" fmla="*/ 26 h 352"/>
                  <a:gd name="T22" fmla="*/ 209 w 317"/>
                  <a:gd name="T23" fmla="*/ 20 h 352"/>
                  <a:gd name="T24" fmla="*/ 211 w 317"/>
                  <a:gd name="T25" fmla="*/ 13 h 352"/>
                  <a:gd name="T26" fmla="*/ 203 w 317"/>
                  <a:gd name="T27" fmla="*/ 1 h 352"/>
                  <a:gd name="T28" fmla="*/ 198 w 317"/>
                  <a:gd name="T29" fmla="*/ 0 h 352"/>
                  <a:gd name="T30" fmla="*/ 119 w 317"/>
                  <a:gd name="T31" fmla="*/ 0 h 352"/>
                  <a:gd name="T32" fmla="*/ 113 w 317"/>
                  <a:gd name="T33" fmla="*/ 1 h 352"/>
                  <a:gd name="T34" fmla="*/ 105 w 317"/>
                  <a:gd name="T35" fmla="*/ 13 h 352"/>
                  <a:gd name="T36" fmla="*/ 107 w 317"/>
                  <a:gd name="T37" fmla="*/ 20 h 352"/>
                  <a:gd name="T38" fmla="*/ 119 w 317"/>
                  <a:gd name="T39" fmla="*/ 2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7" h="352">
                    <a:moveTo>
                      <a:pt x="230" y="319"/>
                    </a:moveTo>
                    <a:cubicBezTo>
                      <a:pt x="230" y="319"/>
                      <a:pt x="173" y="319"/>
                      <a:pt x="86" y="319"/>
                    </a:cubicBezTo>
                    <a:cubicBezTo>
                      <a:pt x="0" y="319"/>
                      <a:pt x="0" y="237"/>
                      <a:pt x="0" y="237"/>
                    </a:cubicBezTo>
                    <a:cubicBezTo>
                      <a:pt x="0" y="259"/>
                      <a:pt x="0" y="271"/>
                      <a:pt x="0" y="271"/>
                    </a:cubicBezTo>
                    <a:cubicBezTo>
                      <a:pt x="0" y="271"/>
                      <a:pt x="0" y="352"/>
                      <a:pt x="86" y="352"/>
                    </a:cubicBezTo>
                    <a:cubicBezTo>
                      <a:pt x="173" y="352"/>
                      <a:pt x="230" y="352"/>
                      <a:pt x="230" y="352"/>
                    </a:cubicBezTo>
                    <a:cubicBezTo>
                      <a:pt x="230" y="352"/>
                      <a:pt x="317" y="352"/>
                      <a:pt x="317" y="271"/>
                    </a:cubicBezTo>
                    <a:cubicBezTo>
                      <a:pt x="317" y="237"/>
                      <a:pt x="317" y="237"/>
                      <a:pt x="317" y="237"/>
                    </a:cubicBezTo>
                    <a:cubicBezTo>
                      <a:pt x="317" y="319"/>
                      <a:pt x="230" y="319"/>
                      <a:pt x="230" y="319"/>
                    </a:cubicBezTo>
                    <a:close/>
                    <a:moveTo>
                      <a:pt x="119" y="26"/>
                    </a:moveTo>
                    <a:cubicBezTo>
                      <a:pt x="198" y="26"/>
                      <a:pt x="198" y="26"/>
                      <a:pt x="198" y="26"/>
                    </a:cubicBezTo>
                    <a:cubicBezTo>
                      <a:pt x="203" y="26"/>
                      <a:pt x="207" y="24"/>
                      <a:pt x="209" y="20"/>
                    </a:cubicBezTo>
                    <a:cubicBezTo>
                      <a:pt x="210" y="18"/>
                      <a:pt x="211" y="16"/>
                      <a:pt x="211" y="13"/>
                    </a:cubicBezTo>
                    <a:cubicBezTo>
                      <a:pt x="211" y="8"/>
                      <a:pt x="208" y="3"/>
                      <a:pt x="203" y="1"/>
                    </a:cubicBezTo>
                    <a:cubicBezTo>
                      <a:pt x="202" y="0"/>
                      <a:pt x="200" y="0"/>
                      <a:pt x="198" y="0"/>
                    </a:cubicBezTo>
                    <a:cubicBezTo>
                      <a:pt x="119" y="0"/>
                      <a:pt x="119" y="0"/>
                      <a:pt x="119" y="0"/>
                    </a:cubicBezTo>
                    <a:cubicBezTo>
                      <a:pt x="117" y="0"/>
                      <a:pt x="115" y="0"/>
                      <a:pt x="113" y="1"/>
                    </a:cubicBezTo>
                    <a:cubicBezTo>
                      <a:pt x="109" y="3"/>
                      <a:pt x="105" y="8"/>
                      <a:pt x="105" y="13"/>
                    </a:cubicBezTo>
                    <a:cubicBezTo>
                      <a:pt x="105" y="16"/>
                      <a:pt x="106" y="18"/>
                      <a:pt x="107" y="20"/>
                    </a:cubicBezTo>
                    <a:cubicBezTo>
                      <a:pt x="110" y="24"/>
                      <a:pt x="114" y="26"/>
                      <a:pt x="119"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1800" b="1" i="0" u="none" strike="noStrike" kern="0" cap="none" spc="0" normalizeH="0" baseline="0" noProof="0">
                  <a:ln>
                    <a:noFill/>
                  </a:ln>
                  <a:solidFill>
                    <a:sysClr val="windowText" lastClr="000000"/>
                  </a:solidFill>
                  <a:effectLst/>
                  <a:uLnTx/>
                  <a:uFillTx/>
                </a:endParaRPr>
              </a:p>
            </p:txBody>
          </p:sp>
        </p:grpSp>
      </p:grpSp>
      <p:sp>
        <p:nvSpPr>
          <p:cNvPr id="1048648" name="矩形 30"/>
          <p:cNvSpPr/>
          <p:nvPr/>
        </p:nvSpPr>
        <p:spPr>
          <a:xfrm>
            <a:off x="1612607" y="1169928"/>
            <a:ext cx="1719580" cy="447040"/>
          </a:xfrm>
          <a:prstGeom prst="rect">
            <a:avLst/>
          </a:prstGeom>
        </p:spPr>
        <p:txBody>
          <a:bodyPr wrap="none">
            <a:spAutoFit/>
          </a:bodyPr>
          <a:lstStyle/>
          <a:p>
            <a:r>
              <a:rPr lang="zh-CN" altLang="zh-CN" sz="2400" b="1" dirty="0">
                <a:latin typeface="+mj-ea"/>
                <a:ea typeface="+mj-ea"/>
              </a:rPr>
              <a:t> </a:t>
            </a:r>
            <a:r>
              <a:rPr lang="en-US" altLang="zh-CN" sz="2400" b="1" dirty="0">
                <a:solidFill>
                  <a:srgbClr val="002060"/>
                </a:solidFill>
                <a:latin typeface="+mj-ea"/>
                <a:ea typeface="+mj-ea"/>
              </a:rPr>
              <a:t>1.</a:t>
            </a:r>
            <a:r>
              <a:rPr lang="zh-CN" altLang="en-US" sz="2400" b="1" dirty="0">
                <a:solidFill>
                  <a:srgbClr val="002060"/>
                </a:solidFill>
                <a:latin typeface="+mj-ea"/>
                <a:ea typeface="+mj-ea"/>
              </a:rPr>
              <a:t>带来分裂</a:t>
            </a:r>
            <a:endParaRPr lang="zh-CN" altLang="en-US" sz="2800" b="1" dirty="0">
              <a:solidFill>
                <a:srgbClr val="002060"/>
              </a:solidFill>
              <a:latin typeface="+mj-ea"/>
              <a:ea typeface="+mj-ea"/>
            </a:endParaRPr>
          </a:p>
        </p:txBody>
      </p:sp>
      <p:sp>
        <p:nvSpPr>
          <p:cNvPr id="1048649" name="矩形 31"/>
          <p:cNvSpPr/>
          <p:nvPr/>
        </p:nvSpPr>
        <p:spPr>
          <a:xfrm>
            <a:off x="1659495" y="1561210"/>
            <a:ext cx="9511380" cy="1477328"/>
          </a:xfrm>
          <a:prstGeom prst="rect">
            <a:avLst/>
          </a:prstGeom>
        </p:spPr>
        <p:txBody>
          <a:bodyPr wrap="square">
            <a:spAutoFit/>
          </a:bodyPr>
          <a:lstStyle/>
          <a:p>
            <a:pPr indent="457200">
              <a:lnSpc>
                <a:spcPct val="150000"/>
              </a:lnSpc>
            </a:pPr>
            <a:r>
              <a:rPr lang="zh-CN" altLang="zh-CN" sz="2000" b="1" dirty="0"/>
              <a:t>近代西方代议制度，其实是最大程度凝聚共识，搞团结。但是现在西方国家的制度，带来的只有分裂和政党多元化，导致国内越来越分裂。小团体利益代替国家利益，导致混乱不堪，而且无法解决。</a:t>
            </a:r>
            <a:endParaRPr lang="en-US" altLang="zh-CN" sz="1600" b="1" dirty="0">
              <a:solidFill>
                <a:schemeClr val="bg2">
                  <a:lumMod val="25000"/>
                </a:schemeClr>
              </a:solidFill>
              <a:latin typeface="+mj-ea"/>
              <a:ea typeface="+mj-ea"/>
            </a:endParaRPr>
          </a:p>
        </p:txBody>
      </p:sp>
      <p:sp>
        <p:nvSpPr>
          <p:cNvPr id="1048650" name="矩形 34"/>
          <p:cNvSpPr/>
          <p:nvPr/>
        </p:nvSpPr>
        <p:spPr>
          <a:xfrm>
            <a:off x="1717326" y="3130661"/>
            <a:ext cx="1656080" cy="447040"/>
          </a:xfrm>
          <a:prstGeom prst="rect">
            <a:avLst/>
          </a:prstGeom>
        </p:spPr>
        <p:txBody>
          <a:bodyPr wrap="none">
            <a:spAutoFit/>
          </a:bodyPr>
          <a:lstStyle/>
          <a:p>
            <a:r>
              <a:rPr lang="en-US" altLang="zh-CN" sz="2400" b="1" dirty="0">
                <a:solidFill>
                  <a:srgbClr val="002060"/>
                </a:solidFill>
                <a:latin typeface="+mj-ea"/>
                <a:ea typeface="+mj-ea"/>
              </a:rPr>
              <a:t>2.</a:t>
            </a:r>
            <a:r>
              <a:rPr lang="zh-CN" altLang="en-US" sz="2400" b="1" dirty="0">
                <a:solidFill>
                  <a:srgbClr val="002060"/>
                </a:solidFill>
                <a:latin typeface="+mj-ea"/>
                <a:ea typeface="+mj-ea"/>
              </a:rPr>
              <a:t>激化矛盾</a:t>
            </a:r>
          </a:p>
        </p:txBody>
      </p:sp>
      <p:sp>
        <p:nvSpPr>
          <p:cNvPr id="1048651" name="矩形 35"/>
          <p:cNvSpPr/>
          <p:nvPr/>
        </p:nvSpPr>
        <p:spPr>
          <a:xfrm>
            <a:off x="1635642" y="3550535"/>
            <a:ext cx="9573873" cy="1463039"/>
          </a:xfrm>
          <a:prstGeom prst="rect">
            <a:avLst/>
          </a:prstGeom>
        </p:spPr>
        <p:txBody>
          <a:bodyPr wrap="square">
            <a:spAutoFit/>
          </a:bodyPr>
          <a:lstStyle/>
          <a:p>
            <a:pPr indent="457200">
              <a:lnSpc>
                <a:spcPct val="150000"/>
              </a:lnSpc>
            </a:pPr>
            <a:r>
              <a:rPr lang="zh-CN" altLang="en-US" sz="2000" b="1" dirty="0">
                <a:latin typeface="+mn-ea"/>
              </a:rPr>
              <a:t>近代西方代议制度，其实是不断弥合内部矛盾。但是经过几百年发展到今天，已经产生了不可调和的矛盾，族群之间，派系之间不可调和，你死我活。导致的结果是国家越来越乱，甚至内战频繁。</a:t>
            </a:r>
            <a:endParaRPr lang="en-US" altLang="zh-CN" sz="1600" b="1" dirty="0">
              <a:solidFill>
                <a:schemeClr val="bg2">
                  <a:lumMod val="25000"/>
                </a:schemeClr>
              </a:solidFill>
              <a:latin typeface="+mn-ea"/>
            </a:endParaRPr>
          </a:p>
        </p:txBody>
      </p:sp>
      <p:sp>
        <p:nvSpPr>
          <p:cNvPr id="1048652" name="矩形 36"/>
          <p:cNvSpPr/>
          <p:nvPr/>
        </p:nvSpPr>
        <p:spPr>
          <a:xfrm>
            <a:off x="1610860" y="4994493"/>
            <a:ext cx="2578713" cy="461665"/>
          </a:xfrm>
          <a:prstGeom prst="rect">
            <a:avLst/>
          </a:prstGeom>
        </p:spPr>
        <p:txBody>
          <a:bodyPr wrap="square">
            <a:spAutoFit/>
          </a:bodyPr>
          <a:lstStyle/>
          <a:p>
            <a:r>
              <a:rPr lang="en-US" altLang="zh-CN" sz="2400" b="1" dirty="0">
                <a:solidFill>
                  <a:srgbClr val="002060"/>
                </a:solidFill>
                <a:latin typeface="+mj-ea"/>
                <a:ea typeface="+mj-ea"/>
              </a:rPr>
              <a:t>3.</a:t>
            </a:r>
            <a:r>
              <a:rPr lang="zh-CN" altLang="en-US" sz="2400" b="1" dirty="0">
                <a:solidFill>
                  <a:srgbClr val="002060"/>
                </a:solidFill>
                <a:latin typeface="+mj-ea"/>
                <a:ea typeface="+mj-ea"/>
              </a:rPr>
              <a:t>效率低下</a:t>
            </a:r>
          </a:p>
        </p:txBody>
      </p:sp>
      <p:sp>
        <p:nvSpPr>
          <p:cNvPr id="1048653" name="矩形 37"/>
          <p:cNvSpPr/>
          <p:nvPr/>
        </p:nvSpPr>
        <p:spPr>
          <a:xfrm>
            <a:off x="1519885" y="5410268"/>
            <a:ext cx="9566954" cy="1463040"/>
          </a:xfrm>
          <a:prstGeom prst="rect">
            <a:avLst/>
          </a:prstGeom>
        </p:spPr>
        <p:txBody>
          <a:bodyPr wrap="square">
            <a:spAutoFit/>
          </a:bodyPr>
          <a:lstStyle/>
          <a:p>
            <a:pPr indent="457200">
              <a:lnSpc>
                <a:spcPct val="150000"/>
              </a:lnSpc>
            </a:pPr>
            <a:r>
              <a:rPr lang="zh-CN" altLang="zh-CN" sz="2000" b="1" dirty="0">
                <a:latin typeface="+mn-ea"/>
              </a:rPr>
              <a:t>议会与政府的权力结构矛盾贯穿于代议制民主始终</a:t>
            </a:r>
            <a:r>
              <a:rPr lang="en-US" altLang="zh-CN" sz="2000" b="1" dirty="0">
                <a:latin typeface="+mn-ea"/>
              </a:rPr>
              <a:t>,</a:t>
            </a:r>
            <a:r>
              <a:rPr lang="zh-CN" altLang="zh-CN" sz="2000" b="1" dirty="0">
                <a:latin typeface="+mn-ea"/>
              </a:rPr>
              <a:t>三权分立始终伴随不同权力之间的博弈</a:t>
            </a:r>
            <a:r>
              <a:rPr lang="zh-CN" altLang="en-US" sz="2000" b="1" dirty="0">
                <a:latin typeface="+mn-ea"/>
              </a:rPr>
              <a:t>，很多制度只剩下掣肘。许多对国家有利的政策，单纯为了反对而反对，所以导致效率低下。</a:t>
            </a:r>
            <a:endParaRPr lang="en-US" altLang="zh-CN" sz="1600" b="1" dirty="0">
              <a:solidFill>
                <a:schemeClr val="bg2">
                  <a:lumMod val="2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等腰三角形 4"/>
          <p:cNvSpPr/>
          <p:nvPr/>
        </p:nvSpPr>
        <p:spPr>
          <a:xfrm rot="10800000">
            <a:off x="2161310" y="-5"/>
            <a:ext cx="7841672" cy="32835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75000"/>
                  <a:lumOff val="25000"/>
                </a:schemeClr>
              </a:solidFill>
            </a:endParaRPr>
          </a:p>
        </p:txBody>
      </p:sp>
      <p:sp>
        <p:nvSpPr>
          <p:cNvPr id="1048658" name="文本框 5"/>
          <p:cNvSpPr txBox="1"/>
          <p:nvPr/>
        </p:nvSpPr>
        <p:spPr>
          <a:xfrm>
            <a:off x="4735735" y="1374013"/>
            <a:ext cx="2634884" cy="1285239"/>
          </a:xfrm>
          <a:prstGeom prst="rect">
            <a:avLst/>
          </a:prstGeom>
          <a:noFill/>
        </p:spPr>
        <p:txBody>
          <a:bodyPr wrap="square" rtlCol="0">
            <a:spAutoFit/>
          </a:bodyPr>
          <a:lstStyle/>
          <a:p>
            <a:pPr algn="dist"/>
            <a:r>
              <a:rPr lang="en-US" altLang="zh-CN" sz="4000" b="1" dirty="0">
                <a:solidFill>
                  <a:schemeClr val="bg1"/>
                </a:solidFill>
              </a:rPr>
              <a:t>PART TWO</a:t>
            </a:r>
            <a:endParaRPr lang="zh-CN" altLang="en-US" sz="4000" b="1" dirty="0">
              <a:solidFill>
                <a:schemeClr val="bg1"/>
              </a:solidFill>
            </a:endParaRPr>
          </a:p>
        </p:txBody>
      </p:sp>
      <p:cxnSp>
        <p:nvCxnSpPr>
          <p:cNvPr id="3145744" name="直接连接符 7"/>
          <p:cNvCxnSpPr>
            <a:cxnSpLocks/>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8659" name="文本框 8"/>
          <p:cNvSpPr txBox="1"/>
          <p:nvPr/>
        </p:nvSpPr>
        <p:spPr>
          <a:xfrm>
            <a:off x="5722452" y="2247916"/>
            <a:ext cx="609076" cy="929640"/>
          </a:xfrm>
          <a:prstGeom prst="rect">
            <a:avLst/>
          </a:prstGeom>
          <a:noFill/>
        </p:spPr>
        <p:txBody>
          <a:bodyPr wrap="square" rtlCol="0">
            <a:spAutoFit/>
          </a:bodyPr>
          <a:lstStyle/>
          <a:p>
            <a:pPr algn="dist"/>
            <a:r>
              <a:rPr lang="en-US" altLang="zh-CN" sz="2800" b="1" dirty="0">
                <a:solidFill>
                  <a:schemeClr val="bg1"/>
                </a:solidFill>
                <a:latin typeface="+mn-ea"/>
              </a:rPr>
              <a:t>02</a:t>
            </a:r>
            <a:endParaRPr lang="zh-CN" altLang="en-US" sz="2800" b="1" dirty="0">
              <a:solidFill>
                <a:schemeClr val="bg1"/>
              </a:solidFill>
              <a:latin typeface="+mn-ea"/>
            </a:endParaRPr>
          </a:p>
        </p:txBody>
      </p:sp>
      <p:sp>
        <p:nvSpPr>
          <p:cNvPr id="1048660"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54" name="组合 1"/>
          <p:cNvGrpSpPr/>
          <p:nvPr/>
        </p:nvGrpSpPr>
        <p:grpSpPr>
          <a:xfrm>
            <a:off x="2037807" y="0"/>
            <a:ext cx="8130873" cy="3420932"/>
            <a:chOff x="2037807" y="0"/>
            <a:chExt cx="8130873" cy="3420932"/>
          </a:xfrm>
        </p:grpSpPr>
        <p:cxnSp>
          <p:nvCxnSpPr>
            <p:cNvPr id="3145745" name="直接连接符 10"/>
            <p:cNvCxnSpPr>
              <a:cxnSpLocks/>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4"/>
            <p:cNvCxnSpPr>
              <a:cxnSpLocks/>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55" name="组合 2"/>
          <p:cNvGrpSpPr/>
          <p:nvPr/>
        </p:nvGrpSpPr>
        <p:grpSpPr>
          <a:xfrm>
            <a:off x="1872110" y="0"/>
            <a:ext cx="8434419" cy="3563377"/>
            <a:chOff x="1872110" y="0"/>
            <a:chExt cx="8434419" cy="3563377"/>
          </a:xfrm>
        </p:grpSpPr>
        <p:cxnSp>
          <p:nvCxnSpPr>
            <p:cNvPr id="3145747" name="直接连接符 17"/>
            <p:cNvCxnSpPr>
              <a:cxnSpLocks/>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8"/>
            <p:cNvCxnSpPr>
              <a:cxnSpLocks/>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48661"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62"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1">
                  <a:lumMod val="50000"/>
                  <a:lumOff val="50000"/>
                </a:schemeClr>
              </a:solidFill>
            </a:endParaRPr>
          </a:p>
        </p:txBody>
      </p:sp>
      <p:sp>
        <p:nvSpPr>
          <p:cNvPr id="1048663"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2">
                  <a:lumMod val="25000"/>
                </a:schemeClr>
              </a:solidFill>
            </a:endParaRPr>
          </a:p>
        </p:txBody>
      </p:sp>
      <p:sp>
        <p:nvSpPr>
          <p:cNvPr id="1048664" name="矩形 27"/>
          <p:cNvSpPr/>
          <p:nvPr/>
        </p:nvSpPr>
        <p:spPr>
          <a:xfrm>
            <a:off x="2161310" y="3779276"/>
            <a:ext cx="8564880" cy="993140"/>
          </a:xfrm>
          <a:prstGeom prst="rect">
            <a:avLst/>
          </a:prstGeom>
        </p:spPr>
        <p:txBody>
          <a:bodyPr wrap="none">
            <a:spAutoFit/>
          </a:bodyPr>
          <a:lstStyle/>
          <a:p>
            <a:pPr algn="ctr"/>
            <a:r>
              <a:rPr lang="zh-CN" altLang="en-US" sz="6000" b="1" dirty="0">
                <a:solidFill>
                  <a:srgbClr val="002060"/>
                </a:solidFill>
                <a:latin typeface="+mn-ea"/>
              </a:rPr>
              <a:t>西方代议制度危机的原因</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矩形 2"/>
          <p:cNvSpPr/>
          <p:nvPr/>
        </p:nvSpPr>
        <p:spPr>
          <a:xfrm>
            <a:off x="8322649" y="980473"/>
            <a:ext cx="3626277" cy="5848645"/>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accent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69" name="等腰三角形 5"/>
          <p:cNvSpPr/>
          <p:nvPr/>
        </p:nvSpPr>
        <p:spPr>
          <a:xfrm rot="19356855">
            <a:off x="8151770" y="1248606"/>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70" name="矩形 5"/>
          <p:cNvSpPr/>
          <p:nvPr/>
        </p:nvSpPr>
        <p:spPr>
          <a:xfrm>
            <a:off x="8438534" y="1791676"/>
            <a:ext cx="3333707" cy="461665"/>
          </a:xfrm>
          <a:prstGeom prst="rect">
            <a:avLst/>
          </a:prstGeom>
        </p:spPr>
        <p:txBody>
          <a:bodyPr wrap="square">
            <a:spAutoFit/>
          </a:bodyPr>
          <a:lstStyle/>
          <a:p>
            <a:pPr lvl="0"/>
            <a:r>
              <a:rPr lang="zh-CN" altLang="en-US" sz="2400" b="1" dirty="0">
                <a:solidFill>
                  <a:srgbClr val="002060"/>
                </a:solidFill>
                <a:latin typeface="微软雅黑"/>
                <a:ea typeface="微软雅黑"/>
              </a:rPr>
              <a:t>西方社会民粹主义崛起</a:t>
            </a:r>
          </a:p>
        </p:txBody>
      </p:sp>
      <p:sp>
        <p:nvSpPr>
          <p:cNvPr id="1048671" name="矩形 6"/>
          <p:cNvSpPr/>
          <p:nvPr/>
        </p:nvSpPr>
        <p:spPr>
          <a:xfrm>
            <a:off x="8409241" y="2512884"/>
            <a:ext cx="3634675" cy="3736920"/>
          </a:xfrm>
          <a:prstGeom prst="rect">
            <a:avLst/>
          </a:prstGeom>
        </p:spPr>
        <p:txBody>
          <a:bodyPr wrap="square">
            <a:spAutoFit/>
          </a:bodyPr>
          <a:lstStyle/>
          <a:p>
            <a:pPr>
              <a:lnSpc>
                <a:spcPct val="150000"/>
              </a:lnSpc>
            </a:pPr>
            <a:r>
              <a:rPr lang="zh-CN" altLang="zh-CN" sz="2000" b="1" dirty="0"/>
              <a:t>在民粹主义者看来，代议制民主已经堕落为去政治化的腐败整治，侵蚀了政治生活的冲突性本质，他们认为代议制民主具有间接性和局部性无法真正代表人民，而政党趋同和政党同谋导致政党阵营界限模糊难辨。</a:t>
            </a:r>
          </a:p>
        </p:txBody>
      </p:sp>
      <p:sp>
        <p:nvSpPr>
          <p:cNvPr id="1048672" name="矩形 2"/>
          <p:cNvSpPr/>
          <p:nvPr/>
        </p:nvSpPr>
        <p:spPr>
          <a:xfrm>
            <a:off x="142876" y="1070977"/>
            <a:ext cx="4120314" cy="5819465"/>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accent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3" name="等腰三角形 5"/>
          <p:cNvSpPr/>
          <p:nvPr/>
        </p:nvSpPr>
        <p:spPr>
          <a:xfrm rot="19356855">
            <a:off x="-3929" y="1239019"/>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74" name="矩形 9"/>
          <p:cNvSpPr/>
          <p:nvPr/>
        </p:nvSpPr>
        <p:spPr>
          <a:xfrm>
            <a:off x="224141" y="1791677"/>
            <a:ext cx="4051959" cy="461665"/>
          </a:xfrm>
          <a:prstGeom prst="rect">
            <a:avLst/>
          </a:prstGeom>
        </p:spPr>
        <p:txBody>
          <a:bodyPr wrap="square">
            <a:spAutoFit/>
          </a:bodyPr>
          <a:lstStyle/>
          <a:p>
            <a:r>
              <a:rPr lang="zh-CN" altLang="en-US" sz="2400" b="1" dirty="0">
                <a:solidFill>
                  <a:srgbClr val="002060"/>
                </a:solidFill>
                <a:latin typeface="+mj-ea"/>
                <a:ea typeface="+mj-ea"/>
              </a:rPr>
              <a:t>西方社会政治生态发生变化</a:t>
            </a:r>
          </a:p>
        </p:txBody>
      </p:sp>
      <p:sp>
        <p:nvSpPr>
          <p:cNvPr id="1048675" name="矩形 10"/>
          <p:cNvSpPr/>
          <p:nvPr/>
        </p:nvSpPr>
        <p:spPr>
          <a:xfrm>
            <a:off x="224141" y="2453893"/>
            <a:ext cx="3819222" cy="4206240"/>
          </a:xfrm>
          <a:prstGeom prst="rect">
            <a:avLst/>
          </a:prstGeom>
        </p:spPr>
        <p:txBody>
          <a:bodyPr wrap="square">
            <a:spAutoFit/>
          </a:bodyPr>
          <a:lstStyle/>
          <a:p>
            <a:pPr>
              <a:lnSpc>
                <a:spcPct val="150000"/>
              </a:lnSpc>
            </a:pPr>
            <a:r>
              <a:rPr lang="en-US" altLang="zh-CN" sz="2000" b="1" dirty="0">
                <a:latin typeface="+mn-ea"/>
              </a:rPr>
              <a:t>     </a:t>
            </a:r>
            <a:r>
              <a:rPr lang="zh-CN" altLang="zh-CN" sz="2000" b="1" dirty="0">
                <a:latin typeface="+mn-ea"/>
              </a:rPr>
              <a:t>国际金融危机后</a:t>
            </a:r>
            <a:r>
              <a:rPr lang="en-US" altLang="zh-CN" sz="2000" b="1" dirty="0">
                <a:latin typeface="+mn-ea"/>
              </a:rPr>
              <a:t>,</a:t>
            </a:r>
            <a:r>
              <a:rPr lang="zh-CN" altLang="zh-CN" sz="2000" b="1" dirty="0">
                <a:latin typeface="+mn-ea"/>
              </a:rPr>
              <a:t>西方国家贫富差距不断拉大</a:t>
            </a:r>
            <a:r>
              <a:rPr lang="en-US" altLang="zh-CN" sz="2000" b="1" dirty="0">
                <a:latin typeface="+mn-ea"/>
              </a:rPr>
              <a:t>,</a:t>
            </a:r>
            <a:r>
              <a:rPr lang="zh-CN" altLang="zh-CN" sz="2000" b="1" dirty="0">
                <a:latin typeface="+mn-ea"/>
              </a:rPr>
              <a:t>社会利益多元日益凸显</a:t>
            </a:r>
            <a:r>
              <a:rPr lang="en-US" altLang="zh-CN" sz="2000" b="1" dirty="0">
                <a:latin typeface="+mn-ea"/>
              </a:rPr>
              <a:t>,</a:t>
            </a:r>
            <a:r>
              <a:rPr lang="zh-CN" altLang="zh-CN" sz="2000" b="1" dirty="0">
                <a:latin typeface="+mn-ea"/>
              </a:rPr>
              <a:t>财富分配“零和游戏”愈演愈烈</a:t>
            </a:r>
            <a:r>
              <a:rPr lang="en-US" altLang="zh-CN" sz="2000" b="1" dirty="0">
                <a:latin typeface="+mn-ea"/>
              </a:rPr>
              <a:t>,</a:t>
            </a:r>
            <a:r>
              <a:rPr lang="zh-CN" altLang="zh-CN" sz="2000" b="1" dirty="0">
                <a:latin typeface="+mn-ea"/>
              </a:rPr>
              <a:t>造成不同利益群体情感隔阂和相互对立</a:t>
            </a:r>
            <a:r>
              <a:rPr lang="en-US" altLang="zh-CN" sz="2000" b="1" dirty="0">
                <a:latin typeface="+mn-ea"/>
              </a:rPr>
              <a:t>,</a:t>
            </a:r>
            <a:r>
              <a:rPr lang="zh-CN" altLang="zh-CN" sz="2000" b="1" dirty="0">
                <a:latin typeface="+mn-ea"/>
              </a:rPr>
              <a:t>导致公民与政府之间关系趋向紧张</a:t>
            </a:r>
            <a:r>
              <a:rPr lang="en-US" altLang="zh-CN" sz="2000" b="1" dirty="0">
                <a:latin typeface="+mn-ea"/>
              </a:rPr>
              <a:t>,</a:t>
            </a:r>
            <a:r>
              <a:rPr lang="zh-CN" altLang="zh-CN" sz="2000" b="1" dirty="0">
                <a:latin typeface="+mn-ea"/>
              </a:rPr>
              <a:t>民众参与政治的行为更加极端</a:t>
            </a:r>
            <a:r>
              <a:rPr lang="zh-CN" altLang="en-US" sz="2000" b="1" dirty="0">
                <a:latin typeface="+mn-ea"/>
              </a:rPr>
              <a:t>，大规模的罢工和示威抗议活动不断，政府难以顺利施政</a:t>
            </a:r>
            <a:r>
              <a:rPr lang="zh-CN" altLang="zh-CN" sz="2000" b="1" dirty="0"/>
              <a:t>。</a:t>
            </a:r>
            <a:endParaRPr lang="en-US" altLang="zh-CN" sz="1400" b="1" dirty="0">
              <a:solidFill>
                <a:schemeClr val="bg2">
                  <a:lumMod val="25000"/>
                </a:schemeClr>
              </a:solidFill>
              <a:latin typeface="+mj-ea"/>
              <a:ea typeface="+mj-ea"/>
            </a:endParaRPr>
          </a:p>
        </p:txBody>
      </p:sp>
      <p:sp>
        <p:nvSpPr>
          <p:cNvPr id="1048676" name="矩形 2"/>
          <p:cNvSpPr/>
          <p:nvPr/>
        </p:nvSpPr>
        <p:spPr>
          <a:xfrm>
            <a:off x="4443473" y="856358"/>
            <a:ext cx="3785485" cy="5972760"/>
          </a:xfrm>
          <a:custGeom>
            <a:avLst/>
            <a:gdLst>
              <a:gd name="connsiteX0" fmla="*/ 0 w 2081464"/>
              <a:gd name="connsiteY0" fmla="*/ 0 h 3336614"/>
              <a:gd name="connsiteX1" fmla="*/ 2081464 w 2081464"/>
              <a:gd name="connsiteY1" fmla="*/ 0 h 3336614"/>
              <a:gd name="connsiteX2" fmla="*/ 2081464 w 2081464"/>
              <a:gd name="connsiteY2" fmla="*/ 3336614 h 3336614"/>
              <a:gd name="connsiteX3" fmla="*/ 0 w 2081464"/>
              <a:gd name="connsiteY3" fmla="*/ 3336614 h 3336614"/>
              <a:gd name="connsiteX4" fmla="*/ 0 w 2081464"/>
              <a:gd name="connsiteY4" fmla="*/ 0 h 3336614"/>
              <a:gd name="connsiteX0" fmla="*/ 0 w 2081464"/>
              <a:gd name="connsiteY0" fmla="*/ 0 h 3926162"/>
              <a:gd name="connsiteX1" fmla="*/ 2081464 w 2081464"/>
              <a:gd name="connsiteY1" fmla="*/ 589548 h 3926162"/>
              <a:gd name="connsiteX2" fmla="*/ 2081464 w 2081464"/>
              <a:gd name="connsiteY2" fmla="*/ 3926162 h 3926162"/>
              <a:gd name="connsiteX3" fmla="*/ 0 w 2081464"/>
              <a:gd name="connsiteY3" fmla="*/ 3926162 h 3926162"/>
              <a:gd name="connsiteX4" fmla="*/ 0 w 2081464"/>
              <a:gd name="connsiteY4" fmla="*/ 0 h 3926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1464" h="3926162">
                <a:moveTo>
                  <a:pt x="0" y="0"/>
                </a:moveTo>
                <a:lnTo>
                  <a:pt x="2081464" y="589548"/>
                </a:lnTo>
                <a:lnTo>
                  <a:pt x="2081464" y="3926162"/>
                </a:lnTo>
                <a:lnTo>
                  <a:pt x="0" y="3926162"/>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77" name="等腰三角形 5"/>
          <p:cNvSpPr/>
          <p:nvPr/>
        </p:nvSpPr>
        <p:spPr>
          <a:xfrm rot="19356855">
            <a:off x="4446473" y="1158195"/>
            <a:ext cx="781196" cy="44168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398508"/>
              <a:gd name="connsiteY0" fmla="*/ 2137357 h 2137356"/>
              <a:gd name="connsiteX1" fmla="*/ 1772144 w 2398508"/>
              <a:gd name="connsiteY1" fmla="*/ 0 h 2137356"/>
              <a:gd name="connsiteX2" fmla="*/ 2398507 w 2398508"/>
              <a:gd name="connsiteY2" fmla="*/ 1037291 h 2137356"/>
              <a:gd name="connsiteX3" fmla="*/ 0 w 2398508"/>
              <a:gd name="connsiteY3" fmla="*/ 2137357 h 2137356"/>
              <a:gd name="connsiteX0" fmla="*/ 0 w 770411"/>
              <a:gd name="connsiteY0" fmla="*/ 3328587 h 3328589"/>
              <a:gd name="connsiteX1" fmla="*/ 144047 w 770411"/>
              <a:gd name="connsiteY1" fmla="*/ 0 h 3328589"/>
              <a:gd name="connsiteX2" fmla="*/ 770410 w 770411"/>
              <a:gd name="connsiteY2" fmla="*/ 1037291 h 3328589"/>
              <a:gd name="connsiteX3" fmla="*/ 0 w 770411"/>
              <a:gd name="connsiteY3" fmla="*/ 3328587 h 3328589"/>
              <a:gd name="connsiteX0" fmla="*/ 1 w 1847386"/>
              <a:gd name="connsiteY0" fmla="*/ 1808113 h 1808114"/>
              <a:gd name="connsiteX1" fmla="*/ 1221022 w 1847386"/>
              <a:gd name="connsiteY1" fmla="*/ 0 h 1808114"/>
              <a:gd name="connsiteX2" fmla="*/ 1847385 w 1847386"/>
              <a:gd name="connsiteY2" fmla="*/ 1037291 h 1808114"/>
              <a:gd name="connsiteX3" fmla="*/ 1 w 1847386"/>
              <a:gd name="connsiteY3" fmla="*/ 1808113 h 1808114"/>
              <a:gd name="connsiteX0" fmla="*/ 0 w 1837261"/>
              <a:gd name="connsiteY0" fmla="*/ 2016730 h 2016731"/>
              <a:gd name="connsiteX1" fmla="*/ 1210897 w 1837261"/>
              <a:gd name="connsiteY1" fmla="*/ 0 h 2016731"/>
              <a:gd name="connsiteX2" fmla="*/ 1837260 w 1837261"/>
              <a:gd name="connsiteY2" fmla="*/ 1037291 h 2016731"/>
              <a:gd name="connsiteX3" fmla="*/ 0 w 183726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 name="connsiteX0" fmla="*/ 0 w 1930651"/>
              <a:gd name="connsiteY0" fmla="*/ 2016730 h 2016731"/>
              <a:gd name="connsiteX1" fmla="*/ 1210897 w 1930651"/>
              <a:gd name="connsiteY1" fmla="*/ 0 h 2016731"/>
              <a:gd name="connsiteX2" fmla="*/ 1930651 w 1930651"/>
              <a:gd name="connsiteY2" fmla="*/ 1023405 h 2016731"/>
              <a:gd name="connsiteX3" fmla="*/ 0 w 1930651"/>
              <a:gd name="connsiteY3" fmla="*/ 2016730 h 2016731"/>
            </a:gdLst>
            <a:ahLst/>
            <a:cxnLst>
              <a:cxn ang="0">
                <a:pos x="connsiteX0" y="connsiteY0"/>
              </a:cxn>
              <a:cxn ang="0">
                <a:pos x="connsiteX1" y="connsiteY1"/>
              </a:cxn>
              <a:cxn ang="0">
                <a:pos x="connsiteX2" y="connsiteY2"/>
              </a:cxn>
              <a:cxn ang="0">
                <a:pos x="connsiteX3" y="connsiteY3"/>
              </a:cxn>
            </a:cxnLst>
            <a:rect l="l" t="t" r="r" b="b"/>
            <a:pathLst>
              <a:path w="1930651" h="2016731">
                <a:moveTo>
                  <a:pt x="0" y="2016730"/>
                </a:moveTo>
                <a:lnTo>
                  <a:pt x="1210897" y="0"/>
                </a:lnTo>
                <a:cubicBezTo>
                  <a:pt x="1723167" y="755635"/>
                  <a:pt x="1567308" y="563928"/>
                  <a:pt x="1930651" y="1023405"/>
                </a:cubicBezTo>
                <a:lnTo>
                  <a:pt x="0" y="20167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78" name="矩形 13"/>
          <p:cNvSpPr/>
          <p:nvPr/>
        </p:nvSpPr>
        <p:spPr>
          <a:xfrm>
            <a:off x="4642109" y="1864321"/>
            <a:ext cx="2621280" cy="447041"/>
          </a:xfrm>
          <a:prstGeom prst="rect">
            <a:avLst/>
          </a:prstGeom>
        </p:spPr>
        <p:txBody>
          <a:bodyPr wrap="none">
            <a:spAutoFit/>
          </a:bodyPr>
          <a:lstStyle/>
          <a:p>
            <a:pPr lvl="0"/>
            <a:r>
              <a:rPr lang="zh-CN" altLang="zh-CN" sz="2400" b="1" dirty="0">
                <a:solidFill>
                  <a:srgbClr val="FFFF00"/>
                </a:solidFill>
                <a:latin typeface="+mj-ea"/>
                <a:ea typeface="+mj-ea"/>
              </a:rPr>
              <a:t>政党极化现象严重</a:t>
            </a:r>
          </a:p>
        </p:txBody>
      </p:sp>
      <p:sp>
        <p:nvSpPr>
          <p:cNvPr id="1048679" name="矩形 14"/>
          <p:cNvSpPr/>
          <p:nvPr/>
        </p:nvSpPr>
        <p:spPr>
          <a:xfrm>
            <a:off x="4581827" y="2512884"/>
            <a:ext cx="3452931" cy="4129336"/>
          </a:xfrm>
          <a:prstGeom prst="rect">
            <a:avLst/>
          </a:prstGeom>
        </p:spPr>
        <p:txBody>
          <a:bodyPr wrap="square">
            <a:spAutoFit/>
          </a:bodyPr>
          <a:lstStyle/>
          <a:p>
            <a:pPr>
              <a:lnSpc>
                <a:spcPct val="120000"/>
              </a:lnSpc>
            </a:pPr>
            <a:r>
              <a:rPr lang="en-US" altLang="zh-CN" sz="2000" b="1" dirty="0">
                <a:latin typeface="+mn-ea"/>
              </a:rPr>
              <a:t>     </a:t>
            </a:r>
            <a:r>
              <a:rPr lang="zh-CN" altLang="zh-CN" sz="2000" b="1" dirty="0">
                <a:latin typeface="+mn-ea"/>
              </a:rPr>
              <a:t>西方社会的不平等导致社会阶层的分化。精英与大众、富人和穷人站在不同的立场，为了维护自身的利益，从而对立起来。不同人群利益诉求上的分歧必然会传导到政党政治的竞争中，使得政党之间处于情绪对立的状态中，相互之间妥协的余地越来越小，社会共识就变得难以达成。</a:t>
            </a:r>
          </a:p>
        </p:txBody>
      </p:sp>
      <p:sp>
        <p:nvSpPr>
          <p:cNvPr id="1048680" name="矩形 15"/>
          <p:cNvSpPr/>
          <p:nvPr/>
        </p:nvSpPr>
        <p:spPr>
          <a:xfrm>
            <a:off x="0" y="231954"/>
            <a:ext cx="6126481" cy="624840"/>
          </a:xfrm>
          <a:prstGeom prst="rect">
            <a:avLst/>
          </a:prstGeom>
        </p:spPr>
        <p:txBody>
          <a:bodyPr wrap="none">
            <a:spAutoFit/>
          </a:bodyPr>
          <a:lstStyle/>
          <a:p>
            <a:pPr algn="ctr"/>
            <a:r>
              <a:rPr lang="zh-CN" altLang="en-US" sz="3600" b="1" dirty="0">
                <a:solidFill>
                  <a:srgbClr val="FF0000"/>
                </a:solidFill>
                <a:latin typeface="+mj-ea"/>
                <a:ea typeface="+mj-ea"/>
              </a:rPr>
              <a:t>二、西方代议制度危机的原因</a:t>
            </a:r>
          </a:p>
        </p:txBody>
      </p:sp>
      <p:cxnSp>
        <p:nvCxnSpPr>
          <p:cNvPr id="3145749" name="直接连接符 16"/>
          <p:cNvCxnSpPr>
            <a:cxnSpLocks/>
          </p:cNvCxnSpPr>
          <p:nvPr/>
        </p:nvCxnSpPr>
        <p:spPr>
          <a:xfrm>
            <a:off x="831116" y="1059101"/>
            <a:ext cx="688769" cy="0"/>
          </a:xfrm>
          <a:prstGeom prst="line">
            <a:avLst/>
          </a:prstGeom>
          <a:ln w="19050">
            <a:solidFill>
              <a:schemeClr val="accent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1"/>
          <p:cNvGrpSpPr/>
          <p:nvPr/>
        </p:nvGrpSpPr>
        <p:grpSpPr>
          <a:xfrm>
            <a:off x="14767" y="-5250"/>
            <a:ext cx="4057171" cy="6863250"/>
            <a:chOff x="14767" y="-5250"/>
            <a:chExt cx="6066971" cy="6863250"/>
          </a:xfrm>
        </p:grpSpPr>
        <p:sp>
          <p:nvSpPr>
            <p:cNvPr id="1048684" name="矩形 6"/>
            <p:cNvSpPr/>
            <p:nvPr/>
          </p:nvSpPr>
          <p:spPr>
            <a:xfrm flipH="1">
              <a:off x="14767" y="0"/>
              <a:ext cx="6066971" cy="6858000"/>
            </a:xfrm>
            <a:prstGeom prst="rect">
              <a:avLst/>
            </a:prstGeom>
            <a:blipFill>
              <a:blip r:embed="rId3" cstate="email"/>
              <a:stretch>
                <a:fillRect t="-12181" b="-168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5" name="矩形 7"/>
            <p:cNvSpPr/>
            <p:nvPr/>
          </p:nvSpPr>
          <p:spPr>
            <a:xfrm flipH="1">
              <a:off x="14767" y="-5250"/>
              <a:ext cx="6066971" cy="6858000"/>
            </a:xfrm>
            <a:prstGeom prst="rect">
              <a:avLst/>
            </a:prstGeom>
            <a:gradFill>
              <a:gsLst>
                <a:gs pos="0">
                  <a:schemeClr val="accent1">
                    <a:alpha val="58000"/>
                  </a:schemeClr>
                </a:gs>
                <a:gs pos="45000">
                  <a:schemeClr val="accent1">
                    <a:alpha val="7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48686" name="等腰三角形 8"/>
          <p:cNvSpPr/>
          <p:nvPr/>
        </p:nvSpPr>
        <p:spPr>
          <a:xfrm>
            <a:off x="14767" y="484996"/>
            <a:ext cx="3830846" cy="59300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7" name="等腰三角形 5"/>
          <p:cNvSpPr/>
          <p:nvPr/>
        </p:nvSpPr>
        <p:spPr>
          <a:xfrm rot="19356855">
            <a:off x="4181526" y="174386"/>
            <a:ext cx="396280" cy="138779"/>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Lst>
            <a:ahLst/>
            <a:cxnLst>
              <a:cxn ang="0">
                <a:pos x="connsiteX0" y="connsiteY0"/>
              </a:cxn>
              <a:cxn ang="0">
                <a:pos x="connsiteX1" y="connsiteY1"/>
              </a:cxn>
              <a:cxn ang="0">
                <a:pos x="connsiteX2" y="connsiteY2"/>
              </a:cxn>
              <a:cxn ang="0">
                <a:pos x="connsiteX3" y="connsiteY3"/>
              </a:cxn>
            </a:cxnLst>
            <a:rect l="l" t="t" r="r" b="b"/>
            <a:pathLst>
              <a:path w="2296078" h="2511072">
                <a:moveTo>
                  <a:pt x="0" y="2137357"/>
                </a:moveTo>
                <a:lnTo>
                  <a:pt x="1772144" y="0"/>
                </a:lnTo>
                <a:cubicBezTo>
                  <a:pt x="2016039" y="1234965"/>
                  <a:pt x="2034110" y="1255537"/>
                  <a:pt x="2296076" y="2511075"/>
                </a:cubicBezTo>
                <a:lnTo>
                  <a:pt x="0" y="2137357"/>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88" name="矩形 12"/>
          <p:cNvSpPr/>
          <p:nvPr/>
        </p:nvSpPr>
        <p:spPr>
          <a:xfrm>
            <a:off x="4687394" y="223386"/>
            <a:ext cx="3027680" cy="510540"/>
          </a:xfrm>
          <a:prstGeom prst="rect">
            <a:avLst/>
          </a:prstGeom>
        </p:spPr>
        <p:txBody>
          <a:bodyPr wrap="none">
            <a:spAutoFit/>
          </a:bodyPr>
          <a:lstStyle/>
          <a:p>
            <a:r>
              <a:rPr lang="zh-CN" altLang="en-US" sz="2800" b="1" dirty="0">
                <a:solidFill>
                  <a:srgbClr val="002060"/>
                </a:solidFill>
                <a:latin typeface="+mj-ea"/>
                <a:ea typeface="+mj-ea"/>
              </a:rPr>
              <a:t>制度设计的片面性</a:t>
            </a:r>
          </a:p>
        </p:txBody>
      </p:sp>
      <p:sp>
        <p:nvSpPr>
          <p:cNvPr id="1048689" name="矩形 13"/>
          <p:cNvSpPr/>
          <p:nvPr/>
        </p:nvSpPr>
        <p:spPr>
          <a:xfrm>
            <a:off x="4195366" y="916849"/>
            <a:ext cx="7256956" cy="1940560"/>
          </a:xfrm>
          <a:prstGeom prst="rect">
            <a:avLst/>
          </a:prstGeom>
        </p:spPr>
        <p:txBody>
          <a:bodyPr wrap="square">
            <a:spAutoFit/>
          </a:bodyPr>
          <a:lstStyle/>
          <a:p>
            <a:pPr lvl="0" indent="457200">
              <a:lnSpc>
                <a:spcPct val="130000"/>
              </a:lnSpc>
            </a:pPr>
            <a:r>
              <a:rPr lang="zh-CN" altLang="zh-CN" sz="2400" b="1" dirty="0">
                <a:latin typeface="+mn-ea"/>
              </a:rPr>
              <a:t>西方代议制民主重视形式上的选举程序，将复杂的政治民主简单化为一套选举程序，把“一人一票”当做衡量民主的唯一标准，过分强调“选民是上帝”，导致政府迎合选民，决策短视。</a:t>
            </a:r>
          </a:p>
        </p:txBody>
      </p:sp>
      <p:cxnSp>
        <p:nvCxnSpPr>
          <p:cNvPr id="3145750" name="直接连接符 3"/>
          <p:cNvCxnSpPr>
            <a:cxnSpLocks/>
          </p:cNvCxnSpPr>
          <p:nvPr/>
        </p:nvCxnSpPr>
        <p:spPr>
          <a:xfrm flipV="1">
            <a:off x="141874" y="350356"/>
            <a:ext cx="1498865" cy="392680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1" name="直接连接符 5"/>
          <p:cNvCxnSpPr>
            <a:cxnSpLocks/>
          </p:cNvCxnSpPr>
          <p:nvPr/>
        </p:nvCxnSpPr>
        <p:spPr>
          <a:xfrm>
            <a:off x="2227373" y="419217"/>
            <a:ext cx="1511504" cy="457434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2" name="直接连接符 15"/>
          <p:cNvCxnSpPr>
            <a:cxnSpLocks/>
          </p:cNvCxnSpPr>
          <p:nvPr/>
        </p:nvCxnSpPr>
        <p:spPr>
          <a:xfrm flipH="1">
            <a:off x="285421" y="6612930"/>
            <a:ext cx="32895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48690" name="文本框 2"/>
          <p:cNvSpPr txBox="1"/>
          <p:nvPr/>
        </p:nvSpPr>
        <p:spPr>
          <a:xfrm>
            <a:off x="4687394" y="3162140"/>
            <a:ext cx="4213719" cy="523220"/>
          </a:xfrm>
          <a:prstGeom prst="rect">
            <a:avLst/>
          </a:prstGeom>
          <a:noFill/>
        </p:spPr>
        <p:txBody>
          <a:bodyPr wrap="square" rtlCol="0">
            <a:spAutoFit/>
          </a:bodyPr>
          <a:lstStyle/>
          <a:p>
            <a:r>
              <a:rPr lang="zh-CN" altLang="en-US" sz="2800" b="1" dirty="0">
                <a:solidFill>
                  <a:srgbClr val="002060"/>
                </a:solidFill>
                <a:latin typeface="+mj-ea"/>
                <a:ea typeface="+mj-ea"/>
              </a:rPr>
              <a:t>民主被资本“绑架”</a:t>
            </a:r>
          </a:p>
        </p:txBody>
      </p:sp>
      <p:sp>
        <p:nvSpPr>
          <p:cNvPr id="1048691" name="文本框 4"/>
          <p:cNvSpPr txBox="1"/>
          <p:nvPr/>
        </p:nvSpPr>
        <p:spPr>
          <a:xfrm>
            <a:off x="4379666" y="4614863"/>
            <a:ext cx="7250359" cy="358141"/>
          </a:xfrm>
          <a:prstGeom prst="rect">
            <a:avLst/>
          </a:prstGeom>
          <a:noFill/>
        </p:spPr>
        <p:txBody>
          <a:bodyPr wrap="square" rtlCol="0">
            <a:spAutoFit/>
          </a:bodyPr>
          <a:lstStyle/>
          <a:p>
            <a:endParaRPr lang="zh-CN" altLang="en-US" dirty="0"/>
          </a:p>
        </p:txBody>
      </p:sp>
      <p:sp>
        <p:nvSpPr>
          <p:cNvPr id="1048692" name="文本框 9"/>
          <p:cNvSpPr txBox="1"/>
          <p:nvPr/>
        </p:nvSpPr>
        <p:spPr>
          <a:xfrm>
            <a:off x="4180098" y="3790713"/>
            <a:ext cx="7256956" cy="2865121"/>
          </a:xfrm>
          <a:prstGeom prst="rect">
            <a:avLst/>
          </a:prstGeom>
          <a:noFill/>
        </p:spPr>
        <p:txBody>
          <a:bodyPr wrap="square" rtlCol="0">
            <a:spAutoFit/>
          </a:bodyPr>
          <a:lstStyle/>
          <a:p>
            <a:pPr indent="457200">
              <a:lnSpc>
                <a:spcPct val="130000"/>
              </a:lnSpc>
            </a:pPr>
            <a:r>
              <a:rPr lang="zh-CN" altLang="zh-CN" sz="2400" b="1" dirty="0"/>
              <a:t>在西方国家，资本绑架了选举和政府决策的过程。在多元主义的语境下，利益集团作为游说能力强大的团体，对政府的政策具有强大的影响力。为了实现资本的增殖，资本家游说政客，使之为自己服务。经济寡头和政治精英从而主导了国家政策的制定，而普通民众因为缺乏资本而缺失了对于政府的影响力。</a:t>
            </a:r>
            <a:endParaRPr lang="zh-CN" altLang="en-US" sz="2400" b="1" dirty="0"/>
          </a:p>
        </p:txBody>
      </p:sp>
      <p:sp>
        <p:nvSpPr>
          <p:cNvPr id="1048693" name="文本框 14"/>
          <p:cNvSpPr txBox="1"/>
          <p:nvPr/>
        </p:nvSpPr>
        <p:spPr>
          <a:xfrm>
            <a:off x="1244393" y="1279414"/>
            <a:ext cx="982980" cy="5444410"/>
          </a:xfrm>
          <a:prstGeom prst="rect">
            <a:avLst/>
          </a:prstGeom>
          <a:noFill/>
        </p:spPr>
        <p:txBody>
          <a:bodyPr vert="eaVert" wrap="square" rtlCol="0">
            <a:spAutoFit/>
          </a:bodyPr>
          <a:lstStyle/>
          <a:p>
            <a:pPr lvl="0"/>
            <a:r>
              <a:rPr lang="zh-CN" altLang="en-US" sz="3600" b="1" dirty="0">
                <a:solidFill>
                  <a:srgbClr val="C00000"/>
                </a:solidFill>
                <a:latin typeface="+mj-ea"/>
                <a:ea typeface="+mj-ea"/>
              </a:rPr>
              <a:t>西方代议制度危机的原因</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1"/>
          <p:cNvGrpSpPr/>
          <p:nvPr/>
        </p:nvGrpSpPr>
        <p:grpSpPr>
          <a:xfrm>
            <a:off x="14767" y="-5250"/>
            <a:ext cx="4057171" cy="6863250"/>
            <a:chOff x="14767" y="-5250"/>
            <a:chExt cx="6066971" cy="6863250"/>
          </a:xfrm>
        </p:grpSpPr>
        <p:sp>
          <p:nvSpPr>
            <p:cNvPr id="1048697" name="矩形 6"/>
            <p:cNvSpPr/>
            <p:nvPr/>
          </p:nvSpPr>
          <p:spPr>
            <a:xfrm flipH="1">
              <a:off x="14767" y="0"/>
              <a:ext cx="6066971" cy="6858000"/>
            </a:xfrm>
            <a:prstGeom prst="rect">
              <a:avLst/>
            </a:prstGeom>
            <a:blipFill>
              <a:blip r:embed="rId3" cstate="email"/>
              <a:stretch>
                <a:fillRect t="-12181" b="-1687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矩形 7"/>
            <p:cNvSpPr/>
            <p:nvPr/>
          </p:nvSpPr>
          <p:spPr>
            <a:xfrm flipH="1">
              <a:off x="14767" y="-5250"/>
              <a:ext cx="6066971" cy="6858000"/>
            </a:xfrm>
            <a:prstGeom prst="rect">
              <a:avLst/>
            </a:prstGeom>
            <a:gradFill>
              <a:gsLst>
                <a:gs pos="0">
                  <a:schemeClr val="accent1">
                    <a:alpha val="58000"/>
                  </a:schemeClr>
                </a:gs>
                <a:gs pos="45000">
                  <a:schemeClr val="accent1">
                    <a:alpha val="76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48699" name="等腰三角形 8"/>
          <p:cNvSpPr/>
          <p:nvPr/>
        </p:nvSpPr>
        <p:spPr>
          <a:xfrm>
            <a:off x="14767" y="484996"/>
            <a:ext cx="3830846" cy="59300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0" name="等腰三角形 5"/>
          <p:cNvSpPr/>
          <p:nvPr/>
        </p:nvSpPr>
        <p:spPr>
          <a:xfrm rot="19356855">
            <a:off x="4181526" y="174386"/>
            <a:ext cx="396280" cy="138779"/>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3746498"/>
              <a:gd name="connsiteY0" fmla="*/ 1879600 h 3424350"/>
              <a:gd name="connsiteX1" fmla="*/ 3746500 w 3746498"/>
              <a:gd name="connsiteY1" fmla="*/ 0 h 3424350"/>
              <a:gd name="connsiteX2" fmla="*/ 3732084 w 3746498"/>
              <a:gd name="connsiteY2" fmla="*/ 3424348 h 3424350"/>
              <a:gd name="connsiteX3" fmla="*/ 0 w 3746498"/>
              <a:gd name="connsiteY3" fmla="*/ 1879600 h 3424350"/>
              <a:gd name="connsiteX0" fmla="*/ 0 w 4270503"/>
              <a:gd name="connsiteY0" fmla="*/ 1879600 h 2511072"/>
              <a:gd name="connsiteX1" fmla="*/ 3746500 w 4270503"/>
              <a:gd name="connsiteY1" fmla="*/ 0 h 2511072"/>
              <a:gd name="connsiteX2" fmla="*/ 4270432 w 4270503"/>
              <a:gd name="connsiteY2" fmla="*/ 2511075 h 2511072"/>
              <a:gd name="connsiteX3" fmla="*/ 0 w 4270503"/>
              <a:gd name="connsiteY3" fmla="*/ 1879600 h 2511072"/>
              <a:gd name="connsiteX0" fmla="*/ 1 w 2283684"/>
              <a:gd name="connsiteY0" fmla="*/ 2919045 h 2919038"/>
              <a:gd name="connsiteX1" fmla="*/ 1759681 w 2283684"/>
              <a:gd name="connsiteY1" fmla="*/ 0 h 2919038"/>
              <a:gd name="connsiteX2" fmla="*/ 2283613 w 2283684"/>
              <a:gd name="connsiteY2" fmla="*/ 2511075 h 2919038"/>
              <a:gd name="connsiteX3" fmla="*/ 1 w 2283684"/>
              <a:gd name="connsiteY3" fmla="*/ 2919045 h 2919038"/>
              <a:gd name="connsiteX0" fmla="*/ 0 w 2296147"/>
              <a:gd name="connsiteY0" fmla="*/ 2137357 h 2511072"/>
              <a:gd name="connsiteX1" fmla="*/ 1772144 w 2296147"/>
              <a:gd name="connsiteY1" fmla="*/ 0 h 2511072"/>
              <a:gd name="connsiteX2" fmla="*/ 2296076 w 2296147"/>
              <a:gd name="connsiteY2" fmla="*/ 2511075 h 2511072"/>
              <a:gd name="connsiteX3" fmla="*/ 0 w 2296147"/>
              <a:gd name="connsiteY3" fmla="*/ 2137357 h 2511072"/>
              <a:gd name="connsiteX0" fmla="*/ 0 w 2460786"/>
              <a:gd name="connsiteY0" fmla="*/ 2137357 h 2512682"/>
              <a:gd name="connsiteX1" fmla="*/ 1772144 w 2460786"/>
              <a:gd name="connsiteY1" fmla="*/ 0 h 2512682"/>
              <a:gd name="connsiteX2" fmla="*/ 2296076 w 2460786"/>
              <a:gd name="connsiteY2" fmla="*/ 2511075 h 2512682"/>
              <a:gd name="connsiteX3" fmla="*/ 0 w 2460786"/>
              <a:gd name="connsiteY3" fmla="*/ 2137357 h 251268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 name="connsiteX0" fmla="*/ 0 w 2296078"/>
              <a:gd name="connsiteY0" fmla="*/ 2137357 h 2511072"/>
              <a:gd name="connsiteX1" fmla="*/ 1772144 w 2296078"/>
              <a:gd name="connsiteY1" fmla="*/ 0 h 2511072"/>
              <a:gd name="connsiteX2" fmla="*/ 2296076 w 2296078"/>
              <a:gd name="connsiteY2" fmla="*/ 2511075 h 2511072"/>
              <a:gd name="connsiteX3" fmla="*/ 0 w 2296078"/>
              <a:gd name="connsiteY3" fmla="*/ 2137357 h 2511072"/>
            </a:gdLst>
            <a:ahLst/>
            <a:cxnLst>
              <a:cxn ang="0">
                <a:pos x="connsiteX0" y="connsiteY0"/>
              </a:cxn>
              <a:cxn ang="0">
                <a:pos x="connsiteX1" y="connsiteY1"/>
              </a:cxn>
              <a:cxn ang="0">
                <a:pos x="connsiteX2" y="connsiteY2"/>
              </a:cxn>
              <a:cxn ang="0">
                <a:pos x="connsiteX3" y="connsiteY3"/>
              </a:cxn>
            </a:cxnLst>
            <a:rect l="l" t="t" r="r" b="b"/>
            <a:pathLst>
              <a:path w="2296078" h="2511072">
                <a:moveTo>
                  <a:pt x="0" y="2137357"/>
                </a:moveTo>
                <a:lnTo>
                  <a:pt x="1772144" y="0"/>
                </a:lnTo>
                <a:cubicBezTo>
                  <a:pt x="2016039" y="1234965"/>
                  <a:pt x="2034110" y="1255537"/>
                  <a:pt x="2296076" y="2511075"/>
                </a:cubicBezTo>
                <a:lnTo>
                  <a:pt x="0" y="2137357"/>
                </a:lnTo>
                <a:close/>
              </a:path>
            </a:pathLst>
          </a:custGeom>
          <a:solidFill>
            <a:schemeClr val="accent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701" name="矩形 12"/>
          <p:cNvSpPr/>
          <p:nvPr/>
        </p:nvSpPr>
        <p:spPr>
          <a:xfrm>
            <a:off x="4432247" y="261476"/>
            <a:ext cx="4754880" cy="510540"/>
          </a:xfrm>
          <a:prstGeom prst="rect">
            <a:avLst/>
          </a:prstGeom>
        </p:spPr>
        <p:txBody>
          <a:bodyPr wrap="none">
            <a:spAutoFit/>
          </a:bodyPr>
          <a:lstStyle/>
          <a:p>
            <a:r>
              <a:rPr lang="zh-CN" altLang="zh-CN" sz="2800" b="1" dirty="0">
                <a:solidFill>
                  <a:srgbClr val="002060"/>
                </a:solidFill>
                <a:ea typeface="微软雅黑" panose="020B0503020204020204" pitchFamily="34" charset="-122"/>
                <a:cs typeface="Times New Roman" panose="02020603050405020304" pitchFamily="18" charset="0"/>
              </a:rPr>
              <a:t>“否决”政治</a:t>
            </a:r>
            <a:r>
              <a:rPr lang="zh-CN" altLang="en-US" sz="2800" b="1" dirty="0">
                <a:solidFill>
                  <a:srgbClr val="002060"/>
                </a:solidFill>
                <a:ea typeface="微软雅黑" panose="020B0503020204020204" pitchFamily="34" charset="-122"/>
                <a:cs typeface="Times New Roman" panose="02020603050405020304" pitchFamily="18" charset="0"/>
              </a:rPr>
              <a:t>对</a:t>
            </a:r>
            <a:r>
              <a:rPr lang="zh-CN" altLang="zh-CN" sz="2800" b="1" dirty="0">
                <a:solidFill>
                  <a:srgbClr val="002060"/>
                </a:solidFill>
                <a:ea typeface="微软雅黑" panose="020B0503020204020204" pitchFamily="34" charset="-122"/>
                <a:cs typeface="Times New Roman" panose="02020603050405020304" pitchFamily="18" charset="0"/>
              </a:rPr>
              <a:t>社会分裂</a:t>
            </a:r>
            <a:r>
              <a:rPr lang="zh-CN" altLang="en-US" sz="2800" b="1" dirty="0">
                <a:solidFill>
                  <a:srgbClr val="002060"/>
                </a:solidFill>
                <a:ea typeface="微软雅黑" panose="020B0503020204020204" pitchFamily="34" charset="-122"/>
                <a:cs typeface="Times New Roman" panose="02020603050405020304" pitchFamily="18" charset="0"/>
              </a:rPr>
              <a:t>的加剧</a:t>
            </a:r>
            <a:endParaRPr lang="zh-CN" altLang="en-US" sz="2800" b="1" dirty="0">
              <a:solidFill>
                <a:srgbClr val="002060"/>
              </a:solidFill>
              <a:latin typeface="+mj-ea"/>
              <a:ea typeface="+mj-ea"/>
            </a:endParaRPr>
          </a:p>
        </p:txBody>
      </p:sp>
      <p:sp>
        <p:nvSpPr>
          <p:cNvPr id="1048702" name="矩形 13"/>
          <p:cNvSpPr/>
          <p:nvPr/>
        </p:nvSpPr>
        <p:spPr>
          <a:xfrm>
            <a:off x="4195366" y="916849"/>
            <a:ext cx="7256956" cy="2225041"/>
          </a:xfrm>
          <a:prstGeom prst="rect">
            <a:avLst/>
          </a:prstGeom>
        </p:spPr>
        <p:txBody>
          <a:bodyPr wrap="square">
            <a:spAutoFit/>
          </a:bodyPr>
          <a:lstStyle/>
          <a:p>
            <a:pPr indent="457200">
              <a:lnSpc>
                <a:spcPct val="120000"/>
              </a:lnSpc>
              <a:spcAft>
                <a:spcPts val="0"/>
              </a:spcAft>
            </a:pPr>
            <a:r>
              <a:rPr lang="zh-CN" altLang="zh-CN" sz="2400" b="1" dirty="0">
                <a:solidFill>
                  <a:srgbClr val="222222"/>
                </a:solidFill>
                <a:latin typeface="+mn-ea"/>
                <a:cs typeface="宋体" panose="02010600030101010101" pitchFamily="2" charset="-122"/>
              </a:rPr>
              <a:t>西方多党博弈与制衡</a:t>
            </a:r>
            <a:r>
              <a:rPr lang="en-US" altLang="zh-CN" sz="2400" b="1" dirty="0">
                <a:solidFill>
                  <a:srgbClr val="222222"/>
                </a:solidFill>
                <a:latin typeface="+mn-ea"/>
                <a:cs typeface="宋体" panose="02010600030101010101" pitchFamily="2" charset="-122"/>
              </a:rPr>
              <a:t>,</a:t>
            </a:r>
            <a:r>
              <a:rPr lang="zh-CN" altLang="zh-CN" sz="2400" b="1" dirty="0">
                <a:solidFill>
                  <a:srgbClr val="222222"/>
                </a:solidFill>
                <a:latin typeface="+mn-ea"/>
                <a:cs typeface="宋体" panose="02010600030101010101" pitchFamily="2" charset="-122"/>
              </a:rPr>
              <a:t>多以裹胁民意、绑架国家利益、加速国家政治极化和社会分裂为代价</a:t>
            </a:r>
            <a:r>
              <a:rPr lang="zh-CN" altLang="en-US" sz="2400" b="1" dirty="0">
                <a:solidFill>
                  <a:srgbClr val="222222"/>
                </a:solidFill>
                <a:latin typeface="+mn-ea"/>
                <a:cs typeface="宋体" panose="02010600030101010101" pitchFamily="2" charset="-122"/>
              </a:rPr>
              <a:t>，政党制衡开始演变为缺乏理性的“否决政治”。一些国家将政治难题诉诸“全民公投”</a:t>
            </a:r>
            <a:r>
              <a:rPr lang="en-US" altLang="zh-CN" sz="2400" b="1" dirty="0">
                <a:solidFill>
                  <a:srgbClr val="222222"/>
                </a:solidFill>
                <a:latin typeface="+mn-ea"/>
                <a:cs typeface="宋体" panose="02010600030101010101" pitchFamily="2" charset="-122"/>
              </a:rPr>
              <a:t>,</a:t>
            </a:r>
            <a:r>
              <a:rPr lang="zh-CN" altLang="en-US" sz="2400" b="1" dirty="0">
                <a:solidFill>
                  <a:srgbClr val="222222"/>
                </a:solidFill>
                <a:latin typeface="+mn-ea"/>
                <a:cs typeface="宋体" panose="02010600030101010101" pitchFamily="2" charset="-122"/>
              </a:rPr>
              <a:t>不仅难以弥合民意裂痕</a:t>
            </a:r>
            <a:r>
              <a:rPr lang="en-US" altLang="zh-CN" sz="2400" b="1" dirty="0">
                <a:solidFill>
                  <a:srgbClr val="222222"/>
                </a:solidFill>
                <a:latin typeface="+mn-ea"/>
                <a:cs typeface="宋体" panose="02010600030101010101" pitchFamily="2" charset="-122"/>
              </a:rPr>
              <a:t>,</a:t>
            </a:r>
            <a:r>
              <a:rPr lang="zh-CN" altLang="en-US" sz="2400" b="1" dirty="0">
                <a:solidFill>
                  <a:srgbClr val="222222"/>
                </a:solidFill>
                <a:latin typeface="+mn-ea"/>
                <a:cs typeface="宋体" panose="02010600030101010101" pitchFamily="2" charset="-122"/>
              </a:rPr>
              <a:t>反而带来更大的政治纷争和社会分裂。</a:t>
            </a:r>
            <a:endParaRPr lang="zh-CN" altLang="zh-CN" sz="2000" b="1" dirty="0">
              <a:latin typeface="+mn-ea"/>
              <a:cs typeface="宋体" panose="02010600030101010101" pitchFamily="2" charset="-122"/>
            </a:endParaRPr>
          </a:p>
        </p:txBody>
      </p:sp>
      <p:cxnSp>
        <p:nvCxnSpPr>
          <p:cNvPr id="3145753" name="直接连接符 3"/>
          <p:cNvCxnSpPr>
            <a:cxnSpLocks/>
          </p:cNvCxnSpPr>
          <p:nvPr/>
        </p:nvCxnSpPr>
        <p:spPr>
          <a:xfrm flipV="1">
            <a:off x="141874" y="350356"/>
            <a:ext cx="1498865" cy="392680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4" name="直接连接符 5"/>
          <p:cNvCxnSpPr>
            <a:cxnSpLocks/>
          </p:cNvCxnSpPr>
          <p:nvPr/>
        </p:nvCxnSpPr>
        <p:spPr>
          <a:xfrm>
            <a:off x="2227373" y="419217"/>
            <a:ext cx="1511504" cy="457434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5" name="直接连接符 15"/>
          <p:cNvCxnSpPr>
            <a:cxnSpLocks/>
          </p:cNvCxnSpPr>
          <p:nvPr/>
        </p:nvCxnSpPr>
        <p:spPr>
          <a:xfrm flipH="1">
            <a:off x="285421" y="6612930"/>
            <a:ext cx="328953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48703" name="文本框 2"/>
          <p:cNvSpPr txBox="1"/>
          <p:nvPr/>
        </p:nvSpPr>
        <p:spPr>
          <a:xfrm>
            <a:off x="4658572" y="3585921"/>
            <a:ext cx="4213719" cy="523220"/>
          </a:xfrm>
          <a:prstGeom prst="rect">
            <a:avLst/>
          </a:prstGeom>
          <a:noFill/>
        </p:spPr>
        <p:txBody>
          <a:bodyPr wrap="square" rtlCol="0">
            <a:spAutoFit/>
          </a:bodyPr>
          <a:lstStyle/>
          <a:p>
            <a:r>
              <a:rPr lang="zh-CN" altLang="en-US" sz="2800" b="1" dirty="0">
                <a:solidFill>
                  <a:srgbClr val="002060"/>
                </a:solidFill>
                <a:latin typeface="+mj-ea"/>
                <a:ea typeface="+mj-ea"/>
              </a:rPr>
              <a:t>非西方民主模式的挑战</a:t>
            </a:r>
          </a:p>
        </p:txBody>
      </p:sp>
      <p:sp>
        <p:nvSpPr>
          <p:cNvPr id="1048704" name="文本框 4"/>
          <p:cNvSpPr txBox="1"/>
          <p:nvPr/>
        </p:nvSpPr>
        <p:spPr>
          <a:xfrm>
            <a:off x="4379666" y="4614863"/>
            <a:ext cx="7250359" cy="358141"/>
          </a:xfrm>
          <a:prstGeom prst="rect">
            <a:avLst/>
          </a:prstGeom>
          <a:noFill/>
        </p:spPr>
        <p:txBody>
          <a:bodyPr wrap="square" rtlCol="0">
            <a:spAutoFit/>
          </a:bodyPr>
          <a:lstStyle/>
          <a:p>
            <a:endParaRPr lang="zh-CN" altLang="en-US" dirty="0"/>
          </a:p>
        </p:txBody>
      </p:sp>
      <p:sp>
        <p:nvSpPr>
          <p:cNvPr id="1048705" name="文本框 9"/>
          <p:cNvSpPr txBox="1"/>
          <p:nvPr/>
        </p:nvSpPr>
        <p:spPr>
          <a:xfrm>
            <a:off x="4180098" y="4181991"/>
            <a:ext cx="7256956" cy="1940560"/>
          </a:xfrm>
          <a:prstGeom prst="rect">
            <a:avLst/>
          </a:prstGeom>
          <a:noFill/>
        </p:spPr>
        <p:txBody>
          <a:bodyPr wrap="square" rtlCol="0">
            <a:spAutoFit/>
          </a:bodyPr>
          <a:lstStyle/>
          <a:p>
            <a:pPr indent="457200">
              <a:lnSpc>
                <a:spcPct val="130000"/>
              </a:lnSpc>
            </a:pPr>
            <a:r>
              <a:rPr lang="zh-CN" altLang="en-US" sz="2400" b="1" dirty="0"/>
              <a:t>西方国家在向一些发展中国家强力推销民主时，并没有提供“民主维修手册”，当“民主产品”出问题后，这些国家手足无措，不得不探索本国的“民主之路”。西方代议制民主是民主的重要形式，但不是唯一形式。</a:t>
            </a:r>
          </a:p>
        </p:txBody>
      </p:sp>
      <p:sp>
        <p:nvSpPr>
          <p:cNvPr id="1048706" name="文本框 14"/>
          <p:cNvSpPr txBox="1"/>
          <p:nvPr/>
        </p:nvSpPr>
        <p:spPr>
          <a:xfrm>
            <a:off x="1244393" y="1279414"/>
            <a:ext cx="982980" cy="5444410"/>
          </a:xfrm>
          <a:prstGeom prst="rect">
            <a:avLst/>
          </a:prstGeom>
          <a:noFill/>
        </p:spPr>
        <p:txBody>
          <a:bodyPr vert="eaVert" wrap="square" rtlCol="0">
            <a:spAutoFit/>
          </a:bodyPr>
          <a:lstStyle/>
          <a:p>
            <a:pPr lvl="0"/>
            <a:r>
              <a:rPr lang="zh-CN" altLang="en-US" sz="3600" b="1" dirty="0">
                <a:solidFill>
                  <a:srgbClr val="C00000"/>
                </a:solidFill>
                <a:latin typeface="+mj-ea"/>
                <a:ea typeface="+mj-ea"/>
              </a:rPr>
              <a:t>西方代议制度危机的原因</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等腰三角形 4"/>
          <p:cNvSpPr/>
          <p:nvPr/>
        </p:nvSpPr>
        <p:spPr>
          <a:xfrm rot="10800000">
            <a:off x="2161310" y="-5"/>
            <a:ext cx="7841672" cy="32835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lumOff val="25000"/>
                </a:schemeClr>
              </a:solidFill>
            </a:endParaRPr>
          </a:p>
        </p:txBody>
      </p:sp>
      <p:sp>
        <p:nvSpPr>
          <p:cNvPr id="1048711" name="文本框 5"/>
          <p:cNvSpPr txBox="1"/>
          <p:nvPr/>
        </p:nvSpPr>
        <p:spPr>
          <a:xfrm>
            <a:off x="4735735" y="1374013"/>
            <a:ext cx="2690676" cy="1285239"/>
          </a:xfrm>
          <a:prstGeom prst="rect">
            <a:avLst/>
          </a:prstGeom>
          <a:noFill/>
        </p:spPr>
        <p:txBody>
          <a:bodyPr wrap="square" rtlCol="0">
            <a:spAutoFit/>
          </a:bodyPr>
          <a:lstStyle/>
          <a:p>
            <a:pPr algn="dist"/>
            <a:r>
              <a:rPr lang="en-US" altLang="zh-CN" sz="4000" dirty="0">
                <a:solidFill>
                  <a:schemeClr val="bg1"/>
                </a:solidFill>
              </a:rPr>
              <a:t>PART THREE</a:t>
            </a:r>
            <a:endParaRPr lang="zh-CN" altLang="en-US" sz="4000" dirty="0">
              <a:solidFill>
                <a:schemeClr val="bg1"/>
              </a:solidFill>
            </a:endParaRPr>
          </a:p>
        </p:txBody>
      </p:sp>
      <p:cxnSp>
        <p:nvCxnSpPr>
          <p:cNvPr id="3145756" name="直接连接符 7"/>
          <p:cNvCxnSpPr>
            <a:cxnSpLocks/>
          </p:cNvCxnSpPr>
          <p:nvPr/>
        </p:nvCxnSpPr>
        <p:spPr>
          <a:xfrm>
            <a:off x="5389418" y="2095754"/>
            <a:ext cx="139930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48712" name="文本框 8"/>
          <p:cNvSpPr txBox="1"/>
          <p:nvPr/>
        </p:nvSpPr>
        <p:spPr>
          <a:xfrm>
            <a:off x="5722452" y="2247916"/>
            <a:ext cx="609076" cy="929640"/>
          </a:xfrm>
          <a:prstGeom prst="rect">
            <a:avLst/>
          </a:prstGeom>
          <a:noFill/>
        </p:spPr>
        <p:txBody>
          <a:bodyPr wrap="square" rtlCol="0">
            <a:spAutoFit/>
          </a:bodyPr>
          <a:lstStyle/>
          <a:p>
            <a:pPr algn="dist"/>
            <a:r>
              <a:rPr lang="en-US" altLang="zh-CN" sz="2800" b="1" dirty="0">
                <a:solidFill>
                  <a:schemeClr val="bg1"/>
                </a:solidFill>
                <a:latin typeface="+mn-ea"/>
              </a:rPr>
              <a:t>03</a:t>
            </a:r>
            <a:endParaRPr lang="zh-CN" altLang="en-US" sz="2800" b="1" dirty="0">
              <a:solidFill>
                <a:schemeClr val="bg1"/>
              </a:solidFill>
              <a:latin typeface="+mn-ea"/>
            </a:endParaRPr>
          </a:p>
        </p:txBody>
      </p:sp>
      <p:sp>
        <p:nvSpPr>
          <p:cNvPr id="1048713" name="等腰三角形 9"/>
          <p:cNvSpPr/>
          <p:nvPr/>
        </p:nvSpPr>
        <p:spPr>
          <a:xfrm rot="10800000">
            <a:off x="6033057" y="2870642"/>
            <a:ext cx="112687" cy="1140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1"/>
          <p:cNvGrpSpPr/>
          <p:nvPr/>
        </p:nvGrpSpPr>
        <p:grpSpPr>
          <a:xfrm>
            <a:off x="2037807" y="0"/>
            <a:ext cx="8130873" cy="3420932"/>
            <a:chOff x="2037807" y="0"/>
            <a:chExt cx="8130873" cy="3420932"/>
          </a:xfrm>
        </p:grpSpPr>
        <p:cxnSp>
          <p:nvCxnSpPr>
            <p:cNvPr id="3145757" name="直接连接符 10"/>
            <p:cNvCxnSpPr>
              <a:cxnSpLocks/>
            </p:cNvCxnSpPr>
            <p:nvPr/>
          </p:nvCxnSpPr>
          <p:spPr>
            <a:xfrm flipH="1" flipV="1">
              <a:off x="2037807" y="1"/>
              <a:ext cx="4056400" cy="3420931"/>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 14"/>
            <p:cNvCxnSpPr>
              <a:cxnSpLocks/>
            </p:cNvCxnSpPr>
            <p:nvPr/>
          </p:nvCxnSpPr>
          <p:spPr>
            <a:xfrm flipH="1">
              <a:off x="6094207" y="0"/>
              <a:ext cx="4074473" cy="3420932"/>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2"/>
          <p:cNvGrpSpPr/>
          <p:nvPr/>
        </p:nvGrpSpPr>
        <p:grpSpPr>
          <a:xfrm>
            <a:off x="1872110" y="0"/>
            <a:ext cx="8434419" cy="3563377"/>
            <a:chOff x="1872110" y="0"/>
            <a:chExt cx="8434419" cy="3563377"/>
          </a:xfrm>
        </p:grpSpPr>
        <p:cxnSp>
          <p:nvCxnSpPr>
            <p:cNvPr id="3145759" name="直接连接符 17"/>
            <p:cNvCxnSpPr>
              <a:cxnSpLocks/>
            </p:cNvCxnSpPr>
            <p:nvPr/>
          </p:nvCxnSpPr>
          <p:spPr>
            <a:xfrm flipH="1" flipV="1">
              <a:off x="1872110" y="0"/>
              <a:ext cx="4222097"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8"/>
            <p:cNvCxnSpPr>
              <a:cxnSpLocks/>
            </p:cNvCxnSpPr>
            <p:nvPr/>
          </p:nvCxnSpPr>
          <p:spPr>
            <a:xfrm flipH="1">
              <a:off x="6094207" y="0"/>
              <a:ext cx="4212322" cy="3563377"/>
            </a:xfrm>
            <a:prstGeom prst="line">
              <a:avLst/>
            </a:prstGeom>
            <a:ln w="12700">
              <a:solidFill>
                <a:schemeClr val="accent1">
                  <a:lumMod val="50000"/>
                  <a:lumOff val="50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48714" name="等腰三角形 5"/>
          <p:cNvSpPr/>
          <p:nvPr/>
        </p:nvSpPr>
        <p:spPr>
          <a:xfrm rot="10800000">
            <a:off x="10100828" y="3968033"/>
            <a:ext cx="1959263" cy="4719783"/>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Lst>
            <a:ahLst/>
            <a:cxnLst>
              <a:cxn ang="0">
                <a:pos x="connsiteX0" y="connsiteY0"/>
              </a:cxn>
              <a:cxn ang="0">
                <a:pos x="connsiteX1" y="connsiteY1"/>
              </a:cxn>
              <a:cxn ang="0">
                <a:pos x="connsiteX2" y="connsiteY2"/>
              </a:cxn>
              <a:cxn ang="0">
                <a:pos x="connsiteX3" y="connsiteY3"/>
              </a:cxn>
            </a:cxnLst>
            <a:rect l="l" t="t" r="r" b="b"/>
            <a:pathLst>
              <a:path w="1959263" h="4719783">
                <a:moveTo>
                  <a:pt x="0" y="4719783"/>
                </a:moveTo>
                <a:lnTo>
                  <a:pt x="1959263" y="3713019"/>
                </a:lnTo>
                <a:lnTo>
                  <a:pt x="1127991" y="0"/>
                </a:lnTo>
                <a:lnTo>
                  <a:pt x="0" y="4719783"/>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15" name="等腰三角形 5"/>
          <p:cNvSpPr/>
          <p:nvPr/>
        </p:nvSpPr>
        <p:spPr>
          <a:xfrm rot="10800000">
            <a:off x="227422" y="1131022"/>
            <a:ext cx="3356758" cy="4095668"/>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Lst>
            <a:ahLst/>
            <a:cxnLst>
              <a:cxn ang="0">
                <a:pos x="connsiteX0" y="connsiteY0"/>
              </a:cxn>
              <a:cxn ang="0">
                <a:pos x="connsiteX1" y="connsiteY1"/>
              </a:cxn>
              <a:cxn ang="0">
                <a:pos x="connsiteX2" y="connsiteY2"/>
              </a:cxn>
              <a:cxn ang="0">
                <a:pos x="connsiteX3" y="connsiteY3"/>
              </a:cxn>
            </a:cxnLst>
            <a:rect l="l" t="t" r="r" b="b"/>
            <a:pathLst>
              <a:path w="3356758" h="4095668">
                <a:moveTo>
                  <a:pt x="2776353" y="4095668"/>
                </a:moveTo>
                <a:lnTo>
                  <a:pt x="3356758" y="1971304"/>
                </a:lnTo>
                <a:lnTo>
                  <a:pt x="0" y="0"/>
                </a:lnTo>
                <a:lnTo>
                  <a:pt x="2776353" y="4095668"/>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lumOff val="50000"/>
                </a:schemeClr>
              </a:solidFill>
            </a:endParaRPr>
          </a:p>
        </p:txBody>
      </p:sp>
      <p:sp>
        <p:nvSpPr>
          <p:cNvPr id="1048716" name="等腰三角形 5"/>
          <p:cNvSpPr/>
          <p:nvPr/>
        </p:nvSpPr>
        <p:spPr>
          <a:xfrm rot="10800000">
            <a:off x="3841727" y="4355375"/>
            <a:ext cx="1113475" cy="1062182"/>
          </a:xfrm>
          <a:custGeom>
            <a:avLst/>
            <a:gdLst>
              <a:gd name="connsiteX0" fmla="*/ 0 w 3505200"/>
              <a:gd name="connsiteY0" fmla="*/ 3352800 h 3352800"/>
              <a:gd name="connsiteX1" fmla="*/ 1752600 w 3505200"/>
              <a:gd name="connsiteY1" fmla="*/ 0 h 3352800"/>
              <a:gd name="connsiteX2" fmla="*/ 3505200 w 3505200"/>
              <a:gd name="connsiteY2" fmla="*/ 3352800 h 3352800"/>
              <a:gd name="connsiteX3" fmla="*/ 0 w 3505200"/>
              <a:gd name="connsiteY3" fmla="*/ 3352800 h 3352800"/>
              <a:gd name="connsiteX0" fmla="*/ 0 w 4025900"/>
              <a:gd name="connsiteY0" fmla="*/ 1625600 h 3352800"/>
              <a:gd name="connsiteX1" fmla="*/ 2273300 w 4025900"/>
              <a:gd name="connsiteY1" fmla="*/ 0 h 3352800"/>
              <a:gd name="connsiteX2" fmla="*/ 4025900 w 4025900"/>
              <a:gd name="connsiteY2" fmla="*/ 3352800 h 3352800"/>
              <a:gd name="connsiteX3" fmla="*/ 0 w 4025900"/>
              <a:gd name="connsiteY3" fmla="*/ 1625600 h 3352800"/>
              <a:gd name="connsiteX0" fmla="*/ 0 w 4025900"/>
              <a:gd name="connsiteY0" fmla="*/ 1879600 h 3606800"/>
              <a:gd name="connsiteX1" fmla="*/ 3746500 w 4025900"/>
              <a:gd name="connsiteY1" fmla="*/ 0 h 3606800"/>
              <a:gd name="connsiteX2" fmla="*/ 4025900 w 4025900"/>
              <a:gd name="connsiteY2" fmla="*/ 3606800 h 3606800"/>
              <a:gd name="connsiteX3" fmla="*/ 0 w 4025900"/>
              <a:gd name="connsiteY3" fmla="*/ 1879600 h 3606800"/>
              <a:gd name="connsiteX0" fmla="*/ 0 w 4508500"/>
              <a:gd name="connsiteY0" fmla="*/ 1879600 h 3657600"/>
              <a:gd name="connsiteX1" fmla="*/ 3746500 w 4508500"/>
              <a:gd name="connsiteY1" fmla="*/ 0 h 3657600"/>
              <a:gd name="connsiteX2" fmla="*/ 4508500 w 4508500"/>
              <a:gd name="connsiteY2" fmla="*/ 3657600 h 3657600"/>
              <a:gd name="connsiteX3" fmla="*/ 0 w 4508500"/>
              <a:gd name="connsiteY3" fmla="*/ 1879600 h 3657600"/>
              <a:gd name="connsiteX0" fmla="*/ 0 w 4508500"/>
              <a:gd name="connsiteY0" fmla="*/ 480291 h 2258291"/>
              <a:gd name="connsiteX1" fmla="*/ 2319481 w 4508500"/>
              <a:gd name="connsiteY1" fmla="*/ 0 h 2258291"/>
              <a:gd name="connsiteX2" fmla="*/ 4508500 w 4508500"/>
              <a:gd name="connsiteY2" fmla="*/ 2258291 h 2258291"/>
              <a:gd name="connsiteX3" fmla="*/ 0 w 4508500"/>
              <a:gd name="connsiteY3" fmla="*/ 480291 h 2258291"/>
              <a:gd name="connsiteX0" fmla="*/ 0 w 4508500"/>
              <a:gd name="connsiteY0" fmla="*/ 1006764 h 2784764"/>
              <a:gd name="connsiteX1" fmla="*/ 1959263 w 4508500"/>
              <a:gd name="connsiteY1" fmla="*/ 0 h 2784764"/>
              <a:gd name="connsiteX2" fmla="*/ 4508500 w 4508500"/>
              <a:gd name="connsiteY2" fmla="*/ 2784764 h 2784764"/>
              <a:gd name="connsiteX3" fmla="*/ 0 w 4508500"/>
              <a:gd name="connsiteY3" fmla="*/ 1006764 h 2784764"/>
              <a:gd name="connsiteX0" fmla="*/ 0 w 1959263"/>
              <a:gd name="connsiteY0" fmla="*/ 4608946 h 4608946"/>
              <a:gd name="connsiteX1" fmla="*/ 1959263 w 1959263"/>
              <a:gd name="connsiteY1" fmla="*/ 3602182 h 4608946"/>
              <a:gd name="connsiteX2" fmla="*/ 1141845 w 1959263"/>
              <a:gd name="connsiteY2" fmla="*/ 0 h 4608946"/>
              <a:gd name="connsiteX3" fmla="*/ 0 w 1959263"/>
              <a:gd name="connsiteY3" fmla="*/ 4608946 h 4608946"/>
              <a:gd name="connsiteX0" fmla="*/ 0 w 1959263"/>
              <a:gd name="connsiteY0" fmla="*/ 4719783 h 4719783"/>
              <a:gd name="connsiteX1" fmla="*/ 1959263 w 1959263"/>
              <a:gd name="connsiteY1" fmla="*/ 3713019 h 4719783"/>
              <a:gd name="connsiteX2" fmla="*/ 1127991 w 1959263"/>
              <a:gd name="connsiteY2" fmla="*/ 0 h 4719783"/>
              <a:gd name="connsiteX3" fmla="*/ 0 w 1959263"/>
              <a:gd name="connsiteY3" fmla="*/ 4719783 h 4719783"/>
              <a:gd name="connsiteX0" fmla="*/ 0 w 885205"/>
              <a:gd name="connsiteY0" fmla="*/ 6359897 h 6359897"/>
              <a:gd name="connsiteX1" fmla="*/ 885205 w 885205"/>
              <a:gd name="connsiteY1" fmla="*/ 3713019 h 6359897"/>
              <a:gd name="connsiteX2" fmla="*/ 53933 w 885205"/>
              <a:gd name="connsiteY2" fmla="*/ 0 h 6359897"/>
              <a:gd name="connsiteX3" fmla="*/ 0 w 885205"/>
              <a:gd name="connsiteY3" fmla="*/ 6359897 h 6359897"/>
              <a:gd name="connsiteX0" fmla="*/ 2776353 w 3661558"/>
              <a:gd name="connsiteY0" fmla="*/ 4095668 h 4095668"/>
              <a:gd name="connsiteX1" fmla="*/ 3661558 w 3661558"/>
              <a:gd name="connsiteY1" fmla="*/ 1448790 h 4095668"/>
              <a:gd name="connsiteX2" fmla="*/ 0 w 3661558"/>
              <a:gd name="connsiteY2" fmla="*/ 0 h 4095668"/>
              <a:gd name="connsiteX3" fmla="*/ 2776353 w 3661558"/>
              <a:gd name="connsiteY3" fmla="*/ 4095668 h 4095668"/>
              <a:gd name="connsiteX0" fmla="*/ 2776353 w 2993901"/>
              <a:gd name="connsiteY0" fmla="*/ 4095668 h 4095668"/>
              <a:gd name="connsiteX1" fmla="*/ 2993901 w 2993901"/>
              <a:gd name="connsiteY1" fmla="*/ 2305133 h 4095668"/>
              <a:gd name="connsiteX2" fmla="*/ 0 w 2993901"/>
              <a:gd name="connsiteY2" fmla="*/ 0 h 4095668"/>
              <a:gd name="connsiteX3" fmla="*/ 2776353 w 2993901"/>
              <a:gd name="connsiteY3" fmla="*/ 4095668 h 4095668"/>
              <a:gd name="connsiteX0" fmla="*/ 2776353 w 3356758"/>
              <a:gd name="connsiteY0" fmla="*/ 4095668 h 4095668"/>
              <a:gd name="connsiteX1" fmla="*/ 3356758 w 3356758"/>
              <a:gd name="connsiteY1" fmla="*/ 1971304 h 4095668"/>
              <a:gd name="connsiteX2" fmla="*/ 0 w 3356758"/>
              <a:gd name="connsiteY2" fmla="*/ 0 h 4095668"/>
              <a:gd name="connsiteX3" fmla="*/ 2776353 w 3356758"/>
              <a:gd name="connsiteY3" fmla="*/ 4095668 h 4095668"/>
              <a:gd name="connsiteX0" fmla="*/ 0 w 1113475"/>
              <a:gd name="connsiteY0" fmla="*/ 2124364 h 2426525"/>
              <a:gd name="connsiteX1" fmla="*/ 580405 w 1113475"/>
              <a:gd name="connsiteY1" fmla="*/ 0 h 2426525"/>
              <a:gd name="connsiteX2" fmla="*/ 1113475 w 1113475"/>
              <a:gd name="connsiteY2" fmla="*/ 2426525 h 2426525"/>
              <a:gd name="connsiteX3" fmla="*/ 0 w 1113475"/>
              <a:gd name="connsiteY3" fmla="*/ 2124364 h 2426525"/>
              <a:gd name="connsiteX0" fmla="*/ 0 w 1113475"/>
              <a:gd name="connsiteY0" fmla="*/ 760021 h 1062182"/>
              <a:gd name="connsiteX1" fmla="*/ 28862 w 1113475"/>
              <a:gd name="connsiteY1" fmla="*/ 0 h 1062182"/>
              <a:gd name="connsiteX2" fmla="*/ 1113475 w 1113475"/>
              <a:gd name="connsiteY2" fmla="*/ 1062182 h 1062182"/>
              <a:gd name="connsiteX3" fmla="*/ 0 w 1113475"/>
              <a:gd name="connsiteY3" fmla="*/ 760021 h 1062182"/>
            </a:gdLst>
            <a:ahLst/>
            <a:cxnLst>
              <a:cxn ang="0">
                <a:pos x="connsiteX0" y="connsiteY0"/>
              </a:cxn>
              <a:cxn ang="0">
                <a:pos x="connsiteX1" y="connsiteY1"/>
              </a:cxn>
              <a:cxn ang="0">
                <a:pos x="connsiteX2" y="connsiteY2"/>
              </a:cxn>
              <a:cxn ang="0">
                <a:pos x="connsiteX3" y="connsiteY3"/>
              </a:cxn>
            </a:cxnLst>
            <a:rect l="l" t="t" r="r" b="b"/>
            <a:pathLst>
              <a:path w="1113475" h="1062182">
                <a:moveTo>
                  <a:pt x="0" y="760021"/>
                </a:moveTo>
                <a:lnTo>
                  <a:pt x="28862" y="0"/>
                </a:lnTo>
                <a:lnTo>
                  <a:pt x="1113475" y="1062182"/>
                </a:lnTo>
                <a:lnTo>
                  <a:pt x="0" y="760021"/>
                </a:lnTo>
                <a:close/>
              </a:path>
            </a:pathLst>
          </a:custGeom>
          <a:solidFill>
            <a:schemeClr val="accent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endParaRPr>
          </a:p>
        </p:txBody>
      </p:sp>
      <p:sp>
        <p:nvSpPr>
          <p:cNvPr id="1048717" name="矩形 27"/>
          <p:cNvSpPr/>
          <p:nvPr/>
        </p:nvSpPr>
        <p:spPr>
          <a:xfrm>
            <a:off x="1819887" y="3606999"/>
            <a:ext cx="8564881" cy="993140"/>
          </a:xfrm>
          <a:prstGeom prst="rect">
            <a:avLst/>
          </a:prstGeom>
        </p:spPr>
        <p:txBody>
          <a:bodyPr wrap="none">
            <a:spAutoFit/>
          </a:bodyPr>
          <a:lstStyle/>
          <a:p>
            <a:pPr lvl="0" algn="ctr"/>
            <a:r>
              <a:rPr lang="zh-CN" altLang="en-US" sz="6000" b="1" dirty="0">
                <a:solidFill>
                  <a:srgbClr val="002060"/>
                </a:solidFill>
                <a:latin typeface="微软雅黑 Light"/>
              </a:rPr>
              <a:t>西方代议制度危机的根源</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p:fade/>
      </p:transition>
    </mc:Fallback>
  </mc:AlternateContent>
</p:sld>
</file>

<file path=ppt/theme/theme1.xml><?xml version="1.0" encoding="utf-8"?>
<a:theme xmlns:a="http://schemas.openxmlformats.org/drawingml/2006/main" name="Office 主题​​">
  <a:themeElements>
    <a:clrScheme name="黑色2">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宽屏</PresentationFormat>
  <Paragraphs>102</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宋体</vt:lpstr>
      <vt:lpstr>微软雅黑</vt:lpstr>
      <vt:lpstr>微软雅黑 Light</vt:lpstr>
      <vt:lpstr>张海山锐线体简</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
  <cp:lastModifiedBy/>
  <cp:revision>1</cp:revision>
  <dcterms:created xsi:type="dcterms:W3CDTF">2017-04-17T18:52:22Z</dcterms:created>
  <dcterms:modified xsi:type="dcterms:W3CDTF">2023-04-19T08:45:49Z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5b8e19e893334223934693845e118a9b</vt:lpwstr>
  </property>
</Properties>
</file>