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0" r:id="rId3"/>
    <p:sldId id="266" r:id="rId5"/>
    <p:sldId id="301" r:id="rId6"/>
    <p:sldId id="307" r:id="rId7"/>
    <p:sldId id="308" r:id="rId8"/>
    <p:sldId id="310" r:id="rId9"/>
    <p:sldId id="311" r:id="rId10"/>
    <p:sldId id="312" r:id="rId11"/>
    <p:sldId id="313"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723"/>
    <a:srgbClr val="548235"/>
    <a:srgbClr val="4BB899"/>
    <a:srgbClr val="F6F7F9"/>
    <a:srgbClr val="3AB34A"/>
    <a:srgbClr val="D1E8A0"/>
    <a:srgbClr val="FEFABC"/>
    <a:srgbClr val="B1E58E"/>
    <a:srgbClr val="02A99F"/>
    <a:srgbClr val="57C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2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5E612-CC9F-4742-86A3-F1B57A93F4D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EC33D-3B91-42C2-AADF-35EA57663A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018CE9-BDFD-4185-87F7-52650FC3CA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7EC33D-3B91-42C2-AADF-35EA57663A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Freeform 38"/>
          <p:cNvSpPr/>
          <p:nvPr userDrawn="1"/>
        </p:nvSpPr>
        <p:spPr bwMode="auto">
          <a:xfrm>
            <a:off x="432902" y="261291"/>
            <a:ext cx="610422" cy="684642"/>
          </a:xfrm>
          <a:custGeom>
            <a:avLst/>
            <a:gdLst>
              <a:gd name="T0" fmla="*/ 21 w 340"/>
              <a:gd name="T1" fmla="*/ 81 h 382"/>
              <a:gd name="T2" fmla="*/ 150 w 340"/>
              <a:gd name="T3" fmla="*/ 6 h 382"/>
              <a:gd name="T4" fmla="*/ 191 w 340"/>
              <a:gd name="T5" fmla="*/ 6 h 382"/>
              <a:gd name="T6" fmla="*/ 319 w 340"/>
              <a:gd name="T7" fmla="*/ 81 h 382"/>
              <a:gd name="T8" fmla="*/ 340 w 340"/>
              <a:gd name="T9" fmla="*/ 116 h 382"/>
              <a:gd name="T10" fmla="*/ 340 w 340"/>
              <a:gd name="T11" fmla="*/ 265 h 382"/>
              <a:gd name="T12" fmla="*/ 320 w 340"/>
              <a:gd name="T13" fmla="*/ 301 h 382"/>
              <a:gd name="T14" fmla="*/ 191 w 340"/>
              <a:gd name="T15" fmla="*/ 375 h 382"/>
              <a:gd name="T16" fmla="*/ 150 w 340"/>
              <a:gd name="T17" fmla="*/ 375 h 382"/>
              <a:gd name="T18" fmla="*/ 85 w 340"/>
              <a:gd name="T19" fmla="*/ 338 h 382"/>
              <a:gd name="T20" fmla="*/ 21 w 340"/>
              <a:gd name="T21" fmla="*/ 301 h 382"/>
              <a:gd name="T22" fmla="*/ 0 w 340"/>
              <a:gd name="T23" fmla="*/ 265 h 382"/>
              <a:gd name="T24" fmla="*/ 0 w 340"/>
              <a:gd name="T25" fmla="*/ 116 h 382"/>
              <a:gd name="T26" fmla="*/ 21 w 340"/>
              <a:gd name="T27" fmla="*/ 8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382">
                <a:moveTo>
                  <a:pt x="21" y="81"/>
                </a:moveTo>
                <a:cubicBezTo>
                  <a:pt x="64" y="56"/>
                  <a:pt x="107" y="31"/>
                  <a:pt x="150" y="6"/>
                </a:cubicBezTo>
                <a:cubicBezTo>
                  <a:pt x="163" y="0"/>
                  <a:pt x="178" y="0"/>
                  <a:pt x="191" y="6"/>
                </a:cubicBezTo>
                <a:cubicBezTo>
                  <a:pt x="234" y="31"/>
                  <a:pt x="277" y="56"/>
                  <a:pt x="319" y="81"/>
                </a:cubicBezTo>
                <a:cubicBezTo>
                  <a:pt x="332" y="88"/>
                  <a:pt x="340" y="102"/>
                  <a:pt x="340" y="116"/>
                </a:cubicBezTo>
                <a:cubicBezTo>
                  <a:pt x="340" y="265"/>
                  <a:pt x="340" y="265"/>
                  <a:pt x="340" y="265"/>
                </a:cubicBezTo>
                <a:cubicBezTo>
                  <a:pt x="340" y="280"/>
                  <a:pt x="332" y="293"/>
                  <a:pt x="320" y="301"/>
                </a:cubicBezTo>
                <a:cubicBezTo>
                  <a:pt x="191" y="375"/>
                  <a:pt x="191" y="375"/>
                  <a:pt x="191" y="375"/>
                </a:cubicBezTo>
                <a:cubicBezTo>
                  <a:pt x="178" y="382"/>
                  <a:pt x="162" y="382"/>
                  <a:pt x="150" y="375"/>
                </a:cubicBezTo>
                <a:cubicBezTo>
                  <a:pt x="85" y="338"/>
                  <a:pt x="85" y="338"/>
                  <a:pt x="85" y="338"/>
                </a:cubicBezTo>
                <a:cubicBezTo>
                  <a:pt x="21" y="301"/>
                  <a:pt x="21" y="301"/>
                  <a:pt x="21" y="301"/>
                </a:cubicBezTo>
                <a:cubicBezTo>
                  <a:pt x="9" y="293"/>
                  <a:pt x="1" y="280"/>
                  <a:pt x="0" y="265"/>
                </a:cubicBezTo>
                <a:cubicBezTo>
                  <a:pt x="0" y="116"/>
                  <a:pt x="0" y="116"/>
                  <a:pt x="0" y="116"/>
                </a:cubicBezTo>
                <a:cubicBezTo>
                  <a:pt x="1" y="102"/>
                  <a:pt x="9" y="89"/>
                  <a:pt x="21" y="81"/>
                </a:cubicBez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25400">
            <a:noFill/>
          </a:ln>
          <a:effectLst>
            <a:outerShdw blurRad="241300" dist="38100" dir="5400000" sx="90000" sy="-19000" rotWithShape="0">
              <a:schemeClr val="tx1">
                <a:alpha val="10000"/>
              </a:schemeClr>
            </a:outerShdw>
            <a:reflection blurRad="203200" stA="41000" endPos="43000" dist="1524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fld id="{260E2A6B-A809-4840-BF14-8648BC0BDF87}" type="slidenum">
              <a:rPr lang="id-ID" altLang="zh-CN" sz="2400" smtClean="0">
                <a:solidFill>
                  <a:srgbClr val="FEFABC"/>
                </a:solidFill>
                <a:latin typeface="+mj-lt"/>
              </a:rPr>
            </a:fld>
            <a:endParaRPr lang="zh-CN" altLang="en-US" sz="2400" dirty="0">
              <a:solidFill>
                <a:srgbClr val="FEFABC"/>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path" presetSubtype="0" decel="40000" fill="hold" grpId="1" nodeType="withEffect">
                                  <p:stCondLst>
                                    <p:cond delay="0"/>
                                  </p:stCondLst>
                                  <p:childTnLst>
                                    <p:animMotion origin="layout" path="M 0.03073 -2.22222E-6 L -0.08907 -2.22222E-6 " pathEditMode="relative" rAng="0" ptsTypes="AA">
                                      <p:cBhvr>
                                        <p:cTn id="9" dur="750" spd="-100000" fill="hold"/>
                                        <p:tgtEl>
                                          <p:spTgt spid="4"/>
                                        </p:tgtEl>
                                        <p:attrNameLst>
                                          <p:attrName>ppt_x</p:attrName>
                                          <p:attrName>ppt_y</p:attrName>
                                        </p:attrNameLst>
                                      </p:cBhvr>
                                      <p:rCtr x="-5990" y="0"/>
                                    </p:animMotion>
                                  </p:childTnLst>
                                </p:cTn>
                              </p:par>
                              <p:par>
                                <p:cTn id="10" presetID="35" presetClass="path" presetSubtype="0" accel="40000" decel="40000" fill="hold" grpId="2" nodeType="withEffect">
                                  <p:stCondLst>
                                    <p:cond delay="750"/>
                                  </p:stCondLst>
                                  <p:childTnLst>
                                    <p:animMotion origin="layout" path="M 0.03073 -2.22222E-6 L 3.33333E-6 -2.22222E-6 " pathEditMode="relative" rAng="0" ptsTypes="AA">
                                      <p:cBhvr>
                                        <p:cTn id="11" dur="750" fill="hold"/>
                                        <p:tgtEl>
                                          <p:spTgt spid="4"/>
                                        </p:tgtEl>
                                        <p:attrNameLst>
                                          <p:attrName>ppt_x</p:attrName>
                                          <p:attrName>ppt_y</p:attrName>
                                        </p:attrNameLst>
                                      </p:cBhvr>
                                      <p:rCtr x="-15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17ABEBE-163B-4BB1-B7DA-5CF78D40CBE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33544-1132-4F6A-818C-A76C10689AA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ABEBE-163B-4BB1-B7DA-5CF78D40CBE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33544-1132-4F6A-818C-A76C10689A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标题 4"/>
          <p:cNvSpPr txBox="1"/>
          <p:nvPr/>
        </p:nvSpPr>
        <p:spPr>
          <a:xfrm>
            <a:off x="1392826" y="885545"/>
            <a:ext cx="9191874" cy="13351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6600" b="1">
                <a:solidFill>
                  <a:srgbClr val="0070C0"/>
                </a:solidFill>
                <a:latin typeface="+mn-ea"/>
              </a:rPr>
              <a:t>西方民主制度的困境</a:t>
            </a:r>
            <a:endParaRPr lang="zh-CN" altLang="en-US" sz="6600" b="1" dirty="0">
              <a:solidFill>
                <a:srgbClr val="0070C0"/>
              </a:solidFill>
              <a:latin typeface="+mn-ea"/>
            </a:endParaRPr>
          </a:p>
        </p:txBody>
      </p:sp>
      <p:sp>
        <p:nvSpPr>
          <p:cNvPr id="22" name="圆角矩形 21"/>
          <p:cNvSpPr/>
          <p:nvPr/>
        </p:nvSpPr>
        <p:spPr>
          <a:xfrm>
            <a:off x="1698430" y="2458754"/>
            <a:ext cx="5638541" cy="970246"/>
          </a:xfrm>
          <a:prstGeom prst="roundRect">
            <a:avLst>
              <a:gd name="adj" fmla="val 5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0"/>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a:solidFill>
                  <a:schemeClr val="bg1"/>
                </a:solidFill>
                <a:latin typeface="ITC Avant Garde Std Md" panose="020B0602020202020204" pitchFamily="34" charset="0"/>
                <a:cs typeface="Iskoola Pota" panose="020B0502040204020203" pitchFamily="34" charset="0"/>
              </a:rPr>
              <a:t>政行一班第五组小组分工：</a:t>
            </a:r>
            <a:endParaRPr lang="zh-CN" altLang="en-US" sz="2800" dirty="0">
              <a:solidFill>
                <a:schemeClr val="bg1"/>
              </a:solidFill>
              <a:latin typeface="ITC Avant Garde Std Md" panose="020B0602020202020204" pitchFamily="34" charset="0"/>
              <a:cs typeface="Iskoola Pota" panose="020B0502040204020203" pitchFamily="34" charset="0"/>
            </a:endParaRPr>
          </a:p>
        </p:txBody>
      </p:sp>
      <p:sp>
        <p:nvSpPr>
          <p:cNvPr id="24" name="矩形 1"/>
          <p:cNvSpPr/>
          <p:nvPr/>
        </p:nvSpPr>
        <p:spPr>
          <a:xfrm>
            <a:off x="794" y="5002209"/>
            <a:ext cx="12192000" cy="1855792"/>
          </a:xfrm>
          <a:custGeom>
            <a:avLst/>
            <a:gdLst>
              <a:gd name="connsiteX0" fmla="*/ 0 w 12192000"/>
              <a:gd name="connsiteY0" fmla="*/ 0 h 1621971"/>
              <a:gd name="connsiteX1" fmla="*/ 12192000 w 12192000"/>
              <a:gd name="connsiteY1" fmla="*/ 0 h 1621971"/>
              <a:gd name="connsiteX2" fmla="*/ 12192000 w 12192000"/>
              <a:gd name="connsiteY2" fmla="*/ 1621971 h 1621971"/>
              <a:gd name="connsiteX3" fmla="*/ 0 w 12192000"/>
              <a:gd name="connsiteY3" fmla="*/ 1621971 h 1621971"/>
              <a:gd name="connsiteX4" fmla="*/ 0 w 12192000"/>
              <a:gd name="connsiteY4" fmla="*/ 0 h 1621971"/>
              <a:gd name="connsiteX0-1" fmla="*/ 0 w 12192000"/>
              <a:gd name="connsiteY0-2" fmla="*/ 0 h 1621971"/>
              <a:gd name="connsiteX1-3" fmla="*/ 12192000 w 12192000"/>
              <a:gd name="connsiteY1-4" fmla="*/ 0 h 1621971"/>
              <a:gd name="connsiteX2-5" fmla="*/ 12192000 w 12192000"/>
              <a:gd name="connsiteY2-6" fmla="*/ 1621971 h 1621971"/>
              <a:gd name="connsiteX3-7" fmla="*/ 0 w 12192000"/>
              <a:gd name="connsiteY3-8" fmla="*/ 1621971 h 1621971"/>
              <a:gd name="connsiteX4-9" fmla="*/ 0 w 12192000"/>
              <a:gd name="connsiteY4-10" fmla="*/ 0 h 1621971"/>
              <a:gd name="connsiteX0-11" fmla="*/ 0 w 12192000"/>
              <a:gd name="connsiteY0-12" fmla="*/ 0 h 1621971"/>
              <a:gd name="connsiteX1-13" fmla="*/ 12192000 w 12192000"/>
              <a:gd name="connsiteY1-14" fmla="*/ 0 h 1621971"/>
              <a:gd name="connsiteX2-15" fmla="*/ 12192000 w 12192000"/>
              <a:gd name="connsiteY2-16" fmla="*/ 1621971 h 1621971"/>
              <a:gd name="connsiteX3-17" fmla="*/ 0 w 12192000"/>
              <a:gd name="connsiteY3-18" fmla="*/ 1621971 h 1621971"/>
              <a:gd name="connsiteX4-19" fmla="*/ 0 w 12192000"/>
              <a:gd name="connsiteY4-20" fmla="*/ 0 h 1621971"/>
              <a:gd name="connsiteX0-21" fmla="*/ 0 w 12192000"/>
              <a:gd name="connsiteY0-22" fmla="*/ 0 h 1621971"/>
              <a:gd name="connsiteX1-23" fmla="*/ 12192000 w 12192000"/>
              <a:gd name="connsiteY1-24" fmla="*/ 0 h 1621971"/>
              <a:gd name="connsiteX2-25" fmla="*/ 12192000 w 12192000"/>
              <a:gd name="connsiteY2-26" fmla="*/ 1621971 h 1621971"/>
              <a:gd name="connsiteX3-27" fmla="*/ 0 w 12192000"/>
              <a:gd name="connsiteY3-28" fmla="*/ 1621971 h 1621971"/>
              <a:gd name="connsiteX4-29" fmla="*/ 0 w 12192000"/>
              <a:gd name="connsiteY4-30" fmla="*/ 0 h 1621971"/>
              <a:gd name="connsiteX0-31" fmla="*/ 0 w 12192000"/>
              <a:gd name="connsiteY0-32" fmla="*/ 0 h 1621971"/>
              <a:gd name="connsiteX1-33" fmla="*/ 12192000 w 12192000"/>
              <a:gd name="connsiteY1-34" fmla="*/ 0 h 1621971"/>
              <a:gd name="connsiteX2-35" fmla="*/ 12192000 w 12192000"/>
              <a:gd name="connsiteY2-36" fmla="*/ 1621971 h 1621971"/>
              <a:gd name="connsiteX3-37" fmla="*/ 0 w 12192000"/>
              <a:gd name="connsiteY3-38" fmla="*/ 1621971 h 1621971"/>
              <a:gd name="connsiteX4-39" fmla="*/ 0 w 12192000"/>
              <a:gd name="connsiteY4-40" fmla="*/ 0 h 1621971"/>
              <a:gd name="connsiteX0-41" fmla="*/ 0 w 12192000"/>
              <a:gd name="connsiteY0-42" fmla="*/ 0 h 1621971"/>
              <a:gd name="connsiteX1-43" fmla="*/ 12192000 w 12192000"/>
              <a:gd name="connsiteY1-44" fmla="*/ 0 h 1621971"/>
              <a:gd name="connsiteX2-45" fmla="*/ 12192000 w 12192000"/>
              <a:gd name="connsiteY2-46" fmla="*/ 1621971 h 1621971"/>
              <a:gd name="connsiteX3-47" fmla="*/ 0 w 12192000"/>
              <a:gd name="connsiteY3-48" fmla="*/ 1621971 h 1621971"/>
              <a:gd name="connsiteX4-49" fmla="*/ 0 w 12192000"/>
              <a:gd name="connsiteY4-50" fmla="*/ 0 h 1621971"/>
              <a:gd name="connsiteX0-51" fmla="*/ 0 w 12192000"/>
              <a:gd name="connsiteY0-52" fmla="*/ 0 h 1621971"/>
              <a:gd name="connsiteX1-53" fmla="*/ 12192000 w 12192000"/>
              <a:gd name="connsiteY1-54" fmla="*/ 0 h 1621971"/>
              <a:gd name="connsiteX2-55" fmla="*/ 12192000 w 12192000"/>
              <a:gd name="connsiteY2-56" fmla="*/ 1621971 h 1621971"/>
              <a:gd name="connsiteX3-57" fmla="*/ 0 w 12192000"/>
              <a:gd name="connsiteY3-58" fmla="*/ 1621971 h 1621971"/>
              <a:gd name="connsiteX4-59" fmla="*/ 0 w 12192000"/>
              <a:gd name="connsiteY4-60" fmla="*/ 0 h 1621971"/>
              <a:gd name="connsiteX0-61" fmla="*/ 0 w 12192000"/>
              <a:gd name="connsiteY0-62" fmla="*/ 0 h 1621971"/>
              <a:gd name="connsiteX1-63" fmla="*/ 12192000 w 12192000"/>
              <a:gd name="connsiteY1-64" fmla="*/ 0 h 1621971"/>
              <a:gd name="connsiteX2-65" fmla="*/ 12192000 w 12192000"/>
              <a:gd name="connsiteY2-66" fmla="*/ 1621971 h 1621971"/>
              <a:gd name="connsiteX3-67" fmla="*/ 0 w 12192000"/>
              <a:gd name="connsiteY3-68" fmla="*/ 1621971 h 1621971"/>
              <a:gd name="connsiteX4-69" fmla="*/ 0 w 12192000"/>
              <a:gd name="connsiteY4-70" fmla="*/ 0 h 1621971"/>
              <a:gd name="connsiteX0-71" fmla="*/ 0 w 12192000"/>
              <a:gd name="connsiteY0-72" fmla="*/ 0 h 1621971"/>
              <a:gd name="connsiteX1-73" fmla="*/ 12192000 w 12192000"/>
              <a:gd name="connsiteY1-74" fmla="*/ 0 h 1621971"/>
              <a:gd name="connsiteX2-75" fmla="*/ 12192000 w 12192000"/>
              <a:gd name="connsiteY2-76" fmla="*/ 1621971 h 1621971"/>
              <a:gd name="connsiteX3-77" fmla="*/ 0 w 12192000"/>
              <a:gd name="connsiteY3-78" fmla="*/ 1621971 h 1621971"/>
              <a:gd name="connsiteX4-79" fmla="*/ 0 w 12192000"/>
              <a:gd name="connsiteY4-80" fmla="*/ 0 h 16219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621971">
                <a:moveTo>
                  <a:pt x="0" y="0"/>
                </a:moveTo>
                <a:cubicBezTo>
                  <a:pt x="6121400" y="664028"/>
                  <a:pt x="6135914" y="664029"/>
                  <a:pt x="12192000" y="0"/>
                </a:cubicBezTo>
                <a:lnTo>
                  <a:pt x="12192000" y="1621971"/>
                </a:lnTo>
                <a:lnTo>
                  <a:pt x="0" y="1621971"/>
                </a:lnTo>
                <a:lnTo>
                  <a:pt x="0" y="0"/>
                </a:ln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4"/>
          <p:cNvSpPr txBox="1"/>
          <p:nvPr/>
        </p:nvSpPr>
        <p:spPr>
          <a:xfrm>
            <a:off x="1895200" y="3195586"/>
            <a:ext cx="6312606" cy="20226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a:solidFill>
                  <a:srgbClr val="0070C0"/>
                </a:solidFill>
                <a:latin typeface="宋体" panose="02010600030101010101" pitchFamily="2" charset="-122"/>
                <a:ea typeface="宋体" panose="02010600030101010101" pitchFamily="2" charset="-122"/>
              </a:rPr>
              <a:t>资料查找：张熔鑫 翟亚菲 刘文婧 </a:t>
            </a:r>
            <a:endParaRPr lang="en-US" altLang="zh-CN" sz="2400" b="1">
              <a:solidFill>
                <a:srgbClr val="0070C0"/>
              </a:solidFill>
              <a:latin typeface="宋体" panose="02010600030101010101" pitchFamily="2" charset="-122"/>
              <a:ea typeface="宋体" panose="02010600030101010101" pitchFamily="2" charset="-122"/>
            </a:endParaRPr>
          </a:p>
          <a:p>
            <a:pPr algn="l"/>
            <a:r>
              <a:rPr lang="en-US" altLang="zh-CN" sz="2400" b="1">
                <a:solidFill>
                  <a:srgbClr val="0070C0"/>
                </a:solidFill>
                <a:latin typeface="宋体" panose="02010600030101010101" pitchFamily="2" charset="-122"/>
                <a:ea typeface="宋体" panose="02010600030101010101" pitchFamily="2" charset="-122"/>
              </a:rPr>
              <a:t>          </a:t>
            </a:r>
            <a:r>
              <a:rPr lang="zh-CN" altLang="en-US" sz="2400" b="1">
                <a:solidFill>
                  <a:srgbClr val="0070C0"/>
                </a:solidFill>
                <a:latin typeface="宋体" panose="02010600030101010101" pitchFamily="2" charset="-122"/>
                <a:ea typeface="宋体" panose="02010600030101010101" pitchFamily="2" charset="-122"/>
              </a:rPr>
              <a:t>张舒婷 王喜焕 王嘉依</a:t>
            </a:r>
            <a:endParaRPr lang="en-US" altLang="zh-CN" sz="2400" b="1">
              <a:solidFill>
                <a:srgbClr val="0070C0"/>
              </a:solidFill>
              <a:latin typeface="宋体" panose="02010600030101010101" pitchFamily="2" charset="-122"/>
              <a:ea typeface="宋体" panose="02010600030101010101" pitchFamily="2" charset="-122"/>
            </a:endParaRPr>
          </a:p>
          <a:p>
            <a:pPr algn="l"/>
            <a:r>
              <a:rPr lang="en-US" altLang="zh-CN" sz="2400" b="1">
                <a:solidFill>
                  <a:srgbClr val="0070C0"/>
                </a:solidFill>
                <a:latin typeface="宋体" panose="02010600030101010101" pitchFamily="2" charset="-122"/>
                <a:ea typeface="宋体" panose="02010600030101010101" pitchFamily="2" charset="-122"/>
              </a:rPr>
              <a:t>PPT </a:t>
            </a:r>
            <a:r>
              <a:rPr lang="zh-CN" altLang="en-US" sz="2400" b="1">
                <a:solidFill>
                  <a:srgbClr val="0070C0"/>
                </a:solidFill>
                <a:latin typeface="宋体" panose="02010600030101010101" pitchFamily="2" charset="-122"/>
                <a:ea typeface="宋体" panose="02010600030101010101" pitchFamily="2" charset="-122"/>
              </a:rPr>
              <a:t>制作：刘文婧 翟亚菲</a:t>
            </a:r>
            <a:endParaRPr lang="zh-CN" altLang="en-US" sz="2400" b="1" dirty="0">
              <a:solidFill>
                <a:srgbClr val="0070C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4"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Freeform 46"/>
          <p:cNvSpPr/>
          <p:nvPr/>
        </p:nvSpPr>
        <p:spPr bwMode="auto">
          <a:xfrm>
            <a:off x="1817914" y="1371600"/>
            <a:ext cx="4062214" cy="457200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chemeClr val="accent1"/>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mj-lt"/>
            </a:endParaRPr>
          </a:p>
        </p:txBody>
      </p:sp>
      <p:sp>
        <p:nvSpPr>
          <p:cNvPr id="4" name="Freeform 46"/>
          <p:cNvSpPr/>
          <p:nvPr/>
        </p:nvSpPr>
        <p:spPr bwMode="auto">
          <a:xfrm>
            <a:off x="6311871" y="1371600"/>
            <a:ext cx="4387851" cy="457199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chemeClr val="accent1"/>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mj-lt"/>
            </a:endParaRPr>
          </a:p>
        </p:txBody>
      </p:sp>
      <p:sp>
        <p:nvSpPr>
          <p:cNvPr id="6" name="Freeform 5"/>
          <p:cNvSpPr/>
          <p:nvPr/>
        </p:nvSpPr>
        <p:spPr bwMode="auto">
          <a:xfrm>
            <a:off x="51402" y="2644142"/>
            <a:ext cx="1933902" cy="171883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a:solidFill>
                  <a:schemeClr val="bg1"/>
                </a:solidFill>
                <a:latin typeface="+mj-lt"/>
              </a:rPr>
              <a:t>西方民主制度</a:t>
            </a:r>
            <a:endParaRPr lang="zh-CN" altLang="en-US" sz="2800">
              <a:solidFill>
                <a:schemeClr val="bg1"/>
              </a:solidFill>
              <a:latin typeface="+mj-lt"/>
            </a:endParaRPr>
          </a:p>
        </p:txBody>
      </p:sp>
      <p:sp>
        <p:nvSpPr>
          <p:cNvPr id="7" name="Freeform 5"/>
          <p:cNvSpPr/>
          <p:nvPr/>
        </p:nvSpPr>
        <p:spPr bwMode="auto">
          <a:xfrm>
            <a:off x="4935556" y="2644142"/>
            <a:ext cx="2096615" cy="1796747"/>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w="25400">
            <a:solidFill>
              <a:schemeClr val="bg1"/>
            </a:solid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r>
              <a:rPr lang="zh-CN" altLang="en-US" sz="8800">
                <a:solidFill>
                  <a:prstClr val="white"/>
                </a:solidFill>
                <a:latin typeface="微软雅黑" panose="020B0503020204020204" charset="-122"/>
              </a:rPr>
              <a:t>  ？</a:t>
            </a:r>
            <a:endParaRPr lang="zh-CN" altLang="en-US" sz="8800">
              <a:solidFill>
                <a:prstClr val="white"/>
              </a:solidFill>
              <a:latin typeface="微软雅黑" panose="020B0503020204020204" charset="-122"/>
            </a:endParaRPr>
          </a:p>
        </p:txBody>
      </p:sp>
      <p:sp>
        <p:nvSpPr>
          <p:cNvPr id="8" name="Freeform 5"/>
          <p:cNvSpPr/>
          <p:nvPr/>
        </p:nvSpPr>
        <p:spPr bwMode="auto">
          <a:xfrm>
            <a:off x="10206696" y="2644142"/>
            <a:ext cx="1933902" cy="171883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a:solidFill>
                  <a:schemeClr val="bg1"/>
                </a:solidFill>
                <a:latin typeface="+mj-lt"/>
              </a:rPr>
              <a:t>现实困境</a:t>
            </a:r>
            <a:endParaRPr lang="en-US" altLang="zh-CN" sz="2800">
              <a:solidFill>
                <a:schemeClr val="bg1"/>
              </a:solidFill>
              <a:latin typeface="+mj-lt"/>
            </a:endParaRPr>
          </a:p>
          <a:p>
            <a:pPr algn="ctr"/>
            <a:r>
              <a:rPr lang="zh-CN" altLang="en-US" sz="2000">
                <a:solidFill>
                  <a:schemeClr val="bg1"/>
                </a:solidFill>
                <a:latin typeface="+mj-lt"/>
              </a:rPr>
              <a:t>（危机、衰退）</a:t>
            </a:r>
            <a:endParaRPr lang="zh-CN" altLang="en-US" sz="2000">
              <a:solidFill>
                <a:schemeClr val="bg1"/>
              </a:solidFill>
              <a:latin typeface="+mj-lt"/>
            </a:endParaRPr>
          </a:p>
        </p:txBody>
      </p:sp>
      <p:sp>
        <p:nvSpPr>
          <p:cNvPr id="11" name="Rectangle 7"/>
          <p:cNvSpPr>
            <a:spLocks noChangeArrowheads="1"/>
          </p:cNvSpPr>
          <p:nvPr/>
        </p:nvSpPr>
        <p:spPr bwMode="auto">
          <a:xfrm>
            <a:off x="2126470" y="2388353"/>
            <a:ext cx="30153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r>
              <a:rPr lang="zh-CN" altLang="en-US" sz="2400"/>
              <a:t>西方式民主即资产阶级民主，是</a:t>
            </a:r>
            <a:r>
              <a:rPr lang="zh-CN" altLang="en-US" sz="2400" b="1">
                <a:solidFill>
                  <a:srgbClr val="0070C0"/>
                </a:solidFill>
              </a:rPr>
              <a:t>以代议制为根本制度架构</a:t>
            </a:r>
            <a:r>
              <a:rPr lang="zh-CN" altLang="en-US" sz="2400"/>
              <a:t>，以普选制、议会制、政党制为</a:t>
            </a:r>
            <a:r>
              <a:rPr lang="zh-CN" altLang="en-US" sz="2400" b="1">
                <a:solidFill>
                  <a:srgbClr val="0070C0"/>
                </a:solidFill>
              </a:rPr>
              <a:t>基本支柱</a:t>
            </a:r>
            <a:r>
              <a:rPr lang="zh-CN" altLang="en-US" sz="2400"/>
              <a:t>的资产阶级民主制度。</a:t>
            </a:r>
            <a:endParaRPr lang="zh-CN" altLang="en-US" sz="2400"/>
          </a:p>
        </p:txBody>
      </p:sp>
      <p:sp>
        <p:nvSpPr>
          <p:cNvPr id="13" name="Rectangle 9"/>
          <p:cNvSpPr>
            <a:spLocks noChangeArrowheads="1"/>
          </p:cNvSpPr>
          <p:nvPr/>
        </p:nvSpPr>
        <p:spPr bwMode="auto">
          <a:xfrm>
            <a:off x="6749144" y="2072549"/>
            <a:ext cx="362494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r>
              <a:rPr lang="zh-CN" altLang="en-US" sz="2000"/>
              <a:t>“拉里</a:t>
            </a:r>
            <a:r>
              <a:rPr lang="en-US" altLang="zh-CN" sz="2000"/>
              <a:t>•</a:t>
            </a:r>
            <a:r>
              <a:rPr lang="zh-CN" altLang="en-US" sz="2000"/>
              <a:t>戴蒙德的统计数据显示，</a:t>
            </a:r>
            <a:r>
              <a:rPr lang="en-US" altLang="zh-CN" sz="2000"/>
              <a:t>2000—2015</a:t>
            </a:r>
            <a:r>
              <a:rPr lang="zh-CN" altLang="en-US" sz="2000"/>
              <a:t>年间，民主制度在</a:t>
            </a:r>
            <a:r>
              <a:rPr lang="en-US" altLang="zh-CN" sz="2000"/>
              <a:t>27</a:t>
            </a:r>
            <a:r>
              <a:rPr lang="zh-CN" altLang="en-US" sz="2000"/>
              <a:t>个国家失灵，当代世界包括美国在内的一些成熟民主国家已变得愈发功能失调。”实际上，</a:t>
            </a:r>
            <a:r>
              <a:rPr lang="zh-CN" altLang="en-US" sz="2000" b="1">
                <a:solidFill>
                  <a:srgbClr val="0070C0"/>
                </a:solidFill>
              </a:rPr>
              <a:t>西方式民主遭遇的困境并不是暂时的功能性失调，它是整个西方式民主内在矛盾的外在表现</a:t>
            </a:r>
            <a:r>
              <a:rPr lang="zh-CN" altLang="en-US" sz="2000"/>
              <a:t>，是西方资本主义制度整体危机的一个组成部分。</a:t>
            </a:r>
            <a:endParaRPr lang="zh-CN" altLang="en-US" sz="2000"/>
          </a:p>
        </p:txBody>
      </p:sp>
      <p:sp>
        <p:nvSpPr>
          <p:cNvPr id="2" name="圆角矩形 9"/>
          <p:cNvSpPr/>
          <p:nvPr/>
        </p:nvSpPr>
        <p:spPr>
          <a:xfrm>
            <a:off x="3148065" y="-31490"/>
            <a:ext cx="5671595" cy="1169043"/>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西方民主制度现实困境</a:t>
            </a:r>
            <a:endParaRPr lang="en-US" altLang="zh-CN" sz="3600">
              <a:latin typeface="+mj-ea"/>
              <a:ea typeface="+mj-ea"/>
            </a:endParaRPr>
          </a:p>
          <a:p>
            <a:pPr algn="ctr"/>
            <a:r>
              <a:rPr lang="zh-CN" altLang="en-US" sz="3600">
                <a:latin typeface="+mj-ea"/>
                <a:ea typeface="+mj-ea"/>
              </a:rPr>
              <a:t>的含义</a:t>
            </a:r>
            <a:endParaRPr lang="en-US" altLang="zh-CN" sz="3600">
              <a:latin typeface="+mj-ea"/>
              <a:ea typeface="+mj-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decel="30000" fill="hold" grpId="1" nodeType="withEffect">
                                  <p:stCondLst>
                                    <p:cond delay="0"/>
                                  </p:stCondLst>
                                  <p:childTnLst>
                                    <p:animMotion origin="layout" path="M 4.79167E-6 -0.03982 L 4.79167E-6 0.14814 " pathEditMode="relative" rAng="0" ptsTypes="AA">
                                      <p:cBhvr>
                                        <p:cTn id="9" dur="750" spd="-100000" fill="hold"/>
                                        <p:tgtEl>
                                          <p:spTgt spid="7"/>
                                        </p:tgtEl>
                                        <p:attrNameLst>
                                          <p:attrName>ppt_x</p:attrName>
                                          <p:attrName>ppt_y</p:attrName>
                                        </p:attrNameLst>
                                      </p:cBhvr>
                                      <p:rCtr x="0" y="9398"/>
                                    </p:animMotion>
                                  </p:childTnLst>
                                </p:cTn>
                              </p:par>
                              <p:par>
                                <p:cTn id="10" presetID="42" presetClass="path" presetSubtype="0" accel="30000" decel="30000" fill="hold" grpId="2" nodeType="withEffect">
                                  <p:stCondLst>
                                    <p:cond delay="750"/>
                                  </p:stCondLst>
                                  <p:childTnLst>
                                    <p:animMotion origin="layout" path="M 4.79167E-6 -0.03982 L 4.79167E-6 4.81481E-6 " pathEditMode="relative" rAng="0" ptsTypes="AA">
                                      <p:cBhvr>
                                        <p:cTn id="11" dur="750" fill="hold"/>
                                        <p:tgtEl>
                                          <p:spTgt spid="7"/>
                                        </p:tgtEl>
                                        <p:attrNameLst>
                                          <p:attrName>ppt_x</p:attrName>
                                          <p:attrName>ppt_y</p:attrName>
                                        </p:attrNameLst>
                                      </p:cBhvr>
                                      <p:rCtr x="0" y="1991"/>
                                    </p:animMotion>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64" presetClass="path" presetSubtype="0" decel="30000" fill="hold" grpId="1" nodeType="withEffect">
                                  <p:stCondLst>
                                    <p:cond delay="0"/>
                                  </p:stCondLst>
                                  <p:childTnLst>
                                    <p:animMotion origin="layout" path="M -3.54167E-6 0.03889 L -3.54167E-6 -0.14815 " pathEditMode="relative" rAng="0" ptsTypes="AA">
                                      <p:cBhvr>
                                        <p:cTn id="16" dur="750" spd="-100000" fill="hold"/>
                                        <p:tgtEl>
                                          <p:spTgt spid="6"/>
                                        </p:tgtEl>
                                        <p:attrNameLst>
                                          <p:attrName>ppt_x</p:attrName>
                                          <p:attrName>ppt_y</p:attrName>
                                        </p:attrNameLst>
                                      </p:cBhvr>
                                      <p:rCtr x="0" y="-9352"/>
                                    </p:animMotion>
                                  </p:childTnLst>
                                </p:cTn>
                              </p:par>
                              <p:par>
                                <p:cTn id="17" presetID="64" presetClass="path" presetSubtype="0" accel="30000" decel="30000" fill="hold" grpId="2" nodeType="withEffect">
                                  <p:stCondLst>
                                    <p:cond delay="750"/>
                                  </p:stCondLst>
                                  <p:childTnLst>
                                    <p:animMotion origin="layout" path="M -3.54167E-6 0.03843 L -3.54167E-6 3.7037E-7 " pathEditMode="relative" rAng="0" ptsTypes="AA">
                                      <p:cBhvr>
                                        <p:cTn id="18" dur="750" fill="hold"/>
                                        <p:tgtEl>
                                          <p:spTgt spid="6"/>
                                        </p:tgtEl>
                                        <p:attrNameLst>
                                          <p:attrName>ppt_x</p:attrName>
                                          <p:attrName>ppt_y</p:attrName>
                                        </p:attrNameLst>
                                      </p:cBhvr>
                                      <p:rCtr x="0" y="-1921"/>
                                    </p:animMotion>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64" presetClass="path" presetSubtype="0" decel="30000" fill="hold" grpId="1" nodeType="withEffect">
                                  <p:stCondLst>
                                    <p:cond delay="0"/>
                                  </p:stCondLst>
                                  <p:childTnLst>
                                    <p:animMotion origin="layout" path="M 3.75E-6 0.03889 L 3.75E-6 -0.14815 " pathEditMode="relative" rAng="0" ptsTypes="AA">
                                      <p:cBhvr>
                                        <p:cTn id="23" dur="750" spd="-100000" fill="hold"/>
                                        <p:tgtEl>
                                          <p:spTgt spid="8"/>
                                        </p:tgtEl>
                                        <p:attrNameLst>
                                          <p:attrName>ppt_x</p:attrName>
                                          <p:attrName>ppt_y</p:attrName>
                                        </p:attrNameLst>
                                      </p:cBhvr>
                                      <p:rCtr x="0" y="-9352"/>
                                    </p:animMotion>
                                  </p:childTnLst>
                                </p:cTn>
                              </p:par>
                              <p:par>
                                <p:cTn id="24" presetID="64" presetClass="path" presetSubtype="0" accel="30000" decel="30000" fill="hold" grpId="2" nodeType="withEffect">
                                  <p:stCondLst>
                                    <p:cond delay="750"/>
                                  </p:stCondLst>
                                  <p:childTnLst>
                                    <p:animMotion origin="layout" path="M 3.75E-6 0.03843 L 3.75E-6 3.7037E-7 " pathEditMode="relative" rAng="0" ptsTypes="AA">
                                      <p:cBhvr>
                                        <p:cTn id="25" dur="750" fill="hold"/>
                                        <p:tgtEl>
                                          <p:spTgt spid="8"/>
                                        </p:tgtEl>
                                        <p:attrNameLst>
                                          <p:attrName>ppt_x</p:attrName>
                                          <p:attrName>ppt_y</p:attrName>
                                        </p:attrNameLst>
                                      </p:cBhvr>
                                      <p:rCtr x="0" y="-1921"/>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1000" fill="hold"/>
                                        <p:tgtEl>
                                          <p:spTgt spid="2"/>
                                        </p:tgtEl>
                                        <p:attrNameLst>
                                          <p:attrName>ppt_x</p:attrName>
                                        </p:attrNameLst>
                                      </p:cBhvr>
                                      <p:tavLst>
                                        <p:tav tm="0">
                                          <p:val>
                                            <p:strVal val="#ppt_x"/>
                                          </p:val>
                                        </p:tav>
                                        <p:tav tm="100000">
                                          <p:val>
                                            <p:strVal val="#ppt_x"/>
                                          </p:val>
                                        </p:tav>
                                      </p:tavLst>
                                    </p:anim>
                                    <p:anim calcmode="lin" valueType="num">
                                      <p:cBhvr additive="base">
                                        <p:cTn id="46"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6" grpId="1" animBg="1"/>
      <p:bldP spid="6" grpId="2" animBg="1"/>
      <p:bldP spid="7" grpId="0" animBg="1"/>
      <p:bldP spid="7" grpId="1" animBg="1"/>
      <p:bldP spid="7" grpId="2" animBg="1"/>
      <p:bldP spid="8" grpId="0" animBg="1"/>
      <p:bldP spid="8" grpId="1" animBg="1"/>
      <p:bldP spid="8" grpId="2" animBg="1"/>
      <p:bldP spid="11" grpId="0"/>
      <p:bldP spid="13"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圆角矩形 9"/>
          <p:cNvSpPr/>
          <p:nvPr/>
        </p:nvSpPr>
        <p:spPr>
          <a:xfrm>
            <a:off x="3260202" y="-150471"/>
            <a:ext cx="5671595" cy="1169043"/>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西方民主制度的现实困境</a:t>
            </a:r>
            <a:endParaRPr lang="en-US" altLang="zh-CN" sz="3600">
              <a:latin typeface="+mj-ea"/>
              <a:ea typeface="+mj-ea"/>
            </a:endParaRPr>
          </a:p>
        </p:txBody>
      </p:sp>
      <p:sp>
        <p:nvSpPr>
          <p:cNvPr id="2" name="矩形: 圆角 1"/>
          <p:cNvSpPr/>
          <p:nvPr/>
        </p:nvSpPr>
        <p:spPr>
          <a:xfrm>
            <a:off x="783220" y="1349317"/>
            <a:ext cx="10625559" cy="47088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一</a:t>
            </a:r>
            <a:r>
              <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英美政坛“黑天鹅”事件频发，西方民主乱象从生。</a:t>
            </a:r>
            <a:endPar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endParaRPr>
          </a:p>
          <a:p>
            <a:pPr indent="457200"/>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  所谓“黑天鹅事件”，现常指难以预测且不同寻常的，通常会引起连锁负面反应的事件，例如</a:t>
            </a:r>
            <a:r>
              <a:rPr lang="en-US" altLang="zh-CN" sz="2800">
                <a:solidFill>
                  <a:schemeClr val="tx1"/>
                </a:solidFill>
                <a:latin typeface="宋体" panose="02010600030101010101" pitchFamily="2" charset="-122"/>
                <a:ea typeface="宋体" panose="02010600030101010101" pitchFamily="2" charset="-122"/>
                <a:cs typeface="Iskoola Pota" panose="020B0502040204020203" pitchFamily="34" charset="0"/>
              </a:rPr>
              <a:t>2001</a:t>
            </a:r>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年的“</a:t>
            </a:r>
            <a:r>
              <a:rPr lang="en-US" altLang="zh-CN" sz="2800">
                <a:solidFill>
                  <a:schemeClr val="tx1"/>
                </a:solidFill>
                <a:latin typeface="宋体" panose="02010600030101010101" pitchFamily="2" charset="-122"/>
                <a:ea typeface="宋体" panose="02010600030101010101" pitchFamily="2" charset="-122"/>
                <a:cs typeface="Iskoola Pota" panose="020B0502040204020203" pitchFamily="34" charset="0"/>
              </a:rPr>
              <a:t>9·11</a:t>
            </a:r>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事件”等。自</a:t>
            </a:r>
            <a:r>
              <a:rPr lang="en-US" altLang="zh-CN" sz="2800">
                <a:solidFill>
                  <a:schemeClr val="tx1"/>
                </a:solidFill>
                <a:latin typeface="宋体" panose="02010600030101010101" pitchFamily="2" charset="-122"/>
                <a:ea typeface="宋体" panose="02010600030101010101" pitchFamily="2" charset="-122"/>
                <a:cs typeface="Iskoola Pota" panose="020B0502040204020203" pitchFamily="34" charset="0"/>
              </a:rPr>
              <a:t>2016</a:t>
            </a:r>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年起，英、美国家政坛接连发生颠覆主流政治路线与民主模式的事件，其中英国“公投脱欧”和美国“特朗普现象”等政治投票造成的“黑天鹅事件”，对西方民主影响尤为深远，致使</a:t>
            </a:r>
            <a:r>
              <a:rPr lang="zh-CN" altLang="en-US" sz="2800" b="1">
                <a:solidFill>
                  <a:srgbClr val="C00000"/>
                </a:solidFill>
                <a:latin typeface="宋体" panose="02010600030101010101" pitchFamily="2" charset="-122"/>
                <a:ea typeface="宋体" panose="02010600030101010101" pitchFamily="2" charset="-122"/>
                <a:cs typeface="Iskoola Pota" panose="020B0502040204020203" pitchFamily="34" charset="0"/>
              </a:rPr>
              <a:t>国际社会对竞争性选举民主的治理能力产生质疑</a:t>
            </a:r>
            <a:r>
              <a:rPr lang="zh-CN" altLang="en-US" sz="2800">
                <a:solidFill>
                  <a:srgbClr val="C00000"/>
                </a:solidFill>
                <a:latin typeface="宋体" panose="02010600030101010101" pitchFamily="2" charset="-122"/>
                <a:ea typeface="宋体" panose="02010600030101010101" pitchFamily="2" charset="-122"/>
                <a:cs typeface="Iskoola Pota" panose="020B0502040204020203" pitchFamily="34" charset="0"/>
              </a:rPr>
              <a:t>，</a:t>
            </a:r>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导致西方国家陷入</a:t>
            </a:r>
            <a:r>
              <a:rPr lang="zh-CN" altLang="en-US" sz="2800" b="1">
                <a:solidFill>
                  <a:srgbClr val="C00000"/>
                </a:solidFill>
                <a:latin typeface="宋体" panose="02010600030101010101" pitchFamily="2" charset="-122"/>
                <a:ea typeface="宋体" panose="02010600030101010101" pitchFamily="2" charset="-122"/>
                <a:cs typeface="Iskoola Pota" panose="020B0502040204020203" pitchFamily="34" charset="0"/>
              </a:rPr>
              <a:t>政治信任度降低、政党政治的极化现象和政治腐败问题</a:t>
            </a:r>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严重等不良状态。</a:t>
            </a:r>
            <a:endParaRPr lang="zh-CN" altLang="en-US" sz="2800" dirty="0">
              <a:solidFill>
                <a:schemeClr val="tx1"/>
              </a:solidFill>
              <a:latin typeface="宋体" panose="02010600030101010101" pitchFamily="2" charset="-122"/>
              <a:ea typeface="宋体" panose="02010600030101010101" pitchFamily="2" charset="-122"/>
              <a:cs typeface="Iskoola Pota" panose="020B0502040204020203"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圆角矩形 9"/>
          <p:cNvSpPr/>
          <p:nvPr/>
        </p:nvSpPr>
        <p:spPr>
          <a:xfrm>
            <a:off x="3260201" y="-277793"/>
            <a:ext cx="5671595" cy="1169043"/>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西方民主制度困境的表现</a:t>
            </a:r>
            <a:endParaRPr lang="en-US" altLang="zh-CN" sz="3600">
              <a:latin typeface="+mj-ea"/>
              <a:ea typeface="+mj-ea"/>
            </a:endParaRPr>
          </a:p>
        </p:txBody>
      </p:sp>
      <p:sp>
        <p:nvSpPr>
          <p:cNvPr id="2" name="矩形: 圆角 1"/>
          <p:cNvSpPr/>
          <p:nvPr/>
        </p:nvSpPr>
        <p:spPr>
          <a:xfrm>
            <a:off x="135037" y="1030146"/>
            <a:ext cx="11921924" cy="56947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04800" algn="just"/>
            <a:r>
              <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二</a:t>
            </a:r>
            <a:r>
              <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kern="100">
                <a:solidFill>
                  <a:schemeClr val="accent5">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不平等状况加剧</a:t>
            </a:r>
            <a:endParaRPr lang="zh-CN" altLang="en-US" sz="2800" kern="100">
              <a:solidFill>
                <a:schemeClr val="accent5">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a:p>
            <a:pPr marL="0" marR="0" indent="304800" algn="just">
              <a:spcBef>
                <a:spcPts val="0"/>
              </a:spcBef>
              <a:spcAft>
                <a:spcPts val="0"/>
              </a:spcAft>
            </a:pP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西方式代议制民主运行的一个</a:t>
            </a:r>
            <a:r>
              <a:rPr lang="zh-CN" altLang="en-US" sz="2800" b="1" kern="10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重要前提</a:t>
            </a: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就是人人生而平等，包括平等的政治权利、经济权利和社会权利，代议制民主设计的</a:t>
            </a:r>
            <a:r>
              <a:rPr lang="zh-CN" altLang="en-US" sz="2800" b="1" kern="10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初衷</a:t>
            </a: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也是希望政治上的竞争可以促进社会的公平与正义。而权利平等的真正实现，</a:t>
            </a:r>
            <a:r>
              <a:rPr lang="zh-CN" altLang="en-US" sz="2800" b="1" kern="10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依赖于公民在国家中的经济地位和社会处境</a:t>
            </a: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，因为这直接决定了公民行使这些权利的能力。而当下，在收入分配和财富占有等方面都说明欧美国家经济社会不平等状况正在加剧。</a:t>
            </a:r>
            <a:endPar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spcBef>
                <a:spcPts val="0"/>
              </a:spcBef>
              <a:spcAft>
                <a:spcPts val="0"/>
              </a:spcAft>
            </a:pP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欧美国家正在扩大的经济和社会不平等会极大地削弱公民真正平等行使政治权利的能力，使得权利平等徒有形式而乏内容。同时，</a:t>
            </a:r>
            <a:r>
              <a:rPr lang="zh-CN" altLang="en-US" sz="2800" b="1" kern="10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经济与社会不平等问题历来是社会危机的根源，更是政治冲突的核心</a:t>
            </a: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。正如斯蒂格利茨所言：</a:t>
            </a:r>
            <a:r>
              <a:rPr lang="en-US" altLang="zh-CN"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如果不采取措施，</a:t>
            </a:r>
            <a:r>
              <a:rPr lang="en-US" altLang="zh-CN"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2053</a:t>
            </a: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年的美国与</a:t>
            </a:r>
            <a:r>
              <a:rPr lang="en-US" altLang="zh-CN"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2013</a:t>
            </a:r>
            <a:r>
              <a:rPr lang="zh-CN" altLang="en-US" sz="2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年的美国相比将是一个更加分裂的社会。”而西方资本逻辑的野蛮生长，将会使得西方国家在面对这些问题时显得束手无策。</a:t>
            </a:r>
            <a:endParaRPr lang="zh-CN" altLang="en-US" sz="2800" dirty="0">
              <a:solidFill>
                <a:schemeClr val="accent1"/>
              </a:solidFill>
              <a:latin typeface="宋体" panose="02010600030101010101" pitchFamily="2" charset="-122"/>
              <a:ea typeface="宋体" panose="02010600030101010101" pitchFamily="2" charset="-122"/>
              <a:cs typeface="Iskoola Pota" panose="020B0502040204020203"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圆角矩形 9"/>
          <p:cNvSpPr/>
          <p:nvPr/>
        </p:nvSpPr>
        <p:spPr>
          <a:xfrm>
            <a:off x="3260202" y="-150471"/>
            <a:ext cx="5671595" cy="1169043"/>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西方民主制度困境的表现</a:t>
            </a:r>
            <a:endParaRPr lang="en-US" altLang="zh-CN" sz="3600">
              <a:latin typeface="+mj-ea"/>
              <a:ea typeface="+mj-ea"/>
            </a:endParaRPr>
          </a:p>
        </p:txBody>
      </p:sp>
      <p:sp>
        <p:nvSpPr>
          <p:cNvPr id="2" name="矩形: 圆角 1"/>
          <p:cNvSpPr/>
          <p:nvPr/>
        </p:nvSpPr>
        <p:spPr>
          <a:xfrm>
            <a:off x="601885" y="1349316"/>
            <a:ext cx="11157994" cy="49820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altLang="zh-CN" sz="2800" b="1">
                <a:solidFill>
                  <a:schemeClr val="accent1">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a:solidFill>
                  <a:schemeClr val="accent1">
                    <a:lumMod val="75000"/>
                  </a:schemeClr>
                </a:solidFill>
                <a:latin typeface="宋体" panose="02010600030101010101" pitchFamily="2" charset="-122"/>
                <a:ea typeface="宋体" panose="02010600030101010101" pitchFamily="2" charset="-122"/>
                <a:cs typeface="Iskoola Pota" panose="020B0502040204020203" pitchFamily="34" charset="0"/>
              </a:rPr>
              <a:t>三</a:t>
            </a:r>
            <a:r>
              <a:rPr lang="en-US" altLang="zh-CN" sz="2800" b="1">
                <a:solidFill>
                  <a:schemeClr val="accent1">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a:solidFill>
                  <a:schemeClr val="accent1">
                    <a:lumMod val="75000"/>
                  </a:schemeClr>
                </a:solidFill>
                <a:latin typeface="宋体" panose="02010600030101010101" pitchFamily="2" charset="-122"/>
                <a:ea typeface="宋体" panose="02010600030101010101" pitchFamily="2" charset="-122"/>
                <a:cs typeface="Iskoola Pota" panose="020B0502040204020203" pitchFamily="34" charset="0"/>
              </a:rPr>
              <a:t>民主选举机制失灵</a:t>
            </a:r>
            <a:endParaRPr lang="en-US" altLang="zh-CN" sz="2800" b="1">
              <a:solidFill>
                <a:schemeClr val="accent1">
                  <a:lumMod val="75000"/>
                </a:schemeClr>
              </a:solidFill>
              <a:latin typeface="宋体" panose="02010600030101010101" pitchFamily="2" charset="-122"/>
              <a:ea typeface="宋体" panose="02010600030101010101" pitchFamily="2" charset="-122"/>
              <a:cs typeface="Iskoola Pota" panose="020B0502040204020203" pitchFamily="34" charset="0"/>
            </a:endParaRPr>
          </a:p>
          <a:p>
            <a:pPr indent="457200"/>
            <a:r>
              <a:rPr lang="zh-CN" altLang="en-US" sz="2800" b="1">
                <a:solidFill>
                  <a:srgbClr val="C00000"/>
                </a:solidFill>
                <a:latin typeface="宋体" panose="02010600030101010101" pitchFamily="2" charset="-122"/>
                <a:ea typeface="宋体" panose="02010600030101010101" pitchFamily="2" charset="-122"/>
                <a:cs typeface="Iskoola Pota" panose="020B0502040204020203" pitchFamily="34" charset="0"/>
              </a:rPr>
              <a:t>选举民主意味着只有经由全面普选产生的政府才具有合法性和有效性，也才有助于实现诸多良好治理目标。然而，伴随西方式民主运行失常的事实，学术界对西方选举机制进行反思性研究表明，这种制度存在诸多弊端。</a:t>
            </a:r>
            <a:endParaRPr lang="en-US" altLang="zh-CN" sz="2800" b="1">
              <a:solidFill>
                <a:srgbClr val="C00000"/>
              </a:solidFill>
              <a:latin typeface="宋体" panose="02010600030101010101" pitchFamily="2" charset="-122"/>
              <a:ea typeface="宋体" panose="02010600030101010101" pitchFamily="2" charset="-122"/>
              <a:cs typeface="Iskoola Pota" panose="020B0502040204020203" pitchFamily="34" charset="0"/>
            </a:endParaRPr>
          </a:p>
          <a:p>
            <a:pPr indent="457200"/>
            <a:r>
              <a:rPr lang="zh-CN" altLang="en-US" sz="2800" b="1" u="sng">
                <a:solidFill>
                  <a:srgbClr val="C00000"/>
                </a:solidFill>
                <a:latin typeface="宋体" panose="02010600030101010101" pitchFamily="2" charset="-122"/>
                <a:ea typeface="宋体" panose="02010600030101010101" pitchFamily="2" charset="-122"/>
                <a:cs typeface="Iskoola Pota" panose="020B0502040204020203" pitchFamily="34" charset="0"/>
              </a:rPr>
              <a:t>从选民的角度分析，</a:t>
            </a:r>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处于理性无知和理性偏见状态的选民，很难选出足够多的贤能治理者，同时世界各国的平均投票率整体呈下降趋势。而在西方式代议制民主下，投票是大多数公民参与政治和行使权利的主要形式，当大多数人尤其低收入者游离在选举机制之外，他们无法确保自己各项权利的真正实现。</a:t>
            </a:r>
            <a:endParaRPr lang="en-US" altLang="zh-CN" sz="2800">
              <a:solidFill>
                <a:schemeClr val="tx1"/>
              </a:solidFill>
              <a:latin typeface="宋体" panose="02010600030101010101" pitchFamily="2" charset="-122"/>
              <a:ea typeface="宋体" panose="02010600030101010101" pitchFamily="2" charset="-122"/>
              <a:cs typeface="Iskoola Pota" panose="020B0502040204020203" pitchFamily="34" charset="0"/>
            </a:endParaRPr>
          </a:p>
          <a:p>
            <a:pPr indent="457200"/>
            <a:endParaRPr lang="zh-CN" altLang="en-US" sz="2800" dirty="0">
              <a:solidFill>
                <a:schemeClr val="tx1"/>
              </a:solidFill>
              <a:latin typeface="宋体" panose="02010600030101010101" pitchFamily="2" charset="-122"/>
              <a:ea typeface="宋体" panose="02010600030101010101" pitchFamily="2" charset="-122"/>
              <a:cs typeface="Iskoola Pota" panose="020B0502040204020203" pitchFamily="34" charset="0"/>
            </a:endParaRPr>
          </a:p>
        </p:txBody>
      </p:sp>
      <p:sp>
        <p:nvSpPr>
          <p:cNvPr id="3" name="圆角矩形 9"/>
          <p:cNvSpPr/>
          <p:nvPr/>
        </p:nvSpPr>
        <p:spPr>
          <a:xfrm>
            <a:off x="3260202" y="-185195"/>
            <a:ext cx="5671595" cy="1169043"/>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西方民主制度困境的表现</a:t>
            </a:r>
            <a:endParaRPr lang="en-US" altLang="zh-CN" sz="3600">
              <a:latin typeface="+mj-ea"/>
              <a:ea typeface="+mj-ea"/>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圆角矩形 9"/>
          <p:cNvSpPr/>
          <p:nvPr/>
        </p:nvSpPr>
        <p:spPr>
          <a:xfrm>
            <a:off x="3260202" y="-150471"/>
            <a:ext cx="5671595" cy="1169043"/>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西方民主制度困境的表现</a:t>
            </a:r>
            <a:endParaRPr lang="en-US" altLang="zh-CN" sz="3600">
              <a:latin typeface="+mj-ea"/>
              <a:ea typeface="+mj-ea"/>
            </a:endParaRPr>
          </a:p>
        </p:txBody>
      </p:sp>
      <p:sp>
        <p:nvSpPr>
          <p:cNvPr id="2" name="矩形: 圆角 1"/>
          <p:cNvSpPr/>
          <p:nvPr/>
        </p:nvSpPr>
        <p:spPr>
          <a:xfrm>
            <a:off x="601885" y="1349316"/>
            <a:ext cx="11157994" cy="49820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sz="2800" b="1" u="sng">
                <a:solidFill>
                  <a:srgbClr val="C00000"/>
                </a:solidFill>
                <a:latin typeface="宋体" panose="02010600030101010101" pitchFamily="2" charset="-122"/>
                <a:ea typeface="宋体" panose="02010600030101010101" pitchFamily="2" charset="-122"/>
                <a:cs typeface="Iskoola Pota" panose="020B0502040204020203" pitchFamily="34" charset="0"/>
              </a:rPr>
              <a:t>从代表的角度分析，</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西方选举机制很难保证能够选出充分回应人民利益诉求、对人民负责的代表。“代表不能代表民意，成为代议民主挥之不去的困境。”</a:t>
            </a:r>
            <a:r>
              <a:rPr lang="zh-CN" altLang="en-US" sz="2800" b="1">
                <a:solidFill>
                  <a:srgbClr val="C00000"/>
                </a:solidFill>
                <a:latin typeface="宋体" panose="02010600030101010101" pitchFamily="2" charset="-122"/>
                <a:ea typeface="宋体" panose="02010600030101010101" pitchFamily="2" charset="-122"/>
                <a:cs typeface="Iskoola Pota" panose="020B0502040204020203" pitchFamily="34" charset="0"/>
              </a:rPr>
              <a:t>如在英国“脱欧”问题上</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a:t>
            </a:r>
            <a:r>
              <a:rPr lang="en-US" altLang="zh-CN" sz="2800" b="1">
                <a:solidFill>
                  <a:schemeClr val="tx1"/>
                </a:solidFill>
                <a:latin typeface="宋体" panose="02010600030101010101" pitchFamily="2" charset="-122"/>
                <a:ea typeface="宋体" panose="02010600030101010101" pitchFamily="2" charset="-122"/>
                <a:cs typeface="Iskoola Pota" panose="020B0502040204020203" pitchFamily="34" charset="0"/>
              </a:rPr>
              <a:t>70%</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的国会议员支持留欧，但是，在最终的全民公投当中，却有</a:t>
            </a:r>
            <a:r>
              <a:rPr lang="en-US" altLang="zh-CN" sz="2800" b="1">
                <a:solidFill>
                  <a:schemeClr val="tx1"/>
                </a:solidFill>
                <a:latin typeface="宋体" panose="02010600030101010101" pitchFamily="2" charset="-122"/>
                <a:ea typeface="宋体" panose="02010600030101010101" pitchFamily="2" charset="-122"/>
                <a:cs typeface="Iskoola Pota" panose="020B0502040204020203" pitchFamily="34" charset="0"/>
              </a:rPr>
              <a:t>51.9%</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的公民主张脱欧，只有</a:t>
            </a:r>
            <a:r>
              <a:rPr lang="en-US" altLang="zh-CN" sz="2800" b="1">
                <a:solidFill>
                  <a:schemeClr val="tx1"/>
                </a:solidFill>
                <a:latin typeface="宋体" panose="02010600030101010101" pitchFamily="2" charset="-122"/>
                <a:ea typeface="宋体" panose="02010600030101010101" pitchFamily="2" charset="-122"/>
                <a:cs typeface="Iskoola Pota" panose="020B0502040204020203" pitchFamily="34" charset="0"/>
              </a:rPr>
              <a:t>48.1%</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的公民主张留欧。更为严重的是，因选民缺乏对代表的有效监督，利益集团会乘机俘获政治。</a:t>
            </a:r>
            <a:endPar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endParaRPr>
          </a:p>
          <a:p>
            <a:pPr indent="457200"/>
            <a:r>
              <a:rPr lang="zh-CN" altLang="en-US" sz="2800" b="1" u="sng">
                <a:solidFill>
                  <a:srgbClr val="C00000"/>
                </a:solidFill>
                <a:latin typeface="宋体" panose="02010600030101010101" pitchFamily="2" charset="-122"/>
                <a:ea typeface="宋体" panose="02010600030101010101" pitchFamily="2" charset="-122"/>
                <a:cs typeface="Iskoola Pota" panose="020B0502040204020203" pitchFamily="34" charset="0"/>
              </a:rPr>
              <a:t>从行政决策的角度分析，</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以竞争性选举为核心的西方式民主，越来越异化为</a:t>
            </a:r>
            <a:r>
              <a:rPr lang="zh-CN" altLang="en-US" sz="2800" b="1">
                <a:solidFill>
                  <a:srgbClr val="C00000"/>
                </a:solidFill>
                <a:latin typeface="宋体" panose="02010600030101010101" pitchFamily="2" charset="-122"/>
                <a:ea typeface="宋体" panose="02010600030101010101" pitchFamily="2" charset="-122"/>
                <a:cs typeface="Iskoola Pota" panose="020B0502040204020203" pitchFamily="34" charset="0"/>
              </a:rPr>
              <a:t>精英政治</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，所以西方选举机制难以保证政治精英们会把国家利益和公众利益置于决策首位。选民希望所选代表或领袖能够代表他们的利益诉求，而在政治实践中，这些政治精英们往往把民主打造成了他们</a:t>
            </a:r>
            <a:r>
              <a:rPr lang="zh-CN" altLang="en-US" sz="2800" b="1">
                <a:solidFill>
                  <a:srgbClr val="C00000"/>
                </a:solidFill>
                <a:latin typeface="宋体" panose="02010600030101010101" pitchFamily="2" charset="-122"/>
                <a:ea typeface="宋体" panose="02010600030101010101" pitchFamily="2" charset="-122"/>
                <a:cs typeface="Iskoola Pota" panose="020B0502040204020203" pitchFamily="34" charset="0"/>
              </a:rPr>
              <a:t>私人利益的战场</a:t>
            </a:r>
            <a:r>
              <a:rPr lang="zh-CN" altLang="en-US" sz="2800" b="1">
                <a:solidFill>
                  <a:schemeClr val="tx1"/>
                </a:solidFill>
                <a:latin typeface="宋体" panose="02010600030101010101" pitchFamily="2" charset="-122"/>
                <a:ea typeface="宋体" panose="02010600030101010101" pitchFamily="2" charset="-122"/>
                <a:cs typeface="Iskoola Pota" panose="020B0502040204020203" pitchFamily="34" charset="0"/>
              </a:rPr>
              <a:t>。</a:t>
            </a:r>
            <a:endParaRPr lang="zh-CN" altLang="en-US" sz="2800" dirty="0">
              <a:solidFill>
                <a:schemeClr val="tx1"/>
              </a:solidFill>
              <a:latin typeface="宋体" panose="02010600030101010101" pitchFamily="2" charset="-122"/>
              <a:ea typeface="宋体" panose="02010600030101010101" pitchFamily="2" charset="-122"/>
              <a:cs typeface="Iskoola Pota" panose="020B0502040204020203"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圆角矩形 9"/>
          <p:cNvSpPr/>
          <p:nvPr/>
        </p:nvSpPr>
        <p:spPr>
          <a:xfrm>
            <a:off x="3260202" y="-150471"/>
            <a:ext cx="5671595" cy="1169043"/>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西方民主制度的现实困境</a:t>
            </a:r>
            <a:endParaRPr lang="en-US" altLang="zh-CN" sz="3600">
              <a:latin typeface="+mj-ea"/>
              <a:ea typeface="+mj-ea"/>
            </a:endParaRPr>
          </a:p>
        </p:txBody>
      </p:sp>
      <p:sp>
        <p:nvSpPr>
          <p:cNvPr id="2" name="矩形: 圆角 1"/>
          <p:cNvSpPr/>
          <p:nvPr/>
        </p:nvSpPr>
        <p:spPr>
          <a:xfrm>
            <a:off x="381965" y="1349316"/>
            <a:ext cx="11366339" cy="53177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四</a:t>
            </a:r>
            <a:r>
              <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a:t>
            </a:r>
            <a:r>
              <a:rPr lang="zh-CN" altLang="en-US"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rPr>
              <a:t>西方式民主制度输出失败</a:t>
            </a:r>
            <a:endParaRPr lang="en-US" altLang="zh-CN" sz="2800" b="1">
              <a:solidFill>
                <a:schemeClr val="accent5">
                  <a:lumMod val="75000"/>
                </a:schemeClr>
              </a:solidFill>
              <a:latin typeface="宋体" panose="02010600030101010101" pitchFamily="2" charset="-122"/>
              <a:ea typeface="宋体" panose="02010600030101010101" pitchFamily="2" charset="-122"/>
              <a:cs typeface="Iskoola Pota" panose="020B0502040204020203" pitchFamily="34" charset="0"/>
            </a:endParaRPr>
          </a:p>
          <a:p>
            <a:pPr indent="457200"/>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西方国家的民主制度输出由来已久，主要是指美国等西方国家以强大的软实力和硬实力为其后盾，以资产阶级民主价值观和民主制度为标准左右他国政治发展进程，力图在全球推行西方式民主制度的行为。</a:t>
            </a:r>
            <a:endParaRPr lang="en-US" altLang="zh-CN" sz="2800">
              <a:solidFill>
                <a:schemeClr val="tx1"/>
              </a:solidFill>
              <a:latin typeface="宋体" panose="02010600030101010101" pitchFamily="2" charset="-122"/>
              <a:ea typeface="宋体" panose="02010600030101010101" pitchFamily="2" charset="-122"/>
              <a:cs typeface="Iskoola Pota" panose="020B0502040204020203" pitchFamily="34" charset="0"/>
            </a:endParaRPr>
          </a:p>
          <a:p>
            <a:pPr indent="457200"/>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事实也证明西方式民主制在中东、中亚、非洲和大部分拉美国家明显水土不服，</a:t>
            </a:r>
            <a:r>
              <a:rPr lang="zh-CN" altLang="en-US" sz="2800" b="1">
                <a:solidFill>
                  <a:srgbClr val="C00000"/>
                </a:solidFill>
                <a:latin typeface="宋体" panose="02010600030101010101" pitchFamily="2" charset="-122"/>
                <a:ea typeface="宋体" panose="02010600030101010101" pitchFamily="2" charset="-122"/>
                <a:cs typeface="Iskoola Pota" panose="020B0502040204020203" pitchFamily="34" charset="0"/>
              </a:rPr>
              <a:t>甚至成为当今世界的乱源</a:t>
            </a:r>
            <a:r>
              <a:rPr lang="zh-CN" altLang="en-US" sz="2800">
                <a:solidFill>
                  <a:schemeClr val="tx1"/>
                </a:solidFill>
                <a:latin typeface="宋体" panose="02010600030101010101" pitchFamily="2" charset="-122"/>
                <a:ea typeface="宋体" panose="02010600030101010101" pitchFamily="2" charset="-122"/>
                <a:cs typeface="Iskoola Pota" panose="020B0502040204020203" pitchFamily="34" charset="0"/>
              </a:rPr>
              <a:t>。如在非洲和很多南美国家出现的“无效民主”，乌克兰、叙利亚和伊拉克等沦为“失败国家”，通过策动“颜色革命”而给这些国家和地区带来了政权更迭、社会动荡等。由此，以美国为首的西方发达国家所推行的民主制度输出行径，已成为引起国际局部动荡的祸根之一，甚至会阻碍人类社会和平与发展的进程。</a:t>
            </a:r>
            <a:endParaRPr lang="zh-CN" altLang="en-US" sz="2800" dirty="0">
              <a:solidFill>
                <a:schemeClr val="tx1"/>
              </a:solidFill>
              <a:latin typeface="宋体" panose="02010600030101010101" pitchFamily="2" charset="-122"/>
              <a:ea typeface="宋体" panose="02010600030101010101" pitchFamily="2" charset="-122"/>
              <a:cs typeface="Iskoola Pota" panose="020B0502040204020203"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 name="TextBox 33"/>
          <p:cNvSpPr txBox="1"/>
          <p:nvPr/>
        </p:nvSpPr>
        <p:spPr>
          <a:xfrm rot="18958774">
            <a:off x="8076077" y="2117581"/>
            <a:ext cx="1082348" cy="307777"/>
          </a:xfrm>
          <a:prstGeom prst="rect">
            <a:avLst/>
          </a:prstGeom>
          <a:noFill/>
        </p:spPr>
        <p:txBody>
          <a:bodyPr wrap="none" rtlCol="0">
            <a:spAutoFit/>
          </a:bodyPr>
          <a:lstStyle/>
          <a:p>
            <a:r>
              <a:rPr lang="zh-CN" altLang="en-US" sz="1400">
                <a:solidFill>
                  <a:schemeClr val="bg1"/>
                </a:solidFill>
                <a:latin typeface="+mn-ea"/>
                <a:cs typeface="Open Sans" panose="020B0606030504020204" pitchFamily="34" charset="0"/>
              </a:rPr>
              <a:t>填写小标题</a:t>
            </a:r>
            <a:endParaRPr lang="en-US" altLang="zh-CN" sz="1400">
              <a:solidFill>
                <a:schemeClr val="bg1"/>
              </a:solidFill>
              <a:latin typeface="+mn-ea"/>
              <a:cs typeface="Open Sans" panose="020B0606030504020204" pitchFamily="34" charset="0"/>
            </a:endParaRPr>
          </a:p>
        </p:txBody>
      </p:sp>
      <p:sp>
        <p:nvSpPr>
          <p:cNvPr id="25" name="Text Placeholder 5"/>
          <p:cNvSpPr txBox="1"/>
          <p:nvPr/>
        </p:nvSpPr>
        <p:spPr>
          <a:xfrm>
            <a:off x="270745" y="879105"/>
            <a:ext cx="6800434" cy="5740033"/>
          </a:xfrm>
          <a:prstGeom prst="rect">
            <a:avLst/>
          </a:prstGeom>
        </p:spPr>
        <p:txBody>
          <a:bodyPr wrap="square" tIns="91440" anchor="t">
            <a:spAutoFit/>
          </a:bodyPr>
          <a:lstStyle>
            <a:lvl1pPr marL="0" indent="0" algn="l" defTabSz="914400" rtl="0" eaLnBrk="1" latinLnBrk="0" hangingPunct="1">
              <a:spcBef>
                <a:spcPct val="20000"/>
              </a:spcBef>
              <a:buFont typeface="Arial" panose="020B0604020202020204" pitchFamily="34" charset="0"/>
              <a:buNone/>
              <a:defRPr sz="1100" kern="1200">
                <a:solidFill>
                  <a:schemeClr val="bg1">
                    <a:lumMod val="5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1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05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indent="457200" algn="just">
              <a:spcBef>
                <a:spcPts val="1000"/>
              </a:spcBef>
              <a:defRPr/>
            </a:pPr>
            <a:r>
              <a:rPr lang="zh-CN" altLang="en-US" sz="2800" spc="-100">
                <a:solidFill>
                  <a:schemeClr val="tx1"/>
                </a:solidFill>
                <a:latin typeface="宋体" panose="02010600030101010101" pitchFamily="2" charset="-122"/>
                <a:ea typeface="宋体" panose="02010600030101010101" pitchFamily="2" charset="-122"/>
              </a:rPr>
              <a:t>进入</a:t>
            </a:r>
            <a:r>
              <a:rPr lang="en-US" altLang="zh-CN" sz="2800" spc="-100">
                <a:solidFill>
                  <a:schemeClr val="tx1"/>
                </a:solidFill>
                <a:latin typeface="宋体" panose="02010600030101010101" pitchFamily="2" charset="-122"/>
                <a:ea typeface="宋体" panose="02010600030101010101" pitchFamily="2" charset="-122"/>
              </a:rPr>
              <a:t>21</a:t>
            </a:r>
            <a:r>
              <a:rPr lang="zh-CN" altLang="en-US" sz="2800" spc="-100">
                <a:solidFill>
                  <a:schemeClr val="tx1"/>
                </a:solidFill>
                <a:latin typeface="宋体" panose="02010600030101010101" pitchFamily="2" charset="-122"/>
                <a:ea typeface="宋体" panose="02010600030101010101" pitchFamily="2" charset="-122"/>
              </a:rPr>
              <a:t>世纪后，西方民主政治的衰退已成为难以回避的现实。如何化解这种困境，是当代西方民主国家必须面对的一个重大难题。在未来，美、英政府可能会对当前僵化的政治体制进行一些局部的政策调适，但是民粹主义思潮与各类严峻挑战依然存在，政治衰败无法根本摆脱。显然，</a:t>
            </a:r>
            <a:r>
              <a:rPr lang="zh-CN" altLang="en-US" sz="2800" b="1" spc="-100">
                <a:solidFill>
                  <a:srgbClr val="C00000"/>
                </a:solidFill>
                <a:latin typeface="宋体" panose="02010600030101010101" pitchFamily="2" charset="-122"/>
                <a:ea typeface="宋体" panose="02010600030101010101" pitchFamily="2" charset="-122"/>
              </a:rPr>
              <a:t>在多元利益的社会架构下，国家重大决策应该以国家利益与民众福祉为根本出发点，民主政治制度发展的核心主题仍然是寻求国家与个人、经济与政治之间的某种平衡这也是民主政治发展的永恒主题。</a:t>
            </a:r>
            <a:r>
              <a:rPr lang="zh-CN" altLang="en-US" sz="2800" spc="-100">
                <a:solidFill>
                  <a:schemeClr val="tx1"/>
                </a:solidFill>
                <a:latin typeface="宋体" panose="02010600030101010101" pitchFamily="2" charset="-122"/>
                <a:ea typeface="宋体" panose="02010600030101010101" pitchFamily="2" charset="-122"/>
              </a:rPr>
              <a:t>要抛弃对西方民主的绝对自信与自我满足，不断完善自身制度。</a:t>
            </a:r>
            <a:endParaRPr kumimoji="0" lang="en-US" sz="2800" i="0" u="none" strike="noStrike" kern="1200" cap="none" spc="-100" normalizeH="0" noProof="0" dirty="0">
              <a:ln>
                <a:noFill/>
              </a:ln>
              <a:solidFill>
                <a:schemeClr val="tx1"/>
              </a:solidFill>
              <a:effectLst/>
              <a:uLnTx/>
              <a:uFillTx/>
              <a:latin typeface="宋体" panose="02010600030101010101" pitchFamily="2" charset="-122"/>
              <a:ea typeface="宋体" panose="02010600030101010101" pitchFamily="2" charset="-122"/>
            </a:endParaRPr>
          </a:p>
        </p:txBody>
      </p:sp>
      <p:pic>
        <p:nvPicPr>
          <p:cNvPr id="2" name="Picture 2" descr="D:\desktop\662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2626" y="1296366"/>
            <a:ext cx="5518183" cy="4771578"/>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7739633" y="1622265"/>
            <a:ext cx="3985522" cy="392276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9"/>
          <p:cNvSpPr/>
          <p:nvPr/>
        </p:nvSpPr>
        <p:spPr>
          <a:xfrm>
            <a:off x="3013277" y="69888"/>
            <a:ext cx="6800434" cy="805011"/>
          </a:xfrm>
          <a:prstGeom prst="roundRect">
            <a:avLst>
              <a:gd name="adj" fmla="val 50000"/>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latin typeface="+mj-ea"/>
                <a:ea typeface="+mj-ea"/>
              </a:rPr>
              <a:t>西方民主制度困境的前景思考</a:t>
            </a:r>
            <a:endParaRPr lang="en-US" altLang="zh-CN" sz="3600">
              <a:latin typeface="+mj-ea"/>
              <a:ea typeface="+mj-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9"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7000"/>
            <a:lum/>
          </a:blip>
          <a:srcRect/>
          <a:stretch>
            <a:fillRect t="-17000" b="-17000"/>
          </a:stretch>
        </a:blipFill>
        <a:effectLst/>
      </p:bgPr>
    </p:bg>
    <p:spTree>
      <p:nvGrpSpPr>
        <p:cNvPr id="1" name=""/>
        <p:cNvGrpSpPr/>
        <p:nvPr/>
      </p:nvGrpSpPr>
      <p:grpSpPr>
        <a:xfrm>
          <a:off x="0" y="0"/>
          <a:ext cx="0" cy="0"/>
          <a:chOff x="0" y="0"/>
          <a:chExt cx="0" cy="0"/>
        </a:xfrm>
      </p:grpSpPr>
      <p:sp>
        <p:nvSpPr>
          <p:cNvPr id="20" name="TextBox 33"/>
          <p:cNvSpPr txBox="1"/>
          <p:nvPr/>
        </p:nvSpPr>
        <p:spPr>
          <a:xfrm>
            <a:off x="842058" y="1566952"/>
            <a:ext cx="10507884" cy="1862048"/>
          </a:xfrm>
          <a:prstGeom prst="rect">
            <a:avLst/>
          </a:prstGeom>
          <a:noFill/>
        </p:spPr>
        <p:txBody>
          <a:bodyPr wrap="square" rtlCol="0">
            <a:spAutoFit/>
          </a:bodyPr>
          <a:lstStyle/>
          <a:p>
            <a:r>
              <a:rPr lang="zh-CN" altLang="en-US" sz="11500" b="1">
                <a:solidFill>
                  <a:schemeClr val="accent5">
                    <a:lumMod val="50000"/>
                  </a:schemeClr>
                </a:solidFill>
                <a:latin typeface="华文新魏" panose="02010800040101010101" pitchFamily="2" charset="-122"/>
                <a:ea typeface="华文新魏" panose="02010800040101010101" pitchFamily="2" charset="-122"/>
                <a:cs typeface="Open Sans" panose="020B0606030504020204" pitchFamily="34" charset="0"/>
              </a:rPr>
              <a:t>请大家批评指正！</a:t>
            </a:r>
            <a:endParaRPr lang="en-US" altLang="zh-CN" sz="11500" b="1">
              <a:solidFill>
                <a:schemeClr val="accent5">
                  <a:lumMod val="50000"/>
                </a:schemeClr>
              </a:solidFill>
              <a:latin typeface="华文新魏" panose="02010800040101010101" pitchFamily="2" charset="-122"/>
              <a:ea typeface="华文新魏" panose="02010800040101010101" pitchFamily="2" charset="-122"/>
              <a:cs typeface="Open Sans" panose="020B06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p="http://schemas.openxmlformats.org/presentationml/2006/main">
  <p:tag name="ISPRING_ULTRA_SCORM_COURSE_ID" val="0E40411D-7598-452A-AEA4-9A7EAFE4280C"/>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DDvZhIFQ6tKGQEAAAHEQAAHQAAAHVuaXZlcnNhbC9jb21tb25fbWVzc2FnZXMubG5nrVhtb9s2EP5eoP+BEFBgA7a0HdCiGBIHtMTYRGTJleg42QsERmJsIpSY6cVt9mm/Zj9sv2RHyk7ivkBSEsA2TMr33PHunrujD48/5wptRFlJXRw5bw/eOEgUqc5ksTpyFuzk5w8OqmpeZFzpQhw5hXbQ8ejli0PFi1XDVwK+v3yB0GEuqgqW1cis7tdIZkfOfJy44WyOg4vEDydhMqYTZ+Tq/IYXt8jXK/1H+cMv7z98fvvu/Y+Hr7eSfYDiGfb9fShkkd696QEUsCj0E0AjfhKQc+aMzOcwuXDBfBoQZ7T9Mkx6HpEzZ2Q+O+UWUUQClsQ+9UhC4yQImfWFTxjxnNGFbtCabwSqNdpI8QnVawGRrGUpUKVkZh+kGjaKRnQp88IZpkESkZhF1GU0DJxRrMvy9icLy5t6rUtQV6FMVvxSiczqhJyxz29KUYFqXkNOIXjVawm/1DmXxUGn6ggvaTBJWBj6cUICb7fjjEiRIa/kRs1AlAjHJAKAkleifIRsYrPMiiOs1DCEKZ1MfXgzY8JUrtYK3vVQO+YEYjAXRZcU5AiJILvieBlGnnEaqEIc3fCq+qTLbC8/HgaqC5gGbggp6LIH4Mxg7IAhxhIqR1mKtO4Cm5E4xhOSjMNzSGTgXThEIjwFup0OkbggMVCExF0yAT6jE2wS3lBsl/87fqXcpLO6RTxNQc64byN1U8GOcSmwwDKtOhimJiYfFxA2iv3v0LhFBe/a1UpuBNhRZqLsVASVxSWeyaKPC/pbcoKpT7wE0soLlwmzJc9ozPktKnSNeLbhRSrQpUh5A7l+C88ymdlnJs5W/1+N/BvxeltVXm0LUuCR81dD7dmrYd8wq6nAproW+U3dpdo4bGv+Y6wwOf1dE/oc/XH6Y5cEOKLh80Smknmj2qr75PjcWTY0Rp1GPNFT/aP13JbEbW0dUyhYY6n7SxDopqZ/QANU/aVocAKK5m2JhhpOi6sBOoNwCxBo9FiMM3DVngln4MIB8ksyjimD2WgpLitZd44dlo1tgL4d2hTmPCVqcU/GS3GlYcJRgm/a6QO6kI10Z0AfDDd7rYJR5oPJAQCu2uQBSCVzsD/rgbmYkZ0H2gK/d5KlblRmyavktS3y4NsmF1+PTVelzu2u4tUuedsmc/wUK9rDRa3S+YD2f8e/3vF5QL/HRykmOHKniYsDl5hB33BV9RQCChhX+CxOfDw24sCFnNfpGprplW6KrCdQO6t75AQD2PbMseBluv7vn397YnxhSbuLtru/DgIBYpsqSO7Afg90Lao/u0AYHu/L2UUfqe3dZifX86rDKGThs9wheNtacp3D1kG3XkjybdAwY9idzoAHsU173ZQwug1BmOHoFGqZncKd0YyX11AImdZqEIp1tUnAepj2++tlUytZiCGyT2sl5sCMzhPsefauDeRTMr1ue2YGN4p0e+lWcOnuC+ZOcQB19gs8kcl6IKBtTbsqBERv1/c033zdqe5Wlf3L4vD1g38w/gdQSwMEFAACAAgAw72YSHhKBhwoAwAAhgwAACcAAAB1bml2ZXJzYWwvZmxhc2hfcHVibGlzaGluZ19zZXR0aW5ncy54bWzVV91u2jAUvucpLE+9LGk7unYooZoKaFVbQIVt7VVlYkOsOnYW21B6tafZg+1JdhwDBbXr0h+kDQkRn5/v/J+Y8Og2FWjCcs2VjPBudQcjJmNFuRxH+MugvX2IkTZEUiKUZBGWCqOjRiXM7FBwnfSZMSCqEcBIXc9MhBNjsnoQTKfTKtdZ7rhKWAP4uhqrNMhyppk0LA8yQWbwY2YZ03iOUAIAvqmSc7VGpYJQ6JHOFbWCIU7Bc8ldUES0BdEJDrzYkMQ341xZSY+VUDnKx8MIv2sXn4WMh2rylEmXE90AoiObOqGUOy+I6PM7hhLGxwm4e1DDaMqpSSK8V3MoIB08RCmwfejEoRwryIE0c/iUGUKJIf7o7Rl2a/SC4El0JknK4wFwkIs/ws3B9eerXuvi7KRzej3ods8GJz3vRKETrOOEwbqhEBxSNo/Z0k5IjCFxAn6DzogIzcJglbQQGym55pw7o6ESkPtCC9ooHTLaISlbqUb/hss2SO5iNIJAxCzCn3JOBEbcEMHjpbK2Q224KareXpVEgAXtydB5H9+b99mJE5JrturWgqNdzuPGN2UFRTNlkeA3DBmFIH6bwlPC0Gpx0ChXaUGF9jFICw4WJ5xNGT0qcjoH/JOhKzCRWtCEXs0EM97Cd8vv0JCNVA64jEygs4HOtcevPgs4I1rfg5KFj1v9s5Nm6/qk02xdbrkACZ0QGT8THArO0sxsBJ/MkFRmoQfpiInVrCgK5bTglYmt+vIyaJ5a4cv81sVYgd5gSTZj5TmF+asHpc0mZFIMohuuAhpGkENJPCYwYlgXXFpWFjAmEikpZojEsNa0G+sJV1YDxQ+wh9Yv99DrIy6L0xhWG1jMKctLQe7s7r2v7X84OPxYrwa/fvzcflJpvvB7gjhzfuMfP7nyl2v/4TYMA7elH1/aJrf/5s7uXbS+lslrp3U5KFXSVr8UXLeMVPe0jNSFf8n0Vl4wpVyApTT2QwZrSfCUG0bfssVe0Caverf7HttMm2ww5teMxn8Tsj8tr4lr98IwePTi6jgplzyFRLiVuLztNvZrO3DTfJRVqQDa+n+HRuU3UEsDBBQAAgAIAMO9mEjwTvk+qQIAAFwKAAAhAAAAdW5pdmVyc2FsL2ZsYXNoX3NraW5fc2V0dGluZ3MueG1slVZdT9swFH3fr6i6d8I+NDbJVIJSJCQ20EC8O8ltYtWxK/umrP9+14nTOGlD0lpI9bnn2Nf3qzC7EWrxaTZjiZbavACiUJl1SIPNRHo9j0tErS4SrRAUXihtCi7ni8+3926xqGKOqfQODGnuq8+IZs0TaK+ZLpl0R6KLLVf7R53pi5gnm8zoUqWjsny/BSOF2hDz8tfVcnU1xJTC4gNC0fFp9dOtaZKtAWvBufRj5daoSvIYZHPTZfWZqGmv+vj1PdlOWIGV7OaLW0OyLc/gnCBTYuj0swUI/5Co3766NUiVfA/mrMP1ttyeJTA6cwHtaj5O4kEjNU+p/Uhwd+nWqMA9yF00mgUfnu93bgUk/zXse+ba1Wj57OLaGwgu6bGEBZoSWNTsapvN9ftTidQfsFhzaYkQQi3pmZx+5qXt0FqwJf6Fd6HSkOWRlvKmZVnAsvY4ZHYNrWC5vK2mRcg9YIGPBnYerN/aA1vmH4rsETMAW+aLFCk8Kbk/9qBvqkVNmm+5T2iQAS/upIDMoDhtU+9Ks2us7qpH17028NUDDafQKSys8+dVFOBSx6IKq32Kjpxiiu9ExlFo9dvx4n31GsuinsGX2+niYihQwqmaq3ykSR3Gq9p/Gg0Iq38Z2sfV+xnSIL+ec0Se5AX9Mtn5zOuoUygw8+i0wo1KooN5UGsdaKq7h0QFNxswr1rLqdcojWCnHq/r/hqisyiIAYtOR5n5Q06FX5VFDGZFWRNgmyh3wZqYiyyX9IdvAt4h7SkGrLUUczpPcSEP9ADxVQDcJPmhBupdbSpKiULCDg4DIECqVw89j1kq1KGau8FHWGNYdR6ZVJZ+XrTl0p0jAX6C/0ZudQ7uWSZUPvLYVi/rNP/YfG5mmivAcJxVe19PnZPJfhxCAt1/lf8BUEsDBBQAAgAIAMO9mEiTQTUm/QIAAJcLAAAmAAAAdW5pdmVyc2FsL2h0bWxfcHVibGlzaGluZ19zZXR0aW5ncy54bWzNlt1SGjEUgO95ikw6XsqqtdUyuzgdwdGpFUZoq1dO2AQ2YzbZ5gfEqz5NH6xP0pMNIIyWro50ygwDOcn5zl9ykvjoLhdozLThSiZ4t76DEZOpolyOEvylf7J9iJGxRFIilGQJlgqjo2YtLtxAcJP1mLWw1CDASNMobIIza4tGFE0mkzo3hfazSjgLfFNPVR4VmhkmLdNRIcgUfuy0YAbPCBUA8M2VnKk1azWE4kD6rKgTDHEKnkvugyLi1OYCR2HVgKS3I62cpMdKKI30aJDgNyflZ74mkFo8Z9KnxDRB6MW2QSjl3gkievyeoYzxUQbeHuxjNOHUZgne2/cUWB09ppTsEDnxlGMFKZB2hs+ZJZRYEobBnmV31swFQUSnkuQ87cMM8uEnuNW/Ob3uti/Pzy4+3fQ7nfP+WTc4UepEq5w4WjUUg0PK6ZQt7MTEWpJm4DfoDIkwLI6WRfNlQyVXnPNjNFACUl9qYTQET8U0wR81JwIjbong6WLWEj1i9oQLiMHr7taH0uIHYIg3zYg2bNnQfMb4LKbNb8oJiqbKIcFvGbIKQUQuh38ZQ8vpRkOt8lIqiLHICE4ZGnM2YfSozNIM+CdD12Aid6AJm68QzAYL3x2/RwM2VBq4jIxhq4Kcm8CvPwtcEGMeoGTu41bv/KzVvjm7aLWvtnyAhI6JTJ8JhxKyvLAb4ZMpksrO9SAdKXGGlUWhnJZzVWKrv7wMhudOhDK/djGW0BssyWasPKcwf/WgstmMjMuD6A9XiYYjyKEkgQkTKRx3Lh2rCkyJREqKKSIpNCrjj/WYK2dAEg5wQJuXexj0EZflaAQ3B1jUlOlKyJ3dvbf7794fHH5o1KNfP35ur1WatfCuIN5c6OHHa5v4opE/7oZx5Hvn023YavevunD3sv21SqYu2lf9SkVq9yrhOlVWdT5VWXUZro3u0pVRyQVoM6NwbKDRCJ5zy+hrbpoXFH79/Ru2xSsVfoNRrN2+/28QYbR4bq28r+LoyQdgDeSrj+lm7TdQSwMEFAACAAgAw72YSEnTaX+KAQAAJgYAAB8AAAB1bml2ZXJzYWwvaHRtbF9za2luX3NldHRpbmdzLmpzjZRNb8IwDIbv/Ioqu06IfWhsu20DpEkcJo3btENaTKlIkypJOzrEf1/cbtAGlzW+kFcPr2NX9m4QuMMiFjwGu+p3dX9r3ysNULM6h8u2Ljr0FHVmRLKERZKCSCQwDykQWXFh4KDvjwjlzGTlGpbv6GsahkwdzBpiRoma8DUUWBDgFwVuKfG7Xd1vZXVVjV6HubVKDiMlLUg7lEqnvGLYxfMMo1mkB6sCdI3OqkOgKx5By/Q8ec4xUmnGZTlXsRqGPNrEWuVy2UWvywy0++qbGhg9jF+m4yYgEmNfLaR+4uk9RjeZaTAGfvPeTTFIWPAQRMN3VJ0zaMv4tCCPLhKT2D/66QqjSWc8hh5dcg11Xn05C1tbEzfXGC1C8BJ0HyuV5VkfTqsYO3KCnvb8gArFl4mMa24ywiA5fCzadnXvWOjtBIO1Rkh5I7Smxi+lREmJ5OxbenqNl3pO/Vd0pvaWSffO8sCCfo31dwnePwLGreXROnUrwq1I1wquN6AXSgn3/M//HurnGux/AFBLAwQUAAIACADDvZh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DDvZhIC5qK2W8AAAB3AAAAHAAAAHVuaXZlcnNhbC9sb2NhbF9zZXR0aW5ncy54bWwNjLsOwjAMAPd+heW9PDaGph2Q2GBp+QCrMSiSY6MkreDv8XYnnW6Yvllg51KTacDz4YTAulpM+g74XG79BaE20khiygHVEKaxG8RWkplb87DCR+jHZeHs0PhB2cs5uTFcbSuVoYe7T1+JIx7H7g9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w72YSD4sspNyAQAA/AIAACkAAAB1bml2ZXJzYWwvc2tpbl9jdXN0b21pemF0aW9uX3NldHRpbmdzLnhtbI1S22rcMBB971eI/MBKGt0MzoJuLoaWhm5CH4O7VotpIhdLoaHo4yunXTbbbEk1TzPnzBlmdNr0bYr2IeX5fvo55GmOu5DzFL+m7RuE2v18Ny9XS0ghp82x8mmK4/yjj1/mtVarKQ9xHJbRrmjaYtQ9PaSkVk7VjBlGkWSeeoWc57ZiDbgGbMUcJbbd/CXxW3cJ+xDzedV2c4K+bOhjCkvu4xget3DKfg6dbvB2Gcap8tJWsDXKYWpxbA3ECJfcF6oBQCDLHXG4SNlITZDHjGMoRlGggAjnpBGFSMqhZl0jqgrzjUBMMkZdoZ7WbqS1cdQWCQ0huk7zqrGl64zEGBFCgLnCBXQGo8qGqqFBrQcEBwZE0UYTBaiznelY8c4Ly5GiXmBcmDGA8fG4x+2en+tY/e91Dud8RfDsF5xFV29tzpir3T8sSyVfh/vvd0MO6POQQj9eXuz691fv/K39cPNx5y/+mPPJyAfq6ti6+j8N/gtQSwMEFAACAAgAw72YSM60os8mBQAAw0wAABcAAAB1bml2ZXJzYWwvdW5pdmVyc2FsLnBuZ+3c+09TVxwA8At0teUhOMzGUAG3CYtIqUMEtkqlYStIedhNAZlQY7VLjMPiNqU82lJFTRx3E42o2Ep004yKc6+ClpZHtBZru7oA80UxlHa00ZrVUvtezZIlXH7YH7DvTW7OOd+ce/P93HPu98dzpKyEHhUeH44gSFRhQT4TQXAMBAnjEvDBiJ+2ih5sQvYy6TSkR7t0JjjAcfKK8xDkKhrh3fZKcEzcU1C5F0EWDr+8Q1S1l9gIwqgozM/7eH/1k0fL0eNVsoN6eyCwOFS4PimGgPunyZesGkq+zrGcLSbbXjvf3m6bwJ/+fiO6becmJ780lxCTtF6AhITi/u2IiV6VaE7kZWeyTzCYvwiHmS6MIXcUtGAns8j6ec+fi+glbyRgo0m4yORj2AQIcYw12FDMn6EkxmIaNkoIER15ex4BHxs1T3VNEBF7cF6UNsB6k4jJSRCEhs2DkiaH8pcDH/jABz7wgQ984AMf+MAHPvCBD3zgAx/4wAc+8IEPfOADH/jABz7wgQ984AMf+MAHPvCBD3zgAx/4wAc+8IEPfOADH/jABz7wgQ984AMf+MAHPvCBD3zgAx/4wAf+/50vNIRKcpt4IwFFs8+tMqvQRF2zz27WlRoUTQ1uv8+TMUyv4eQ6p2+fvOjINAW0qGuL3WPil77oUL2r4wYqUK5Y1aix9/IUdutUllLxvtZstmrNfL+33mW2/Uzu6Cw7p5qbB50g5zksM3r+rjUdVyctTjk/4Nft7XWvs030exwN1cpmn9WqqfiBL2/yzI6bx+O4WSO8BI8g462bjc1Nn4l/H7WfVVG33/W6KWZHI4dySpeGdlOpEonS1hYtUi+z+EvmfKBsJitA91IG3tgwq7s8yA72jy6pnZDXr/3cOK5O8TwePlSj5CsnOq5kSM7ojcfRTLbGXpVYLips0Fh1GrtYz476MCcyzZB54eEMi9z3kcFQPNdDpMS/NzaqovxGF6kb/VMqVNdDqo5njI3eyG2Tck36qi+e0u6nU8cKnqeL1BT/dC+JmbC1LY7xlPetrx+zRQjSCNR1yOOVtX7dd/iPBe0uesCtWOZqMDm39t9gJxLHNo24/Sm7ym7JZh66Wi4/5iQ8iJPalH9l1arVqd9kvnpH8ih986yZQ+6zj87ui5272BHC7q7tTcN3HdHuzC+ltjurDUo2v0Ht9h7Fe/gex634LSb++AOuKS01pUk6yF5nqxeXv57s+sRc/yTRU8XtmajbTs6ZGXVWzN1uA7VCOVkt2dxeq66cymsLS+9fwfFf853p6pFNGUuP9XkO3pOo3IpUa1qmq7imhifN+FVqPeb1p1l18Yxq5nMr5oAkvPBkaxvdMMzuP5HM36A1NE7d9TGnLbtXZpG9rtR9qI9m1FfV3Z/qvH3a8cts1zv8pT8NGrXlDzDrgiPh/DvIlbUX79EPdMuMxsM/kopMTvOJEWI6kydNXOD9lKyWGTUBqujWC42TWmkI2yEe5024YoWRySlyS0IY5j8TuujNS0g7kQ5DO1W9Ey9wfMUyF+XGR4+ZZ5V1Nw84XN5F11Pk2SjFdDlnV+QpVXZ1uW6f3LS7yG71oGViqkyh9a+9MN0wtN+oCpfM+y1whKUrWOQcy/QzFrbCxOJeZhSOzShpz3HBoPHSyWHRcsyrSoI1qfPZyv2RmGI1sDEU336+emF0K6aIZOcNsOqGuidXY4sGnRjHaOPlUOKwp1jhQkRq4pUWQPwX4kUifqZTYy989h0SvAo/KMnvobFa/gZQSwMEFAACAAgAw72YSJXukX5LAAAAawAAABsAAAB1bml2ZXJzYWwvdW5pdmVyc2FsLnBuZy54bWyzsa/IzVEoSy0qzszPs1Uy1DNQsrfj5bIpKEoty0wtV6gAigEFIUBJoRLINUJwyzNTSjKAQgbmZgjBjNTM9IwSWyULA3O4oD7QTABQSwECAAAUAAIACABDlFdHDcAxHsABAADaAwAADwAAAAAAAAABAAAAAAAAAAAAbm9uZS9wbGF5ZXIueG1sUEsBAgAAFAACAAgAw72YSBUOrShkBAAABxEAAB0AAAAAAAAAAQAAAAAA7QEAAHVuaXZlcnNhbC9jb21tb25fbWVzc2FnZXMubG5nUEsBAgAAFAACAAgAw72YSHhKBhwoAwAAhgwAACcAAAAAAAAAAQAAAAAAjAYAAHVuaXZlcnNhbC9mbGFzaF9wdWJsaXNoaW5nX3NldHRpbmdzLnhtbFBLAQIAABQAAgAIAMO9mEjwTvk+qQIAAFwKAAAhAAAAAAAAAAEAAAAAAPkJAAB1bml2ZXJzYWwvZmxhc2hfc2tpbl9zZXR0aW5ncy54bWxQSwECAAAUAAIACADDvZhIk0E1Jv0CAACXCwAAJgAAAAAAAAABAAAAAADhDAAAdW5pdmVyc2FsL2h0bWxfcHVibGlzaGluZ19zZXR0aW5ncy54bWxQSwECAAAUAAIACADDvZhISdNpf4oBAAAmBgAAHwAAAAAAAAABAAAAAAAiEAAAdW5pdmVyc2FsL2h0bWxfc2tpbl9zZXR0aW5ncy5qc1BLAQIAABQAAgAIAMO9mEg9PC/RwQAAAOUBAAAaAAAAAAAAAAEAAAAAAOkRAAB1bml2ZXJzYWwvaTE4bl9wcmVzZXRzLnhtbFBLAQIAABQAAgAIAMO9mEgLmorZbwAAAHcAAAAcAAAAAAAAAAEAAAAAAOISAAB1bml2ZXJzYWwvbG9jYWxfc2V0dGluZ3MueG1sUEsBAgAAFAACAAgARJRXRyO0Tvv7AgAAsAgAABQAAAAAAAAAAQAAAAAAixMAAHVuaXZlcnNhbC9wbGF5ZXIueG1sUEsBAgAAFAACAAgAw72YSD4sspNyAQAA/AIAACkAAAAAAAAAAQAAAAAAuBYAAHVuaXZlcnNhbC9za2luX2N1c3RvbWl6YXRpb25fc2V0dGluZ3MueG1sUEsBAgAAFAACAAgAw72YSM60os8mBQAAw0wAABcAAAAAAAAAAAAAAAAAcRgAAHVuaXZlcnNhbC91bml2ZXJzYWwucG5nUEsBAgAAFAACAAgAw72YSJXukX5LAAAAawAAABsAAAAAAAAAAQAAAAAAzB0AAHVuaXZlcnNhbC91bml2ZXJzYWwucG5nLnhtbFBLBQYAAAAADAAMAIYDAABQHgAAAAA="/>
  <p:tag name="ISPRING_PRESENTATION_TITLE" val="1480"/>
  <p:tag name="ISPRING_SCORM_ENDPOINT" val="&lt;endpoint&gt;&lt;enable&gt;0&lt;/enable&gt;&lt;lrs&gt;http://&lt;/lrs&gt;&lt;auth&gt;0&lt;/auth&gt;&lt;login&gt;&lt;/login&gt;&lt;password&gt;&lt;/password&gt;&lt;key&gt;&lt;/key&gt;&lt;name&gt;&lt;/name&gt;&lt;email&gt;&lt;/email&gt;&lt;/endpoint&gt;&#10;"/>
  <p:tag name="KSO_WPP_MARK_KEY" val="658ee700-fe6a-4f05-bbe5-441914215e10"/>
  <p:tag name="COMMONDATA" val="eyJoZGlkIjoiNWVlNTQ1NWUwYTljNmQxZDVhNDQwMjI1ZTA1YTE4MG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2">
      <a:majorFont>
        <a:latin typeface="Proxima Nova Rg"/>
        <a:ea typeface="微软雅黑"/>
        <a:cs typeface=""/>
      </a:majorFont>
      <a:minorFont>
        <a:latin typeface="Proxima Nova L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2049</Words>
  <Application>WPS 演示</Application>
  <PresentationFormat>宽屏</PresentationFormat>
  <Paragraphs>61</Paragraphs>
  <Slides>9</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宋体</vt:lpstr>
      <vt:lpstr>Wingdings</vt:lpstr>
      <vt:lpstr>ITC Avant Garde Std Md</vt:lpstr>
      <vt:lpstr>Segoe Print</vt:lpstr>
      <vt:lpstr>Iskoola Pota</vt:lpstr>
      <vt:lpstr>微软雅黑</vt:lpstr>
      <vt:lpstr>Segoe UI Symbol</vt:lpstr>
      <vt:lpstr>Times New Roman</vt:lpstr>
      <vt:lpstr>Calibri</vt:lpstr>
      <vt:lpstr>Open Sans</vt:lpstr>
      <vt:lpstr>华文新魏</vt:lpstr>
      <vt:lpstr>Proxima Nova Lt</vt:lpstr>
      <vt:lpstr>ksdb</vt:lpstr>
      <vt:lpstr>Arial Unicode MS</vt:lpstr>
      <vt:lpstr>Proxima Nova Rg</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1480</dc:title>
  <dc:creator>0</dc:creator>
  <cp:lastModifiedBy>晞</cp:lastModifiedBy>
  <cp:revision>148</cp:revision>
  <dcterms:created xsi:type="dcterms:W3CDTF">2016-04-27T07:33:00Z</dcterms:created>
  <dcterms:modified xsi:type="dcterms:W3CDTF">2023-03-29T05:01:48Z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36DF1DDF3DBD4669B0C33E9CE585C8D6</vt:lpwstr>
  </property>
  <property fmtid="{D5CDD505-2E9C-101B-9397-08002B2CF9AE}" pid="3" name="KSOProductBuildVer">
    <vt:lpwstr>2052-11.1.0.13703</vt:lpwstr>
  </property>
</Properties>
</file>