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3" r:id="rId3"/>
    <p:sldId id="324" r:id="rId5"/>
    <p:sldId id="325" r:id="rId6"/>
    <p:sldId id="326" r:id="rId7"/>
    <p:sldId id="327" r:id="rId8"/>
    <p:sldId id="335" r:id="rId9"/>
    <p:sldId id="379" r:id="rId10"/>
    <p:sldId id="334" r:id="rId11"/>
    <p:sldId id="367" r:id="rId12"/>
    <p:sldId id="354" r:id="rId13"/>
    <p:sldId id="339" r:id="rId14"/>
    <p:sldId id="328" r:id="rId15"/>
    <p:sldId id="389" r:id="rId16"/>
    <p:sldId id="347" r:id="rId17"/>
    <p:sldId id="345" r:id="rId18"/>
    <p:sldId id="330" r:id="rId19"/>
  </p:sldIdLst>
  <p:sldSz cx="12192000" cy="6858000" type="screen4x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V" lastIdx="1" clrIdx="0"/>
  <p:cmAuthor id="2" name="kingsoft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A890"/>
    <a:srgbClr val="66676C"/>
    <a:srgbClr val="D7CCC8"/>
    <a:srgbClr val="E7E6E6"/>
    <a:srgbClr val="B1172E"/>
    <a:srgbClr val="FEF19F"/>
    <a:srgbClr val="FEF6B0"/>
    <a:srgbClr val="FDD195"/>
    <a:srgbClr val="F7BE5D"/>
    <a:srgbClr val="F59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6318" autoAdjust="0"/>
  </p:normalViewPr>
  <p:slideViewPr>
    <p:cSldViewPr snapToGrid="0" showGuides="1">
      <p:cViewPr varScale="1">
        <p:scale>
          <a:sx n="109" d="100"/>
          <a:sy n="109" d="100"/>
        </p:scale>
        <p:origin x="948" y="9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56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/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/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/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/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/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/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8" Type="http://schemas.openxmlformats.org/officeDocument/2006/relationships/notesSlide" Target="../notesSlides/notesSlide10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54.xml"/><Relationship Id="rId7" Type="http://schemas.openxmlformats.org/officeDocument/2006/relationships/image" Target="../media/image5.png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notesSlide" Target="../notesSlides/notesSlide13.xml"/><Relationship Id="rId1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8.xml"/><Relationship Id="rId10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586037" y="1695067"/>
            <a:ext cx="5657851" cy="4244193"/>
            <a:chOff x="5572123" y="1172330"/>
            <a:chExt cx="4638737" cy="3479714"/>
          </a:xfrm>
        </p:grpSpPr>
        <p:sp>
          <p:nvSpPr>
            <p:cNvPr id="6" name="矩形 5"/>
            <p:cNvSpPr/>
            <p:nvPr/>
          </p:nvSpPr>
          <p:spPr>
            <a:xfrm>
              <a:off x="5572124" y="1172330"/>
              <a:ext cx="105425" cy="3399672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7839755" y="2280939"/>
              <a:ext cx="103473" cy="4638737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flipH="1" flipV="1">
            <a:off x="2586037" y="889780"/>
            <a:ext cx="6635093" cy="5038387"/>
            <a:chOff x="5261388" y="519244"/>
            <a:chExt cx="5439954" cy="4130853"/>
          </a:xfrm>
        </p:grpSpPr>
        <p:sp>
          <p:nvSpPr>
            <p:cNvPr id="11" name="矩形 10"/>
            <p:cNvSpPr/>
            <p:nvPr/>
          </p:nvSpPr>
          <p:spPr>
            <a:xfrm>
              <a:off x="5261388" y="529007"/>
              <a:ext cx="105424" cy="4121090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6200000">
              <a:off x="7931885" y="1880639"/>
              <a:ext cx="110669" cy="5428244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5914" y="4240769"/>
              <a:ext cx="105425" cy="363773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5498977" y="387080"/>
              <a:ext cx="103474" cy="367801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585720" y="2117725"/>
            <a:ext cx="6506210" cy="68389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4000" spc="225" dirty="0">
                <a:solidFill>
                  <a:srgbClr val="BCA890"/>
                </a:solidFill>
                <a:latin typeface="Arial Rounded MT Bold" panose="020F0704030504030204" charset="0"/>
                <a:ea typeface="包图粗朗体" pitchFamily="2" charset="-122"/>
                <a:cs typeface="Arial Rounded MT Bold" panose="020F0704030504030204" charset="0"/>
                <a:sym typeface="+mn-lt"/>
              </a:rPr>
              <a:t>Electoral Democracy</a:t>
            </a:r>
            <a:endParaRPr lang="en-US" altLang="zh-CN" sz="4000" spc="225" dirty="0">
              <a:solidFill>
                <a:srgbClr val="BCA890"/>
              </a:solidFill>
              <a:latin typeface="Arial Rounded MT Bold" panose="020F0704030504030204" charset="0"/>
              <a:ea typeface="包图粗朗体" pitchFamily="2" charset="-122"/>
              <a:cs typeface="Arial Rounded MT Bold" panose="020F0704030504030204" charset="0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86037" y="2801868"/>
            <a:ext cx="6506508" cy="1915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6000" b="1" spc="2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</a:rPr>
              <a:t>西方选举民主面临的困境有哪些</a:t>
            </a:r>
            <a:endParaRPr sz="6000" b="1" spc="2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5720" y="4716780"/>
            <a:ext cx="6506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专业：政治学与行政学一班</a:t>
            </a:r>
            <a:r>
              <a:rPr lang="en-US" altLang="zh-CN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第九组</a:t>
            </a:r>
            <a:endParaRPr lang="zh-CN" altLang="en-US" sz="2400" b="1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/>
            <a:r>
              <a:rPr lang="zh-CN" altLang="en-US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小组成员：</a:t>
            </a:r>
            <a:r>
              <a:rPr lang="zh-CN" altLang="en-US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暴鸣</a:t>
            </a:r>
            <a:r>
              <a:rPr lang="en-US" altLang="zh-CN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覃皓越</a:t>
            </a:r>
            <a:r>
              <a:rPr lang="en-US" altLang="zh-CN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</a:t>
            </a:r>
            <a:r>
              <a:rPr lang="zh-CN" altLang="en-US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李怡冉</a:t>
            </a:r>
            <a:endParaRPr lang="zh-CN" altLang="en-US" sz="2400" b="1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/>
            <a:r>
              <a:rPr lang="en-US" altLang="zh-CN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          </a:t>
            </a:r>
            <a:r>
              <a:rPr lang="zh-CN" altLang="en-US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高伊</a:t>
            </a:r>
            <a:r>
              <a:rPr lang="en-US" altLang="zh-CN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赵红玉</a:t>
            </a:r>
            <a:r>
              <a:rPr lang="en-US" altLang="zh-CN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</a:t>
            </a:r>
            <a:r>
              <a:rPr lang="zh-CN" altLang="en-US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杨艺博</a:t>
            </a:r>
            <a:endParaRPr lang="zh-CN" altLang="en-US" sz="2400" b="1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>
            <p:custDataLst>
              <p:tags r:id="rId1"/>
            </p:custDataLst>
          </p:nvPr>
        </p:nvSpPr>
        <p:spPr>
          <a:xfrm>
            <a:off x="0" y="-13970"/>
            <a:ext cx="12192000" cy="114046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2800" y="2374900"/>
            <a:ext cx="10896600" cy="375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0" y="80645"/>
            <a:ext cx="12191365" cy="104203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600">
                <a:solidFill>
                  <a:srgbClr val="57423A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algn="ctr"/>
            <a:r>
              <a:rPr lang="en-US" altLang="zh-CN" sz="4400" b="1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03.</a:t>
            </a:r>
            <a:r>
              <a:rPr lang="zh-CN" altLang="en-US" sz="4400" b="1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选民的</a:t>
            </a:r>
            <a:r>
              <a:rPr lang="en-US" altLang="zh-CN" sz="4400" b="1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“冷漠”——</a:t>
            </a:r>
            <a:r>
              <a:rPr lang="zh-CN" altLang="en-US" sz="4400" b="1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从</a:t>
            </a:r>
            <a:r>
              <a:rPr lang="en-US" altLang="zh-CN" sz="4400" b="1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同意到沉默</a:t>
            </a:r>
            <a:endParaRPr lang="en-US" altLang="zh-CN" sz="4400" b="1" dirty="0">
              <a:solidFill>
                <a:srgbClr val="D7CCC8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右箭头 5"/>
          <p:cNvSpPr/>
          <p:nvPr>
            <p:custDataLst>
              <p:tags r:id="rId3"/>
            </p:custDataLst>
          </p:nvPr>
        </p:nvSpPr>
        <p:spPr>
          <a:xfrm>
            <a:off x="1324176" y="2073070"/>
            <a:ext cx="9629375" cy="423776"/>
          </a:xfrm>
          <a:prstGeom prst="rightArrow">
            <a:avLst>
              <a:gd name="adj1" fmla="val 100000"/>
              <a:gd name="adj2" fmla="val 71429"/>
            </a:avLst>
          </a:prstGeom>
          <a:solidFill>
            <a:srgbClr val="000000">
              <a:lumMod val="65000"/>
              <a:lumOff val="35000"/>
            </a:srgbClr>
          </a:solidFill>
          <a:ln>
            <a:solidFill>
              <a:srgbClr val="FFFFFF"/>
            </a:solidFill>
          </a:ln>
        </p:spPr>
        <p:txBody>
          <a:bodyPr wrap="none" tIns="180000" rtlCol="0" anchor="t">
            <a:noAutofit/>
          </a:bodyPr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4"/>
            </p:custDataLst>
          </p:nvPr>
        </p:nvSpPr>
        <p:spPr>
          <a:xfrm>
            <a:off x="1324175" y="1096369"/>
            <a:ext cx="2837884" cy="9759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p>
            <a:pPr lvl="0" algn="ctr" defTabSz="0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zh-CN" altLang="en-US" sz="2800" b="1">
                <a:solidFill>
                  <a:srgbClr val="66676C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积极</a:t>
            </a:r>
            <a:r>
              <a:rPr lang="en-US" altLang="zh-CN" sz="2800" b="1">
                <a:solidFill>
                  <a:srgbClr val="66676C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认同</a:t>
            </a:r>
            <a:endParaRPr lang="zh-CN" altLang="en-US" sz="2800" b="1">
              <a:solidFill>
                <a:srgbClr val="66676C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28" name="椭圆 27"/>
          <p:cNvSpPr/>
          <p:nvPr>
            <p:custDataLst>
              <p:tags r:id="rId5"/>
            </p:custDataLst>
          </p:nvPr>
        </p:nvSpPr>
        <p:spPr>
          <a:xfrm>
            <a:off x="2375777" y="1917823"/>
            <a:ext cx="734677" cy="73467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CA890"/>
            </a:solidFill>
          </a:ln>
        </p:spPr>
        <p:style>
          <a:lnRef idx="2">
            <a:srgbClr val="4276AA">
              <a:shade val="50000"/>
            </a:srgbClr>
          </a:lnRef>
          <a:fillRef idx="1">
            <a:srgbClr val="4276AA"/>
          </a:fillRef>
          <a:effectRef idx="0">
            <a:srgbClr val="4276AA"/>
          </a:effectRef>
          <a:fontRef idx="minor">
            <a:srgbClr val="FFFFFF"/>
          </a:fontRef>
        </p:style>
        <p:txBody>
          <a:bodyPr wrap="none" rtlCol="0" anchor="ctr"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kern="0">
                <a:solidFill>
                  <a:prstClr val="black"/>
                </a:solidFill>
              </a:rPr>
              <a:t>1</a:t>
            </a:r>
            <a:endParaRPr lang="zh-CN" altLang="en-US" sz="2000" b="1" kern="0">
              <a:solidFill>
                <a:prstClr val="black"/>
              </a:solidFill>
            </a:endParaRPr>
          </a:p>
        </p:txBody>
      </p:sp>
      <p:sp>
        <p:nvSpPr>
          <p:cNvPr id="11" name="剪去同侧角的矩形 10"/>
          <p:cNvSpPr/>
          <p:nvPr>
            <p:custDataLst>
              <p:tags r:id="rId6"/>
            </p:custDataLst>
          </p:nvPr>
        </p:nvSpPr>
        <p:spPr>
          <a:xfrm>
            <a:off x="1323975" y="2736215"/>
            <a:ext cx="2837815" cy="3749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p>
            <a:pPr marL="228600" indent="-228600" defTabSz="0" fontAlgn="auto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2800" b="1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同意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有赖于人们的主动表达。</a:t>
            </a:r>
            <a:endParaRPr lang="zh-CN" altLang="en-US" sz="28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228600" indent="-228600" defTabSz="0" fontAlgn="auto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endParaRPr lang="zh-CN" altLang="en-US" sz="28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228600" indent="-228600" defTabSz="0" fontAlgn="auto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在选举民主中，同意也意味着人们</a:t>
            </a:r>
            <a:r>
              <a:rPr lang="zh-CN" altLang="en-US" sz="2800" b="1" u="sng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积极参与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决定由谁来统治。</a:t>
            </a:r>
            <a:endParaRPr lang="zh-CN" altLang="en-US" sz="28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4581512" y="1096369"/>
            <a:ext cx="2837884" cy="9759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p>
            <a:pPr lvl="0" algn="ctr" defTabSz="0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zh-CN" altLang="en-US" sz="2800" b="1">
                <a:solidFill>
                  <a:srgbClr val="66676C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消极沉默</a:t>
            </a:r>
            <a:endParaRPr lang="zh-CN" altLang="en-US" sz="2800" b="1">
              <a:solidFill>
                <a:srgbClr val="66676C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5633115" y="1917823"/>
            <a:ext cx="734677" cy="73467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CA890"/>
            </a:solidFill>
          </a:ln>
        </p:spPr>
        <p:style>
          <a:lnRef idx="2">
            <a:srgbClr val="4276AA">
              <a:shade val="50000"/>
            </a:srgbClr>
          </a:lnRef>
          <a:fillRef idx="1">
            <a:srgbClr val="4276AA"/>
          </a:fillRef>
          <a:effectRef idx="0">
            <a:srgbClr val="4276AA"/>
          </a:effectRef>
          <a:fontRef idx="minor">
            <a:srgbClr val="FFFFFF"/>
          </a:fontRef>
        </p:style>
        <p:txBody>
          <a:bodyPr wrap="none" rtlCol="0" anchor="ctr"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kern="0">
                <a:solidFill>
                  <a:prstClr val="black"/>
                </a:solidFill>
              </a:rPr>
              <a:t>2</a:t>
            </a:r>
            <a:endParaRPr lang="zh-CN" altLang="en-US" sz="2000" b="1" kern="0">
              <a:solidFill>
                <a:prstClr val="black"/>
              </a:solidFill>
            </a:endParaRPr>
          </a:p>
        </p:txBody>
      </p:sp>
      <p:sp>
        <p:nvSpPr>
          <p:cNvPr id="26" name="剪去同侧角的矩形 25"/>
          <p:cNvSpPr/>
          <p:nvPr>
            <p:custDataLst>
              <p:tags r:id="rId9"/>
            </p:custDataLst>
          </p:nvPr>
        </p:nvSpPr>
        <p:spPr>
          <a:xfrm>
            <a:off x="4581525" y="2736215"/>
            <a:ext cx="2837815" cy="3749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p>
            <a:pPr marL="228600" indent="-228600" defTabSz="0" fontAlgn="auto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民主的合法性不再立于人们的同意的基础之上，而是人们的沉默。</a:t>
            </a:r>
            <a:endParaRPr lang="zh-CN" altLang="en-US" sz="28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228600" indent="-228600" defTabSz="0" fontAlgn="auto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endParaRPr lang="zh-CN" altLang="en-US" sz="28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228600" indent="-228600" defTabSz="0" fontAlgn="auto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沉默</a:t>
            </a:r>
            <a:r>
              <a:rPr lang="en-US" altLang="zh-CN" sz="2800" b="1" u="sng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不等同</a:t>
            </a:r>
            <a:r>
              <a:rPr lang="en-US" altLang="zh-CN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于同意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。</a:t>
            </a:r>
            <a:endParaRPr lang="zh-CN" altLang="en-US" sz="28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8" name="矩形 17"/>
          <p:cNvSpPr/>
          <p:nvPr>
            <p:custDataLst>
              <p:tags r:id="rId10"/>
            </p:custDataLst>
          </p:nvPr>
        </p:nvSpPr>
        <p:spPr>
          <a:xfrm>
            <a:off x="7838850" y="1096369"/>
            <a:ext cx="2837884" cy="9759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p>
            <a:pPr lvl="0" algn="ctr" defTabSz="0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zh-CN" altLang="en-US" sz="2800" b="1">
                <a:solidFill>
                  <a:srgbClr val="66676C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多数原则</a:t>
            </a:r>
            <a:r>
              <a:rPr lang="en-US" altLang="zh-CN" sz="2800" b="1">
                <a:solidFill>
                  <a:srgbClr val="66676C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的违背</a:t>
            </a:r>
            <a:endParaRPr lang="en-US" altLang="zh-CN" sz="2800" b="1">
              <a:solidFill>
                <a:srgbClr val="66676C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22" name="椭圆 21"/>
          <p:cNvSpPr/>
          <p:nvPr>
            <p:custDataLst>
              <p:tags r:id="rId11"/>
            </p:custDataLst>
          </p:nvPr>
        </p:nvSpPr>
        <p:spPr>
          <a:xfrm>
            <a:off x="8890452" y="1917823"/>
            <a:ext cx="734677" cy="73467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CA890"/>
            </a:solidFill>
          </a:ln>
        </p:spPr>
        <p:style>
          <a:lnRef idx="2">
            <a:srgbClr val="4276AA">
              <a:shade val="50000"/>
            </a:srgbClr>
          </a:lnRef>
          <a:fillRef idx="1">
            <a:srgbClr val="4276AA"/>
          </a:fillRef>
          <a:effectRef idx="0">
            <a:srgbClr val="4276AA"/>
          </a:effectRef>
          <a:fontRef idx="minor">
            <a:srgbClr val="FFFFFF"/>
          </a:fontRef>
        </p:style>
        <p:txBody>
          <a:bodyPr wrap="none" rtlCol="0" anchor="ctr"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kern="0">
                <a:solidFill>
                  <a:prstClr val="black"/>
                </a:solidFill>
              </a:rPr>
              <a:t>3</a:t>
            </a:r>
            <a:endParaRPr lang="zh-CN" altLang="en-US" sz="2000" b="1" kern="0">
              <a:solidFill>
                <a:prstClr val="black"/>
              </a:solidFill>
            </a:endParaRPr>
          </a:p>
        </p:txBody>
      </p:sp>
      <p:sp>
        <p:nvSpPr>
          <p:cNvPr id="30" name="剪去同侧角的矩形 29"/>
          <p:cNvSpPr/>
          <p:nvPr>
            <p:custDataLst>
              <p:tags r:id="rId12"/>
            </p:custDataLst>
          </p:nvPr>
        </p:nvSpPr>
        <p:spPr>
          <a:xfrm>
            <a:off x="7839075" y="2736215"/>
            <a:ext cx="2837815" cy="359156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p>
            <a:pPr marL="228600" indent="-228600" defTabSz="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2800" b="1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多数原则</a:t>
            </a:r>
            <a:r>
              <a:rPr lang="en-US" altLang="zh-CN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牺牲少数人的利益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少数服从多数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  <a:endParaRPr lang="zh-CN" altLang="en-US" sz="28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228600" indent="-228600" defTabSz="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endParaRPr lang="zh-CN" altLang="en-US" sz="28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228600" indent="-228600" defTabSz="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2800" b="1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少数专政</a:t>
            </a:r>
            <a:r>
              <a:rPr lang="en-US" altLang="zh-CN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少数人在幕后操纵，欺骗</a:t>
            </a:r>
            <a:r>
              <a:rPr lang="en-US" altLang="zh-CN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多数人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  <a:endParaRPr lang="zh-CN" altLang="en-US" sz="28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13"/>
            </p:custDataLst>
          </p:nvPr>
        </p:nvCxnSpPr>
        <p:spPr>
          <a:xfrm>
            <a:off x="4291310" y="3075674"/>
            <a:ext cx="0" cy="3252961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cxnSp>
        <p:nvCxnSpPr>
          <p:cNvPr id="32" name="直接连接符 31"/>
          <p:cNvCxnSpPr/>
          <p:nvPr>
            <p:custDataLst>
              <p:tags r:id="rId14"/>
            </p:custDataLst>
          </p:nvPr>
        </p:nvCxnSpPr>
        <p:spPr>
          <a:xfrm>
            <a:off x="7548485" y="3075674"/>
            <a:ext cx="0" cy="3252961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cxnSp>
        <p:nvCxnSpPr>
          <p:cNvPr id="5" name="直接连接符 4"/>
          <p:cNvCxnSpPr/>
          <p:nvPr>
            <p:custDataLst>
              <p:tags r:id="rId15"/>
            </p:custDataLst>
          </p:nvPr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>
            <p:custDataLst>
              <p:tags r:id="rId1"/>
            </p:custDataLst>
          </p:nvPr>
        </p:nvSpPr>
        <p:spPr>
          <a:xfrm>
            <a:off x="0" y="-13970"/>
            <a:ext cx="12192000" cy="378206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76300" y="1612265"/>
            <a:ext cx="4958715" cy="4743450"/>
          </a:xfrm>
          <a:prstGeom prst="rect">
            <a:avLst/>
          </a:prstGeom>
          <a:solidFill>
            <a:schemeClr val="bg1"/>
          </a:solidFill>
          <a:ln w="28575">
            <a:solidFill>
              <a:srgbClr val="BCA89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635" y="170815"/>
            <a:ext cx="12192000" cy="8070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48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04.</a:t>
            </a:r>
            <a:r>
              <a:rPr lang="zh-CN" altLang="en-US" sz="48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集体决策的逻辑困境</a:t>
            </a:r>
            <a:r>
              <a:rPr lang="en-US" altLang="zh-CN" sz="48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——</a:t>
            </a:r>
            <a:r>
              <a:rPr lang="zh-CN" altLang="en-US" sz="48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选民的短视</a:t>
            </a:r>
            <a:endParaRPr lang="zh-CN" altLang="en-US" sz="4800" b="1" spc="225" dirty="0">
              <a:solidFill>
                <a:srgbClr val="D7CCC8"/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6457315" y="1612265"/>
            <a:ext cx="4958715" cy="4743450"/>
          </a:xfrm>
          <a:prstGeom prst="rect">
            <a:avLst/>
          </a:prstGeom>
          <a:solidFill>
            <a:schemeClr val="bg1"/>
          </a:solidFill>
          <a:ln w="28575">
            <a:solidFill>
              <a:srgbClr val="BCA89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Box 15"/>
          <p:cNvSpPr txBox="1"/>
          <p:nvPr/>
        </p:nvSpPr>
        <p:spPr>
          <a:xfrm>
            <a:off x="6737350" y="3041015"/>
            <a:ext cx="4580255" cy="3169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defTabSz="1828800" rtl="0" fontAlgn="auto">
              <a:lnSpc>
                <a:spcPct val="110000"/>
              </a:lnSpc>
            </a:pPr>
            <a:r>
              <a:rPr lang="en-US" sz="2800" kern="12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·无从认真考虑政治治理中涉及的复杂问题</a:t>
            </a:r>
            <a:endParaRPr lang="en-US" sz="2800" kern="12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0" algn="l" defTabSz="1828800" rtl="0" fontAlgn="auto">
              <a:lnSpc>
                <a:spcPct val="110000"/>
              </a:lnSpc>
            </a:pPr>
            <a:r>
              <a:rPr lang="en-US" sz="2800" kern="12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·习惯于从</a:t>
            </a:r>
            <a:r>
              <a:rPr lang="en-US" sz="2800" b="1" kern="120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个人的角度</a:t>
            </a:r>
            <a:r>
              <a:rPr lang="en-US" sz="2800" kern="12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来考虑</a:t>
            </a:r>
            <a:r>
              <a:rPr lang="en-US" sz="2800" b="1" kern="120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短期的问题</a:t>
            </a:r>
            <a:endParaRPr lang="en-US" sz="2800" b="1" kern="120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0" algn="l" defTabSz="1828800" rtl="0" fontAlgn="auto">
              <a:lnSpc>
                <a:spcPct val="110000"/>
              </a:lnSpc>
            </a:pPr>
            <a:r>
              <a:rPr lang="en-US" sz="2800" b="1" kern="12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·</a:t>
            </a:r>
            <a:r>
              <a:rPr lang="en-US" sz="2800" kern="12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易受到政治宣传和操纵的影响</a:t>
            </a:r>
            <a:endParaRPr lang="zh-CN" altLang="en-US" sz="2800" kern="12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3630" y="3041015"/>
            <a:ext cx="4504690" cy="30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noAutofit/>
          </a:bodyPr>
          <a:lstStyle/>
          <a:p>
            <a:pPr algn="l"/>
            <a:r>
              <a:rPr lang="en-US" altLang="zh-CN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多数票规则中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投票具有</a:t>
            </a:r>
            <a:r>
              <a:rPr lang="en-US" altLang="zh-CN" sz="2800" b="1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随意性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和</a:t>
            </a:r>
            <a:r>
              <a:rPr lang="en-US" altLang="zh-CN" sz="2800" b="1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不确定性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  <a:endParaRPr lang="zh-CN" altLang="en-US" sz="28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</a:t>
            </a:r>
            <a:r>
              <a:rPr lang="en-US" altLang="zh-CN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使得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选举民主的运行在逻辑上存在着困境</a:t>
            </a:r>
            <a:r>
              <a:rPr lang="en-US" altLang="zh-CN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个体理性与公共理性之间存在不一致和冲突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，个人选择往往不能实现</a:t>
            </a:r>
            <a:r>
              <a:rPr lang="zh-CN" altLang="en-US" sz="28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稳定有效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的公共选择。</a:t>
            </a:r>
            <a:endParaRPr lang="zh-CN" altLang="en-US" sz="28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37350" y="1880870"/>
            <a:ext cx="2137410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rgbClr val="BCA890"/>
                </a:solidFill>
                <a:latin typeface="华文中宋" panose="02010600040101010101" charset="-122"/>
                <a:ea typeface="华文中宋" panose="02010600040101010101" charset="-122"/>
              </a:rPr>
              <a:t>主体局限</a:t>
            </a:r>
            <a:endParaRPr lang="zh-CN" altLang="en-US" sz="3600" b="1">
              <a:solidFill>
                <a:srgbClr val="BCA89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3630" y="1880870"/>
            <a:ext cx="2273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BCA890"/>
                </a:solidFill>
                <a:latin typeface="华文中宋" panose="02010600040101010101" charset="-122"/>
                <a:ea typeface="华文中宋" panose="02010600040101010101" charset="-122"/>
              </a:rPr>
              <a:t>投票悖论</a:t>
            </a:r>
            <a:endParaRPr lang="zh-CN" altLang="en-US" sz="3600" b="1">
              <a:solidFill>
                <a:srgbClr val="BCA89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3630" y="2561590"/>
            <a:ext cx="4257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BCA890"/>
                </a:solidFill>
                <a:latin typeface="华文中宋" panose="02010600040101010101" charset="-122"/>
                <a:ea typeface="华文中宋" panose="02010600040101010101" charset="-122"/>
              </a:rPr>
              <a:t>投票结果随投票次序的不同而变化</a:t>
            </a:r>
            <a:endParaRPr lang="zh-CN" altLang="en-US" sz="2000">
              <a:solidFill>
                <a:srgbClr val="BCA89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737350" y="2553335"/>
            <a:ext cx="4257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BCA890"/>
                </a:solidFill>
                <a:latin typeface="华文中宋" panose="02010600040101010101" charset="-122"/>
                <a:ea typeface="华文中宋" panose="02010600040101010101" charset="-122"/>
              </a:rPr>
              <a:t>个人权利至上</a:t>
            </a:r>
            <a:endParaRPr lang="zh-CN" altLang="en-US" sz="2000">
              <a:solidFill>
                <a:srgbClr val="BCA89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包图粗朗体" pitchFamily="2" charset="-122"/>
                <a:ea typeface="包图粗朗体" pitchFamily="2" charset="-122"/>
                <a:cs typeface="+mn-ea"/>
                <a:sym typeface="+mn-lt"/>
              </a:rPr>
              <a:t>3</a:t>
            </a:r>
            <a:endParaRPr sz="13800" spc="225" dirty="0">
              <a:solidFill>
                <a:schemeClr val="bg1"/>
              </a:solidFill>
              <a:latin typeface="包图粗朗体" pitchFamily="2" charset="-122"/>
              <a:ea typeface="包图粗朗体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60" y="2684780"/>
            <a:ext cx="1922145" cy="98298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b="1" spc="2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小结</a:t>
            </a:r>
            <a:endParaRPr lang="zh-CN" altLang="en-US" sz="6000" b="1" spc="2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87904" y="3676651"/>
            <a:ext cx="495944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 Black" panose="020B0A04020102020204" charset="0"/>
                <a:ea typeface="字魂58号-创中黑" pitchFamily="2" charset="-122"/>
                <a:cs typeface="Arial Black" panose="020B0A04020102020204" charset="0"/>
              </a:rPr>
              <a:t>Conclusion</a:t>
            </a:r>
            <a:endParaRPr lang="en-US" altLang="zh-CN" sz="1600" dirty="0">
              <a:solidFill>
                <a:schemeClr val="bg1"/>
              </a:solidFill>
              <a:latin typeface="Arial Black" panose="020B0A04020102020204" charset="0"/>
              <a:ea typeface="字魂58号-创中黑" pitchFamily="2" charset="-122"/>
              <a:cs typeface="Arial Black" panose="020B0A040201020202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 txBox="1"/>
          <p:nvPr>
            <p:custDataLst>
              <p:tags r:id="rId1"/>
            </p:custDataLst>
          </p:nvPr>
        </p:nvSpPr>
        <p:spPr>
          <a:xfrm>
            <a:off x="3641725" y="2912110"/>
            <a:ext cx="7888605" cy="3442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72000" rIns="72000" bIns="72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-285750" algn="just" defTabSz="913765" rtl="0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None/>
            </a:pPr>
            <a:r>
              <a:rPr kumimoji="0" sz="2800" b="0" i="0" u="none" kern="1200" cap="none" spc="5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  <a:sym typeface="+mn-ea"/>
              </a:rPr>
              <a:t>选举民主在一定程度上体现了历史的进步和人</a:t>
            </a:r>
            <a:r>
              <a:rPr kumimoji="0" lang="zh-CN" altLang="en-US" sz="2800" b="0" i="0" u="none" kern="1200" cap="none" spc="5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  <a:sym typeface="+mn-ea"/>
              </a:rPr>
              <a:t>类</a:t>
            </a:r>
            <a:r>
              <a:rPr kumimoji="0" sz="2800" b="0" i="0" u="none" kern="1200" cap="none" spc="5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  <a:sym typeface="+mn-ea"/>
              </a:rPr>
              <a:t>生存状态的改善</a:t>
            </a:r>
            <a:r>
              <a:rPr kumimoji="0" lang="zh-CN" altLang="en-US" sz="2800" b="0" i="0" u="none" kern="1200" cap="none" spc="5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  <a:sym typeface="+mn-ea"/>
              </a:rPr>
              <a:t>。</a:t>
            </a:r>
            <a:endParaRPr kumimoji="0" sz="2800" b="0" i="0" u="none" kern="1200" cap="none" spc="5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微软雅黑" panose="020B0503020204020204" charset="-122"/>
              <a:sym typeface="+mn-ea"/>
            </a:endParaRPr>
          </a:p>
          <a:p>
            <a:pPr marR="0" lvl="0" indent="-285750" algn="just" defTabSz="913765" rtl="0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None/>
            </a:pPr>
            <a:r>
              <a:rPr kumimoji="0" lang="zh-CN" sz="2800" b="0" i="0" u="none" kern="1200" cap="none" spc="5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  <a:sym typeface="+mn-ea"/>
              </a:rPr>
              <a:t>然而，西方选举民主</a:t>
            </a:r>
            <a:r>
              <a:rPr kumimoji="0" lang="zh-CN" sz="2800" b="1" i="0" u="none" kern="1200" cap="none" spc="50" normalizeH="0" noProof="0" dirty="0">
                <a:ln w="3175">
                  <a:noFill/>
                  <a:prstDash val="dash"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  <a:sym typeface="+mn-ea"/>
              </a:rPr>
              <a:t>对</a:t>
            </a:r>
            <a:r>
              <a:rPr kumimoji="0" lang="zh-CN" sz="2800" b="1" i="0" u="none" kern="1200" cap="none" spc="50" normalizeH="0" noProof="0" dirty="0">
                <a:ln w="3175">
                  <a:noFill/>
                  <a:prstDash val="dash"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  <a:sym typeface="+mn-ea"/>
              </a:rPr>
              <a:t>选举的过分强调</a:t>
            </a:r>
            <a:r>
              <a:rPr kumimoji="0" lang="zh-CN" sz="2800" b="0" i="0" u="none" kern="1200" cap="none" spc="5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  <a:sym typeface="+mn-ea"/>
              </a:rPr>
              <a:t>使这些积极作用大打折扣，陷入了形式化。</a:t>
            </a:r>
            <a:endParaRPr kumimoji="0" lang="zh-CN" sz="2800" b="0" i="0" u="none" kern="1200" cap="none" spc="5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微软雅黑" panose="020B0503020204020204" charset="-122"/>
              <a:sym typeface="+mn-ea"/>
            </a:endParaRPr>
          </a:p>
          <a:p>
            <a:pPr marR="0" lvl="0" indent="-285750" algn="just" defTabSz="913765" rtl="0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None/>
            </a:pPr>
            <a:r>
              <a:rPr kumimoji="0" lang="en-US" altLang="zh-CN" sz="2800" b="0" i="0" u="none" kern="1200" cap="none" spc="5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  <a:sym typeface="+mn-ea"/>
              </a:rPr>
              <a:t>即使西方不断推进选举制度化、规范化，但终究只是</a:t>
            </a:r>
            <a:r>
              <a:rPr kumimoji="0" lang="en-US" altLang="zh-CN" sz="2800" b="1" i="0" u="none" kern="1200" cap="none" spc="50" normalizeH="0" noProof="0" dirty="0">
                <a:ln w="3175">
                  <a:noFill/>
                  <a:prstDash val="dash"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  <a:sym typeface="+mn-ea"/>
              </a:rPr>
              <a:t>片面的、局限的</a:t>
            </a:r>
            <a:r>
              <a:rPr kumimoji="0" lang="en-US" altLang="zh-CN" sz="2800" b="0" i="0" u="none" kern="1200" cap="none" spc="5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  <a:sym typeface="+mn-ea"/>
              </a:rPr>
              <a:t>民主，民主意愿仅仅体现在民主选举投票的一刹那，而不体现在民主各环节。</a:t>
            </a:r>
            <a:endParaRPr kumimoji="0" lang="en-US" altLang="zh-CN" sz="2800" b="0" i="0" u="none" kern="1200" cap="none" spc="5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3641834" y="2075873"/>
            <a:ext cx="7888680" cy="69659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4800" b="1" i="0" u="none" kern="1200" cap="none" spc="150" normalizeH="0" noProof="0">
                <a:ln w="3175">
                  <a:noFill/>
                  <a:prstDash val="dash"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微软雅黑" panose="020B0503020204020204" charset="-122"/>
              </a:rPr>
              <a:t>民主虚化</a:t>
            </a:r>
            <a:endParaRPr kumimoji="0" lang="zh-CN" altLang="en-US" sz="4800" b="1" i="0" u="none" kern="1200" cap="none" spc="150" normalizeH="0" noProof="0">
              <a:ln w="3175">
                <a:noFill/>
                <a:prstDash val="dash"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0091800" y="932602"/>
            <a:ext cx="1610977" cy="930381"/>
            <a:chOff x="7246094" y="594777"/>
            <a:chExt cx="974314" cy="562692"/>
          </a:xfrm>
          <a:solidFill>
            <a:sysClr val="window" lastClr="FFFFFF">
              <a:lumMod val="85000"/>
            </a:sysClr>
          </a:solidFill>
        </p:grpSpPr>
        <p:sp>
          <p:nvSpPr>
            <p:cNvPr id="13" name="任意多边形: 形状 6"/>
            <p:cNvSpPr/>
            <p:nvPr>
              <p:custDataLst>
                <p:tags r:id="rId4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任意多边形: 形状 7"/>
            <p:cNvSpPr/>
            <p:nvPr>
              <p:custDataLst>
                <p:tags r:id="rId5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pic>
        <p:nvPicPr>
          <p:cNvPr id="15" name="图片 14" descr="C:\Users\kingsoft\Pictures\风景\black-and-white-clouds-cold-994883.jpgblack-and-white-clouds-cold-994883"/>
          <p:cNvPicPr/>
          <p:nvPr>
            <p:custDataLst>
              <p:tags r:id="rId6"/>
            </p:custDataLst>
          </p:nvPr>
        </p:nvPicPr>
        <p:blipFill rotWithShape="1">
          <a:blip r:embed="rId7"/>
          <a:srcRect t="106" b="106"/>
          <a:stretch>
            <a:fillRect/>
          </a:stretch>
        </p:blipFill>
        <p:spPr>
          <a:xfrm>
            <a:off x="107950" y="1049655"/>
            <a:ext cx="3472180" cy="51898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65215" y="2308860"/>
            <a:ext cx="4312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规范性的民意表达程序与环节的缺失</a:t>
            </a:r>
            <a:endParaRPr lang="zh-CN" altLang="en-US" sz="2000" b="1">
              <a:solidFill>
                <a:schemeClr val="accent1">
                  <a:lumMod val="60000"/>
                  <a:lumOff val="4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836670" y="2867660"/>
            <a:ext cx="7761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29355" y="2813685"/>
            <a:ext cx="1066800" cy="97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>
            <p:custDataLst>
              <p:tags r:id="rId1"/>
            </p:custDataLst>
          </p:nvPr>
        </p:nvSpPr>
        <p:spPr>
          <a:xfrm>
            <a:off x="0" y="-13970"/>
            <a:ext cx="12192000" cy="114046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71780"/>
            <a:ext cx="12191365" cy="5607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b="1" spc="225" dirty="0">
                <a:solidFill>
                  <a:srgbClr val="BCA890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民主：充分反映和维护</a:t>
            </a:r>
            <a:r>
              <a:rPr lang="zh-CN" altLang="en-US" sz="32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最广大人民</a:t>
            </a:r>
            <a:r>
              <a:rPr lang="zh-CN" altLang="en-US" sz="3200" b="1" spc="225" dirty="0">
                <a:solidFill>
                  <a:srgbClr val="BCA890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的意愿和根本利益</a:t>
            </a:r>
            <a:endParaRPr lang="zh-CN" altLang="en-US" sz="3200" b="1" spc="225" dirty="0">
              <a:solidFill>
                <a:srgbClr val="BCA890"/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7"/>
          <p:cNvSpPr/>
          <p:nvPr/>
        </p:nvSpPr>
        <p:spPr>
          <a:xfrm>
            <a:off x="1088390" y="1994535"/>
            <a:ext cx="10336530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defTabSz="1828800" fontAlgn="auto"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正如习近平总书记所指出：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“人民只有投票的权利而没有广泛参与的权利，人民只有在投票时被唤醒、投票后就进入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休眠期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，这样的民主是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形式主义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的。”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48815"/>
            <a:ext cx="12192000" cy="301371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81525" y="237490"/>
            <a:ext cx="3029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参考文献</a:t>
            </a:r>
            <a:endParaRPr lang="zh-CN" altLang="en-US" sz="5400" b="1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090" y="2125980"/>
            <a:ext cx="10530205" cy="2606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rgbClr val="D7CCC8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[1]张国军. 选举民主的困境及其超越[D].南开大学,2013.</a:t>
            </a:r>
            <a:endParaRPr lang="zh-CN" altLang="en-US" sz="2400">
              <a:solidFill>
                <a:srgbClr val="D7CCC8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400">
                <a:solidFill>
                  <a:srgbClr val="D7CCC8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</a:t>
            </a:r>
            <a:r>
              <a:rPr lang="en-US" altLang="zh-CN" sz="2400">
                <a:solidFill>
                  <a:srgbClr val="D7CCC8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zh-CN" altLang="en-US" sz="2400">
                <a:solidFill>
                  <a:srgbClr val="D7CCC8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]张程.揭穿西式选举民主的“神话”[J].红旗文稿,2017(04):8-11.</a:t>
            </a:r>
            <a:endParaRPr lang="zh-CN" altLang="en-US" sz="2400">
              <a:solidFill>
                <a:srgbClr val="D7CCC8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400">
                <a:solidFill>
                  <a:srgbClr val="D7CCC8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</a:t>
            </a:r>
            <a:r>
              <a:rPr lang="en-US" altLang="zh-CN" sz="2400">
                <a:solidFill>
                  <a:srgbClr val="D7CCC8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</a:t>
            </a:r>
            <a:r>
              <a:rPr lang="zh-CN" altLang="en-US" sz="2400">
                <a:solidFill>
                  <a:srgbClr val="D7CCC8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]张聪,蔡文成.选举民主:政治合法性的建构及其困境[J].理论与改革,2014(05):23-28.DOI:10.13553/j.cnki.llygg.2014.05.041.</a:t>
            </a:r>
            <a:endParaRPr lang="zh-CN" altLang="en-US" sz="2400">
              <a:solidFill>
                <a:srgbClr val="D7CCC8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400">
                <a:solidFill>
                  <a:srgbClr val="D7CCC8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</a:t>
            </a:r>
            <a:r>
              <a:rPr lang="en-US" altLang="zh-CN" sz="2400">
                <a:solidFill>
                  <a:srgbClr val="D7CCC8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4</a:t>
            </a:r>
            <a:r>
              <a:rPr lang="zh-CN" altLang="en-US" sz="2400">
                <a:solidFill>
                  <a:srgbClr val="D7CCC8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]金太军,周义程.西式选举民主的病症与病根[J].红旗文稿,2016(17):8-10+1.</a:t>
            </a:r>
            <a:endParaRPr lang="zh-CN" altLang="en-US" sz="2400">
              <a:solidFill>
                <a:srgbClr val="D7CCC8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 sz="2400">
                <a:solidFill>
                  <a:srgbClr val="D7CCC8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[</a:t>
            </a:r>
            <a:r>
              <a:rPr lang="en-US" altLang="zh-CN" sz="2400">
                <a:solidFill>
                  <a:srgbClr val="D7CCC8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5</a:t>
            </a:r>
            <a:r>
              <a:rPr lang="zh-CN" altLang="en-US" sz="2400">
                <a:solidFill>
                  <a:srgbClr val="D7CCC8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]蔡立辉,欧阳志鸿,刘晓洋.西方国家债务危机的政治学分析——选举民主的制度缺陷[J].学术研究,2012(02):32-40+159.</a:t>
            </a:r>
            <a:endParaRPr lang="zh-CN" altLang="en-US" sz="2400">
              <a:solidFill>
                <a:srgbClr val="D7CCC8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586037" y="1695067"/>
            <a:ext cx="5657851" cy="4244193"/>
            <a:chOff x="5572123" y="1172330"/>
            <a:chExt cx="4638737" cy="3479714"/>
          </a:xfrm>
        </p:grpSpPr>
        <p:sp>
          <p:nvSpPr>
            <p:cNvPr id="6" name="矩形 5"/>
            <p:cNvSpPr/>
            <p:nvPr/>
          </p:nvSpPr>
          <p:spPr>
            <a:xfrm>
              <a:off x="5572124" y="1172330"/>
              <a:ext cx="105425" cy="3399672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7839755" y="2280939"/>
              <a:ext cx="103473" cy="4638737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flipH="1" flipV="1">
            <a:off x="2586037" y="889780"/>
            <a:ext cx="6635093" cy="5038387"/>
            <a:chOff x="5261388" y="519244"/>
            <a:chExt cx="5439954" cy="4130853"/>
          </a:xfrm>
        </p:grpSpPr>
        <p:sp>
          <p:nvSpPr>
            <p:cNvPr id="11" name="矩形 10"/>
            <p:cNvSpPr/>
            <p:nvPr/>
          </p:nvSpPr>
          <p:spPr>
            <a:xfrm>
              <a:off x="5261388" y="529007"/>
              <a:ext cx="105424" cy="4121090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6200000">
              <a:off x="7931885" y="1880639"/>
              <a:ext cx="110669" cy="5428244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5914" y="4240769"/>
              <a:ext cx="105425" cy="363773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5498977" y="387080"/>
              <a:ext cx="103474" cy="367801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715260" y="2247265"/>
            <a:ext cx="6349365" cy="7454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4400" spc="225" dirty="0">
                <a:solidFill>
                  <a:srgbClr val="BCA890"/>
                </a:solidFill>
                <a:latin typeface="包图粗朗体" pitchFamily="2" charset="-122"/>
                <a:ea typeface="包图粗朗体" pitchFamily="2" charset="-122"/>
                <a:cs typeface="+mn-ea"/>
                <a:sym typeface="+mn-lt"/>
              </a:rPr>
              <a:t>THANKS FOR WATCHING</a:t>
            </a:r>
            <a:endParaRPr sz="4400" spc="225" dirty="0">
              <a:solidFill>
                <a:srgbClr val="BCA890"/>
              </a:solidFill>
              <a:latin typeface="包图粗朗体" pitchFamily="2" charset="-122"/>
              <a:ea typeface="包图粗朗体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86037" y="3007608"/>
            <a:ext cx="6506508" cy="1176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7200" b="1" spc="2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</a:rPr>
              <a:t>感谢观看</a:t>
            </a:r>
            <a:endParaRPr sz="7200" b="1" spc="2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 rot="16200000" flipH="1" flipV="1">
            <a:off x="-507711" y="1384409"/>
            <a:ext cx="6845122" cy="4076300"/>
            <a:chOff x="0" y="889780"/>
            <a:chExt cx="12192000" cy="5049480"/>
          </a:xfrm>
        </p:grpSpPr>
        <p:grpSp>
          <p:nvGrpSpPr>
            <p:cNvPr id="8" name="组合 7"/>
            <p:cNvGrpSpPr/>
            <p:nvPr/>
          </p:nvGrpSpPr>
          <p:grpSpPr>
            <a:xfrm>
              <a:off x="2586037" y="1695067"/>
              <a:ext cx="5657851" cy="4244193"/>
              <a:chOff x="5572123" y="1172330"/>
              <a:chExt cx="4638737" cy="347971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572124" y="1172330"/>
                <a:ext cx="105425" cy="3399672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 rot="16200000">
                <a:off x="7839755" y="2280939"/>
                <a:ext cx="103473" cy="4638737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0" y="1914525"/>
              <a:ext cx="12192000" cy="3028950"/>
            </a:xfrm>
            <a:prstGeom prst="rect">
              <a:avLst/>
            </a:prstGeom>
            <a:solidFill>
              <a:srgbClr val="666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 flipH="1" flipV="1">
              <a:off x="2586037" y="889780"/>
              <a:ext cx="6635093" cy="5038387"/>
              <a:chOff x="5261388" y="519244"/>
              <a:chExt cx="5439954" cy="413085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261388" y="529007"/>
                <a:ext cx="105424" cy="4121090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rot="16200000">
                <a:off x="7931885" y="1880639"/>
                <a:ext cx="110669" cy="5428244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0595914" y="4240769"/>
                <a:ext cx="105425" cy="363773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16200000">
                <a:off x="5498977" y="387080"/>
                <a:ext cx="103474" cy="367801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1822450" y="2705100"/>
            <a:ext cx="2185670" cy="1176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600" b="1" spc="2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目录</a:t>
            </a:r>
            <a:endParaRPr lang="en-US" altLang="zh-CN" sz="3600" b="1" spc="2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3600" b="1" spc="225" dirty="0">
                <a:solidFill>
                  <a:schemeClr val="bg1"/>
                </a:solidFill>
                <a:latin typeface="Arial Rounded MT Bold" panose="020F0704030504030204" charset="0"/>
                <a:ea typeface="字魂59号-创粗黑" pitchFamily="2" charset="-122"/>
                <a:cs typeface="Arial Rounded MT Bold" panose="020F0704030504030204" charset="0"/>
                <a:sym typeface="+mn-lt"/>
              </a:rPr>
              <a:t>content</a:t>
            </a:r>
            <a:endParaRPr sz="3600" b="1" spc="225" dirty="0">
              <a:solidFill>
                <a:schemeClr val="bg1"/>
              </a:solidFill>
              <a:latin typeface="Arial Rounded MT Bold" panose="020F0704030504030204" charset="0"/>
              <a:ea typeface="字魂59号-创粗黑" pitchFamily="2" charset="-122"/>
              <a:cs typeface="Arial Rounded MT Bold" panose="020F0704030504030204" charset="0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8461" y="1526218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rgbClr val="BCA890"/>
                </a:solidFill>
                <a:latin typeface="字魂59号-创粗黑" pitchFamily="2" charset="-122"/>
                <a:ea typeface="字魂59号-创粗黑" pitchFamily="2" charset="-122"/>
                <a:cs typeface="+mn-ea"/>
                <a:sym typeface="+mn-lt"/>
              </a:rPr>
              <a:t>“</a:t>
            </a:r>
            <a:endParaRPr sz="11500" spc="225" dirty="0">
              <a:solidFill>
                <a:srgbClr val="BCA890"/>
              </a:solidFill>
              <a:latin typeface="字魂59号-创粗黑" pitchFamily="2" charset="-122"/>
              <a:ea typeface="字魂59号-创粗黑" pitchFamily="2" charset="-122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95058" y="3971784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rgbClr val="BCA890"/>
                </a:solidFill>
                <a:latin typeface="字魂59号-创粗黑" pitchFamily="2" charset="-122"/>
                <a:ea typeface="字魂59号-创粗黑" pitchFamily="2" charset="-122"/>
                <a:cs typeface="+mn-ea"/>
                <a:sym typeface="+mn-lt"/>
              </a:rPr>
              <a:t>”</a:t>
            </a:r>
            <a:endParaRPr sz="11500" spc="225" dirty="0">
              <a:solidFill>
                <a:srgbClr val="BCA890"/>
              </a:solidFill>
              <a:latin typeface="字魂59号-创粗黑" pitchFamily="2" charset="-122"/>
              <a:ea typeface="字魂59号-创粗黑" pitchFamily="2" charset="-122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67400" y="1525905"/>
            <a:ext cx="1788795" cy="5607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solidFill>
                  <a:srgbClr val="BCA890"/>
                </a:solidFill>
                <a:latin typeface="Arial Rounded MT Bold" panose="020F0704030504030204" charset="0"/>
                <a:ea typeface="包图粗朗体" pitchFamily="2" charset="-122"/>
                <a:cs typeface="Arial Rounded MT Bold" panose="020F0704030504030204" charset="0"/>
                <a:sym typeface="+mn-lt"/>
              </a:rPr>
              <a:t>Part 01</a:t>
            </a:r>
            <a:endParaRPr sz="3200" spc="225" dirty="0">
              <a:solidFill>
                <a:srgbClr val="BCA890"/>
              </a:solidFill>
              <a:latin typeface="Arial Rounded MT Bold" panose="020F0704030504030204" charset="0"/>
              <a:ea typeface="包图粗朗体" pitchFamily="2" charset="-122"/>
              <a:cs typeface="Arial Rounded MT Bold" panose="020F0704030504030204" charset="0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61935" y="1451610"/>
            <a:ext cx="3623310" cy="6172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选举民主的含义</a:t>
            </a:r>
            <a:endParaRPr lang="zh-CN" altLang="en-US" sz="3600" b="1" spc="225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67400" y="3148965"/>
            <a:ext cx="1778635" cy="5607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solidFill>
                  <a:srgbClr val="BCA890"/>
                </a:solidFill>
                <a:latin typeface="Arial Rounded MT Bold" panose="020F0704030504030204" charset="0"/>
                <a:ea typeface="包图粗朗体" pitchFamily="2" charset="-122"/>
                <a:cs typeface="Arial Rounded MT Bold" panose="020F0704030504030204" charset="0"/>
                <a:sym typeface="+mn-lt"/>
              </a:rPr>
              <a:t>Part 02</a:t>
            </a:r>
            <a:endParaRPr sz="3200" spc="225" dirty="0">
              <a:solidFill>
                <a:srgbClr val="BCA890"/>
              </a:solidFill>
              <a:latin typeface="Arial Rounded MT Bold" panose="020F0704030504030204" charset="0"/>
              <a:ea typeface="包图粗朗体" pitchFamily="2" charset="-122"/>
              <a:cs typeface="Arial Rounded MT Bold" panose="020F0704030504030204" charset="0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62570" y="2806065"/>
            <a:ext cx="3622675" cy="1165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西方</a:t>
            </a:r>
            <a:r>
              <a:rPr lang="en-US" altLang="zh-CN" sz="36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选举民主面临的困境</a:t>
            </a:r>
            <a:endParaRPr lang="en-US" altLang="zh-CN" sz="3600" b="1" spc="225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99785" y="4772025"/>
            <a:ext cx="1767840" cy="5607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solidFill>
                  <a:srgbClr val="BCA890"/>
                </a:solidFill>
                <a:latin typeface="Arial Rounded MT Bold" panose="020F0704030504030204" charset="0"/>
                <a:ea typeface="包图粗朗体" pitchFamily="2" charset="-122"/>
                <a:cs typeface="Arial Rounded MT Bold" panose="020F0704030504030204" charset="0"/>
                <a:sym typeface="+mn-lt"/>
              </a:rPr>
              <a:t>Part 03</a:t>
            </a:r>
            <a:endParaRPr sz="3200" spc="225" dirty="0">
              <a:solidFill>
                <a:srgbClr val="BCA890"/>
              </a:solidFill>
              <a:latin typeface="Arial Rounded MT Bold" panose="020F0704030504030204" charset="0"/>
              <a:ea typeface="包图粗朗体" pitchFamily="2" charset="-122"/>
              <a:cs typeface="Arial Rounded MT Bold" panose="020F0704030504030204" charset="0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62769" y="4714392"/>
            <a:ext cx="3441057" cy="6172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小结</a:t>
            </a:r>
            <a:endParaRPr lang="zh-CN" altLang="en-US" sz="3600" b="1" spc="225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/>
      <p:bldP spid="34" grpId="0"/>
      <p:bldP spid="35" grpId="0"/>
      <p:bldP spid="40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包图粗朗体" pitchFamily="2" charset="-122"/>
                <a:ea typeface="包图粗朗体" pitchFamily="2" charset="-122"/>
                <a:cs typeface="+mn-ea"/>
                <a:sym typeface="+mn-lt"/>
              </a:rPr>
              <a:t>1</a:t>
            </a:r>
            <a:endParaRPr sz="13800" spc="225" dirty="0">
              <a:solidFill>
                <a:schemeClr val="bg1"/>
              </a:solidFill>
              <a:latin typeface="包图粗朗体" pitchFamily="2" charset="-122"/>
              <a:ea typeface="包图粗朗体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2360" y="2564765"/>
            <a:ext cx="6271895" cy="9918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b="1" spc="2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选举民主的含义</a:t>
            </a:r>
            <a:endParaRPr lang="zh-CN" altLang="en-US" sz="6000" b="1" spc="2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2339" y="3568701"/>
            <a:ext cx="49594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</a:rPr>
              <a:t>Definition of electrocal democracy</a:t>
            </a:r>
            <a:r>
              <a:rPr lang="en-US" altLang="zh-CN" sz="1600" dirty="0">
                <a:solidFill>
                  <a:schemeClr val="bg1"/>
                </a:solidFill>
                <a:latin typeface="字魂58号-创中黑" pitchFamily="2" charset="-122"/>
                <a:ea typeface="字魂58号-创中黑" pitchFamily="2" charset="-122"/>
              </a:rPr>
              <a:t> </a:t>
            </a:r>
            <a:endParaRPr lang="en-US" altLang="zh-CN" sz="1600" dirty="0">
              <a:solidFill>
                <a:schemeClr val="bg1"/>
              </a:solidFill>
              <a:latin typeface="字魂58号-创中黑" pitchFamily="2" charset="-122"/>
              <a:ea typeface="字魂58号-创中黑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>
            <p:custDataLst>
              <p:tags r:id="rId1"/>
            </p:custDataLst>
          </p:nvPr>
        </p:nvSpPr>
        <p:spPr>
          <a:xfrm>
            <a:off x="0" y="-13970"/>
            <a:ext cx="12192000" cy="99695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75785" y="77470"/>
            <a:ext cx="3441065" cy="100139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lstStyle/>
          <a:p>
            <a:pPr algn="ctr">
              <a:defRPr/>
            </a:pPr>
            <a:r>
              <a:rPr lang="zh-CN" altLang="en-US" sz="48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选举民主</a:t>
            </a:r>
            <a:endParaRPr lang="zh-CN" altLang="en-US" sz="4800" b="1" spc="225" dirty="0">
              <a:solidFill>
                <a:srgbClr val="D7CCC8"/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89789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60375" y="2137410"/>
            <a:ext cx="5103495" cy="836930"/>
          </a:xfrm>
          <a:prstGeom prst="rect">
            <a:avLst/>
          </a:prstGeom>
          <a:solidFill>
            <a:srgbClr val="66676C"/>
          </a:solidFill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8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800" b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概念界定</a:t>
            </a:r>
            <a:endParaRPr lang="zh-CN" altLang="en-US" sz="2800" b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CONCEPT DEFINITION</a:t>
            </a:r>
            <a:endParaRPr lang="en-US" altLang="zh-CN" sz="24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79210" y="2117090"/>
            <a:ext cx="5160010" cy="86868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buNone/>
            </a:pPr>
            <a:r>
              <a:rPr lang="en-US" altLang="zh-CN" sz="2800" b="1">
                <a:solidFill>
                  <a:srgbClr val="66676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800" b="1">
                <a:solidFill>
                  <a:srgbClr val="E7E6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</a:t>
            </a:r>
            <a:endParaRPr lang="zh-CN" altLang="en-US" sz="2800" b="1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None/>
            </a:pPr>
            <a:r>
              <a:rPr lang="en-US" altLang="zh-CN" sz="2400" b="1">
                <a:solidFill>
                  <a:srgbClr val="D7CCC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FEATURE</a:t>
            </a:r>
            <a:endParaRPr lang="en-US" altLang="zh-CN" sz="2400" b="1">
              <a:solidFill>
                <a:srgbClr val="D7CCC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5450" y="3026410"/>
            <a:ext cx="4752975" cy="3211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00000"/>
              </a:lnSpc>
            </a:pP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选举民主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indent="0" algn="l" fontAlgn="auto">
              <a:lnSpc>
                <a:spcPct val="10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人们通过自由公开的</a:t>
            </a:r>
            <a:r>
              <a:rPr lang="zh-CN" altLang="en-US" sz="28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定期选举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产生政治领导人的一种制度体系。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sz="20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公民政治参与的基本形式</a:t>
            </a:r>
            <a:endParaRPr lang="en-US" altLang="zh-CN" sz="3200" b="1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选举投票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02145" y="2726690"/>
            <a:ext cx="4491355" cy="3404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20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选举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是</a:t>
            </a:r>
            <a:r>
              <a:rPr lang="en-US" altLang="zh-CN" sz="28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决定性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要素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indent="0" algn="l" fontAlgn="auto">
              <a:lnSpc>
                <a:spcPct val="20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是一种</a:t>
            </a:r>
            <a:r>
              <a:rPr lang="en-US" altLang="zh-CN" sz="28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程序性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的民主定义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indent="0" algn="l" fontAlgn="auto">
              <a:lnSpc>
                <a:spcPct val="20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需要一定的公民权利和自由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indent="0" algn="l" fontAlgn="auto">
              <a:lnSpc>
                <a:spcPct val="20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多数决定、票决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1450" y="3154045"/>
            <a:ext cx="480695" cy="47498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01</a:t>
            </a:r>
            <a:endParaRPr lang="en-US" altLang="zh-CN" b="1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6521450" y="3959225"/>
            <a:ext cx="480695" cy="47498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02</a:t>
            </a:r>
            <a:endParaRPr lang="en-US" altLang="zh-CN" b="1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521450" y="4833620"/>
            <a:ext cx="480695" cy="47498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03</a:t>
            </a:r>
            <a:endParaRPr lang="en-US" altLang="zh-CN" b="1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6521450" y="5657215"/>
            <a:ext cx="480695" cy="47498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04</a:t>
            </a:r>
            <a:endParaRPr lang="en-US" altLang="zh-CN" b="1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387465" y="6309360"/>
            <a:ext cx="5151755" cy="8255"/>
          </a:xfrm>
          <a:prstGeom prst="line">
            <a:avLst/>
          </a:prstGeom>
          <a:ln w="38100">
            <a:solidFill>
              <a:srgbClr val="BCA8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flipV="1">
            <a:off x="446405" y="6320790"/>
            <a:ext cx="5117465" cy="1270"/>
          </a:xfrm>
          <a:prstGeom prst="line">
            <a:avLst/>
          </a:prstGeom>
          <a:ln w="38100">
            <a:solidFill>
              <a:srgbClr val="6667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64540" y="1112520"/>
            <a:ext cx="10263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选举民主是人类政治文明的重要组成部分，当代西方发达国家的选举民主制度在</a:t>
            </a:r>
            <a:r>
              <a:rPr lang="en-US" altLang="zh-CN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许多方面发挥了积极作用</a:t>
            </a:r>
            <a:r>
              <a:rPr lang="zh-CN" altLang="en-US" sz="2400" b="1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</a:rPr>
              <a:t>。</a:t>
            </a:r>
            <a:endParaRPr lang="zh-CN" altLang="en-US" sz="2400" b="1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包图粗朗体" pitchFamily="2" charset="-122"/>
                <a:ea typeface="包图粗朗体" pitchFamily="2" charset="-122"/>
                <a:cs typeface="+mn-ea"/>
                <a:sym typeface="+mn-lt"/>
              </a:rPr>
              <a:t>2</a:t>
            </a:r>
            <a:endParaRPr sz="13800" spc="225" dirty="0">
              <a:solidFill>
                <a:schemeClr val="bg1"/>
              </a:solidFill>
              <a:latin typeface="包图粗朗体" pitchFamily="2" charset="-122"/>
              <a:ea typeface="包图粗朗体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97095" y="2819400"/>
            <a:ext cx="7296785" cy="8070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4800" b="1" spc="2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西方选举民主</a:t>
            </a:r>
            <a:r>
              <a:rPr lang="en-US" altLang="zh-CN" sz="4800" b="1" spc="2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面临的困境</a:t>
            </a:r>
            <a:endParaRPr lang="en-US" altLang="zh-CN" sz="4800" b="1" spc="2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9784" y="3568701"/>
            <a:ext cx="49594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Black" panose="020B0A04020102020204" charset="0"/>
                <a:ea typeface="字魂58号-创中黑" pitchFamily="2" charset="-122"/>
                <a:cs typeface="Arial Black" panose="020B0A04020102020204" charset="0"/>
              </a:rPr>
              <a:t>Dilemma of electrocal democracy</a:t>
            </a:r>
            <a:r>
              <a:rPr lang="en-US" altLang="zh-CN" sz="1600" dirty="0">
                <a:solidFill>
                  <a:schemeClr val="bg1"/>
                </a:solidFill>
                <a:latin typeface="字魂58号-创中黑" pitchFamily="2" charset="-122"/>
                <a:ea typeface="字魂58号-创中黑" pitchFamily="2" charset="-122"/>
              </a:rPr>
              <a:t> </a:t>
            </a:r>
            <a:endParaRPr lang="en-US" altLang="zh-CN" sz="1600" dirty="0">
              <a:solidFill>
                <a:schemeClr val="bg1"/>
              </a:solidFill>
              <a:latin typeface="字魂58号-创中黑" pitchFamily="2" charset="-122"/>
              <a:ea typeface="字魂58号-创中黑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3970"/>
            <a:ext cx="12192000" cy="114046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5" y="245110"/>
            <a:ext cx="122301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36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01.</a:t>
            </a:r>
            <a:r>
              <a:rPr lang="zh-CN" altLang="en-US" sz="36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资本力量的</a:t>
            </a:r>
            <a:r>
              <a:rPr lang="en-US" altLang="zh-CN" sz="36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博弈—私人资本与</a:t>
            </a:r>
            <a:r>
              <a:rPr lang="zh-CN" altLang="en-US" sz="36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权势</a:t>
            </a:r>
            <a:r>
              <a:rPr lang="en-US" altLang="zh-CN" sz="36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集团控制公共权力</a:t>
            </a:r>
            <a:endParaRPr lang="en-US" altLang="zh-CN" sz="3600" b="1" spc="225" dirty="0">
              <a:solidFill>
                <a:srgbClr val="D7CCC8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4215130"/>
            <a:ext cx="12192000" cy="264287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5530" y="4410075"/>
            <a:ext cx="10473690" cy="206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00000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“任何一个能够筹集2500万美元参与总统大选的人，对广大群众来说都没什么意义，因为他将代表石油业、航空业、银行业或者任何愿意为他掏腰包的财团。他永远都不会代表这个国家的人民。”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38570" y="6193790"/>
            <a:ext cx="5684520" cy="55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lnSpc>
                <a:spcPct val="100000"/>
              </a:lnSpc>
              <a:buNone/>
            </a:pP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美利坚帝国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衰落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》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戈尔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·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维达尔</a:t>
            </a:r>
            <a:endParaRPr lang="en-US" altLang="zh-CN" sz="2400">
              <a:solidFill>
                <a:schemeClr val="bg1">
                  <a:lumMod val="9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685415" y="2179955"/>
            <a:ext cx="1767840" cy="981075"/>
          </a:xfrm>
          <a:prstGeom prst="rightArrow">
            <a:avLst/>
          </a:prstGeom>
          <a:solidFill>
            <a:srgbClr val="66676C"/>
          </a:solidFill>
          <a:ln>
            <a:solidFill>
              <a:srgbClr val="66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latin typeface="华文中宋" panose="02010600040101010101" charset="-122"/>
                <a:ea typeface="华文中宋" panose="02010600040101010101" charset="-122"/>
              </a:rPr>
              <a:t>支持</a:t>
            </a:r>
            <a:endParaRPr lang="zh-CN" altLang="en-US" sz="2800" b="1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右箭头 5"/>
          <p:cNvSpPr/>
          <p:nvPr>
            <p:custDataLst>
              <p:tags r:id="rId1"/>
            </p:custDataLst>
          </p:nvPr>
        </p:nvSpPr>
        <p:spPr>
          <a:xfrm>
            <a:off x="7051040" y="2179955"/>
            <a:ext cx="1767840" cy="981075"/>
          </a:xfrm>
          <a:prstGeom prst="rightArrow">
            <a:avLst/>
          </a:prstGeom>
          <a:solidFill>
            <a:srgbClr val="BCA890"/>
          </a:solidFill>
          <a:ln>
            <a:solidFill>
              <a:srgbClr val="BCA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latin typeface="华文中宋" panose="02010600040101010101" charset="-122"/>
                <a:ea typeface="华文中宋" panose="02010600040101010101" charset="-122"/>
              </a:rPr>
              <a:t>妥协</a:t>
            </a:r>
            <a:endParaRPr lang="zh-CN" altLang="en-US" sz="2800" b="1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760" y="2289175"/>
            <a:ext cx="1412875" cy="763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资金</a:t>
            </a:r>
            <a:endParaRPr lang="zh-CN" altLang="en-US" sz="480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33290" y="2279015"/>
            <a:ext cx="2156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候选人</a:t>
            </a:r>
            <a:endParaRPr lang="zh-CN" altLang="en-US" sz="480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80170" y="227901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控制政治</a:t>
            </a:r>
            <a:endParaRPr lang="zh-CN" altLang="en-US" sz="480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-13970"/>
            <a:ext cx="12192000" cy="114046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ysClr val="windowText" lastClr="000000">
                <a:lumMod val="95000"/>
                <a:lumOff val="5000"/>
                <a:alpha val="20000"/>
              </a:sysClr>
            </a:outerShdw>
          </a:effectLst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3"/>
            </p:custDataLst>
          </p:nvPr>
        </p:nvSpPr>
        <p:spPr>
          <a:xfrm>
            <a:off x="0" y="208915"/>
            <a:ext cx="12192635" cy="6946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altLang="zh-CN" sz="4000" b="1" i="0" spc="300" noProof="0" dirty="0">
                <a:ln w="3175">
                  <a:noFill/>
                  <a:prstDash val="dash"/>
                </a:ln>
                <a:solidFill>
                  <a:srgbClr val="D7CCC8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02.用选票说话—政客表演</a:t>
            </a:r>
            <a:r>
              <a:rPr kumimoji="0" lang="zh-CN" altLang="en-US" sz="4000" b="1" i="0" spc="300" noProof="0" dirty="0">
                <a:ln w="3175">
                  <a:noFill/>
                  <a:prstDash val="dash"/>
                </a:ln>
                <a:solidFill>
                  <a:srgbClr val="D7CCC8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与</a:t>
            </a:r>
            <a:r>
              <a:rPr kumimoji="0" altLang="zh-CN" sz="4000" b="1" i="0" spc="300" noProof="0" dirty="0">
                <a:ln w="3175">
                  <a:noFill/>
                  <a:prstDash val="dash"/>
                </a:ln>
                <a:solidFill>
                  <a:srgbClr val="D7CCC8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lt"/>
              </a:rPr>
              <a:t>恶性党争</a:t>
            </a:r>
            <a:endParaRPr kumimoji="0" altLang="zh-CN" sz="4000" b="1" i="0" spc="300" noProof="0" dirty="0">
              <a:ln w="3175">
                <a:noFill/>
                <a:prstDash val="dash"/>
              </a:ln>
              <a:solidFill>
                <a:srgbClr val="D7CCC8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2722880" y="1646555"/>
            <a:ext cx="8601075" cy="183261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indent="-28575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None/>
            </a:pPr>
            <a:r>
              <a:rPr lang="zh-CN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思源黑体" pitchFamily="34" charset="-122"/>
              </a:rPr>
              <a:t>讨好选民：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思源黑体" pitchFamily="34" charset="-122"/>
              </a:rPr>
              <a:t>进行</a:t>
            </a:r>
            <a:r>
              <a:rPr lang="zh-CN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思源黑体" pitchFamily="34" charset="-122"/>
              </a:rPr>
              <a:t>形象包装，以求符合选民期望。为吸引选民，只说选民们想听的，选举时</a:t>
            </a:r>
            <a:r>
              <a:rPr lang="zh-CN" altLang="en-US" sz="2800" b="1" dirty="0">
                <a:solidFill>
                  <a:schemeClr val="accent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思源黑体" pitchFamily="34" charset="-122"/>
              </a:rPr>
              <a:t>漫天许诺</a:t>
            </a:r>
            <a:r>
              <a:rPr lang="zh-CN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思源黑体" pitchFamily="34" charset="-122"/>
              </a:rPr>
              <a:t>，选举后</a:t>
            </a:r>
            <a:r>
              <a:rPr lang="zh-CN" altLang="en-US" sz="2800" b="1" dirty="0">
                <a:solidFill>
                  <a:schemeClr val="accent1"/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思源黑体" pitchFamily="34" charset="-122"/>
              </a:rPr>
              <a:t>无人问津</a:t>
            </a:r>
            <a:r>
              <a:rPr lang="zh-CN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思源黑体" pitchFamily="34" charset="-122"/>
              </a:rPr>
              <a:t>，开出一张张空头支票，削弱了选举民主的严肃性。</a:t>
            </a:r>
            <a:endParaRPr lang="zh-CN" sz="28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思源黑体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2722880" y="4287520"/>
            <a:ext cx="8601075" cy="187134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indent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None/>
            </a:pP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“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否定政治</a:t>
            </a:r>
            <a:r>
              <a:rPr lang="en-US" altLang="zh-CN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”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：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各党派各执己见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，为了否定而否定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。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在选举期间，出于</a:t>
            </a:r>
            <a:r>
              <a:rPr lang="zh-CN" altLang="en-US" sz="2800" b="1" dirty="0">
                <a:solidFill>
                  <a:schemeClr val="accent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政治竞赛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的需要，各党派之间的价值立场、政策分歧被过度放大，通过竞选演说、政治广告</a:t>
            </a:r>
            <a:r>
              <a:rPr lang="zh-CN" altLang="en-US" sz="2800" b="1" dirty="0">
                <a:solidFill>
                  <a:schemeClr val="accent1"/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互相攻击</a:t>
            </a:r>
            <a:r>
              <a: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华文中宋" panose="02010600040101010101" charset="-122"/>
                <a:ea typeface="华文中宋" panose="02010600040101010101" charset="-122"/>
              </a:rPr>
              <a:t>成为常见景象。</a:t>
            </a:r>
            <a:endParaRPr lang="zh-CN" altLang="en-US" sz="28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1" name="任意多边形: 形状 20"/>
          <p:cNvSpPr/>
          <p:nvPr>
            <p:custDataLst>
              <p:tags r:id="rId6"/>
            </p:custDataLst>
          </p:nvPr>
        </p:nvSpPr>
        <p:spPr>
          <a:xfrm>
            <a:off x="1263919" y="1591565"/>
            <a:ext cx="720838" cy="1825046"/>
          </a:xfrm>
          <a:custGeom>
            <a:avLst/>
            <a:gdLst/>
            <a:ahLst/>
            <a:cxnLst/>
            <a:rect l="l" t="t" r="r" b="b"/>
            <a:pathLst>
              <a:path w="721477" h="1826665">
                <a:moveTo>
                  <a:pt x="201169" y="0"/>
                </a:moveTo>
                <a:lnTo>
                  <a:pt x="721477" y="0"/>
                </a:lnTo>
                <a:lnTo>
                  <a:pt x="721477" y="1826665"/>
                </a:lnTo>
                <a:lnTo>
                  <a:pt x="376261" y="1826665"/>
                </a:lnTo>
                <a:lnTo>
                  <a:pt x="376261" y="326589"/>
                </a:lnTo>
                <a:lnTo>
                  <a:pt x="0" y="326589"/>
                </a:lnTo>
                <a:close/>
              </a:path>
            </a:pathLst>
          </a:custGeom>
          <a:solidFill>
            <a:srgbClr val="44546A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2"/>
          <p:cNvSpPr/>
          <p:nvPr>
            <p:custDataLst>
              <p:tags r:id="rId7"/>
            </p:custDataLst>
          </p:nvPr>
        </p:nvSpPr>
        <p:spPr>
          <a:xfrm>
            <a:off x="1096975" y="4223037"/>
            <a:ext cx="1264257" cy="1870951"/>
          </a:xfrm>
          <a:custGeom>
            <a:avLst/>
            <a:gdLst/>
            <a:ahLst/>
            <a:cxnLst/>
            <a:rect l="l" t="t" r="r" b="b"/>
            <a:pathLst>
              <a:path w="1265379" h="1872611">
                <a:moveTo>
                  <a:pt x="676773" y="0"/>
                </a:moveTo>
                <a:cubicBezTo>
                  <a:pt x="787706" y="0"/>
                  <a:pt x="885600" y="23387"/>
                  <a:pt x="970455" y="70160"/>
                </a:cubicBezTo>
                <a:cubicBezTo>
                  <a:pt x="1055310" y="116934"/>
                  <a:pt x="1123194" y="184405"/>
                  <a:pt x="1174108" y="272571"/>
                </a:cubicBezTo>
                <a:cubicBezTo>
                  <a:pt x="1225021" y="360738"/>
                  <a:pt x="1250477" y="450353"/>
                  <a:pt x="1250477" y="541418"/>
                </a:cubicBezTo>
                <a:cubicBezTo>
                  <a:pt x="1250477" y="649867"/>
                  <a:pt x="1219623" y="766595"/>
                  <a:pt x="1157916" y="891601"/>
                </a:cubicBezTo>
                <a:cubicBezTo>
                  <a:pt x="1096208" y="1016607"/>
                  <a:pt x="983358" y="1164380"/>
                  <a:pt x="819365" y="1334918"/>
                </a:cubicBezTo>
                <a:lnTo>
                  <a:pt x="614373" y="1550989"/>
                </a:lnTo>
                <a:lnTo>
                  <a:pt x="1265379" y="1550989"/>
                </a:lnTo>
                <a:lnTo>
                  <a:pt x="1265379" y="1872611"/>
                </a:lnTo>
                <a:lnTo>
                  <a:pt x="0" y="1872611"/>
                </a:lnTo>
                <a:lnTo>
                  <a:pt x="0" y="1706212"/>
                </a:lnTo>
                <a:lnTo>
                  <a:pt x="565012" y="1130024"/>
                </a:lnTo>
                <a:cubicBezTo>
                  <a:pt x="701608" y="991772"/>
                  <a:pt x="792466" y="880632"/>
                  <a:pt x="837584" y="796604"/>
                </a:cubicBezTo>
                <a:cubicBezTo>
                  <a:pt x="882702" y="712577"/>
                  <a:pt x="905261" y="636621"/>
                  <a:pt x="905261" y="568737"/>
                </a:cubicBezTo>
                <a:cubicBezTo>
                  <a:pt x="905261" y="498369"/>
                  <a:pt x="881874" y="440212"/>
                  <a:pt x="835100" y="394266"/>
                </a:cubicBezTo>
                <a:cubicBezTo>
                  <a:pt x="788326" y="348320"/>
                  <a:pt x="728100" y="325347"/>
                  <a:pt x="654421" y="325347"/>
                </a:cubicBezTo>
                <a:cubicBezTo>
                  <a:pt x="579914" y="325347"/>
                  <a:pt x="517824" y="353080"/>
                  <a:pt x="468153" y="408547"/>
                </a:cubicBezTo>
                <a:cubicBezTo>
                  <a:pt x="418482" y="464013"/>
                  <a:pt x="391990" y="539348"/>
                  <a:pt x="388679" y="634551"/>
                </a:cubicBezTo>
                <a:lnTo>
                  <a:pt x="49671" y="634551"/>
                </a:lnTo>
                <a:cubicBezTo>
                  <a:pt x="58778" y="437522"/>
                  <a:pt x="120660" y="282506"/>
                  <a:pt x="235318" y="169503"/>
                </a:cubicBezTo>
                <a:cubicBezTo>
                  <a:pt x="349976" y="56501"/>
                  <a:pt x="497128" y="0"/>
                  <a:pt x="676773" y="0"/>
                </a:cubicBezTo>
                <a:close/>
              </a:path>
            </a:pathLst>
          </a:custGeom>
          <a:solidFill>
            <a:srgbClr val="44546A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>
            <p:custDataLst>
              <p:tags r:id="rId8"/>
            </p:custDataLst>
          </p:nvPr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-13970"/>
            <a:ext cx="12192000" cy="114046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flipH="1">
            <a:off x="6329680" y="1867535"/>
            <a:ext cx="5408295" cy="58483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itchFamily="2" charset="-122"/>
              <a:ea typeface="字魂58号-创中黑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8860" y="1851660"/>
            <a:ext cx="5827395" cy="61658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lstStyle/>
          <a:p>
            <a:pPr algn="ctr">
              <a:defRPr/>
            </a:pPr>
            <a:r>
              <a:rPr sz="3200" b="1" spc="225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正当程序</a:t>
            </a:r>
            <a:r>
              <a:rPr sz="3200" spc="225" dirty="0"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滋生出不正当统治</a:t>
            </a:r>
            <a:endParaRPr sz="3200" spc="225" dirty="0">
              <a:gradFill>
                <a:gsLst>
                  <a:gs pos="50000">
                    <a:srgbClr val="F6EDE1"/>
                  </a:gs>
                  <a:gs pos="0">
                    <a:srgbClr val="F9F3EB"/>
                  </a:gs>
                  <a:gs pos="100000">
                    <a:srgbClr val="F3E6D7"/>
                  </a:gs>
                </a:gsLst>
                <a:lin scaled="1"/>
              </a:gra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4840" y="1567180"/>
            <a:ext cx="5046345" cy="4644390"/>
          </a:xfrm>
          <a:prstGeom prst="rect">
            <a:avLst/>
          </a:prstGeom>
          <a:noFill/>
          <a:ln>
            <a:solidFill>
              <a:srgbClr val="6667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itchFamily="2" charset="-122"/>
              <a:ea typeface="字魂58号-创中黑" pitchFamily="2" charset="-122"/>
            </a:endParaRPr>
          </a:p>
        </p:txBody>
      </p:sp>
      <p:sp>
        <p:nvSpPr>
          <p:cNvPr id="20" name="Content Placeholder 2"/>
          <p:cNvSpPr txBox="1"/>
          <p:nvPr/>
        </p:nvSpPr>
        <p:spPr>
          <a:xfrm>
            <a:off x="779145" y="1717675"/>
            <a:ext cx="4760595" cy="43573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“现代的国家政权不过是管理整个资产阶级的共同事务的委员会而已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共产党宣言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 flipH="1">
            <a:off x="6073016" y="1867735"/>
            <a:ext cx="45719" cy="584775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itchFamily="2" charset="-122"/>
              <a:ea typeface="字魂58号-创中黑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329680" y="2468245"/>
            <a:ext cx="5407660" cy="35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选举民主沦为</a:t>
            </a:r>
            <a:r>
              <a:rPr lang="en-US" sz="28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精英阶层合法化的工具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r>
              <a:rPr 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选举民主获得了</a:t>
            </a:r>
            <a:r>
              <a:rPr lang="en-US" sz="28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形式</a:t>
            </a:r>
            <a:r>
              <a:rPr lang="zh-CN" altLang="en-US" sz="28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上</a:t>
            </a:r>
            <a:r>
              <a:rPr 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的合法性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普通群众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却</a:t>
            </a:r>
            <a:r>
              <a:rPr 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被排斥在精英统治的体制之外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  <a:endParaRPr lang="zh-CN" altLang="en-US" sz="28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0" fontAlgn="auto">
              <a:lnSpc>
                <a:spcPct val="100000"/>
              </a:lnSpc>
            </a:pPr>
            <a:r>
              <a:rPr 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民主选举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与</a:t>
            </a:r>
            <a:r>
              <a:rPr 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民主程序塑造出来的资产阶级</a:t>
            </a:r>
            <a:r>
              <a:rPr lang="zh-CN" alt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和</a:t>
            </a:r>
            <a:r>
              <a:rPr lang="en-US" sz="2800" dirty="0">
                <a:solidFill>
                  <a:srgbClr val="66676C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权贵阶级的统治，已经从事实和结果层面完成了对资本主义民主的彻底否定。</a:t>
            </a:r>
            <a:endParaRPr lang="en-US" sz="2800" dirty="0">
              <a:solidFill>
                <a:srgbClr val="66676C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-635" y="243205"/>
            <a:ext cx="12193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zh-CN" altLang="en-US" sz="36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民主</a:t>
            </a:r>
            <a:r>
              <a:rPr lang="en-US" altLang="zh-CN" sz="36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r>
              <a:rPr lang="zh-CN" altLang="en-US" sz="3600" b="1" spc="225" dirty="0">
                <a:solidFill>
                  <a:srgbClr val="D7CCC8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—披在资产阶级和权贵阶级统治上的政治外衣</a:t>
            </a:r>
            <a:endParaRPr lang="zh-CN" altLang="en-US" sz="3600" b="1" dirty="0">
              <a:solidFill>
                <a:srgbClr val="BCA89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51840" y="1694180"/>
            <a:ext cx="4777740" cy="4397375"/>
          </a:xfrm>
          <a:prstGeom prst="rect">
            <a:avLst/>
          </a:prstGeom>
          <a:noFill/>
          <a:ln>
            <a:solidFill>
              <a:srgbClr val="6667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itchFamily="2" charset="-122"/>
              <a:ea typeface="字魂58号-创中黑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1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0" y="1270"/>
            <a:ext cx="12223750" cy="428879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4290037"/>
            <a:ext cx="12192000" cy="2561734"/>
          </a:xfrm>
          <a:prstGeom prst="rect">
            <a:avLst/>
          </a:prstGeom>
          <a:solidFill>
            <a:sysClr val="windowText" lastClr="000000">
              <a:lumMod val="85000"/>
              <a:lumOff val="1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9515546" y="4602084"/>
            <a:ext cx="2472690" cy="19380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r>
              <a:rPr lang="zh-CN" alt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投票率</a:t>
            </a:r>
            <a:endParaRPr lang="zh-CN" altLang="en-US" sz="6000" b="1" dirty="0">
              <a:solidFill>
                <a:schemeClr val="accent1">
                  <a:lumMod val="60000"/>
                  <a:lumOff val="4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的下降</a:t>
            </a:r>
            <a:endParaRPr lang="zh-CN" altLang="en-US" sz="6000" b="1" dirty="0">
              <a:solidFill>
                <a:schemeClr val="accent1">
                  <a:lumMod val="60000"/>
                  <a:lumOff val="4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4"/>
            </p:custDataLst>
          </p:nvPr>
        </p:nvCxnSpPr>
        <p:spPr>
          <a:xfrm>
            <a:off x="9220200" y="4975262"/>
            <a:ext cx="0" cy="1362038"/>
          </a:xfrm>
          <a:prstGeom prst="line">
            <a:avLst/>
          </a:prstGeom>
          <a:ln w="12700">
            <a:solidFill>
              <a:sysClr val="window" lastClr="FFFFFF">
                <a:lumMod val="75000"/>
                <a:alpha val="29000"/>
              </a:sysClr>
            </a:solidFill>
            <a:prstDash val="dash"/>
          </a:ln>
        </p:spPr>
        <p:style>
          <a:lnRef idx="1">
            <a:sysClr val="windowText" lastClr="000000"/>
          </a:lnRef>
          <a:fillRef idx="0">
            <a:sysClr val="windowText" lastClr="000000"/>
          </a:fillRef>
          <a:effectRef idx="0">
            <a:sysClr val="windowText" lastClr="000000"/>
          </a:effectRef>
          <a:fontRef idx="minor">
            <a:sysClr val="windowText" lastClr="000000"/>
          </a:fontRef>
        </p:style>
      </p:cxnSp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10800000">
            <a:off x="4347068" y="295111"/>
            <a:ext cx="1105787" cy="94917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405765" y="601345"/>
            <a:ext cx="4102735" cy="310769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200" spc="0" dirty="0">
                <a:solidFill>
                  <a:srgbClr val="12121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全球公认的民主灯塔国家中，平均有四分之一到三分之一的选民不参与投票</a:t>
            </a:r>
            <a:r>
              <a:rPr lang="en-US" altLang="zh-CN" sz="3200" spc="0" dirty="0">
                <a:solidFill>
                  <a:srgbClr val="12121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——</a:t>
            </a:r>
            <a:r>
              <a:rPr lang="zh-CN" altLang="en-US" sz="3200" spc="0" dirty="0">
                <a:solidFill>
                  <a:srgbClr val="12121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他们认为选举</a:t>
            </a:r>
            <a:r>
              <a:rPr lang="zh-CN" altLang="en-US" sz="3200" b="1" spc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毫无意义</a:t>
            </a:r>
            <a:r>
              <a:rPr lang="zh-CN" altLang="en-US" sz="3200" spc="0" dirty="0">
                <a:solidFill>
                  <a:srgbClr val="12121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。</a:t>
            </a:r>
            <a:endParaRPr lang="zh-CN" altLang="en-US" sz="3200" spc="0" dirty="0">
              <a:solidFill>
                <a:srgbClr val="121212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23875" y="4975225"/>
            <a:ext cx="8185150" cy="118681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2800" b="1" spc="0" dirty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思源黑体" pitchFamily="34" charset="-122"/>
              </a:rPr>
              <a:t>     </a:t>
            </a:r>
            <a:r>
              <a:rPr lang="zh-CN" altLang="en-US" sz="2800" b="1" spc="0" dirty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思源黑体" pitchFamily="34" charset="-122"/>
              </a:rPr>
              <a:t>正是看透了选举的虚伪性和欺骗性，西方选举民主中的投票率呈现出</a:t>
            </a:r>
            <a:r>
              <a:rPr lang="zh-CN" altLang="en-US" sz="2800" b="1" spc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思源黑体" pitchFamily="34" charset="-122"/>
              </a:rPr>
              <a:t>屡屡下降</a:t>
            </a:r>
            <a:r>
              <a:rPr lang="zh-CN" altLang="en-US" sz="2800" b="1" spc="0" dirty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sym typeface="思源黑体" pitchFamily="34" charset="-122"/>
              </a:rPr>
              <a:t>的态势。</a:t>
            </a:r>
            <a:endParaRPr lang="zh-CN" altLang="en-US" sz="2800" b="1" spc="0" dirty="0">
              <a:solidFill>
                <a:schemeClr val="bg1">
                  <a:lumMod val="95000"/>
                </a:schemeClr>
              </a:solidFill>
              <a:latin typeface="华文中宋" panose="02010600040101010101" charset="-122"/>
              <a:ea typeface="华文中宋" panose="02010600040101010101" charset="-122"/>
              <a:sym typeface="思源黑体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69" t="3650" r="2835" b="-2190"/>
          <a:stretch>
            <a:fillRect/>
          </a:stretch>
        </p:blipFill>
        <p:spPr>
          <a:xfrm>
            <a:off x="5524500" y="221615"/>
            <a:ext cx="6667500" cy="384746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  <p:tag name="KSO_WM_UNIT_SMARTLAYOUT_COMPRESS_INFO" val="{&#10;    &quot;id&quot;: &quot;2023-04-26T00:24:38&quot;,&#10;    &quot;max&quot;: 0.026929614450054373,&#10;    &quot;topChanged&quot;: 0&#10;}&#10;"/>
  <p:tag name="KSO_WM_UNIT_LAST_MAX_FONTSIZE" val="640"/>
</p:tagLst>
</file>

<file path=ppt/tags/tag12.xml><?xml version="1.0" encoding="utf-8"?>
<p:tagLst xmlns:p="http://schemas.openxmlformats.org/presentationml/2006/main">
  <p:tag name="KSO_WM_UNIT_TEXT_PART_ID_V2" val="d-2-2"/>
  <p:tag name="KSO_WM_UNIT_COLOR_SCHEME_SHAPE_ID" val="2"/>
  <p:tag name="KSO_WM_UNIT_COLOR_SCHEME_PARENT_PAGE" val="0_1"/>
  <p:tag name="KSO_WM_UNIT_DIAGRAM_MODELTYPE" val="numdgm"/>
  <p:tag name="KSO_WM_UNIT_SUBTYPE" val="a"/>
  <p:tag name="KSO_WM_UNIT_PRESET_TEXT" val="点击此处添加正文，文字是您思想的提炼，为了最终呈现发布的良好效果，&#13;请言简意赅的阐述您的观点，并根据需要酌情增减文字。即便信息错综复杂，&#13;需要用更多的文字来表述，也请您尽可能提炼思想的精髓，恰如其分的表达观点，往往事半功倍。"/>
  <p:tag name="KSO_WM_UNIT_NOCLEAR" val="1"/>
  <p:tag name="KSO_WM_UNIT_VALUE" val="18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4817_1*l_h_f*1_1_1"/>
  <p:tag name="KSO_WM_TEMPLATE_CATEGORY" val="diagram"/>
  <p:tag name="KSO_WM_TEMPLATE_INDEX" val="2019481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TEXT_PART_ID_V2" val="d-3-2"/>
  <p:tag name="KSO_WM_UNIT_COLOR_SCHEME_SHAPE_ID" val="17"/>
  <p:tag name="KSO_WM_UNIT_COLOR_SCHEME_PARENT_PAGE" val="0_1"/>
  <p:tag name="KSO_WM_UNIT_DIAGRAM_MODELTYPE" val="numdgm"/>
  <p:tag name="KSO_WM_UNIT_SUBTYPE" val="a"/>
  <p:tag name="KSO_WM_UNIT_PRESET_TEXT" val="点击此处添加正文，文字是您思想的提炼，为了最终呈现发布的良好效果。请言简意赅的阐述观点，并根据需要酌情增减文字。&#13;您的正文已经字字珠玑，但信息却千丝万缕，需要用更多的文字来表述；但请您尽可能提炼思想的精髓，恰如其分的表达观点，往往事半功倍。&#13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4817_1*l_h_f*1_2_1"/>
  <p:tag name="KSO_WM_TEMPLATE_CATEGORY" val="diagram"/>
  <p:tag name="KSO_WM_TEMPLATE_INDEX" val="2019481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COLOR_SCHEME_SHAPE_ID" val="21"/>
  <p:tag name="KSO_WM_UNIT_COLOR_SCHEME_PARENT_PAGE" val="0_1"/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194817_1*l_h_i*1_1_1"/>
  <p:tag name="KSO_WM_TEMPLATE_CATEGORY" val="diagram"/>
  <p:tag name="KSO_WM_TEMPLATE_INDEX" val="20194817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COLOR_SCHEME_SHAPE_ID" val="23"/>
  <p:tag name="KSO_WM_UNIT_COLOR_SCHEME_PARENT_PAGE" val="0_1"/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194817_1*l_h_i*1_2_1"/>
  <p:tag name="KSO_WM_TEMPLATE_CATEGORY" val="diagram"/>
  <p:tag name="KSO_WM_TEMPLATE_INDEX" val="20194817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3-04-26T00:24:38&quot;,&quot;maxSize&quot;:{&quot;size1&quot;:23.6},&quot;minSize&quot;:{&quot;size1&quot;:23.6},&quot;normalSize&quot;:{&quot;size1&quot;:23.6},&quot;subLayout&quot;:[{&quot;id&quot;:&quot;2023-04-26T00:24:38&quot;,&quot;margin&quot;:{&quot;bottom&quot;:1.2350000143051147,&quot;left&quot;:1.690000057220459,&quot;right&quot;:1.6970000267028809,&quot;top&quot;:1.690000057220459},&quot;type&quot;:0},{&quot;horizontalAlign&quot;:0,&quot;id&quot;:&quot;2023-04-26T00:24:38&quot;,&quot;margin&quot;:{&quot;bottom&quot;:2.5399999618530273,&quot;left&quot;:1.690000057220459,&quot;right&quot;:1.690000057220459,&quot;top&quot;:0.025999998673796654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3044_1*i*1"/>
  <p:tag name="KSO_WM_TEMPLATE_CATEGORY" val="diagram"/>
  <p:tag name="KSO_WM_TEMPLATE_INDEX" val="20193044"/>
  <p:tag name="KSO_WM_UNIT_LAYERLEVEL" val="1"/>
  <p:tag name="KSO_WM_TAG_VERSION" val="1.0"/>
  <p:tag name="KSO_WM_BEAUTIFY_FLAG" val="#wm#"/>
  <p:tag name="KSO_WM_UNIT_COLOR_SCHEME_SHAPE_ID" val="22"/>
  <p:tag name="KSO_WM_UNIT_COLOR_SCHEME_PARENT_PAGE" val="0_1"/>
  <p:tag name="KSO_WM_UNIT_FOIL_COLOR" val="1"/>
  <p:tag name="KSO_WM_UNIT_ADJUSTLAYOUT_ID" val="22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3044_1*i*2"/>
  <p:tag name="KSO_WM_TEMPLATE_CATEGORY" val="diagram"/>
  <p:tag name="KSO_WM_TEMPLATE_INDEX" val="20193044"/>
  <p:tag name="KSO_WM_UNIT_LAYERLEVEL" val="1"/>
  <p:tag name="KSO_WM_TAG_VERSION" val="1.0"/>
  <p:tag name="KSO_WM_BEAUTIFY_FLAG" val="#wm#"/>
  <p:tag name="KSO_WM_UNIT_COLOR_SCHEME_SHAPE_ID" val="14"/>
  <p:tag name="KSO_WM_UNIT_COLOR_SCHEME_PARENT_PAGE" val="0_1"/>
  <p:tag name="KSO_WM_UNIT_ADJUSTLAYOUT_ID" val="14"/>
  <p:tag name="KSO_WM_UNIT_FILL_FORE_SCHEMECOLOR_INDEX_BRIGHTNESS" val="0.1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3044_1*i*3"/>
  <p:tag name="KSO_WM_TEMPLATE_CATEGORY" val="diagram"/>
  <p:tag name="KSO_WM_TEMPLATE_INDEX" val="2019304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UNIT_DECOLORIZATION" val="1"/>
  <p:tag name="KSO_WM_UNIT_ADJUSTLAYOUT_ID" val="16"/>
  <p:tag name="KSO_WM_UNIT_TEXT_FILL_FORE_SCHEMECOLOR_INDEX_BRIGHTNESS" val="0.2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3044_1*i*4"/>
  <p:tag name="KSO_WM_TEMPLATE_CATEGORY" val="diagram"/>
  <p:tag name="KSO_WM_TEMPLATE_INDEX" val="20193044"/>
  <p:tag name="KSO_WM_UNIT_LAYERLEVEL" val="1"/>
  <p:tag name="KSO_WM_TAG_VERSION" val="1.0"/>
  <p:tag name="KSO_WM_BEAUTIFY_FLAG" val="#wm#"/>
  <p:tag name="KSO_WM_UNIT_COLOR_SCHEME_SHAPE_ID" val="19"/>
  <p:tag name="KSO_WM_UNIT_COLOR_SCHEME_PARENT_PAGE" val="0_1"/>
  <p:tag name="KSO_WM_UNIT_DECOLORIZATION" val="1"/>
  <p:tag name="KSO_WM_UNIT_ADJUSTLAYOUT_ID" val="19"/>
  <p:tag name="KSO_WM_UNIT_LINE_FORE_SCHEMECOLOR_INDEX_BRIGHTNESS" val="-0.25"/>
  <p:tag name="KSO_WM_UNIT_LINE_FORE_SCHEMECOLOR_INDEX" val="14"/>
  <p:tag name="KSO_WM_UNIT_LINE_FILL_TYPE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3044_1*i*5"/>
  <p:tag name="KSO_WM_TEMPLATE_CATEGORY" val="diagram"/>
  <p:tag name="KSO_WM_TEMPLATE_INDEX" val="20193044"/>
  <p:tag name="KSO_WM_UNIT_LAYERLEVEL" val="1"/>
  <p:tag name="KSO_WM_TAG_VERSION" val="1.0"/>
  <p:tag name="KSO_WM_BEAUTIFY_FLAG" val="#wm#"/>
  <p:tag name="KSO_WM_UNIT_COLOR_SCHEME_SHAPE_ID" val="23"/>
  <p:tag name="KSO_WM_UNIT_COLOR_SCHEME_PARENT_PAGE" val="0_1"/>
  <p:tag name="KSO_WM_UNIT_DECOLORIZATION" val="1"/>
  <p:tag name="KSO_WM_UNIT_ADJUSTLAYOUT_ID" val="23"/>
</p:tagLst>
</file>

<file path=ppt/tags/tag25.xml><?xml version="1.0" encoding="utf-8"?>
<p:tagLst xmlns:p="http://schemas.openxmlformats.org/presentationml/2006/main">
  <p:tag name="KSO_WM_UNIT_PRESET_TEXT" val="点击此处添加正文，文字是您思想的提炼，为了最终呈现发布的良好效果，请言简意赅的阐述观点，并根据需要酌情增减文字。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193044_1*f*2"/>
  <p:tag name="KSO_WM_TEMPLATE_CATEGORY" val="diagram"/>
  <p:tag name="KSO_WM_TEMPLATE_INDEX" val="20193044"/>
  <p:tag name="KSO_WM_UNIT_LAYERLEVEL" val="1"/>
  <p:tag name="KSO_WM_TAG_VERSION" val="1.0"/>
  <p:tag name="KSO_WM_BEAUTIFY_FLAG" val="#wm#"/>
  <p:tag name="KSO_WM_UNIT_TEXT_PART_ID" val="2-b"/>
  <p:tag name="KSO_WM_UNIT_TEXT_PART_SIZE" val="84.88*434.5"/>
  <p:tag name="KSO_WM_UNIT_COLOR_SCHEME_SHAPE_ID" val="9"/>
  <p:tag name="KSO_WM_UNIT_COLOR_SCHEME_PARENT_PAGE" val="0_1"/>
  <p:tag name="KSO_WM_UNIT_ADJUSTLAYOUT_ID" val="9"/>
  <p:tag name="KSO_WM_UNIT_TEXT_PART_ID_V2" val="d-2-1"/>
  <p:tag name="KSO_WM_UNIT_TEXT_FILL_FORE_SCHEMECOLOR_INDEX_BRIGHTNESS" val="0.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PRESET_TEXT" val="点击此处添加正文，文字是您思想的提炼，为了最终呈现发布的良好效果，请尽量言简意赅的阐述观点；根据需要可酌情增减文字，以便观者可以准确理解您所传达的信息。"/>
  <p:tag name="KSO_WM_UNIT_TEXT_PART_ID" val="3-b"/>
  <p:tag name="KSO_WM_UNIT_TEXT_PART_SIZE" val="84.88*644.5"/>
  <p:tag name="KSO_WM_UNIT_VALUE" val="11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193044_1*f*3"/>
  <p:tag name="KSO_WM_TEMPLATE_CATEGORY" val="diagram"/>
  <p:tag name="KSO_WM_TEMPLATE_INDEX" val="2019304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ADJUSTLAYOUT_ID" val="10"/>
  <p:tag name="KSO_WM_UNIT_TEXT_PART_ID_V2" val="d-3-1"/>
  <p:tag name="KSO_WM_UNIT_TEXT_FILL_FORE_SCHEMECOLOR_INDEX_BRIGHTNESS" val="0.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VALUE" val="1190*158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3044_1*d*1"/>
  <p:tag name="KSO_WM_TEMPLATE_CATEGORY" val="diagram"/>
  <p:tag name="KSO_WM_TEMPLATE_INDEX" val="2019304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ADJUSTLAYOUT_ID" val="5"/>
  <p:tag name="KSO_WM_UNIT_PICTURE_CLIP_FLAG" val="1"/>
</p:tagLst>
</file>

<file path=ppt/tags/tag28.xml><?xml version="1.0" encoding="utf-8"?>
<p:tagLst xmlns:p="http://schemas.openxmlformats.org/presentationml/2006/main">
  <p:tag name="KSO_WM_SLIDE_ID" val="diagram20193044_1"/>
  <p:tag name="KSO_WM_SLIDE_TYPE" val="text"/>
  <p:tag name="KSO_WM_SLIDE_SUBTYPE" val="picTxt"/>
  <p:tag name="KSO_WM_SLIDE_ITEM_CNT" val="0"/>
  <p:tag name="KSO_WM_SLIDE_INDEX" val="1"/>
  <p:tag name="KSO_WM_SLIDE_SIZE" val="960*538"/>
  <p:tag name="KSO_WM_SLIDE_POSITION" val="0*0"/>
  <p:tag name="KSO_WM_TAG_VERSION" val="1.0"/>
  <p:tag name="KSO_WM_BEAUTIFY_FLAG" val="#wm#"/>
  <p:tag name="KSO_WM_TEMPLATE_CATEGORY" val="diagram"/>
  <p:tag name="KSO_WM_TEMPLATE_INDEX" val="20193044"/>
  <p:tag name="KSO_WM_SLIDE_LAYOUT" val="a_d_f"/>
  <p:tag name="KSO_WM_SLIDE_LAYOUT_CNT" val="1_1_3"/>
  <p:tag name="KSO_WM_SLIDE_COLORSCHEME_VERSION" val="3.2"/>
  <p:tag name="KSO_WM_SLIDE_CONSTRAINT" val="%7b%22slideConstraint%22%3a%7b%22seriesAreas%22%3a%5b%5d%2c%22singleAreas%22%3a%5b%7b%22shapes%22%3a%5b5%5d%2c%22serialConstraintIndex%22%3a-1%2c%22areatextmark%22%3a0%2c%22pictureprocessmark%22%3a0%7d%5d%7d%7d"/>
  <p:tag name="KSO_WM_TEMPLATE_SUBCATEGORY" val="0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1"/>
  <p:tag name="KSO_WM_UNIT_TYPE" val="a"/>
  <p:tag name="KSO_WM_UNIT_INDEX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_1"/>
  <p:tag name="KSO_WM_UNIT_ID" val="diagram20170901_5*a*1"/>
  <p:tag name="KSO_WM_UNIT_USESOURCEFORMAT_APPLY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20186097"/>
  <p:tag name="KSO_WM_UNIT_TYPE" val="m_i"/>
  <p:tag name="KSO_WM_UNIT_INDEX" val="1_1"/>
  <p:tag name="KSO_WM_UNIT_ID" val="diagram20186097_3*m_i*1_1"/>
  <p:tag name="KSO_WM_UNIT_LAYERLEVEL" val="1_1"/>
  <p:tag name="KSO_WM_BEAUTIFY_FLAG" val="#wm#"/>
  <p:tag name="KSO_WM_TAG_VERSION" val="1.0"/>
  <p:tag name="KSO_WM_DIAGRAM_GROUP_CODE" val="m1-1"/>
  <p:tag name="KSO_WM_UNIT_FILL_FORE_SCHEMECOLOR_INDEX" val="13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20186097"/>
  <p:tag name="KSO_WM_UNIT_TYPE" val="m_h_a"/>
  <p:tag name="KSO_WM_UNIT_INDEX" val="1_1_1"/>
  <p:tag name="KSO_WM_UNIT_ID" val="diagram20186097_3*m_h_a*1_1_1"/>
  <p:tag name="KSO_WM_UNIT_LAYERLEVEL" val="1_1_1"/>
  <p:tag name="KSO_WM_UNIT_VALUE" val="1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标题文本预设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20186097"/>
  <p:tag name="KSO_WM_UNIT_TYPE" val="m_h_i"/>
  <p:tag name="KSO_WM_UNIT_INDEX" val="1_1_1"/>
  <p:tag name="KSO_WM_UNIT_ID" val="diagram20186097_3*m_h_i*1_1_1"/>
  <p:tag name="KSO_WM_UNIT_LAYERLEVEL" val="1_1_1"/>
  <p:tag name="KSO_WM_BEAUTIFY_FLAG" val="#wm#"/>
  <p:tag name="KSO_WM_TAG_VERSION" val="1.0"/>
  <p:tag name="KSO_WM_DIAGRAM_GROUP_CODE" val="m1-1"/>
  <p:tag name="KSO_WM_UNIT_FILL_FORE_SCHEMECOLOR_INDEX" val="14"/>
  <p:tag name="KSO_WM_UNIT_FILL_TYPE" val="1"/>
  <p:tag name="KSO_WM_UNIT_LINE_FORE_SCHEMECOLOR_INDEX" val="5"/>
  <p:tag name="KSO_WM_UNIT_LINE_FILL_TYPE" val="2"/>
  <p:tag name="KSO_WM_UNIT_USESOURCEFORMAT_APPLY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20186097"/>
  <p:tag name="KSO_WM_UNIT_TYPE" val="m_h_f"/>
  <p:tag name="KSO_WM_UNIT_INDEX" val="1_1_1"/>
  <p:tag name="KSO_WM_UNIT_ID" val="diagram20186097_3*m_h_f*1_1_1"/>
  <p:tag name="KSO_WM_UNIT_LAYERLEVEL" val="1_1_1"/>
  <p:tag name="KSO_WM_UNIT_VALUE" val="1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此部分内容作为文字排版占位显示（建议使用主题字体）&#13;&#13;本图示由wps 设计提供 &#13;www.wps.cc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20186097"/>
  <p:tag name="KSO_WM_UNIT_TYPE" val="m_h_a"/>
  <p:tag name="KSO_WM_UNIT_INDEX" val="1_2_1"/>
  <p:tag name="KSO_WM_UNIT_ID" val="diagram20186097_3*m_h_a*1_2_1"/>
  <p:tag name="KSO_WM_UNIT_LAYERLEVEL" val="1_1_1"/>
  <p:tag name="KSO_WM_UNIT_VALUE" val="1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标题文本预设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EMPLATE_CATEGORY" val="diagram"/>
  <p:tag name="KSO_WM_TEMPLATE_INDEX" val="20186097"/>
  <p:tag name="KSO_WM_UNIT_TYPE" val="m_h_i"/>
  <p:tag name="KSO_WM_UNIT_INDEX" val="1_2_1"/>
  <p:tag name="KSO_WM_UNIT_ID" val="diagram20186097_3*m_h_i*1_2_1"/>
  <p:tag name="KSO_WM_UNIT_LAYERLEVEL" val="1_1_1"/>
  <p:tag name="KSO_WM_BEAUTIFY_FLAG" val="#wm#"/>
  <p:tag name="KSO_WM_TAG_VERSION" val="1.0"/>
  <p:tag name="KSO_WM_DIAGRAM_GROUP_CODE" val="m1-1"/>
  <p:tag name="KSO_WM_UNIT_FILL_FORE_SCHEMECOLOR_INDEX" val="14"/>
  <p:tag name="KSO_WM_UNIT_FILL_TYPE" val="1"/>
  <p:tag name="KSO_WM_UNIT_LINE_FORE_SCHEMECOLOR_INDEX" val="5"/>
  <p:tag name="KSO_WM_UNIT_LINE_FILL_TYPE" val="2"/>
  <p:tag name="KSO_WM_UNIT_USESOURCEFORMAT_APPLY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20186097"/>
  <p:tag name="KSO_WM_UNIT_TYPE" val="m_h_f"/>
  <p:tag name="KSO_WM_UNIT_INDEX" val="1_2_1"/>
  <p:tag name="KSO_WM_UNIT_ID" val="diagram20186097_3*m_h_f*1_2_1"/>
  <p:tag name="KSO_WM_UNIT_LAYERLEVEL" val="1_1_1"/>
  <p:tag name="KSO_WM_UNIT_VALUE" val="1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此部分内容作为文字排版占位显示（建议使用主题字体）&#13;&#13;本图示由wps 设计提供 &#13;www.wps.cc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20186097"/>
  <p:tag name="KSO_WM_UNIT_TYPE" val="m_h_a"/>
  <p:tag name="KSO_WM_UNIT_INDEX" val="1_3_1"/>
  <p:tag name="KSO_WM_UNIT_ID" val="diagram20186097_3*m_h_a*1_3_1"/>
  <p:tag name="KSO_WM_UNIT_LAYERLEVEL" val="1_1_1"/>
  <p:tag name="KSO_WM_UNIT_VALUE" val="1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标题文本预设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20186097"/>
  <p:tag name="KSO_WM_UNIT_TYPE" val="m_h_i"/>
  <p:tag name="KSO_WM_UNIT_INDEX" val="1_3_1"/>
  <p:tag name="KSO_WM_UNIT_ID" val="diagram20186097_3*m_h_i*1_3_1"/>
  <p:tag name="KSO_WM_UNIT_LAYERLEVEL" val="1_1_1"/>
  <p:tag name="KSO_WM_BEAUTIFY_FLAG" val="#wm#"/>
  <p:tag name="KSO_WM_TAG_VERSION" val="1.0"/>
  <p:tag name="KSO_WM_DIAGRAM_GROUP_CODE" val="m1-1"/>
  <p:tag name="KSO_WM_UNIT_FILL_FORE_SCHEMECOLOR_INDEX" val="14"/>
  <p:tag name="KSO_WM_UNIT_FILL_TYPE" val="1"/>
  <p:tag name="KSO_WM_UNIT_LINE_FORE_SCHEMECOLOR_INDEX" val="5"/>
  <p:tag name="KSO_WM_UNIT_LINE_FILL_TYPE" val="2"/>
  <p:tag name="KSO_WM_UNIT_USESOURCEFORMAT_APPLY" val="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TEMPLATE_CATEGORY" val="diagram"/>
  <p:tag name="KSO_WM_TEMPLATE_INDEX" val="20186097"/>
  <p:tag name="KSO_WM_UNIT_TYPE" val="m_h_f"/>
  <p:tag name="KSO_WM_UNIT_INDEX" val="1_3_1"/>
  <p:tag name="KSO_WM_UNIT_ID" val="diagram20186097_3*m_h_f*1_3_1"/>
  <p:tag name="KSO_WM_UNIT_LAYERLEVEL" val="1_1_1"/>
  <p:tag name="KSO_WM_UNIT_VALUE" val="1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PRESET_TEXT" val="此部分内容作为文字排版占位显示（建议使用主题字体）&#13;&#13;本图示由wps 设计提供 &#13;www.wps.cc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EMPLATE_CATEGORY" val="diagram"/>
  <p:tag name="KSO_WM_TEMPLATE_INDEX" val="20186097"/>
  <p:tag name="KSO_WM_UNIT_TYPE" val="m_i"/>
  <p:tag name="KSO_WM_UNIT_INDEX" val="1_7"/>
  <p:tag name="KSO_WM_UNIT_ID" val="diagram20186097_3*m_i*1_7"/>
  <p:tag name="KSO_WM_UNIT_LAYERLEVEL" val="1_1"/>
  <p:tag name="KSO_WM_BEAUTIFY_FLAG" val="#wm#"/>
  <p:tag name="KSO_WM_TAG_VERSION" val="1.0"/>
  <p:tag name="KSO_WM_DIAGRAM_GROUP_CODE" val="m1-1"/>
  <p:tag name="KSO_WM_UNIT_LINE_FORE_SCHEMECOLOR_INDEX" val="14"/>
  <p:tag name="KSO_WM_UNIT_LINE_FILL_TYPE" val="2"/>
  <p:tag name="KSO_WM_UNIT_USESOURCEFORMAT_APPLY" val="1"/>
</p:tagLst>
</file>

<file path=ppt/tags/tag42.xml><?xml version="1.0" encoding="utf-8"?>
<p:tagLst xmlns:p="http://schemas.openxmlformats.org/presentationml/2006/main">
  <p:tag name="KSO_WM_TEMPLATE_CATEGORY" val="diagram"/>
  <p:tag name="KSO_WM_TEMPLATE_INDEX" val="20186097"/>
  <p:tag name="KSO_WM_UNIT_TYPE" val="m_i"/>
  <p:tag name="KSO_WM_UNIT_INDEX" val="1_8"/>
  <p:tag name="KSO_WM_UNIT_ID" val="diagram20186097_3*m_i*1_8"/>
  <p:tag name="KSO_WM_UNIT_LAYERLEVEL" val="1_1"/>
  <p:tag name="KSO_WM_BEAUTIFY_FLAG" val="#wm#"/>
  <p:tag name="KSO_WM_TAG_VERSION" val="1.0"/>
  <p:tag name="KSO_WM_DIAGRAM_GROUP_CODE" val="m1-1"/>
  <p:tag name="KSO_WM_UNIT_LINE_FORE_SCHEMECOLOR_INDEX" val="14"/>
  <p:tag name="KSO_WM_UNIT_LINE_FILL_TYPE" val="2"/>
  <p:tag name="KSO_WM_UNIT_USESOURCEFORMAT_APPLY" val="1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SLIDE_ITEM_CNT" val="3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PRESET_TEXT" val="我们是致力于研究AI智能创作PPT的一个团队;我们潜心钻研幻灯片的演示规律……"/>
  <p:tag name="KSO_WM_UNIT_NOCLEAR" val="0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872_1*f*1"/>
  <p:tag name="KSO_WM_TEMPLATE_CATEGORY" val="diagram"/>
  <p:tag name="KSO_WM_TEMPLATE_INDEX" val="20201872"/>
  <p:tag name="KSO_WM_UNIT_LAYERLEVEL" val="1"/>
  <p:tag name="KSO_WM_TAG_VERSION" val="1.0"/>
  <p:tag name="KSO_WM_BEAUTIFY_FLAG" val="#wm#"/>
  <p:tag name="KSO_WM_UNIT_DEFAULT_FONT" val="14;20;2"/>
  <p:tag name="KSO_WM_UNIT_BLOCK" val="0"/>
  <p:tag name="KSO_WM_UNIT_SM_LIMIT_TYPE" val="1"/>
  <p:tag name="KSO_WM_UNIT_PLACING_PICTURE_MD4" val="0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72_1*a*1"/>
  <p:tag name="KSO_WM_TEMPLATE_CATEGORY" val="diagram"/>
  <p:tag name="KSO_WM_TEMPLATE_INDEX" val="20201872"/>
  <p:tag name="KSO_WM_UNIT_LAYERLEVEL" val="1"/>
  <p:tag name="KSO_WM_TAG_VERSION" val="1.0"/>
  <p:tag name="KSO_WM_BEAUTIFY_FLAG" val="#wm#"/>
  <p:tag name="KSO_WM_UNIT_DEFAULT_FONT" val="32;40;4"/>
  <p:tag name="KSO_WM_UNIT_BLOCK" val="0"/>
  <p:tag name="KSO_WM_UNIT_SM_LIMIT_TYPE" val="1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  <p:tag name="KSO_WM_UNIT_SMARTLAYOUT_COMPRESS_INFO" val="{&#10;    &quot;id&quot;: &quot;2023-04-26T15:15:32&quot;,&#10;    &quot;max&quot;: 0.6565354330708715,&#10;    &quot;topChanged&quot;: 0.5097796604888077&#10;}&#10;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872_1*i*1"/>
  <p:tag name="KSO_WM_TEMPLATE_CATEGORY" val="diagram"/>
  <p:tag name="KSO_WM_TEMPLATE_INDEX" val="20201872"/>
  <p:tag name="KSO_WM_UNIT_LAYERLEVEL" val="1"/>
  <p:tag name="KSO_WM_TAG_VERSION" val="1.0"/>
  <p:tag name="KSO_WM_BEAUTIFY_FLAG" val="#wm#"/>
  <p:tag name="KSO_WM_UNIT_LIMIT_TYPE" val="1"/>
  <p:tag name="KSO_WM_UNIT_BLOCK" val="0"/>
  <p:tag name="KSO_WM_UNIT_SM_LIMIT_TYPE" val="1"/>
  <p:tag name="KSO_WM_UNIT_PLACING_PICTURE_MD4" val="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872_1*i*2"/>
  <p:tag name="KSO_WM_TEMPLATE_CATEGORY" val="diagram"/>
  <p:tag name="KSO_WM_TEMPLATE_INDEX" val="20201872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-0.15"/>
  <p:tag name="KSO_WM_UNIT_FILL_FORE_SCHEMECOLOR_INDEX" val="14"/>
  <p:tag name="KSO_WM_UNI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872_1*i*3"/>
  <p:tag name="KSO_WM_TEMPLATE_CATEGORY" val="diagram"/>
  <p:tag name="KSO_WM_TEMPLATE_INDEX" val="20201872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-0.15"/>
  <p:tag name="KSO_WM_UNIT_FILL_FORE_SCHEMECOLOR_INDEX" val="14"/>
  <p:tag name="KSO_WM_UNIT_FILL_TYPE" val="1"/>
</p:tagLst>
</file>

<file path=ppt/tags/tag53.xml><?xml version="1.0" encoding="utf-8"?>
<p:tagLst xmlns:p="http://schemas.openxmlformats.org/presentationml/2006/main">
  <p:tag name="KSO_WM_UNIT_VALUE" val="1321*132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872_1*d*1"/>
  <p:tag name="KSO_WM_TEMPLATE_CATEGORY" val="diagram"/>
  <p:tag name="KSO_WM_TEMPLATE_INDEX" val="20201872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6}"/>
  <p:tag name="KSO_WM_UNIT_SUPPORT_UNIT_TYPE" val="[&quot;d&quot;]"/>
  <p:tag name="KSO_WM_UNIT_BLOCK" val="0"/>
  <p:tag name="KSO_WM_UNIT_PLACING_PICTURE_USER_VIEWPORT" val="{&quot;height&quot;:7494.8031496062995,&quot;width&quot;:7491.9716535433072}"/>
  <p:tag name="KSO_WM_UNIT_PLACING_PICTURE_USER_RELATIVERECTANGLE" val="{&quot;bottom&quot;:0,&quot;left&quot;:0,&quot;right&quot;:0,&quot;top&quot;:0}"/>
  <p:tag name="KSO_WM_UNIT_PLACING_PICTURE_COLLAGE_RELATIVERECTANGLE" val="{&quot;bottom&quot;:1.5168755663394304e-16,&quot;left&quot;:0,&quot;right&quot;:0,&quot;top&quot;:1.5168755663394304e-16}"/>
  <p:tag name="KSO_WM_UNIT_PLACING_PICTURE_COLLAGE_VIEWPORT" val="{&quot;height&quot;:7494.8031496062977,&quot;width&quot;:7491.9716535433072}"/>
  <p:tag name="KSO_WM_UNIT_PLACING_PICTURE_MD4" val="0"/>
</p:tagLst>
</file>

<file path=ppt/tags/tag54.xml><?xml version="1.0" encoding="utf-8"?>
<p:tagLst xmlns:p="http://schemas.openxmlformats.org/presentationml/2006/main">
  <p:tag name="KSO_WM_SLIDE_ID" val="diagram20201872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920*383"/>
  <p:tag name="KSO_WM_SLIDE_POSITION" val="0*73"/>
  <p:tag name="KSO_WM_TAG_VERSION" val="1.0"/>
  <p:tag name="KSO_WM_BEAUTIFY_FLAG" val="#wm#"/>
  <p:tag name="KSO_WM_TEMPLATE_CATEGORY" val="diagram"/>
  <p:tag name="KSO_WM_TEMPLATE_INDEX" val="20201872"/>
  <p:tag name="KSO_WM_SLIDE_LAYOUT" val="a_d_f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3-04-26T15:15:32&quot;,&quot;maxSize&quot;:{&quot;size1&quot;:69.2},&quot;minSize&quot;:{&quot;size1&quot;:29.8},&quot;normalSize&quot;:{&quot;size1&quot;:29.800000000000004},&quot;subLayout&quot;:[{&quot;backgroundInfo&quot;:[{&quot;bottom&quot;:0,&quot;bottomAbs&quot;:false,&quot;left&quot;:0,&quot;leftAbs&quot;:false,&quot;right&quot;:0.282099,&quot;rightAbs&quot;:false,&quot;top&quot;:0,&quot;topAbs&quot;:false,&quot;type&quot;:&quot;leftRight&quot;}],&quot;horizontalAlign&quot;:2,&quot;id&quot;:&quot;2023-04-26T15:15:32&quot;,&quot;margin&quot;:{&quot;bottom&quot;:1.690000057220459,&quot;left&quot;:1.2699999809265137,&quot;right&quot;:1.2699999809265137,&quot;top&quot;:1.690000057220459},&quot;marginOverLayout&quot;:{&quot;bottom&quot;:1.690000057220459,&quot;left&quot;:1.2699999809265137,&quot;right&quot;:1.2699999809265137,&quot;top&quot;:1.690000057220459},&quot;type&quot;:0,&quot;verticalAlign&quot;:1},{&quot;horizontalAlign&quot;:0,&quot;id&quot;:&quot;2023-04-26T15:15:32&quot;,&quot;margin&quot;:{&quot;bottom&quot;:1.690000057220459,&quot;left&quot;:0.025999996811151505,&quot;right&quot;:1.2699999809265137,&quot;top&quot;:5.480000019073486},&quot;type&quot;:0,&quot;verticalAlign&quot;:2}],&quot;type&quot;:0}"/>
  <p:tag name="KSO_WM_SLIDE_CAN_ADD_NAVIGATION" val="1"/>
  <p:tag name="KSO_WM_SLIDE_BACKGROUND" val="[&quot;general&quot;,&quot;frame&quot;,&quot;leftRight&quot;]"/>
  <p:tag name="KSO_WM_SLIDE_RATIO" val="1.777778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PP_MARK_KEY" val="ffae88da-de3c-4bb4-94ff-80ca12a13c90"/>
  <p:tag name="COMMONDATA" val="eyJoZGlkIjoiYTYwNjE2MjU0NWNjNTkzMWVkZTllYjM3NTM2YjQwZjU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PLACING_PICTURE_USER_VIEWPORT" val="{&quot;height&quot;:10800,&quot;width&quot;:19200}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1928</Words>
  <Application>WPS 演示</Application>
  <PresentationFormat>宽屏</PresentationFormat>
  <Paragraphs>180</Paragraphs>
  <Slides>16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宋体</vt:lpstr>
      <vt:lpstr>Wingdings</vt:lpstr>
      <vt:lpstr>Arial Rounded MT Bold</vt:lpstr>
      <vt:lpstr>包图粗朗体</vt:lpstr>
      <vt:lpstr>华文中宋</vt:lpstr>
      <vt:lpstr>字魂59号-创粗黑</vt:lpstr>
      <vt:lpstr>黑体</vt:lpstr>
      <vt:lpstr>Arial Black</vt:lpstr>
      <vt:lpstr>微软雅黑</vt:lpstr>
      <vt:lpstr>字魂58号-创中黑</vt:lpstr>
      <vt:lpstr>Segoe UI</vt:lpstr>
      <vt:lpstr>WPS-Bullets</vt:lpstr>
      <vt:lpstr>思源黑体</vt:lpstr>
      <vt:lpstr>等线</vt:lpstr>
      <vt:lpstr>Arial Unicode MS</vt:lpstr>
      <vt:lpstr>等线 Light</vt:lpstr>
      <vt:lpstr>Calibri</vt:lpstr>
      <vt:lpstr>华文楷体</vt:lpstr>
      <vt:lpstr>仿宋</vt:lpstr>
      <vt:lpstr>华文仿宋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bubble_gum</cp:lastModifiedBy>
  <cp:revision>207</cp:revision>
  <dcterms:created xsi:type="dcterms:W3CDTF">1900-01-01T00:00:00Z</dcterms:created>
  <dcterms:modified xsi:type="dcterms:W3CDTF">2023-04-27T14:15:44Z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C664BB97955C467E94FCE9482CBB712D_12</vt:lpwstr>
  </property>
  <property fmtid="{D5CDD505-2E9C-101B-9397-08002B2CF9AE}" pid="3" name="KSOProductBuildVer">
    <vt:lpwstr>2052-11.1.0.14036</vt:lpwstr>
  </property>
</Properties>
</file>