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8" r:id="rId6"/>
    <p:sldId id="264" r:id="rId7"/>
    <p:sldId id="262" r:id="rId8"/>
    <p:sldId id="261" r:id="rId9"/>
    <p:sldId id="259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808677" cy="4880808"/>
          </a:xfrm>
        </p:spPr>
        <p:txBody>
          <a:bodyPr/>
          <a:lstStyle/>
          <a:p>
            <a:r>
              <a:rPr lang="zh-CN" altLang="en-US" sz="8000" b="1" dirty="0"/>
              <a:t>民族形成与概念解读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46576" y="5810974"/>
            <a:ext cx="8045373" cy="74227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赵淑阳 政行一班</a:t>
            </a:r>
            <a:r>
              <a:rPr lang="en-US" altLang="zh-CN" sz="2800" dirty="0"/>
              <a:t> 2107224027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827927"/>
            <a:ext cx="10178322" cy="1492132"/>
          </a:xfrm>
        </p:spPr>
        <p:txBody>
          <a:bodyPr/>
          <a:lstStyle/>
          <a:p>
            <a:pPr algn="ctr"/>
            <a:r>
              <a:rPr lang="zh-CN" altLang="en-US" dirty="0"/>
              <a:t>国族与民族的区别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2320059"/>
            <a:ext cx="10178322" cy="359359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国族与民族的区别在于，前者“必须有国家的实质”，后者“不必有自治权及国家形态”。</a:t>
            </a:r>
            <a:endParaRPr lang="en-US" altLang="zh-CN" sz="2400" dirty="0"/>
          </a:p>
          <a:p>
            <a:r>
              <a:rPr lang="zh-CN" altLang="en-US" sz="2400" dirty="0"/>
              <a:t>早在</a:t>
            </a:r>
            <a:r>
              <a:rPr lang="en-US" altLang="zh-CN" sz="2400" dirty="0"/>
              <a:t>19</a:t>
            </a:r>
            <a:r>
              <a:rPr lang="zh-CN" altLang="en-US" sz="2400" dirty="0"/>
              <a:t>世纪，欧洲人就对这两个概念作了区分，认为国族比民族所指范围更广、层次更高。西欧的“民族</a:t>
            </a:r>
            <a:r>
              <a:rPr lang="en-US" altLang="zh-CN" sz="2400" dirty="0"/>
              <a:t>—</a:t>
            </a:r>
            <a:r>
              <a:rPr lang="zh-CN" altLang="en-US" sz="2400" dirty="0"/>
              <a:t>国家”过程表明， </a:t>
            </a:r>
            <a:r>
              <a:rPr lang="zh-CN" altLang="en-US" sz="2400" dirty="0">
                <a:solidFill>
                  <a:srgbClr val="FF0000"/>
                </a:solidFill>
              </a:rPr>
              <a:t>国族是指有自己统一国家的人民，而民族则是指没有建立或失去独立国家形式的人民</a:t>
            </a:r>
            <a:r>
              <a:rPr lang="zh-CN" altLang="en-US" sz="2400" dirty="0"/>
              <a:t>。相对“民族”而言，“国族”强调的是政治统一性与地域一体性。而政治统一性与地域一体性正是“国家”的基本特征。</a:t>
            </a:r>
            <a:endParaRPr lang="zh-CN" altLang="en-US" sz="2400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pPr algn="ctr"/>
            <a:r>
              <a:rPr lang="zh-CN" altLang="en-US" dirty="0"/>
              <a:t>族群、民族、国族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在大多数现代民族国家内部，事实上呈现出三个层面的共同体：第一个层面是国家层面的国族，第二个层面是国家内部的不同民族，第三个层面是不同民族内部或外部的多个族群。国族内部有民族，民族内外有族群，这构成了大多数民族国家的常态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000" dirty="0"/>
              <a:t>目录</a:t>
            </a:r>
            <a:endParaRPr lang="zh-CN" altLang="en-US" sz="80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中华民族的形成过程</a:t>
            </a:r>
            <a:endParaRPr lang="en-US" altLang="zh-CN" sz="4000" dirty="0"/>
          </a:p>
          <a:p>
            <a:r>
              <a:rPr lang="zh-CN" altLang="en-US" sz="4000" dirty="0"/>
              <a:t>什么是民族</a:t>
            </a:r>
            <a:endParaRPr lang="en-US" altLang="zh-CN" sz="4000" dirty="0"/>
          </a:p>
          <a:p>
            <a:r>
              <a:rPr lang="zh-CN" altLang="en-US" sz="4000" dirty="0"/>
              <a:t>什么是族群</a:t>
            </a:r>
            <a:endParaRPr lang="en-US" altLang="zh-CN" sz="4000" dirty="0"/>
          </a:p>
          <a:p>
            <a:r>
              <a:rPr lang="zh-CN" altLang="en-US" sz="4000" dirty="0"/>
              <a:t>什么是国族</a:t>
            </a:r>
            <a:endParaRPr lang="zh-CN" altLang="en-US" sz="4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dirty="0"/>
              <a:t>中华民族的形成</a:t>
            </a:r>
            <a:endParaRPr lang="zh-CN" alt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1225769" y="240496"/>
            <a:ext cx="9006052" cy="5600404"/>
          </a:xfrm>
        </p:spPr>
        <p:txBody>
          <a:bodyPr vert="horz">
            <a:noAutofit/>
          </a:bodyPr>
          <a:lstStyle/>
          <a:p>
            <a:r>
              <a:rPr lang="zh-CN" altLang="en-US" sz="2400" dirty="0"/>
              <a:t>中华民族是</a:t>
            </a:r>
            <a:r>
              <a:rPr lang="en-US" altLang="zh-CN" sz="2400" dirty="0"/>
              <a:t>56</a:t>
            </a:r>
            <a:r>
              <a:rPr lang="zh-CN" altLang="en-US" sz="2400" dirty="0"/>
              <a:t>个民族组成的大家庭，在形成过程中有几次大的民族融合。</a:t>
            </a:r>
            <a:endParaRPr lang="en-US" altLang="zh-CN" sz="2400" dirty="0"/>
          </a:p>
          <a:p>
            <a:r>
              <a:rPr lang="zh-CN" altLang="en-US" sz="2400" dirty="0"/>
              <a:t>①</a:t>
            </a:r>
            <a:r>
              <a:rPr lang="zh-CN" altLang="en-US" sz="2400" b="1" dirty="0">
                <a:solidFill>
                  <a:srgbClr val="FF0000"/>
                </a:solidFill>
              </a:rPr>
              <a:t>华夏族形成</a:t>
            </a:r>
            <a:r>
              <a:rPr lang="zh-CN" altLang="en-US" sz="2400" dirty="0"/>
              <a:t>：黄河是我们的母亲河，华夏源于古羌族，华，夏，诸夏，指中原，黄河中下游地区。伏羲创造了龙图腾，我们都说自己是龙的传人。炎黄是华夏始祖，古羌一支姜姓炎帝和姬姓黄帝，炎帝和黄帝都是少典之子、伏羲之孙，炎帝部落和黄帝部落都生活在陕西，黄帝部落东迁到中原，炎帝部落和黄帝部落融合成炎黄部落，形成早期的华夏族（龙文化）。伏羲之子玄鸟后裔建立巴蜀国。伏羲一支后裔、黄帝之子少昊、之孙颛顼逐渐形成东夷部落（凤文化），炎帝之子蚩尤、夸父等向东、南发展，与九黎氏族逐渐形成苗蛮部落，炎黄部落向东发展过程中，与东夷部落逐渐融合。启建国夏，商代夏，周代商，周人自称夏人、华夏，分封诸侯统称诸夏，称四方为东夷、南蛮、西戎、北狄。春秋战国时期东夷部落、苗蛮部落融入华夏，齐灭东夷，秦吞西戎并巴蜀，晋并北狄，楚并吴越，统一长江中下游地区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中华民族的形成</a:t>
            </a:r>
            <a:endParaRPr lang="zh-CN" alt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zh-CN" altLang="en-US" sz="2800" dirty="0"/>
              <a:t>②</a:t>
            </a:r>
            <a:r>
              <a:rPr lang="zh-CN" altLang="en-US" sz="2800" dirty="0">
                <a:solidFill>
                  <a:srgbClr val="FF0000"/>
                </a:solidFill>
              </a:rPr>
              <a:t>秦始皇统一六国</a:t>
            </a:r>
            <a:r>
              <a:rPr lang="zh-CN" altLang="en-US" sz="2800" dirty="0"/>
              <a:t>，又把南方百越、西南巴蜀融入华夏，统一文字、统一货币、统一度量衡。汉武帝时，西北河西走廊融入华夏，汉武帝推行“独尊儒术”，统一文化意识，</a:t>
            </a:r>
            <a:r>
              <a:rPr lang="zh-CN" altLang="en-US" sz="2800" dirty="0">
                <a:solidFill>
                  <a:srgbClr val="FF0000"/>
                </a:solidFill>
              </a:rPr>
              <a:t>汉民族形成，华夏成为汉民族的别称。</a:t>
            </a:r>
            <a:r>
              <a:rPr lang="zh-CN" altLang="en-US" sz="2800" dirty="0"/>
              <a:t>③</a:t>
            </a:r>
            <a:r>
              <a:rPr lang="zh-CN" altLang="en-US" sz="2800" dirty="0">
                <a:solidFill>
                  <a:srgbClr val="00B0F0"/>
                </a:solidFill>
              </a:rPr>
              <a:t>魏晋时期</a:t>
            </a:r>
            <a:r>
              <a:rPr lang="zh-CN" altLang="en-US" sz="2800" dirty="0"/>
              <a:t>，西晋南迁，</a:t>
            </a:r>
            <a:r>
              <a:rPr lang="zh-CN" altLang="en-US" sz="2800" dirty="0">
                <a:solidFill>
                  <a:srgbClr val="00B0F0"/>
                </a:solidFill>
              </a:rPr>
              <a:t>汉族与南方百越再次融合</a:t>
            </a:r>
            <a:r>
              <a:rPr lang="zh-CN" altLang="en-US" sz="2800" dirty="0"/>
              <a:t>，孝文帝改革，</a:t>
            </a:r>
            <a:r>
              <a:rPr lang="zh-CN" altLang="en-US" sz="2800" dirty="0">
                <a:solidFill>
                  <a:srgbClr val="00B0F0"/>
                </a:solidFill>
              </a:rPr>
              <a:t>北方游牧民族匈奴、鲜卑、羯、氐、羌五胡融入汉族</a:t>
            </a:r>
            <a:r>
              <a:rPr lang="zh-CN" altLang="en-US" sz="2800" dirty="0"/>
              <a:t>。④</a:t>
            </a:r>
            <a:r>
              <a:rPr lang="zh-CN" altLang="en-US" sz="2800" dirty="0">
                <a:solidFill>
                  <a:srgbClr val="7030A0"/>
                </a:solidFill>
              </a:rPr>
              <a:t>宋时</a:t>
            </a:r>
            <a:r>
              <a:rPr lang="zh-CN" altLang="en-US" sz="2800" dirty="0"/>
              <a:t>北方辽金蒙古兴起</a:t>
            </a:r>
            <a:r>
              <a:rPr lang="zh-CN" altLang="en-US" sz="2800" dirty="0">
                <a:solidFill>
                  <a:srgbClr val="7030A0"/>
                </a:solidFill>
              </a:rPr>
              <a:t>加速了民族融合</a:t>
            </a:r>
            <a:r>
              <a:rPr lang="zh-CN" altLang="en-US" sz="2800" dirty="0"/>
              <a:t>，明朝时期加速了巴蜀地区进一步融合。清朝开始用中国国名，清朝后期汉满区别不大。以汉族为主，</a:t>
            </a:r>
            <a:r>
              <a:rPr lang="en-US" altLang="zh-CN" sz="2800" dirty="0"/>
              <a:t>56</a:t>
            </a:r>
            <a:r>
              <a:rPr lang="zh-CN" altLang="en-US" sz="2800" dirty="0"/>
              <a:t>个民族共同组成的统一的多民族国家。</a:t>
            </a:r>
            <a:r>
              <a:rPr lang="en-US" altLang="zh-CN" sz="2800" dirty="0"/>
              <a:t>20</a:t>
            </a:r>
            <a:r>
              <a:rPr lang="zh-CN" altLang="en-US" sz="2800" dirty="0"/>
              <a:t>世纪初，梁启超提出了中华民族的概念。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小结</a:t>
            </a:r>
            <a:endParaRPr lang="zh-CN" altLang="en-US" sz="600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2252" y="1324671"/>
            <a:ext cx="8392585" cy="5600405"/>
          </a:xfrm>
        </p:spPr>
        <p:txBody>
          <a:bodyPr vert="horz">
            <a:normAutofit/>
          </a:bodyPr>
          <a:lstStyle/>
          <a:p>
            <a:pPr marL="0" indent="457200">
              <a:buNone/>
            </a:pPr>
            <a:r>
              <a:rPr lang="zh-CN" altLang="en-US" sz="3600" dirty="0"/>
              <a:t>    费孝通先生说：“许许多多分散存在的民族单元，经过</a:t>
            </a:r>
            <a:r>
              <a:rPr lang="zh-CN" altLang="en-US" sz="3600" u="wavy" dirty="0">
                <a:uFill>
                  <a:solidFill>
                    <a:srgbClr val="FF0000"/>
                  </a:solidFill>
                </a:uFill>
              </a:rPr>
              <a:t>接触、混杂、联结和融合，同时也有分裂和消亡</a:t>
            </a:r>
            <a:r>
              <a:rPr lang="zh-CN" altLang="en-US" sz="3600" dirty="0"/>
              <a:t>，形成一个你来我去，我来你去，你中有我，我中有你，而又各具个性的</a:t>
            </a:r>
            <a:r>
              <a:rPr lang="zh-CN" altLang="en-US" sz="3600" dirty="0">
                <a:solidFill>
                  <a:srgbClr val="FF0000"/>
                </a:solidFill>
              </a:rPr>
              <a:t>多元统一体</a:t>
            </a:r>
            <a:r>
              <a:rPr lang="zh-CN" altLang="en-US" sz="3600" dirty="0"/>
              <a:t>，经过民族自觉称为中华民族。”</a:t>
            </a:r>
            <a:endParaRPr lang="zh-CN" altLang="en-US" sz="3600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540041"/>
            <a:ext cx="10178322" cy="1492132"/>
          </a:xfrm>
        </p:spPr>
        <p:txBody>
          <a:bodyPr/>
          <a:lstStyle/>
          <a:p>
            <a:pPr algn="ctr"/>
            <a:r>
              <a:rPr lang="zh-CN" altLang="en-US" dirty="0"/>
              <a:t>民族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“民族”意思是泛指历史上形成的、处于不同社会发展阶段的各种人类共同体。指</a:t>
            </a:r>
            <a:r>
              <a:rPr lang="zh-CN" altLang="en-US" sz="2800" dirty="0">
                <a:solidFill>
                  <a:srgbClr val="FF0000"/>
                </a:solidFill>
              </a:rPr>
              <a:t>在文化、语言、历史与其他人群在客观上有所区分的一群人</a:t>
            </a:r>
            <a:r>
              <a:rPr lang="zh-CN" altLang="en-US" sz="2800" dirty="0"/>
              <a:t>，是近代以来通过研究人类进化史及种族所形成的概念。由于历史的原因，</a:t>
            </a:r>
            <a:r>
              <a:rPr lang="zh-CN" altLang="en-US" sz="2800" u="wavy" dirty="0">
                <a:uFill>
                  <a:solidFill>
                    <a:srgbClr val="FF0000"/>
                  </a:solidFill>
                </a:uFill>
              </a:rPr>
              <a:t>一个国家可以有不同民族，一个民族可以生活在不同的国家里</a:t>
            </a:r>
            <a:r>
              <a:rPr lang="zh-CN" altLang="en-US" sz="2800" dirty="0"/>
              <a:t>。现代的民族概念，可以是以国度为区分的人群，也可以是单指有共同的文化概念，而没有共同的语言、历史来源的人群。现代同一个民族可有不同的宗教信仰；同一个民族也可有不同的历史渊源，不同的民族也可用相同的语言。</a:t>
            </a:r>
            <a:endParaRPr lang="zh-CN" altLang="en-US" sz="2800" dirty="0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1235304"/>
            <a:ext cx="10178322" cy="1492132"/>
          </a:xfrm>
        </p:spPr>
        <p:txBody>
          <a:bodyPr/>
          <a:lstStyle/>
          <a:p>
            <a:pPr algn="ctr"/>
            <a:r>
              <a:rPr lang="zh-CN" altLang="en-US" dirty="0"/>
              <a:t>族群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2727436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族群在民族学中指地理上靠近、语言上相近、血统同源、文化同源的一些民族的集合体，也称族团。</a:t>
            </a:r>
            <a:endParaRPr lang="zh-CN" altLang="en-US" sz="2800" dirty="0"/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912" y="62044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国族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839" y="2112580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国族为一个广义的人的聚集体，通过共同的血缘、语言或历史被紧密地联系在一起，以致形成了由某个人民组成的独特的种族，</a:t>
            </a:r>
            <a:r>
              <a:rPr lang="zh-CN" altLang="en-US" sz="3200" dirty="0">
                <a:solidFill>
                  <a:srgbClr val="FF0000"/>
                </a:solidFill>
              </a:rPr>
              <a:t>通常被组织为独立的主权国家且占据一定的领土</a:t>
            </a:r>
            <a:r>
              <a:rPr lang="zh-CN" altLang="en-US" sz="3200" dirty="0"/>
              <a:t>。在文化习俗的融合的情况下，国族不可以直接转化成民族概念。</a:t>
            </a:r>
            <a:r>
              <a:rPr lang="zh-CN" altLang="en-US" sz="3200" dirty="0">
                <a:solidFill>
                  <a:srgbClr val="00B0F0"/>
                </a:solidFill>
              </a:rPr>
              <a:t>典型的国族概念</a:t>
            </a:r>
            <a:r>
              <a:rPr lang="zh-CN" altLang="en-US" sz="3200" dirty="0"/>
              <a:t>有中华民族、巴西民族、美利坚民族等。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409903"/>
            <a:ext cx="10178322" cy="1492132"/>
          </a:xfrm>
        </p:spPr>
        <p:txBody>
          <a:bodyPr/>
          <a:lstStyle/>
          <a:p>
            <a:pPr algn="ctr"/>
            <a:r>
              <a:rPr lang="zh-CN" altLang="en-US" dirty="0"/>
              <a:t>民族和族群的区别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Autofit/>
          </a:bodyPr>
          <a:lstStyle/>
          <a:p>
            <a:r>
              <a:rPr lang="zh-CN" altLang="en-US" dirty="0"/>
              <a:t>英国民族主义研究的权威学者安东尼</a:t>
            </a:r>
            <a:r>
              <a:rPr lang="en-US" altLang="zh-CN" dirty="0"/>
              <a:t>·</a:t>
            </a:r>
            <a:r>
              <a:rPr lang="zh-CN" altLang="en-US" dirty="0"/>
              <a:t>史密斯对民族与族群的区分，核心在于三点：</a:t>
            </a:r>
            <a:r>
              <a:rPr lang="zh-CN" altLang="en-US" dirty="0">
                <a:solidFill>
                  <a:srgbClr val="FF0000"/>
                </a:solidFill>
              </a:rPr>
              <a:t>是否有自己确定的居住疆域；是否有规范的公共文化；是否在行政治理上追求民族自决权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①一个能够称得上民族的群落，大多有自己的原住地，他们世世代代居住或活动在该固定疆域，成为当地的原住民，这与散布在各地的文化族群是有差别的。</a:t>
            </a:r>
            <a:endParaRPr lang="en-US" altLang="zh-CN" dirty="0"/>
          </a:p>
          <a:p>
            <a:r>
              <a:rPr lang="zh-CN" altLang="en-US" dirty="0"/>
              <a:t>②一个文化历史共同体究竟是民族还是社群，关键是看究竟有没有高级的宗教或文明，族群很少有自己独特的高级宗教（而非民间宗教）或高级文化，甚至都没有自己的文字。而民族不一样，民族在长期的历史演化之中，产生或接受了高级的宗教或文化。虽然有可能被其他民族在政治上征服，但很难被其他民族在文化上同化，这是民族与族群的核心区别所在。 </a:t>
            </a:r>
            <a:endParaRPr lang="en-US" altLang="zh-CN" dirty="0"/>
          </a:p>
          <a:p>
            <a:r>
              <a:rPr lang="zh-CN" altLang="en-US" dirty="0"/>
              <a:t>  ③ 一个民族拥有了自己的高级宗教和文化之后，也相应有了与其文化相匹配的治理方式，虽然在某个帝国、王朝或国家的统治之下，会有一种保持原来治理方式或政治自决的冲动。这种冲动未必会上升到独立建国的主权层次，却会要求享受独立的治权或相当程度的民族自决权。这也形成了民族区别与族群的重要特征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0</TotalTime>
  <Words>1988</Words>
  <Application>WPS 演示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Gill Sans MT</vt:lpstr>
      <vt:lpstr>Impact</vt:lpstr>
      <vt:lpstr>华文中宋</vt:lpstr>
      <vt:lpstr>微软雅黑</vt:lpstr>
      <vt:lpstr>Arial Unicode MS</vt:lpstr>
      <vt:lpstr>Calibri</vt:lpstr>
      <vt:lpstr>徽章</vt:lpstr>
      <vt:lpstr>民族形成与概念解读</vt:lpstr>
      <vt:lpstr>目录</vt:lpstr>
      <vt:lpstr>中华民族的形成</vt:lpstr>
      <vt:lpstr>中华民族的形成</vt:lpstr>
      <vt:lpstr>小结</vt:lpstr>
      <vt:lpstr>民族</vt:lpstr>
      <vt:lpstr>族群</vt:lpstr>
      <vt:lpstr>国族</vt:lpstr>
      <vt:lpstr>民族和族群的区别</vt:lpstr>
      <vt:lpstr>国族与民族的区别</vt:lpstr>
      <vt:lpstr>族群、民族、国族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民族形成与概念解读</dc:title>
  <dc:creator>Administrator</dc:creator>
  <cp:lastModifiedBy>BLUE SEA</cp:lastModifiedBy>
  <cp:revision>15</cp:revision>
  <dcterms:created xsi:type="dcterms:W3CDTF">2021-12-14T14:09:00Z</dcterms:created>
  <dcterms:modified xsi:type="dcterms:W3CDTF">2021-12-20T09:43:25Z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074E515CDC1D4F85853D6F8B9F88CAC0</vt:lpwstr>
  </property>
  <property fmtid="{D5CDD505-2E9C-101B-9397-08002B2CF9AE}" pid="3" name="KSOProductBuildVer">
    <vt:lpwstr>2052-11.1.0.11115</vt:lpwstr>
  </property>
</Properties>
</file>