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1"/>
  </p:notesMasterIdLst>
  <p:sldIdLst>
    <p:sldId id="256" r:id="rId2"/>
    <p:sldId id="257" r:id="rId3"/>
    <p:sldId id="258" r:id="rId4"/>
    <p:sldId id="259" r:id="rId5"/>
    <p:sldId id="262" r:id="rId6"/>
    <p:sldId id="260" r:id="rId7"/>
    <p:sldId id="263" r:id="rId8"/>
    <p:sldId id="266" r:id="rId9"/>
    <p:sldId id="268" r:id="rId10"/>
    <p:sldId id="267" r:id="rId11"/>
    <p:sldId id="270" r:id="rId12"/>
    <p:sldId id="274" r:id="rId13"/>
    <p:sldId id="275" r:id="rId14"/>
    <p:sldId id="272" r:id="rId15"/>
    <p:sldId id="269" r:id="rId16"/>
    <p:sldId id="264" r:id="rId17"/>
    <p:sldId id="265" r:id="rId18"/>
    <p:sldId id="277"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BA9A1C6E-B151-4986-BAC7-8F275006A842}">
          <p14:sldIdLst>
            <p14:sldId id="256"/>
            <p14:sldId id="257"/>
            <p14:sldId id="258"/>
            <p14:sldId id="259"/>
            <p14:sldId id="262"/>
            <p14:sldId id="260"/>
            <p14:sldId id="263"/>
            <p14:sldId id="266"/>
            <p14:sldId id="268"/>
            <p14:sldId id="267"/>
            <p14:sldId id="270"/>
            <p14:sldId id="274"/>
            <p14:sldId id="275"/>
            <p14:sldId id="272"/>
            <p14:sldId id="269"/>
          </p14:sldIdLst>
        </p14:section>
        <p14:section name="Appendix" id="{102B8AA9-7690-49D5-801D-DE51169F8611}">
          <p14:sldIdLst>
            <p14:sldId id="264"/>
            <p14:sldId id="265"/>
            <p14:sldId id="277"/>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59A5E-6225-BA8E-16AD-F8A036AAEBFD}" v="1041" dt="2024-11-07T14:46:51.548"/>
    <p1510:client id="{327C141B-E840-B737-E0FB-09AF7712513A}" v="934" dt="2024-11-05T17:52:18.091"/>
    <p1510:client id="{775D4BB1-E9D8-7651-6B38-E8B1E53F031F}" v="814" dt="2024-11-06T19:15:24.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49176-8C3D-4F46-AC6F-3873069C435B}" type="datetimeFigureOut">
              <a:t>ו'/חשון/תשפ"ה</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27425-D718-447D-A8AE-6F572B3226BE}" type="slidenum">
              <a:t>‹#›</a:t>
            </a:fld>
            <a:endParaRPr lang="en-US"/>
          </a:p>
        </p:txBody>
      </p:sp>
    </p:spTree>
    <p:extLst>
      <p:ext uri="{BB962C8B-B14F-4D97-AF65-F5344CB8AC3E}">
        <p14:creationId xmlns:p14="http://schemas.microsoft.com/office/powerpoint/2010/main" val="251650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oogle.com/url?q=https%3A%2F%2Fwww.kaggle.com%2Fcontactprad%2Fbike-share-daily-data"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0000"/>
              </a:lnSpc>
              <a:spcBef>
                <a:spcPts val="1000"/>
              </a:spcBef>
              <a:buFont typeface="Arial"/>
              <a:buChar char="•"/>
            </a:pPr>
            <a:r>
              <a:rPr lang="en-US" dirty="0"/>
              <a:t>Lead Data Scientist at Citi’s Innovation Lab, where I’ve spent the past </a:t>
            </a:r>
            <a:r>
              <a:rPr lang="en-US" i="1" dirty="0"/>
              <a:t>6 years</a:t>
            </a:r>
            <a:r>
              <a:rPr lang="en-US" dirty="0"/>
              <a:t> trying to make AI both smarter and easier to understand.</a:t>
            </a:r>
          </a:p>
          <a:p>
            <a:pPr marL="285750" indent="-285750">
              <a:lnSpc>
                <a:spcPct val="110000"/>
              </a:lnSpc>
              <a:spcBef>
                <a:spcPts val="1000"/>
              </a:spcBef>
              <a:buFont typeface="Arial"/>
              <a:buChar char="•"/>
            </a:pPr>
            <a:r>
              <a:rPr lang="en-US" dirty="0"/>
              <a:t>Master’s thesis on XAI because I love explaining things—</a:t>
            </a:r>
            <a:r>
              <a:rPr lang="en-US" i="1" dirty="0"/>
              <a:t>to people and to machines.</a:t>
            </a:r>
            <a:endParaRPr lang="en-US" dirty="0"/>
          </a:p>
          <a:p>
            <a:pPr marL="285750" indent="-285750">
              <a:lnSpc>
                <a:spcPct val="110000"/>
              </a:lnSpc>
              <a:spcBef>
                <a:spcPts val="1000"/>
              </a:spcBef>
              <a:buFont typeface="Arial"/>
              <a:buChar char="•"/>
            </a:pPr>
            <a:r>
              <a:rPr lang="en-US" dirty="0"/>
              <a:t>First time at </a:t>
            </a:r>
            <a:r>
              <a:rPr lang="en-US" dirty="0" err="1"/>
              <a:t>PyData</a:t>
            </a:r>
            <a:r>
              <a:rPr lang="en-US" dirty="0"/>
              <a:t>, so bear with me if I look like I’m climbing a mountain up here! 🧗‍♂️</a:t>
            </a:r>
          </a:p>
        </p:txBody>
      </p:sp>
      <p:sp>
        <p:nvSpPr>
          <p:cNvPr id="4" name="Slide Number Placeholder 3"/>
          <p:cNvSpPr>
            <a:spLocks noGrp="1"/>
          </p:cNvSpPr>
          <p:nvPr>
            <p:ph type="sldNum" sz="quarter" idx="5"/>
          </p:nvPr>
        </p:nvSpPr>
        <p:spPr/>
        <p:txBody>
          <a:bodyPr/>
          <a:lstStyle/>
          <a:p>
            <a:fld id="{67727425-D718-447D-A8AE-6F572B3226BE}" type="slidenum">
              <a:t>2</a:t>
            </a:fld>
            <a:endParaRPr lang="en-US"/>
          </a:p>
        </p:txBody>
      </p:sp>
    </p:spTree>
    <p:extLst>
      <p:ext uri="{BB962C8B-B14F-4D97-AF65-F5344CB8AC3E}">
        <p14:creationId xmlns:p14="http://schemas.microsoft.com/office/powerpoint/2010/main" val="1563247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MRM – model risk </a:t>
            </a:r>
            <a:r>
              <a:rPr lang="en-US" dirty="0" err="1">
                <a:cs typeface="Calibri"/>
              </a:rPr>
              <a:t>managment</a:t>
            </a:r>
          </a:p>
        </p:txBody>
      </p:sp>
      <p:sp>
        <p:nvSpPr>
          <p:cNvPr id="4" name="Slide Number Placeholder 3"/>
          <p:cNvSpPr>
            <a:spLocks noGrp="1"/>
          </p:cNvSpPr>
          <p:nvPr>
            <p:ph type="sldNum" sz="quarter" idx="5"/>
          </p:nvPr>
        </p:nvSpPr>
        <p:spPr/>
        <p:txBody>
          <a:bodyPr/>
          <a:lstStyle/>
          <a:p>
            <a:fld id="{67727425-D718-447D-A8AE-6F572B3226BE}" type="slidenum">
              <a:t>3</a:t>
            </a:fld>
            <a:endParaRPr lang="en-US"/>
          </a:p>
        </p:txBody>
      </p:sp>
    </p:spTree>
    <p:extLst>
      <p:ext uri="{BB962C8B-B14F-4D97-AF65-F5344CB8AC3E}">
        <p14:creationId xmlns:p14="http://schemas.microsoft.com/office/powerpoint/2010/main" val="506955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0000"/>
              </a:lnSpc>
              <a:spcBef>
                <a:spcPts val="1000"/>
              </a:spcBef>
              <a:buFont typeface="Arial"/>
              <a:buChar char="•"/>
            </a:pPr>
            <a:r>
              <a:rPr lang="en-US"/>
              <a:t>Challenges:</a:t>
            </a:r>
            <a:endParaRPr lang="en-US" dirty="0"/>
          </a:p>
          <a:p>
            <a:pPr marL="285750" indent="-285750">
              <a:lnSpc>
                <a:spcPct val="110000"/>
              </a:lnSpc>
              <a:spcBef>
                <a:spcPts val="1000"/>
              </a:spcBef>
              <a:buFont typeface="Arial"/>
              <a:buChar char="•"/>
            </a:pPr>
            <a:r>
              <a:rPr lang="en-US"/>
              <a:t>Not flexible for different stakeholder preferences (</a:t>
            </a:r>
            <a:r>
              <a:rPr lang="en-US" err="1"/>
              <a:t>eg.</a:t>
            </a:r>
            <a:r>
              <a:rPr lang="en-US"/>
              <a:t> </a:t>
            </a:r>
            <a:r>
              <a:rPr lang="en-US" err="1"/>
              <a:t>non technical</a:t>
            </a:r>
            <a:r>
              <a:rPr lang="en-US"/>
              <a:t> domain experts)</a:t>
            </a:r>
            <a:endParaRPr lang="en-US" dirty="0"/>
          </a:p>
          <a:p>
            <a:pPr marL="285750" indent="-285750">
              <a:lnSpc>
                <a:spcPct val="110000"/>
              </a:lnSpc>
              <a:spcBef>
                <a:spcPts val="1000"/>
              </a:spcBef>
              <a:buFont typeface="Arial"/>
              <a:buChar char="•"/>
            </a:pPr>
            <a:r>
              <a:rPr lang="en-US"/>
              <a:t>Technical metrics that can be hard to understand</a:t>
            </a:r>
            <a:endParaRPr lang="en-US" dirty="0"/>
          </a:p>
          <a:p>
            <a:pPr marL="285750" indent="-285750">
              <a:lnSpc>
                <a:spcPct val="110000"/>
              </a:lnSpc>
              <a:spcBef>
                <a:spcPts val="1000"/>
              </a:spcBef>
              <a:buFont typeface="Arial"/>
              <a:buChar char="•"/>
            </a:pPr>
            <a:r>
              <a:rPr lang="en-US" dirty="0"/>
              <a:t>Can't ask follow up questions (Not interactive)</a:t>
            </a:r>
          </a:p>
          <a:p>
            <a:pPr marL="285750" indent="-285750">
              <a:lnSpc>
                <a:spcPct val="110000"/>
              </a:lnSpc>
              <a:spcBef>
                <a:spcPts val="1000"/>
              </a:spcBef>
              <a:buFont typeface="Arial"/>
              <a:buChar char="•"/>
            </a:pPr>
            <a:r>
              <a:rPr lang="en-US" dirty="0"/>
              <a:t>Can take time to go over it as it lacks summarization capability</a:t>
            </a:r>
          </a:p>
          <a:p>
            <a:pPr marL="285750" indent="-285750">
              <a:lnSpc>
                <a:spcPct val="110000"/>
              </a:lnSpc>
              <a:spcBef>
                <a:spcPts val="1000"/>
              </a:spcBef>
              <a:buFont typeface="Arial"/>
              <a:buChar char="•"/>
            </a:pPr>
            <a:r>
              <a:rPr lang="en-US" dirty="0"/>
              <a:t>Not context aware - domain knowledge (</a:t>
            </a:r>
            <a:r>
              <a:rPr lang="en-US" dirty="0" err="1"/>
              <a:t>eg.</a:t>
            </a:r>
            <a:r>
              <a:rPr lang="en-US" dirty="0"/>
              <a:t> does it correspond to known phenomena in the literature?)</a:t>
            </a:r>
          </a:p>
          <a:p>
            <a:pPr marL="285750" indent="-285750">
              <a:lnSpc>
                <a:spcPct val="110000"/>
              </a:lnSpc>
              <a:spcBef>
                <a:spcPts val="1000"/>
              </a:spcBef>
              <a:buFont typeface="Arial"/>
              <a:buChar char="•"/>
            </a:pPr>
            <a:endParaRPr lang="en-US" dirty="0"/>
          </a:p>
          <a:p>
            <a:pPr marL="285750" indent="-285750">
              <a:lnSpc>
                <a:spcPct val="110000"/>
              </a:lnSpc>
              <a:spcBef>
                <a:spcPts val="1000"/>
              </a:spcBef>
              <a:buFont typeface="Arial"/>
              <a:buChar char="•"/>
            </a:pPr>
            <a:r>
              <a:rPr lang="en-US" dirty="0"/>
              <a:t>Opportunities:</a:t>
            </a:r>
          </a:p>
          <a:p>
            <a:pPr marL="285750" indent="-285750">
              <a:lnSpc>
                <a:spcPct val="110000"/>
              </a:lnSpc>
              <a:spcBef>
                <a:spcPts val="1000"/>
              </a:spcBef>
              <a:buFont typeface="Arial"/>
              <a:buChar char="•"/>
            </a:pPr>
            <a:r>
              <a:rPr lang="en-US" dirty="0"/>
              <a:t>User-friendly model explanations (from classic XAI methods)</a:t>
            </a:r>
          </a:p>
          <a:p>
            <a:pPr marL="285750" indent="-285750">
              <a:lnSpc>
                <a:spcPct val="110000"/>
              </a:lnSpc>
              <a:spcBef>
                <a:spcPts val="1000"/>
              </a:spcBef>
              <a:buFont typeface="Arial"/>
              <a:buChar char="•"/>
            </a:pPr>
            <a:r>
              <a:rPr lang="en-US" dirty="0"/>
              <a:t>User-friendly metadata Explanation</a:t>
            </a:r>
          </a:p>
          <a:p>
            <a:pPr marL="285750" indent="-285750">
              <a:lnSpc>
                <a:spcPct val="110000"/>
              </a:lnSpc>
              <a:spcBef>
                <a:spcPts val="1000"/>
              </a:spcBef>
              <a:buFont typeface="Arial"/>
              <a:buChar char="•"/>
            </a:pPr>
            <a:r>
              <a:rPr lang="en-US" dirty="0"/>
              <a:t>Interactive explanations</a:t>
            </a:r>
          </a:p>
          <a:p>
            <a:endParaRPr lang="en-US" dirty="0">
              <a:cs typeface="Calibri"/>
            </a:endParaRPr>
          </a:p>
        </p:txBody>
      </p:sp>
      <p:sp>
        <p:nvSpPr>
          <p:cNvPr id="4" name="Slide Number Placeholder 3"/>
          <p:cNvSpPr>
            <a:spLocks noGrp="1"/>
          </p:cNvSpPr>
          <p:nvPr>
            <p:ph type="sldNum" sz="quarter" idx="5"/>
          </p:nvPr>
        </p:nvSpPr>
        <p:spPr/>
        <p:txBody>
          <a:bodyPr/>
          <a:lstStyle/>
          <a:p>
            <a:fld id="{67727425-D718-447D-A8AE-6F572B3226BE}" type="slidenum">
              <a:t>4</a:t>
            </a:fld>
            <a:endParaRPr lang="en-US"/>
          </a:p>
        </p:txBody>
      </p:sp>
    </p:spTree>
    <p:extLst>
      <p:ext uri="{BB962C8B-B14F-4D97-AF65-F5344CB8AC3E}">
        <p14:creationId xmlns:p14="http://schemas.microsoft.com/office/powerpoint/2010/main" val="22177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focus on using LLMs to transform existing ML ex </a:t>
            </a:r>
            <a:r>
              <a:rPr lang="en-US" dirty="0" err="1"/>
              <a:t>planations</a:t>
            </a:r>
            <a:r>
              <a:rPr lang="en-US" dirty="0"/>
              <a:t>, generated by theoretically-grounded explanation algorithms such as SHAP [13], into natural language </a:t>
            </a:r>
            <a:r>
              <a:rPr lang="en-US" dirty="0" err="1"/>
              <a:t>narra</a:t>
            </a:r>
            <a:r>
              <a:rPr lang="en-US" dirty="0"/>
              <a:t> </a:t>
            </a:r>
            <a:r>
              <a:rPr lang="en-US" dirty="0" err="1"/>
              <a:t>tives</a:t>
            </a:r>
            <a:r>
              <a:rPr lang="en-US" dirty="0"/>
              <a:t>.</a:t>
            </a:r>
          </a:p>
        </p:txBody>
      </p:sp>
      <p:sp>
        <p:nvSpPr>
          <p:cNvPr id="4" name="Slide Number Placeholder 3"/>
          <p:cNvSpPr>
            <a:spLocks noGrp="1"/>
          </p:cNvSpPr>
          <p:nvPr>
            <p:ph type="sldNum" sz="quarter" idx="5"/>
          </p:nvPr>
        </p:nvSpPr>
        <p:spPr/>
        <p:txBody>
          <a:bodyPr/>
          <a:lstStyle/>
          <a:p>
            <a:fld id="{67727425-D718-447D-A8AE-6F572B3226BE}" type="slidenum">
              <a:rPr lang="en-US"/>
              <a:t>5</a:t>
            </a:fld>
            <a:endParaRPr lang="en-US"/>
          </a:p>
        </p:txBody>
      </p:sp>
    </p:spTree>
    <p:extLst>
      <p:ext uri="{BB962C8B-B14F-4D97-AF65-F5344CB8AC3E}">
        <p14:creationId xmlns:p14="http://schemas.microsoft.com/office/powerpoint/2010/main" val="186224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Bike Share Daily Data</a:t>
            </a:r>
            <a:r>
              <a:rPr lang="en-US" dirty="0"/>
              <a:t> from Hadi </a:t>
            </a:r>
            <a:r>
              <a:rPr lang="en-US" dirty="0" err="1"/>
              <a:t>Fanaee</a:t>
            </a:r>
            <a:r>
              <a:rPr lang="en-US" dirty="0"/>
              <a:t>-T, Laboratory of Artificial Intelligence and Decision Support (LIAAD)</a:t>
            </a:r>
            <a:endParaRPr lang="he-IL" dirty="0"/>
          </a:p>
        </p:txBody>
      </p:sp>
      <p:sp>
        <p:nvSpPr>
          <p:cNvPr id="4" name="מציין מיקום של מספר שקופית 3"/>
          <p:cNvSpPr>
            <a:spLocks noGrp="1"/>
          </p:cNvSpPr>
          <p:nvPr>
            <p:ph type="sldNum" sz="quarter" idx="5"/>
          </p:nvPr>
        </p:nvSpPr>
        <p:spPr/>
        <p:txBody>
          <a:bodyPr/>
          <a:lstStyle/>
          <a:p>
            <a:fld id="{67727425-D718-447D-A8AE-6F572B3226BE}" type="slidenum">
              <a:rPr lang="he-IL"/>
              <a:t>6</a:t>
            </a:fld>
            <a:endParaRPr lang="he-IL"/>
          </a:p>
        </p:txBody>
      </p:sp>
    </p:spTree>
    <p:extLst>
      <p:ext uri="{BB962C8B-B14F-4D97-AF65-F5344CB8AC3E}">
        <p14:creationId xmlns:p14="http://schemas.microsoft.com/office/powerpoint/2010/main" val="5042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cs typeface="Calibri"/>
              </a:rPr>
              <a:t>Instead</a:t>
            </a:r>
            <a:r>
              <a:rPr lang="he-IL" dirty="0">
                <a:cs typeface="Calibri"/>
              </a:rPr>
              <a:t> </a:t>
            </a:r>
            <a:r>
              <a:rPr lang="he-IL" dirty="0" err="1">
                <a:cs typeface="Calibri"/>
              </a:rPr>
              <a:t>of</a:t>
            </a:r>
            <a:r>
              <a:rPr lang="he-IL" dirty="0">
                <a:cs typeface="Calibri"/>
              </a:rPr>
              <a:t> </a:t>
            </a:r>
            <a:r>
              <a:rPr lang="he-IL" dirty="0" err="1">
                <a:cs typeface="Calibri"/>
              </a:rPr>
              <a:t>just</a:t>
            </a:r>
            <a:r>
              <a:rPr lang="he-IL" dirty="0">
                <a:cs typeface="Calibri"/>
              </a:rPr>
              <a:t> </a:t>
            </a:r>
            <a:r>
              <a:rPr lang="he-IL" dirty="0" err="1">
                <a:cs typeface="Calibri"/>
              </a:rPr>
              <a:t>asking</a:t>
            </a:r>
            <a:r>
              <a:rPr lang="he-IL" dirty="0">
                <a:cs typeface="Calibri"/>
              </a:rPr>
              <a:t> </a:t>
            </a:r>
            <a:r>
              <a:rPr lang="he-IL" dirty="0" err="1">
                <a:cs typeface="Calibri"/>
              </a:rPr>
              <a:t>the</a:t>
            </a:r>
            <a:r>
              <a:rPr lang="he-IL" dirty="0">
                <a:cs typeface="Calibri"/>
              </a:rPr>
              <a:t> </a:t>
            </a:r>
            <a:r>
              <a:rPr lang="he-IL" dirty="0" err="1">
                <a:cs typeface="Calibri"/>
              </a:rPr>
              <a:t>final</a:t>
            </a:r>
            <a:r>
              <a:rPr lang="he-IL" dirty="0">
                <a:cs typeface="Calibri"/>
              </a:rPr>
              <a:t> </a:t>
            </a:r>
            <a:r>
              <a:rPr lang="he-IL" dirty="0" err="1">
                <a:cs typeface="Calibri"/>
              </a:rPr>
              <a:t>answear</a:t>
            </a:r>
            <a:r>
              <a:rPr lang="he-IL" dirty="0">
                <a:cs typeface="Calibri"/>
              </a:rPr>
              <a:t> </a:t>
            </a:r>
            <a:r>
              <a:rPr lang="he-IL" dirty="0" err="1">
                <a:cs typeface="Calibri"/>
              </a:rPr>
              <a:t>directly</a:t>
            </a:r>
            <a:r>
              <a:rPr lang="he-IL" dirty="0">
                <a:cs typeface="Calibri"/>
              </a:rPr>
              <a:t> (</a:t>
            </a:r>
            <a:r>
              <a:rPr lang="he-IL" dirty="0" err="1">
                <a:cs typeface="Calibri"/>
              </a:rPr>
              <a:t>Summarize</a:t>
            </a:r>
            <a:r>
              <a:rPr lang="he-IL" dirty="0">
                <a:cs typeface="Calibri"/>
              </a:rPr>
              <a:t> </a:t>
            </a:r>
            <a:r>
              <a:rPr lang="he-IL" dirty="0" err="1">
                <a:cs typeface="Calibri"/>
              </a:rPr>
              <a:t>the</a:t>
            </a:r>
            <a:r>
              <a:rPr lang="he-IL" dirty="0">
                <a:cs typeface="Calibri"/>
              </a:rPr>
              <a:t> </a:t>
            </a:r>
            <a:r>
              <a:rPr lang="he-IL" dirty="0" err="1">
                <a:cs typeface="Calibri"/>
              </a:rPr>
              <a:t>graph</a:t>
            </a:r>
            <a:r>
              <a:rPr lang="he-IL" dirty="0">
                <a:cs typeface="Calibri"/>
              </a:rPr>
              <a:t>) </a:t>
            </a:r>
            <a:r>
              <a:rPr lang="he-IL" dirty="0" err="1">
                <a:cs typeface="Calibri"/>
              </a:rPr>
              <a:t>we</a:t>
            </a:r>
            <a:r>
              <a:rPr lang="he-IL" dirty="0">
                <a:cs typeface="Calibri"/>
              </a:rPr>
              <a:t> </a:t>
            </a:r>
            <a:r>
              <a:rPr lang="he-IL" dirty="0" err="1">
                <a:cs typeface="Calibri"/>
              </a:rPr>
              <a:t>ask</a:t>
            </a:r>
            <a:r>
              <a:rPr lang="he-IL" dirty="0">
                <a:cs typeface="Calibri"/>
              </a:rPr>
              <a:t> </a:t>
            </a:r>
            <a:r>
              <a:rPr lang="he-IL" dirty="0" err="1">
                <a:cs typeface="Calibri"/>
              </a:rPr>
              <a:t>him</a:t>
            </a:r>
            <a:r>
              <a:rPr lang="he-IL" dirty="0">
                <a:cs typeface="Calibri"/>
              </a:rPr>
              <a:t> </a:t>
            </a:r>
            <a:r>
              <a:rPr lang="he-IL" dirty="0" err="1">
                <a:cs typeface="Calibri"/>
              </a:rPr>
              <a:t>to</a:t>
            </a:r>
            <a:r>
              <a:rPr lang="he-IL" dirty="0">
                <a:cs typeface="Calibri"/>
              </a:rPr>
              <a:t> </a:t>
            </a:r>
            <a:r>
              <a:rPr lang="he-IL" dirty="0" err="1">
                <a:cs typeface="Calibri"/>
              </a:rPr>
              <a:t>think</a:t>
            </a:r>
            <a:r>
              <a:rPr lang="he-IL" dirty="0">
                <a:cs typeface="Calibri"/>
              </a:rPr>
              <a:t> </a:t>
            </a:r>
            <a:r>
              <a:rPr lang="he-IL" dirty="0" err="1">
                <a:cs typeface="Calibri"/>
              </a:rPr>
              <a:t>step</a:t>
            </a:r>
            <a:r>
              <a:rPr lang="he-IL" dirty="0">
                <a:cs typeface="Calibri"/>
              </a:rPr>
              <a:t> </a:t>
            </a:r>
            <a:r>
              <a:rPr lang="he-IL" dirty="0" err="1">
                <a:cs typeface="Calibri"/>
              </a:rPr>
              <a:t>by</a:t>
            </a:r>
            <a:r>
              <a:rPr lang="he-IL" dirty="0">
                <a:cs typeface="Calibri"/>
              </a:rPr>
              <a:t> </a:t>
            </a:r>
            <a:r>
              <a:rPr lang="he-IL" dirty="0" err="1">
                <a:cs typeface="Calibri"/>
              </a:rPr>
              <a:t>step</a:t>
            </a:r>
            <a:r>
              <a:rPr lang="he-IL" dirty="0">
                <a:cs typeface="Calibri"/>
              </a:rPr>
              <a:t>. </a:t>
            </a:r>
            <a:r>
              <a:rPr lang="he-IL" dirty="0" err="1">
                <a:cs typeface="Calibri"/>
              </a:rPr>
              <a:t>They</a:t>
            </a:r>
            <a:r>
              <a:rPr lang="he-IL" dirty="0">
                <a:cs typeface="Calibri"/>
              </a:rPr>
              <a:t> </a:t>
            </a:r>
            <a:r>
              <a:rPr lang="he-IL" dirty="0" err="1">
                <a:cs typeface="Calibri"/>
              </a:rPr>
              <a:t>help</a:t>
            </a:r>
            <a:r>
              <a:rPr lang="he-IL" dirty="0">
                <a:cs typeface="Calibri"/>
              </a:rPr>
              <a:t> </a:t>
            </a:r>
            <a:r>
              <a:rPr lang="he-IL" dirty="0" err="1">
                <a:cs typeface="Calibri"/>
              </a:rPr>
              <a:t>in</a:t>
            </a:r>
            <a:r>
              <a:rPr lang="he-IL" dirty="0">
                <a:cs typeface="Calibri"/>
              </a:rPr>
              <a:t> </a:t>
            </a:r>
            <a:r>
              <a:rPr lang="he-IL" dirty="0" err="1">
                <a:cs typeface="Calibri"/>
              </a:rPr>
              <a:t>icreasing</a:t>
            </a:r>
            <a:r>
              <a:rPr lang="he-IL" dirty="0">
                <a:cs typeface="Calibri"/>
              </a:rPr>
              <a:t> </a:t>
            </a:r>
            <a:r>
              <a:rPr lang="he-IL" dirty="0" err="1">
                <a:cs typeface="Calibri"/>
              </a:rPr>
              <a:t>accuarcy</a:t>
            </a:r>
            <a:r>
              <a:rPr lang="he-IL" dirty="0">
                <a:cs typeface="Calibri"/>
              </a:rPr>
              <a:t> </a:t>
            </a:r>
            <a:r>
              <a:rPr lang="he-IL" dirty="0" err="1">
                <a:cs typeface="Calibri"/>
              </a:rPr>
              <a:t>and</a:t>
            </a:r>
            <a:r>
              <a:rPr lang="he-IL" dirty="0">
                <a:cs typeface="Calibri"/>
              </a:rPr>
              <a:t> </a:t>
            </a:r>
            <a:r>
              <a:rPr lang="he-IL" dirty="0" err="1">
                <a:cs typeface="Calibri"/>
              </a:rPr>
              <a:t>in</a:t>
            </a:r>
            <a:r>
              <a:rPr lang="he-IL" dirty="0">
                <a:cs typeface="Calibri"/>
              </a:rPr>
              <a:t> </a:t>
            </a:r>
            <a:r>
              <a:rPr lang="he-IL" dirty="0" err="1">
                <a:cs typeface="Calibri"/>
              </a:rPr>
              <a:t>making</a:t>
            </a:r>
            <a:r>
              <a:rPr lang="he-IL" dirty="0">
                <a:cs typeface="Calibri"/>
              </a:rPr>
              <a:t> </a:t>
            </a:r>
            <a:r>
              <a:rPr lang="he-IL" dirty="0" err="1">
                <a:cs typeface="Calibri"/>
              </a:rPr>
              <a:t>sur</a:t>
            </a:r>
            <a:r>
              <a:rPr lang="he-IL" dirty="0">
                <a:cs typeface="Calibri"/>
              </a:rPr>
              <a:t> </a:t>
            </a:r>
            <a:r>
              <a:rPr lang="he-IL" dirty="0" err="1">
                <a:cs typeface="Calibri"/>
              </a:rPr>
              <a:t>the</a:t>
            </a:r>
            <a:r>
              <a:rPr lang="he-IL" dirty="0">
                <a:cs typeface="Calibri"/>
              </a:rPr>
              <a:t> LLM </a:t>
            </a:r>
            <a:r>
              <a:rPr lang="he-IL" dirty="0" err="1">
                <a:cs typeface="Calibri"/>
              </a:rPr>
              <a:t>realy</a:t>
            </a:r>
            <a:r>
              <a:rPr lang="he-IL" dirty="0">
                <a:cs typeface="Calibri"/>
              </a:rPr>
              <a:t> </a:t>
            </a:r>
            <a:r>
              <a:rPr lang="he-IL" dirty="0" err="1">
                <a:cs typeface="Calibri"/>
              </a:rPr>
              <a:t>understand</a:t>
            </a:r>
            <a:r>
              <a:rPr lang="he-IL" dirty="0">
                <a:cs typeface="Calibri"/>
              </a:rPr>
              <a:t> </a:t>
            </a:r>
            <a:r>
              <a:rPr lang="he-IL" dirty="0" err="1">
                <a:cs typeface="Calibri"/>
              </a:rPr>
              <a:t>the</a:t>
            </a:r>
            <a:r>
              <a:rPr lang="he-IL" dirty="0">
                <a:cs typeface="Calibri"/>
              </a:rPr>
              <a:t> </a:t>
            </a:r>
            <a:r>
              <a:rPr lang="he-IL" dirty="0" err="1">
                <a:cs typeface="Calibri"/>
              </a:rPr>
              <a:t>graph</a:t>
            </a:r>
            <a:endParaRPr lang="he-IL" dirty="0" err="1"/>
          </a:p>
        </p:txBody>
      </p:sp>
      <p:sp>
        <p:nvSpPr>
          <p:cNvPr id="4" name="מציין מיקום של מספר שקופית 3"/>
          <p:cNvSpPr>
            <a:spLocks noGrp="1"/>
          </p:cNvSpPr>
          <p:nvPr>
            <p:ph type="sldNum" sz="quarter" idx="5"/>
          </p:nvPr>
        </p:nvSpPr>
        <p:spPr/>
        <p:txBody>
          <a:bodyPr/>
          <a:lstStyle/>
          <a:p>
            <a:fld id="{67727425-D718-447D-A8AE-6F572B3226BE}" type="slidenum">
              <a:rPr lang="he-IL"/>
              <a:t>13</a:t>
            </a:fld>
            <a:endParaRPr lang="he-IL"/>
          </a:p>
        </p:txBody>
      </p:sp>
    </p:spTree>
    <p:extLst>
      <p:ext uri="{BB962C8B-B14F-4D97-AF65-F5344CB8AC3E}">
        <p14:creationId xmlns:p14="http://schemas.microsoft.com/office/powerpoint/2010/main" val="271011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37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302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1790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751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000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331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5380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113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209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101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256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5452810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abs/2308.01157" TargetMode="External"/><Relationship Id="rId2" Type="http://schemas.openxmlformats.org/officeDocument/2006/relationships/hyperlink" Target="https://arxiv.org/abs/2207.0415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1C409345-53EA-F930-7881-A31071999D8A}"/>
              </a:ext>
            </a:extLst>
          </p:cNvPr>
          <p:cNvPicPr>
            <a:picLocks noChangeAspect="1"/>
          </p:cNvPicPr>
          <p:nvPr/>
        </p:nvPicPr>
        <p:blipFill>
          <a:blip r:embed="rId2"/>
          <a:srcRect r="10628" b="-4"/>
          <a:stretch/>
        </p:blipFill>
        <p:spPr>
          <a:xfrm>
            <a:off x="3523488" y="10"/>
            <a:ext cx="8668512" cy="6857990"/>
          </a:xfrm>
          <a:prstGeom prst="rect">
            <a:avLst/>
          </a:prstGeom>
        </p:spPr>
      </p:pic>
      <p:sp>
        <p:nvSpPr>
          <p:cNvPr id="36" name="Rectangle 3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E783DC-E652-4E17-333B-8E62263536E6}"/>
              </a:ext>
            </a:extLst>
          </p:cNvPr>
          <p:cNvSpPr>
            <a:spLocks noGrp="1"/>
          </p:cNvSpPr>
          <p:nvPr>
            <p:ph type="ctrTitle"/>
          </p:nvPr>
        </p:nvSpPr>
        <p:spPr>
          <a:xfrm>
            <a:off x="477981" y="1122363"/>
            <a:ext cx="4023360" cy="3204134"/>
          </a:xfrm>
        </p:spPr>
        <p:txBody>
          <a:bodyPr anchor="b">
            <a:normAutofit/>
          </a:bodyPr>
          <a:lstStyle/>
          <a:p>
            <a:r>
              <a:rPr lang="en-US" sz="4800" dirty="0">
                <a:latin typeface="Neue Haas Grotesk Text Pro"/>
                <a:cs typeface="Arial"/>
              </a:rPr>
              <a:t>Explaining ML Models with LLMs</a:t>
            </a:r>
          </a:p>
        </p:txBody>
      </p:sp>
      <p:sp>
        <p:nvSpPr>
          <p:cNvPr id="3" name="Subtitle 2">
            <a:extLst>
              <a:ext uri="{FF2B5EF4-FFF2-40B4-BE49-F238E27FC236}">
                <a16:creationId xmlns:a16="http://schemas.microsoft.com/office/drawing/2014/main" id="{D7283EB2-C02E-E5AD-1F15-9C9064699EDD}"/>
              </a:ext>
            </a:extLst>
          </p:cNvPr>
          <p:cNvSpPr>
            <a:spLocks noGrp="1"/>
          </p:cNvSpPr>
          <p:nvPr>
            <p:ph type="subTitle" idx="1"/>
          </p:nvPr>
        </p:nvSpPr>
        <p:spPr>
          <a:xfrm>
            <a:off x="477980" y="4872922"/>
            <a:ext cx="4023359" cy="1208141"/>
          </a:xfrm>
        </p:spPr>
        <p:txBody>
          <a:bodyPr vert="horz" lIns="91440" tIns="45720" rIns="91440" bIns="45720" rtlCol="0" anchor="t">
            <a:normAutofit/>
          </a:bodyPr>
          <a:lstStyle/>
          <a:p>
            <a:r>
              <a:rPr lang="en-US" sz="2400" dirty="0">
                <a:latin typeface="Neue Haas Grotesk Text Pro"/>
                <a:cs typeface="Arial"/>
              </a:rPr>
              <a:t>Avi Levin</a:t>
            </a:r>
          </a:p>
          <a:p>
            <a:r>
              <a:rPr lang="en-US" sz="2400" err="1">
                <a:latin typeface="Neue Haas Grotesk Text Pro"/>
                <a:cs typeface="Arial"/>
              </a:rPr>
              <a:t>PyData</a:t>
            </a:r>
            <a:r>
              <a:rPr lang="en-US" sz="2400" dirty="0">
                <a:latin typeface="Neue Haas Grotesk Text Pro"/>
                <a:cs typeface="Arial"/>
              </a:rPr>
              <a:t> 2024</a:t>
            </a:r>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0126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99B7E6-A97B-7F38-F515-04358AD7B514}"/>
              </a:ext>
            </a:extLst>
          </p:cNvPr>
          <p:cNvSpPr>
            <a:spLocks noGrp="1"/>
          </p:cNvSpPr>
          <p:nvPr>
            <p:ph type="title"/>
          </p:nvPr>
        </p:nvSpPr>
        <p:spPr/>
        <p:txBody>
          <a:bodyPr/>
          <a:lstStyle/>
          <a:p>
            <a:r>
              <a:rPr lang="he-IL" dirty="0" err="1"/>
              <a:t>Our</a:t>
            </a:r>
            <a:r>
              <a:rPr lang="he-IL" dirty="0"/>
              <a:t> </a:t>
            </a:r>
            <a:r>
              <a:rPr lang="he-IL" dirty="0" err="1"/>
              <a:t>Method</a:t>
            </a:r>
            <a:r>
              <a:rPr lang="he-IL" dirty="0"/>
              <a:t>: Shap2LLM</a:t>
            </a:r>
          </a:p>
        </p:txBody>
      </p:sp>
      <p:sp>
        <p:nvSpPr>
          <p:cNvPr id="5" name="מלבן 4">
            <a:extLst>
              <a:ext uri="{FF2B5EF4-FFF2-40B4-BE49-F238E27FC236}">
                <a16:creationId xmlns:a16="http://schemas.microsoft.com/office/drawing/2014/main" id="{0EE09B26-6D83-3537-18E6-80C38444C08A}"/>
              </a:ext>
            </a:extLst>
          </p:cNvPr>
          <p:cNvSpPr/>
          <p:nvPr/>
        </p:nvSpPr>
        <p:spPr>
          <a:xfrm>
            <a:off x="722779" y="4667249"/>
            <a:ext cx="2470896" cy="13951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err="1">
                <a:solidFill>
                  <a:schemeClr val="tx1"/>
                </a:solidFill>
              </a:rPr>
              <a:t>Model</a:t>
            </a:r>
            <a:endParaRPr lang="he-IL">
              <a:solidFill>
                <a:schemeClr val="tx1"/>
              </a:solidFill>
            </a:endParaRPr>
          </a:p>
        </p:txBody>
      </p:sp>
      <p:sp>
        <p:nvSpPr>
          <p:cNvPr id="6" name="מלבן 5">
            <a:extLst>
              <a:ext uri="{FF2B5EF4-FFF2-40B4-BE49-F238E27FC236}">
                <a16:creationId xmlns:a16="http://schemas.microsoft.com/office/drawing/2014/main" id="{EB7D89CC-9D11-E4F6-C9BF-7740E9398359}"/>
              </a:ext>
            </a:extLst>
          </p:cNvPr>
          <p:cNvSpPr/>
          <p:nvPr/>
        </p:nvSpPr>
        <p:spPr>
          <a:xfrm>
            <a:off x="722779" y="2941543"/>
            <a:ext cx="2470896" cy="13951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1" anchor="ctr"/>
          <a:lstStyle/>
          <a:p>
            <a:pPr algn="ctr"/>
            <a:r>
              <a:rPr lang="he-IL" dirty="0" err="1">
                <a:solidFill>
                  <a:schemeClr val="tx1"/>
                </a:solidFill>
              </a:rPr>
              <a:t>Data</a:t>
            </a:r>
          </a:p>
        </p:txBody>
      </p:sp>
      <p:pic>
        <p:nvPicPr>
          <p:cNvPr id="17" name="מציין מיקום תוכן 16" descr="תמונה שמכילה טקסט, תרשים, צילום מסך, עלילה&#10;&#10;התיאור נוצר באופן אוטומטי">
            <a:extLst>
              <a:ext uri="{FF2B5EF4-FFF2-40B4-BE49-F238E27FC236}">
                <a16:creationId xmlns:a16="http://schemas.microsoft.com/office/drawing/2014/main" id="{2BA31B3E-1E57-B720-DEFE-D7E4CB739BAB}"/>
              </a:ext>
            </a:extLst>
          </p:cNvPr>
          <p:cNvPicPr>
            <a:picLocks noGrp="1" noChangeAspect="1"/>
          </p:cNvPicPr>
          <p:nvPr>
            <p:ph idx="1"/>
          </p:nvPr>
        </p:nvPicPr>
        <p:blipFill>
          <a:blip r:embed="rId2"/>
          <a:stretch>
            <a:fillRect/>
          </a:stretch>
        </p:blipFill>
        <p:spPr>
          <a:xfrm>
            <a:off x="4264420" y="3848819"/>
            <a:ext cx="4150571" cy="1423233"/>
          </a:xfrm>
        </p:spPr>
      </p:pic>
      <p:cxnSp>
        <p:nvCxnSpPr>
          <p:cNvPr id="18" name="מחבר חץ ישר 17">
            <a:extLst>
              <a:ext uri="{FF2B5EF4-FFF2-40B4-BE49-F238E27FC236}">
                <a16:creationId xmlns:a16="http://schemas.microsoft.com/office/drawing/2014/main" id="{AC020B2C-CA22-824E-0BAC-0A7A360833CA}"/>
              </a:ext>
            </a:extLst>
          </p:cNvPr>
          <p:cNvCxnSpPr/>
          <p:nvPr/>
        </p:nvCxnSpPr>
        <p:spPr>
          <a:xfrm>
            <a:off x="3229537" y="3565711"/>
            <a:ext cx="1127311" cy="55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E18331F8-C3FD-66EC-C64D-9A5B68A073A3}"/>
              </a:ext>
            </a:extLst>
          </p:cNvPr>
          <p:cNvCxnSpPr/>
          <p:nvPr/>
        </p:nvCxnSpPr>
        <p:spPr>
          <a:xfrm flipV="1">
            <a:off x="3226735" y="4791075"/>
            <a:ext cx="1160928" cy="26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תיבת טקסט 19">
            <a:extLst>
              <a:ext uri="{FF2B5EF4-FFF2-40B4-BE49-F238E27FC236}">
                <a16:creationId xmlns:a16="http://schemas.microsoft.com/office/drawing/2014/main" id="{346B5373-BF2D-F1D8-1B9E-C6D71C7410E6}"/>
              </a:ext>
            </a:extLst>
          </p:cNvPr>
          <p:cNvSpPr txBox="1"/>
          <p:nvPr/>
        </p:nvSpPr>
        <p:spPr>
          <a:xfrm>
            <a:off x="4555190" y="3064808"/>
            <a:ext cx="3798793"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dirty="0" err="1"/>
              <a:t>Shap</a:t>
            </a:r>
            <a:r>
              <a:rPr lang="he-IL" dirty="0"/>
              <a:t> </a:t>
            </a:r>
            <a:r>
              <a:rPr lang="he-IL" dirty="0" err="1"/>
              <a:t>Scatter</a:t>
            </a:r>
            <a:r>
              <a:rPr lang="he-IL" dirty="0"/>
              <a:t> </a:t>
            </a:r>
            <a:r>
              <a:rPr lang="he-IL" dirty="0" err="1"/>
              <a:t>plots</a:t>
            </a:r>
            <a:r>
              <a:rPr lang="he-IL" dirty="0"/>
              <a:t> </a:t>
            </a:r>
            <a:r>
              <a:rPr lang="he-IL" dirty="0" err="1"/>
              <a:t>per</a:t>
            </a:r>
            <a:r>
              <a:rPr lang="he-IL" dirty="0"/>
              <a:t> </a:t>
            </a:r>
            <a:r>
              <a:rPr lang="he-IL" dirty="0" err="1"/>
              <a:t>feature</a:t>
            </a:r>
            <a:endParaRPr lang="he-IL" dirty="0"/>
          </a:p>
        </p:txBody>
      </p:sp>
      <p:sp>
        <p:nvSpPr>
          <p:cNvPr id="22" name="מלבן 21">
            <a:extLst>
              <a:ext uri="{FF2B5EF4-FFF2-40B4-BE49-F238E27FC236}">
                <a16:creationId xmlns:a16="http://schemas.microsoft.com/office/drawing/2014/main" id="{761B7F43-DE62-D9EC-5AFF-9F96D82FFADF}"/>
              </a:ext>
            </a:extLst>
          </p:cNvPr>
          <p:cNvSpPr/>
          <p:nvPr/>
        </p:nvSpPr>
        <p:spPr>
          <a:xfrm>
            <a:off x="9284072" y="3647513"/>
            <a:ext cx="2470896" cy="13951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1" anchor="ctr"/>
          <a:lstStyle/>
          <a:p>
            <a:pPr algn="ctr"/>
            <a:r>
              <a:rPr lang="he-IL" dirty="0" err="1">
                <a:solidFill>
                  <a:schemeClr val="tx1"/>
                </a:solidFill>
              </a:rPr>
              <a:t>Explain</a:t>
            </a:r>
            <a:r>
              <a:rPr lang="he-IL" dirty="0">
                <a:solidFill>
                  <a:schemeClr val="tx1"/>
                </a:solidFill>
              </a:rPr>
              <a:t> </a:t>
            </a:r>
            <a:r>
              <a:rPr lang="he-IL" dirty="0" err="1">
                <a:solidFill>
                  <a:schemeClr val="tx1"/>
                </a:solidFill>
              </a:rPr>
              <a:t>plots</a:t>
            </a:r>
            <a:r>
              <a:rPr lang="he-IL" dirty="0">
                <a:solidFill>
                  <a:schemeClr val="tx1"/>
                </a:solidFill>
              </a:rPr>
              <a:t> </a:t>
            </a:r>
            <a:r>
              <a:rPr lang="he-IL" dirty="0" err="1">
                <a:solidFill>
                  <a:schemeClr val="tx1"/>
                </a:solidFill>
              </a:rPr>
              <a:t>with</a:t>
            </a:r>
            <a:r>
              <a:rPr lang="he-IL" dirty="0">
                <a:solidFill>
                  <a:schemeClr val="tx1"/>
                </a:solidFill>
              </a:rPr>
              <a:t> </a:t>
            </a:r>
            <a:r>
              <a:rPr lang="he-IL" dirty="0" err="1">
                <a:solidFill>
                  <a:schemeClr val="tx1"/>
                </a:solidFill>
              </a:rPr>
              <a:t>LLMs</a:t>
            </a:r>
          </a:p>
        </p:txBody>
      </p:sp>
      <p:cxnSp>
        <p:nvCxnSpPr>
          <p:cNvPr id="23" name="מחבר חץ ישר 22">
            <a:extLst>
              <a:ext uri="{FF2B5EF4-FFF2-40B4-BE49-F238E27FC236}">
                <a16:creationId xmlns:a16="http://schemas.microsoft.com/office/drawing/2014/main" id="{5065AC6F-E064-E3BB-7B5D-4461DE97596F}"/>
              </a:ext>
            </a:extLst>
          </p:cNvPr>
          <p:cNvCxnSpPr/>
          <p:nvPr/>
        </p:nvCxnSpPr>
        <p:spPr>
          <a:xfrm flipV="1">
            <a:off x="8406652" y="4065495"/>
            <a:ext cx="858371" cy="1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90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553199-7610-E07D-DEE5-D381215F177E}"/>
              </a:ext>
            </a:extLst>
          </p:cNvPr>
          <p:cNvSpPr>
            <a:spLocks noGrp="1"/>
          </p:cNvSpPr>
          <p:nvPr>
            <p:ph type="title"/>
          </p:nvPr>
        </p:nvSpPr>
        <p:spPr/>
        <p:txBody>
          <a:bodyPr/>
          <a:lstStyle/>
          <a:p>
            <a:r>
              <a:rPr lang="he-IL" dirty="0" err="1"/>
              <a:t>Explain</a:t>
            </a:r>
            <a:r>
              <a:rPr lang="he-IL" dirty="0"/>
              <a:t> </a:t>
            </a:r>
            <a:r>
              <a:rPr lang="he-IL" dirty="0" err="1"/>
              <a:t>Feature</a:t>
            </a:r>
            <a:r>
              <a:rPr lang="he-IL" dirty="0"/>
              <a:t> </a:t>
            </a:r>
            <a:r>
              <a:rPr lang="he-IL" dirty="0" err="1"/>
              <a:t>Plot</a:t>
            </a:r>
            <a:r>
              <a:rPr lang="he-IL" dirty="0"/>
              <a:t>: </a:t>
            </a:r>
            <a:r>
              <a:rPr lang="he-IL" dirty="0" err="1"/>
              <a:t>Month</a:t>
            </a:r>
          </a:p>
        </p:txBody>
      </p:sp>
      <p:pic>
        <p:nvPicPr>
          <p:cNvPr id="4" name="מציין מיקום תוכן 3" descr="תמונה שמכילה טקסט, צילום מסך, תרשים, עלילה&#10;&#10;התיאור נוצר באופן אוטומטי">
            <a:extLst>
              <a:ext uri="{FF2B5EF4-FFF2-40B4-BE49-F238E27FC236}">
                <a16:creationId xmlns:a16="http://schemas.microsoft.com/office/drawing/2014/main" id="{AA064CCB-9F60-04F6-3A2E-0C124248E20C}"/>
              </a:ext>
            </a:extLst>
          </p:cNvPr>
          <p:cNvPicPr>
            <a:picLocks noGrp="1" noChangeAspect="1"/>
          </p:cNvPicPr>
          <p:nvPr>
            <p:ph idx="1"/>
          </p:nvPr>
        </p:nvPicPr>
        <p:blipFill>
          <a:blip r:embed="rId2"/>
          <a:stretch>
            <a:fillRect/>
          </a:stretch>
        </p:blipFill>
        <p:spPr>
          <a:xfrm>
            <a:off x="2608392" y="2532296"/>
            <a:ext cx="5277481" cy="4114800"/>
          </a:xfrm>
        </p:spPr>
      </p:pic>
    </p:spTree>
    <p:extLst>
      <p:ext uri="{BB962C8B-B14F-4D97-AF65-F5344CB8AC3E}">
        <p14:creationId xmlns:p14="http://schemas.microsoft.com/office/powerpoint/2010/main" val="50383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553199-7610-E07D-DEE5-D381215F177E}"/>
              </a:ext>
            </a:extLst>
          </p:cNvPr>
          <p:cNvSpPr>
            <a:spLocks noGrp="1"/>
          </p:cNvSpPr>
          <p:nvPr>
            <p:ph type="title"/>
          </p:nvPr>
        </p:nvSpPr>
        <p:spPr/>
        <p:txBody>
          <a:bodyPr/>
          <a:lstStyle/>
          <a:p>
            <a:r>
              <a:rPr lang="he-IL" dirty="0" err="1"/>
              <a:t>Explain</a:t>
            </a:r>
            <a:r>
              <a:rPr lang="he-IL" dirty="0"/>
              <a:t> </a:t>
            </a:r>
            <a:r>
              <a:rPr lang="he-IL" dirty="0" err="1"/>
              <a:t>Feature</a:t>
            </a:r>
            <a:r>
              <a:rPr lang="he-IL" dirty="0"/>
              <a:t> </a:t>
            </a:r>
            <a:r>
              <a:rPr lang="he-IL" dirty="0" err="1"/>
              <a:t>Plot</a:t>
            </a:r>
            <a:r>
              <a:rPr lang="he-IL" dirty="0"/>
              <a:t>: </a:t>
            </a:r>
            <a:r>
              <a:rPr lang="he-IL" dirty="0" err="1"/>
              <a:t>Month</a:t>
            </a:r>
          </a:p>
        </p:txBody>
      </p:sp>
      <p:pic>
        <p:nvPicPr>
          <p:cNvPr id="4" name="מציין מיקום תוכן 3" descr="תמונה שמכילה טקסט, צילום מסך, תרשים, עלילה&#10;&#10;התיאור נוצר באופן אוטומטי">
            <a:extLst>
              <a:ext uri="{FF2B5EF4-FFF2-40B4-BE49-F238E27FC236}">
                <a16:creationId xmlns:a16="http://schemas.microsoft.com/office/drawing/2014/main" id="{AA064CCB-9F60-04F6-3A2E-0C124248E20C}"/>
              </a:ext>
            </a:extLst>
          </p:cNvPr>
          <p:cNvPicPr>
            <a:picLocks noGrp="1" noChangeAspect="1"/>
          </p:cNvPicPr>
          <p:nvPr>
            <p:ph idx="1"/>
          </p:nvPr>
        </p:nvPicPr>
        <p:blipFill>
          <a:blip r:embed="rId2"/>
          <a:stretch>
            <a:fillRect/>
          </a:stretch>
        </p:blipFill>
        <p:spPr>
          <a:xfrm>
            <a:off x="184809" y="4479628"/>
            <a:ext cx="2875065" cy="2262718"/>
          </a:xfrm>
        </p:spPr>
      </p:pic>
      <p:sp>
        <p:nvSpPr>
          <p:cNvPr id="6" name="תיבת טקסט 5">
            <a:extLst>
              <a:ext uri="{FF2B5EF4-FFF2-40B4-BE49-F238E27FC236}">
                <a16:creationId xmlns:a16="http://schemas.microsoft.com/office/drawing/2014/main" id="{1CAD159E-A2F4-282F-873D-2B0386B5A9DB}"/>
              </a:ext>
            </a:extLst>
          </p:cNvPr>
          <p:cNvSpPr txBox="1"/>
          <p:nvPr/>
        </p:nvSpPr>
        <p:spPr>
          <a:xfrm>
            <a:off x="184151" y="1909234"/>
            <a:ext cx="4066116" cy="2308324"/>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dirty="0"/>
              <a:t> </a:t>
            </a:r>
            <a:endParaRPr lang="he-IL" dirty="0"/>
          </a:p>
          <a:p>
            <a:r>
              <a:rPr lang="en-US" dirty="0"/>
              <a:t>Dataset: Bike-sharing ...Washington D.C., USA ... </a:t>
            </a:r>
          </a:p>
          <a:p>
            <a:r>
              <a:rPr lang="en-US" dirty="0"/>
              <a:t>ML model task: the model predicts daily count of total rental bikes Feature name: </a:t>
            </a:r>
            <a:r>
              <a:rPr lang="en-US" dirty="0" err="1"/>
              <a:t>mnth</a:t>
            </a:r>
          </a:p>
          <a:p>
            <a:r>
              <a:rPr lang="en-US" dirty="0"/>
              <a:t>Feature description: month (1 to 12) Features type: int64 </a:t>
            </a:r>
            <a:endParaRPr lang="en-US"/>
          </a:p>
        </p:txBody>
      </p:sp>
      <p:sp>
        <p:nvSpPr>
          <p:cNvPr id="7" name="סימן חיבור 6">
            <a:extLst>
              <a:ext uri="{FF2B5EF4-FFF2-40B4-BE49-F238E27FC236}">
                <a16:creationId xmlns:a16="http://schemas.microsoft.com/office/drawing/2014/main" id="{60E96C23-8758-A706-E5D1-4CC4622A43D2}"/>
              </a:ext>
            </a:extLst>
          </p:cNvPr>
          <p:cNvSpPr/>
          <p:nvPr/>
        </p:nvSpPr>
        <p:spPr>
          <a:xfrm>
            <a:off x="1354667" y="4222750"/>
            <a:ext cx="984250" cy="8255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תיבת טקסט 7">
            <a:extLst>
              <a:ext uri="{FF2B5EF4-FFF2-40B4-BE49-F238E27FC236}">
                <a16:creationId xmlns:a16="http://schemas.microsoft.com/office/drawing/2014/main" id="{26A188ED-581F-3D68-ECBF-92146E92B79D}"/>
              </a:ext>
            </a:extLst>
          </p:cNvPr>
          <p:cNvSpPr txBox="1"/>
          <p:nvPr/>
        </p:nvSpPr>
        <p:spPr>
          <a:xfrm>
            <a:off x="6762749" y="2159000"/>
            <a:ext cx="5318125" cy="3970318"/>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af-ZA" dirty="0" err="1">
                <a:ea typeface="+mn-lt"/>
                <a:cs typeface="+mn-lt"/>
              </a:rPr>
              <a:t>The</a:t>
            </a:r>
            <a:r>
              <a:rPr lang="af-ZA" dirty="0">
                <a:ea typeface="+mn-lt"/>
                <a:cs typeface="+mn-lt"/>
              </a:rPr>
              <a:t> SHAP </a:t>
            </a:r>
            <a:r>
              <a:rPr lang="af-ZA" dirty="0" err="1">
                <a:ea typeface="+mn-lt"/>
                <a:cs typeface="+mn-lt"/>
              </a:rPr>
              <a:t>value</a:t>
            </a:r>
            <a:r>
              <a:rPr lang="af-ZA" dirty="0">
                <a:ea typeface="+mn-lt"/>
                <a:cs typeface="+mn-lt"/>
              </a:rPr>
              <a:t> </a:t>
            </a:r>
            <a:r>
              <a:rPr lang="af-ZA" dirty="0" err="1">
                <a:ea typeface="+mn-lt"/>
                <a:cs typeface="+mn-lt"/>
              </a:rPr>
              <a:t>for</a:t>
            </a:r>
            <a:r>
              <a:rPr lang="af-ZA" dirty="0">
                <a:ea typeface="+mn-lt"/>
                <a:cs typeface="+mn-lt"/>
              </a:rPr>
              <a:t> </a:t>
            </a:r>
            <a:r>
              <a:rPr lang="af-ZA" dirty="0" err="1">
                <a:ea typeface="+mn-lt"/>
                <a:cs typeface="+mn-lt"/>
              </a:rPr>
              <a:t>the</a:t>
            </a:r>
            <a:r>
              <a:rPr lang="af-ZA" dirty="0">
                <a:ea typeface="+mn-lt"/>
                <a:cs typeface="+mn-lt"/>
              </a:rPr>
              <a:t> '</a:t>
            </a:r>
            <a:r>
              <a:rPr lang="af-ZA" dirty="0" err="1">
                <a:ea typeface="+mn-lt"/>
                <a:cs typeface="+mn-lt"/>
              </a:rPr>
              <a:t>mnth</a:t>
            </a:r>
            <a:r>
              <a:rPr lang="af-ZA" dirty="0">
                <a:ea typeface="+mn-lt"/>
                <a:cs typeface="+mn-lt"/>
              </a:rPr>
              <a:t>' </a:t>
            </a:r>
            <a:r>
              <a:rPr lang="af-ZA" dirty="0" err="1">
                <a:ea typeface="+mn-lt"/>
                <a:cs typeface="+mn-lt"/>
              </a:rPr>
              <a:t>feature</a:t>
            </a:r>
            <a:r>
              <a:rPr lang="af-ZA" dirty="0">
                <a:ea typeface="+mn-lt"/>
                <a:cs typeface="+mn-lt"/>
              </a:rPr>
              <a:t> </a:t>
            </a:r>
            <a:r>
              <a:rPr lang="af-ZA" dirty="0" err="1">
                <a:ea typeface="+mn-lt"/>
                <a:cs typeface="+mn-lt"/>
              </a:rPr>
              <a:t>generally</a:t>
            </a:r>
            <a:r>
              <a:rPr lang="af-ZA" dirty="0">
                <a:ea typeface="+mn-lt"/>
                <a:cs typeface="+mn-lt"/>
              </a:rPr>
              <a:t> </a:t>
            </a:r>
            <a:r>
              <a:rPr lang="af-ZA" dirty="0" err="1">
                <a:ea typeface="+mn-lt"/>
                <a:cs typeface="+mn-lt"/>
              </a:rPr>
              <a:t>increases</a:t>
            </a:r>
            <a:r>
              <a:rPr lang="af-ZA" dirty="0">
                <a:ea typeface="+mn-lt"/>
                <a:cs typeface="+mn-lt"/>
              </a:rPr>
              <a:t> </a:t>
            </a:r>
            <a:r>
              <a:rPr lang="af-ZA" dirty="0" err="1">
                <a:ea typeface="+mn-lt"/>
                <a:cs typeface="+mn-lt"/>
              </a:rPr>
              <a:t>from</a:t>
            </a:r>
            <a:r>
              <a:rPr lang="af-ZA" dirty="0">
                <a:ea typeface="+mn-lt"/>
                <a:cs typeface="+mn-lt"/>
              </a:rPr>
              <a:t> </a:t>
            </a:r>
            <a:r>
              <a:rPr lang="af-ZA" dirty="0" err="1">
                <a:ea typeface="+mn-lt"/>
                <a:cs typeface="+mn-lt"/>
              </a:rPr>
              <a:t>January</a:t>
            </a:r>
            <a:r>
              <a:rPr lang="af-ZA" dirty="0">
                <a:ea typeface="+mn-lt"/>
                <a:cs typeface="+mn-lt"/>
              </a:rPr>
              <a:t> (1) </a:t>
            </a:r>
            <a:r>
              <a:rPr lang="af-ZA" dirty="0" err="1">
                <a:ea typeface="+mn-lt"/>
                <a:cs typeface="+mn-lt"/>
              </a:rPr>
              <a:t>to</a:t>
            </a:r>
            <a:r>
              <a:rPr lang="af-ZA" dirty="0">
                <a:ea typeface="+mn-lt"/>
                <a:cs typeface="+mn-lt"/>
              </a:rPr>
              <a:t> </a:t>
            </a:r>
            <a:r>
              <a:rPr lang="af-ZA" dirty="0" err="1">
                <a:ea typeface="+mn-lt"/>
                <a:cs typeface="+mn-lt"/>
              </a:rPr>
              <a:t>December</a:t>
            </a:r>
            <a:r>
              <a:rPr lang="af-ZA" dirty="0">
                <a:ea typeface="+mn-lt"/>
                <a:cs typeface="+mn-lt"/>
              </a:rPr>
              <a:t> (12), </a:t>
            </a:r>
            <a:r>
              <a:rPr lang="af-ZA" dirty="0" err="1">
                <a:ea typeface="+mn-lt"/>
                <a:cs typeface="+mn-lt"/>
              </a:rPr>
              <a:t>indicating</a:t>
            </a:r>
            <a:r>
              <a:rPr lang="af-ZA" dirty="0">
                <a:ea typeface="+mn-lt"/>
                <a:cs typeface="+mn-lt"/>
              </a:rPr>
              <a:t> </a:t>
            </a:r>
            <a:r>
              <a:rPr lang="af-ZA" dirty="0" err="1">
                <a:ea typeface="+mn-lt"/>
                <a:cs typeface="+mn-lt"/>
              </a:rPr>
              <a:t>that</a:t>
            </a:r>
            <a:r>
              <a:rPr lang="af-ZA" dirty="0">
                <a:ea typeface="+mn-lt"/>
                <a:cs typeface="+mn-lt"/>
              </a:rPr>
              <a:t> </a:t>
            </a:r>
            <a:r>
              <a:rPr lang="af-ZA" dirty="0" err="1">
                <a:ea typeface="+mn-lt"/>
                <a:cs typeface="+mn-lt"/>
              </a:rPr>
              <a:t>bike</a:t>
            </a:r>
            <a:r>
              <a:rPr lang="af-ZA" dirty="0">
                <a:ea typeface="+mn-lt"/>
                <a:cs typeface="+mn-lt"/>
              </a:rPr>
              <a:t> </a:t>
            </a:r>
            <a:r>
              <a:rPr lang="af-ZA" dirty="0" err="1">
                <a:ea typeface="+mn-lt"/>
                <a:cs typeface="+mn-lt"/>
              </a:rPr>
              <a:t>rentals</a:t>
            </a:r>
            <a:r>
              <a:rPr lang="af-ZA" dirty="0">
                <a:ea typeface="+mn-lt"/>
                <a:cs typeface="+mn-lt"/>
              </a:rPr>
              <a:t> are </a:t>
            </a:r>
            <a:r>
              <a:rPr lang="af-ZA" dirty="0" err="1">
                <a:ea typeface="+mn-lt"/>
                <a:cs typeface="+mn-lt"/>
              </a:rPr>
              <a:t>predicted</a:t>
            </a:r>
            <a:r>
              <a:rPr lang="af-ZA" dirty="0">
                <a:ea typeface="+mn-lt"/>
                <a:cs typeface="+mn-lt"/>
              </a:rPr>
              <a:t> lower in </a:t>
            </a:r>
            <a:r>
              <a:rPr lang="af-ZA" dirty="0" err="1">
                <a:ea typeface="+mn-lt"/>
                <a:cs typeface="+mn-lt"/>
              </a:rPr>
              <a:t>the</a:t>
            </a:r>
            <a:r>
              <a:rPr lang="af-ZA" dirty="0">
                <a:ea typeface="+mn-lt"/>
                <a:cs typeface="+mn-lt"/>
              </a:rPr>
              <a:t> </a:t>
            </a:r>
            <a:r>
              <a:rPr lang="af-ZA" dirty="0" err="1">
                <a:ea typeface="+mn-lt"/>
                <a:cs typeface="+mn-lt"/>
              </a:rPr>
              <a:t>early</a:t>
            </a:r>
            <a:r>
              <a:rPr lang="af-ZA" dirty="0">
                <a:ea typeface="+mn-lt"/>
                <a:cs typeface="+mn-lt"/>
              </a:rPr>
              <a:t> </a:t>
            </a:r>
            <a:r>
              <a:rPr lang="af-ZA" dirty="0" err="1">
                <a:ea typeface="+mn-lt"/>
                <a:cs typeface="+mn-lt"/>
              </a:rPr>
              <a:t>months</a:t>
            </a:r>
            <a:r>
              <a:rPr lang="af-ZA" dirty="0">
                <a:ea typeface="+mn-lt"/>
                <a:cs typeface="+mn-lt"/>
              </a:rPr>
              <a:t> </a:t>
            </a:r>
            <a:r>
              <a:rPr lang="af-ZA" dirty="0" err="1">
                <a:ea typeface="+mn-lt"/>
                <a:cs typeface="+mn-lt"/>
              </a:rPr>
              <a:t>and</a:t>
            </a:r>
            <a:r>
              <a:rPr lang="af-ZA" dirty="0">
                <a:ea typeface="+mn-lt"/>
                <a:cs typeface="+mn-lt"/>
              </a:rPr>
              <a:t> </a:t>
            </a:r>
            <a:r>
              <a:rPr lang="af-ZA" dirty="0" err="1">
                <a:ea typeface="+mn-lt"/>
                <a:cs typeface="+mn-lt"/>
              </a:rPr>
              <a:t>higher</a:t>
            </a:r>
            <a:r>
              <a:rPr lang="af-ZA" dirty="0">
                <a:ea typeface="+mn-lt"/>
                <a:cs typeface="+mn-lt"/>
              </a:rPr>
              <a:t> in </a:t>
            </a:r>
            <a:r>
              <a:rPr lang="af-ZA" dirty="0" err="1">
                <a:ea typeface="+mn-lt"/>
                <a:cs typeface="+mn-lt"/>
              </a:rPr>
              <a:t>the</a:t>
            </a:r>
            <a:r>
              <a:rPr lang="af-ZA" dirty="0">
                <a:ea typeface="+mn-lt"/>
                <a:cs typeface="+mn-lt"/>
              </a:rPr>
              <a:t> later </a:t>
            </a:r>
            <a:r>
              <a:rPr lang="af-ZA" dirty="0" err="1">
                <a:ea typeface="+mn-lt"/>
                <a:cs typeface="+mn-lt"/>
              </a:rPr>
              <a:t>months</a:t>
            </a:r>
            <a:r>
              <a:rPr lang="af-ZA" dirty="0">
                <a:ea typeface="+mn-lt"/>
                <a:cs typeface="+mn-lt"/>
              </a:rPr>
              <a:t>. </a:t>
            </a:r>
            <a:r>
              <a:rPr lang="af-ZA" dirty="0" err="1">
                <a:ea typeface="+mn-lt"/>
                <a:cs typeface="+mn-lt"/>
              </a:rPr>
              <a:t>There</a:t>
            </a:r>
            <a:r>
              <a:rPr lang="af-ZA" dirty="0">
                <a:ea typeface="+mn-lt"/>
                <a:cs typeface="+mn-lt"/>
              </a:rPr>
              <a:t> is a </a:t>
            </a:r>
            <a:r>
              <a:rPr lang="af-ZA" dirty="0" err="1">
                <a:ea typeface="+mn-lt"/>
                <a:cs typeface="+mn-lt"/>
              </a:rPr>
              <a:t>noticeable</a:t>
            </a:r>
            <a:r>
              <a:rPr lang="af-ZA" dirty="0">
                <a:ea typeface="+mn-lt"/>
                <a:cs typeface="+mn-lt"/>
              </a:rPr>
              <a:t> </a:t>
            </a:r>
            <a:r>
              <a:rPr lang="af-ZA" dirty="0" err="1">
                <a:ea typeface="+mn-lt"/>
                <a:cs typeface="+mn-lt"/>
              </a:rPr>
              <a:t>shift</a:t>
            </a:r>
            <a:r>
              <a:rPr lang="af-ZA" dirty="0">
                <a:ea typeface="+mn-lt"/>
                <a:cs typeface="+mn-lt"/>
              </a:rPr>
              <a:t> </a:t>
            </a:r>
            <a:r>
              <a:rPr lang="af-ZA" dirty="0" err="1">
                <a:ea typeface="+mn-lt"/>
                <a:cs typeface="+mn-lt"/>
              </a:rPr>
              <a:t>from</a:t>
            </a:r>
            <a:r>
              <a:rPr lang="af-ZA" dirty="0">
                <a:ea typeface="+mn-lt"/>
                <a:cs typeface="+mn-lt"/>
              </a:rPr>
              <a:t> </a:t>
            </a:r>
            <a:r>
              <a:rPr lang="af-ZA" dirty="0" err="1">
                <a:ea typeface="+mn-lt"/>
                <a:cs typeface="+mn-lt"/>
              </a:rPr>
              <a:t>negative</a:t>
            </a:r>
            <a:r>
              <a:rPr lang="af-ZA" dirty="0">
                <a:ea typeface="+mn-lt"/>
                <a:cs typeface="+mn-lt"/>
              </a:rPr>
              <a:t> SHAP </a:t>
            </a:r>
            <a:r>
              <a:rPr lang="af-ZA" dirty="0" err="1">
                <a:ea typeface="+mn-lt"/>
                <a:cs typeface="+mn-lt"/>
              </a:rPr>
              <a:t>values</a:t>
            </a:r>
            <a:r>
              <a:rPr lang="af-ZA" dirty="0">
                <a:ea typeface="+mn-lt"/>
                <a:cs typeface="+mn-lt"/>
              </a:rPr>
              <a:t> in </a:t>
            </a:r>
            <a:r>
              <a:rPr lang="af-ZA" dirty="0" err="1">
                <a:ea typeface="+mn-lt"/>
                <a:cs typeface="+mn-lt"/>
              </a:rPr>
              <a:t>the</a:t>
            </a:r>
            <a:r>
              <a:rPr lang="af-ZA" dirty="0">
                <a:ea typeface="+mn-lt"/>
                <a:cs typeface="+mn-lt"/>
              </a:rPr>
              <a:t> </a:t>
            </a:r>
            <a:r>
              <a:rPr lang="af-ZA" dirty="0" err="1">
                <a:ea typeface="+mn-lt"/>
                <a:cs typeface="+mn-lt"/>
              </a:rPr>
              <a:t>early</a:t>
            </a:r>
            <a:r>
              <a:rPr lang="af-ZA" dirty="0">
                <a:ea typeface="+mn-lt"/>
                <a:cs typeface="+mn-lt"/>
              </a:rPr>
              <a:t> </a:t>
            </a:r>
            <a:r>
              <a:rPr lang="af-ZA" dirty="0" err="1">
                <a:ea typeface="+mn-lt"/>
                <a:cs typeface="+mn-lt"/>
              </a:rPr>
              <a:t>months</a:t>
            </a:r>
            <a:r>
              <a:rPr lang="af-ZA" dirty="0">
                <a:ea typeface="+mn-lt"/>
                <a:cs typeface="+mn-lt"/>
              </a:rPr>
              <a:t> (</a:t>
            </a:r>
            <a:r>
              <a:rPr lang="af-ZA" dirty="0" err="1">
                <a:ea typeface="+mn-lt"/>
                <a:cs typeface="+mn-lt"/>
              </a:rPr>
              <a:t>January</a:t>
            </a:r>
            <a:r>
              <a:rPr lang="af-ZA" dirty="0">
                <a:ea typeface="+mn-lt"/>
                <a:cs typeface="+mn-lt"/>
              </a:rPr>
              <a:t> </a:t>
            </a:r>
            <a:r>
              <a:rPr lang="af-ZA" dirty="0" err="1">
                <a:ea typeface="+mn-lt"/>
                <a:cs typeface="+mn-lt"/>
              </a:rPr>
              <a:t>to</a:t>
            </a:r>
            <a:r>
              <a:rPr lang="af-ZA" dirty="0">
                <a:ea typeface="+mn-lt"/>
                <a:cs typeface="+mn-lt"/>
              </a:rPr>
              <a:t> April) </a:t>
            </a:r>
            <a:r>
              <a:rPr lang="af-ZA" dirty="0" err="1">
                <a:ea typeface="+mn-lt"/>
                <a:cs typeface="+mn-lt"/>
              </a:rPr>
              <a:t>to</a:t>
            </a:r>
            <a:r>
              <a:rPr lang="af-ZA" dirty="0">
                <a:ea typeface="+mn-lt"/>
                <a:cs typeface="+mn-lt"/>
              </a:rPr>
              <a:t> </a:t>
            </a:r>
            <a:r>
              <a:rPr lang="af-ZA" dirty="0" err="1">
                <a:ea typeface="+mn-lt"/>
                <a:cs typeface="+mn-lt"/>
              </a:rPr>
              <a:t>positive</a:t>
            </a:r>
            <a:r>
              <a:rPr lang="af-ZA" dirty="0">
                <a:ea typeface="+mn-lt"/>
                <a:cs typeface="+mn-lt"/>
              </a:rPr>
              <a:t> </a:t>
            </a:r>
            <a:r>
              <a:rPr lang="af-ZA" dirty="0" err="1">
                <a:ea typeface="+mn-lt"/>
                <a:cs typeface="+mn-lt"/>
              </a:rPr>
              <a:t>values</a:t>
            </a:r>
            <a:r>
              <a:rPr lang="af-ZA" dirty="0">
                <a:ea typeface="+mn-lt"/>
                <a:cs typeface="+mn-lt"/>
              </a:rPr>
              <a:t> in </a:t>
            </a:r>
            <a:r>
              <a:rPr lang="af-ZA" dirty="0" err="1">
                <a:ea typeface="+mn-lt"/>
                <a:cs typeface="+mn-lt"/>
              </a:rPr>
              <a:t>the</a:t>
            </a:r>
            <a:r>
              <a:rPr lang="af-ZA" dirty="0">
                <a:ea typeface="+mn-lt"/>
                <a:cs typeface="+mn-lt"/>
              </a:rPr>
              <a:t> later </a:t>
            </a:r>
            <a:r>
              <a:rPr lang="af-ZA" dirty="0" err="1">
                <a:ea typeface="+mn-lt"/>
                <a:cs typeface="+mn-lt"/>
              </a:rPr>
              <a:t>months</a:t>
            </a:r>
            <a:r>
              <a:rPr lang="af-ZA" dirty="0">
                <a:ea typeface="+mn-lt"/>
                <a:cs typeface="+mn-lt"/>
              </a:rPr>
              <a:t> (May </a:t>
            </a:r>
            <a:r>
              <a:rPr lang="af-ZA" dirty="0" err="1">
                <a:ea typeface="+mn-lt"/>
                <a:cs typeface="+mn-lt"/>
              </a:rPr>
              <a:t>to</a:t>
            </a:r>
            <a:r>
              <a:rPr lang="af-ZA" dirty="0">
                <a:ea typeface="+mn-lt"/>
                <a:cs typeface="+mn-lt"/>
              </a:rPr>
              <a:t> </a:t>
            </a:r>
            <a:r>
              <a:rPr lang="af-ZA" dirty="0" err="1">
                <a:ea typeface="+mn-lt"/>
                <a:cs typeface="+mn-lt"/>
              </a:rPr>
              <a:t>December</a:t>
            </a:r>
            <a:r>
              <a:rPr lang="af-ZA" dirty="0">
                <a:ea typeface="+mn-lt"/>
                <a:cs typeface="+mn-lt"/>
              </a:rPr>
              <a:t>), </a:t>
            </a:r>
            <a:r>
              <a:rPr lang="af-ZA" dirty="0" err="1">
                <a:ea typeface="+mn-lt"/>
                <a:cs typeface="+mn-lt"/>
              </a:rPr>
              <a:t>suggesting</a:t>
            </a:r>
            <a:r>
              <a:rPr lang="af-ZA" dirty="0">
                <a:ea typeface="+mn-lt"/>
                <a:cs typeface="+mn-lt"/>
              </a:rPr>
              <a:t> a </a:t>
            </a:r>
            <a:r>
              <a:rPr lang="af-ZA" dirty="0" err="1">
                <a:ea typeface="+mn-lt"/>
                <a:cs typeface="+mn-lt"/>
              </a:rPr>
              <a:t>seasonal</a:t>
            </a:r>
            <a:r>
              <a:rPr lang="af-ZA" dirty="0">
                <a:ea typeface="+mn-lt"/>
                <a:cs typeface="+mn-lt"/>
              </a:rPr>
              <a:t> </a:t>
            </a:r>
            <a:r>
              <a:rPr lang="af-ZA" dirty="0" err="1">
                <a:ea typeface="+mn-lt"/>
                <a:cs typeface="+mn-lt"/>
              </a:rPr>
              <a:t>pattern</a:t>
            </a:r>
            <a:r>
              <a:rPr lang="af-ZA" dirty="0">
                <a:ea typeface="+mn-lt"/>
                <a:cs typeface="+mn-lt"/>
              </a:rPr>
              <a:t> in </a:t>
            </a:r>
            <a:r>
              <a:rPr lang="af-ZA" dirty="0" err="1">
                <a:ea typeface="+mn-lt"/>
                <a:cs typeface="+mn-lt"/>
              </a:rPr>
              <a:t>bike</a:t>
            </a:r>
            <a:r>
              <a:rPr lang="af-ZA" dirty="0">
                <a:ea typeface="+mn-lt"/>
                <a:cs typeface="+mn-lt"/>
              </a:rPr>
              <a:t> </a:t>
            </a:r>
            <a:r>
              <a:rPr lang="af-ZA" dirty="0" err="1">
                <a:ea typeface="+mn-lt"/>
                <a:cs typeface="+mn-lt"/>
              </a:rPr>
              <a:t>rentals</a:t>
            </a:r>
            <a:r>
              <a:rPr lang="af-ZA" dirty="0">
                <a:ea typeface="+mn-lt"/>
                <a:cs typeface="+mn-lt"/>
              </a:rPr>
              <a:t>, </a:t>
            </a:r>
            <a:r>
              <a:rPr lang="af-ZA" dirty="0" err="1">
                <a:ea typeface="+mn-lt"/>
                <a:cs typeface="+mn-lt"/>
              </a:rPr>
              <a:t>likely</a:t>
            </a:r>
            <a:r>
              <a:rPr lang="af-ZA" dirty="0">
                <a:ea typeface="+mn-lt"/>
                <a:cs typeface="+mn-lt"/>
              </a:rPr>
              <a:t> </a:t>
            </a:r>
            <a:r>
              <a:rPr lang="af-ZA" dirty="0" err="1">
                <a:ea typeface="+mn-lt"/>
                <a:cs typeface="+mn-lt"/>
              </a:rPr>
              <a:t>due</a:t>
            </a:r>
            <a:r>
              <a:rPr lang="af-ZA" dirty="0">
                <a:ea typeface="+mn-lt"/>
                <a:cs typeface="+mn-lt"/>
              </a:rPr>
              <a:t> </a:t>
            </a:r>
            <a:r>
              <a:rPr lang="af-ZA" dirty="0" err="1">
                <a:ea typeface="+mn-lt"/>
                <a:cs typeface="+mn-lt"/>
              </a:rPr>
              <a:t>to</a:t>
            </a:r>
            <a:r>
              <a:rPr lang="af-ZA" dirty="0">
                <a:ea typeface="+mn-lt"/>
                <a:cs typeface="+mn-lt"/>
              </a:rPr>
              <a:t> </a:t>
            </a:r>
            <a:r>
              <a:rPr lang="af-ZA" dirty="0" err="1">
                <a:ea typeface="+mn-lt"/>
                <a:cs typeface="+mn-lt"/>
              </a:rPr>
              <a:t>weather</a:t>
            </a:r>
            <a:r>
              <a:rPr lang="af-ZA" dirty="0">
                <a:ea typeface="+mn-lt"/>
                <a:cs typeface="+mn-lt"/>
              </a:rPr>
              <a:t> </a:t>
            </a:r>
            <a:r>
              <a:rPr lang="af-ZA" dirty="0" err="1">
                <a:ea typeface="+mn-lt"/>
                <a:cs typeface="+mn-lt"/>
              </a:rPr>
              <a:t>and</a:t>
            </a:r>
            <a:r>
              <a:rPr lang="af-ZA" dirty="0">
                <a:ea typeface="+mn-lt"/>
                <a:cs typeface="+mn-lt"/>
              </a:rPr>
              <a:t> </a:t>
            </a:r>
            <a:r>
              <a:rPr lang="af-ZA" dirty="0" err="1">
                <a:ea typeface="+mn-lt"/>
                <a:cs typeface="+mn-lt"/>
              </a:rPr>
              <a:t>seasonal</a:t>
            </a:r>
            <a:r>
              <a:rPr lang="af-ZA" dirty="0">
                <a:ea typeface="+mn-lt"/>
                <a:cs typeface="+mn-lt"/>
              </a:rPr>
              <a:t> </a:t>
            </a:r>
            <a:r>
              <a:rPr lang="af-ZA" dirty="0" err="1">
                <a:ea typeface="+mn-lt"/>
                <a:cs typeface="+mn-lt"/>
              </a:rPr>
              <a:t>changes</a:t>
            </a:r>
            <a:r>
              <a:rPr lang="af-ZA" dirty="0">
                <a:ea typeface="+mn-lt"/>
                <a:cs typeface="+mn-lt"/>
              </a:rPr>
              <a:t> </a:t>
            </a:r>
            <a:r>
              <a:rPr lang="af-ZA" dirty="0" err="1">
                <a:ea typeface="+mn-lt"/>
                <a:cs typeface="+mn-lt"/>
              </a:rPr>
              <a:t>influencing</a:t>
            </a:r>
            <a:r>
              <a:rPr lang="af-ZA" dirty="0">
                <a:ea typeface="+mn-lt"/>
                <a:cs typeface="+mn-lt"/>
              </a:rPr>
              <a:t> </a:t>
            </a:r>
            <a:r>
              <a:rPr lang="af-ZA" dirty="0" err="1">
                <a:ea typeface="+mn-lt"/>
                <a:cs typeface="+mn-lt"/>
              </a:rPr>
              <a:t>cycling</a:t>
            </a:r>
            <a:r>
              <a:rPr lang="af-ZA" dirty="0">
                <a:ea typeface="+mn-lt"/>
                <a:cs typeface="+mn-lt"/>
              </a:rPr>
              <a:t> </a:t>
            </a:r>
            <a:r>
              <a:rPr lang="af-ZA" dirty="0" err="1">
                <a:ea typeface="+mn-lt"/>
                <a:cs typeface="+mn-lt"/>
              </a:rPr>
              <a:t>habits</a:t>
            </a:r>
            <a:r>
              <a:rPr lang="af-ZA" dirty="0">
                <a:ea typeface="+mn-lt"/>
                <a:cs typeface="+mn-lt"/>
              </a:rPr>
              <a:t> in Washington D.C. </a:t>
            </a:r>
            <a:r>
              <a:rPr lang="af-ZA" dirty="0" err="1">
                <a:ea typeface="+mn-lt"/>
                <a:cs typeface="+mn-lt"/>
              </a:rPr>
              <a:t>This</a:t>
            </a:r>
            <a:r>
              <a:rPr lang="af-ZA" dirty="0">
                <a:ea typeface="+mn-lt"/>
                <a:cs typeface="+mn-lt"/>
              </a:rPr>
              <a:t> </a:t>
            </a:r>
            <a:r>
              <a:rPr lang="af-ZA" dirty="0" err="1">
                <a:ea typeface="+mn-lt"/>
                <a:cs typeface="+mn-lt"/>
              </a:rPr>
              <a:t>aligns</a:t>
            </a:r>
            <a:r>
              <a:rPr lang="af-ZA" dirty="0">
                <a:ea typeface="+mn-lt"/>
                <a:cs typeface="+mn-lt"/>
              </a:rPr>
              <a:t> </a:t>
            </a:r>
            <a:r>
              <a:rPr lang="af-ZA" dirty="0" err="1">
                <a:ea typeface="+mn-lt"/>
                <a:cs typeface="+mn-lt"/>
              </a:rPr>
              <a:t>with</a:t>
            </a:r>
            <a:r>
              <a:rPr lang="af-ZA" dirty="0">
                <a:ea typeface="+mn-lt"/>
                <a:cs typeface="+mn-lt"/>
              </a:rPr>
              <a:t> </a:t>
            </a:r>
            <a:r>
              <a:rPr lang="af-ZA" dirty="0" err="1">
                <a:ea typeface="+mn-lt"/>
                <a:cs typeface="+mn-lt"/>
              </a:rPr>
              <a:t>the</a:t>
            </a:r>
            <a:r>
              <a:rPr lang="af-ZA" dirty="0">
                <a:ea typeface="+mn-lt"/>
                <a:cs typeface="+mn-lt"/>
              </a:rPr>
              <a:t> </a:t>
            </a:r>
            <a:r>
              <a:rPr lang="af-ZA" dirty="0" err="1">
                <a:ea typeface="+mn-lt"/>
                <a:cs typeface="+mn-lt"/>
              </a:rPr>
              <a:t>expectation</a:t>
            </a:r>
            <a:r>
              <a:rPr lang="af-ZA" dirty="0">
                <a:ea typeface="+mn-lt"/>
                <a:cs typeface="+mn-lt"/>
              </a:rPr>
              <a:t> </a:t>
            </a:r>
            <a:r>
              <a:rPr lang="af-ZA" dirty="0" err="1">
                <a:ea typeface="+mn-lt"/>
                <a:cs typeface="+mn-lt"/>
              </a:rPr>
              <a:t>that</a:t>
            </a:r>
            <a:r>
              <a:rPr lang="af-ZA" dirty="0">
                <a:ea typeface="+mn-lt"/>
                <a:cs typeface="+mn-lt"/>
              </a:rPr>
              <a:t> warmer </a:t>
            </a:r>
            <a:r>
              <a:rPr lang="af-ZA" dirty="0" err="1">
                <a:ea typeface="+mn-lt"/>
                <a:cs typeface="+mn-lt"/>
              </a:rPr>
              <a:t>months</a:t>
            </a:r>
            <a:r>
              <a:rPr lang="af-ZA" dirty="0">
                <a:ea typeface="+mn-lt"/>
                <a:cs typeface="+mn-lt"/>
              </a:rPr>
              <a:t> </a:t>
            </a:r>
            <a:r>
              <a:rPr lang="af-ZA" dirty="0" err="1">
                <a:ea typeface="+mn-lt"/>
                <a:cs typeface="+mn-lt"/>
              </a:rPr>
              <a:t>encourage</a:t>
            </a:r>
            <a:r>
              <a:rPr lang="af-ZA" dirty="0">
                <a:ea typeface="+mn-lt"/>
                <a:cs typeface="+mn-lt"/>
              </a:rPr>
              <a:t> more </a:t>
            </a:r>
            <a:r>
              <a:rPr lang="af-ZA" dirty="0" err="1">
                <a:ea typeface="+mn-lt"/>
                <a:cs typeface="+mn-lt"/>
              </a:rPr>
              <a:t>rentals</a:t>
            </a:r>
            <a:r>
              <a:rPr lang="af-ZA" dirty="0">
                <a:ea typeface="+mn-lt"/>
                <a:cs typeface="+mn-lt"/>
              </a:rPr>
              <a:t>, </a:t>
            </a:r>
            <a:r>
              <a:rPr lang="af-ZA" dirty="0" err="1">
                <a:ea typeface="+mn-lt"/>
                <a:cs typeface="+mn-lt"/>
              </a:rPr>
              <a:t>while</a:t>
            </a:r>
            <a:r>
              <a:rPr lang="af-ZA" dirty="0">
                <a:ea typeface="+mn-lt"/>
                <a:cs typeface="+mn-lt"/>
              </a:rPr>
              <a:t> </a:t>
            </a:r>
            <a:r>
              <a:rPr lang="af-ZA" dirty="0" err="1">
                <a:ea typeface="+mn-lt"/>
                <a:cs typeface="+mn-lt"/>
              </a:rPr>
              <a:t>colder</a:t>
            </a:r>
            <a:r>
              <a:rPr lang="af-ZA" dirty="0">
                <a:ea typeface="+mn-lt"/>
                <a:cs typeface="+mn-lt"/>
              </a:rPr>
              <a:t> </a:t>
            </a:r>
            <a:r>
              <a:rPr lang="af-ZA" dirty="0" err="1">
                <a:ea typeface="+mn-lt"/>
                <a:cs typeface="+mn-lt"/>
              </a:rPr>
              <a:t>months</a:t>
            </a:r>
            <a:r>
              <a:rPr lang="af-ZA" dirty="0">
                <a:ea typeface="+mn-lt"/>
                <a:cs typeface="+mn-lt"/>
              </a:rPr>
              <a:t> </a:t>
            </a:r>
            <a:r>
              <a:rPr lang="af-ZA" dirty="0" err="1">
                <a:ea typeface="+mn-lt"/>
                <a:cs typeface="+mn-lt"/>
              </a:rPr>
              <a:t>deter</a:t>
            </a:r>
            <a:r>
              <a:rPr lang="af-ZA" dirty="0">
                <a:ea typeface="+mn-lt"/>
                <a:cs typeface="+mn-lt"/>
              </a:rPr>
              <a:t> </a:t>
            </a:r>
            <a:r>
              <a:rPr lang="af-ZA" dirty="0" err="1">
                <a:ea typeface="+mn-lt"/>
                <a:cs typeface="+mn-lt"/>
              </a:rPr>
              <a:t>them</a:t>
            </a:r>
            <a:r>
              <a:rPr lang="af-ZA" dirty="0">
                <a:ea typeface="+mn-lt"/>
                <a:cs typeface="+mn-lt"/>
              </a:rPr>
              <a:t>.</a:t>
            </a:r>
            <a:endParaRPr lang="he-IL" dirty="0"/>
          </a:p>
        </p:txBody>
      </p:sp>
      <p:sp>
        <p:nvSpPr>
          <p:cNvPr id="9" name="חץ: ימינה 8">
            <a:extLst>
              <a:ext uri="{FF2B5EF4-FFF2-40B4-BE49-F238E27FC236}">
                <a16:creationId xmlns:a16="http://schemas.microsoft.com/office/drawing/2014/main" id="{5FDACDF8-710F-638D-8251-96175C4306F4}"/>
              </a:ext>
            </a:extLst>
          </p:cNvPr>
          <p:cNvSpPr/>
          <p:nvPr/>
        </p:nvSpPr>
        <p:spPr>
          <a:xfrm>
            <a:off x="3873499" y="4460874"/>
            <a:ext cx="2365375" cy="555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99193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1D5E7C-44F8-72BF-DB13-E6829F8BDD85}"/>
              </a:ext>
            </a:extLst>
          </p:cNvPr>
          <p:cNvSpPr>
            <a:spLocks noGrp="1"/>
          </p:cNvSpPr>
          <p:nvPr>
            <p:ph type="title"/>
          </p:nvPr>
        </p:nvSpPr>
        <p:spPr/>
        <p:txBody>
          <a:bodyPr/>
          <a:lstStyle/>
          <a:p>
            <a:r>
              <a:rPr lang="he-IL" b="0" dirty="0" err="1">
                <a:solidFill>
                  <a:srgbClr val="000000"/>
                </a:solidFill>
                <a:ea typeface="+mj-lt"/>
                <a:cs typeface="+mj-lt"/>
              </a:rPr>
              <a:t>Chain</a:t>
            </a:r>
            <a:r>
              <a:rPr lang="he-IL" b="0" dirty="0">
                <a:solidFill>
                  <a:srgbClr val="000000"/>
                </a:solidFill>
                <a:ea typeface="+mj-lt"/>
                <a:cs typeface="+mj-lt"/>
              </a:rPr>
              <a:t> </a:t>
            </a:r>
            <a:r>
              <a:rPr lang="he-IL" b="0" dirty="0" err="1">
                <a:solidFill>
                  <a:srgbClr val="000000"/>
                </a:solidFill>
                <a:ea typeface="+mj-lt"/>
                <a:cs typeface="+mj-lt"/>
              </a:rPr>
              <a:t>Of</a:t>
            </a:r>
            <a:r>
              <a:rPr lang="he-IL" b="0" dirty="0">
                <a:solidFill>
                  <a:srgbClr val="000000"/>
                </a:solidFill>
                <a:ea typeface="+mj-lt"/>
                <a:cs typeface="+mj-lt"/>
              </a:rPr>
              <a:t> </a:t>
            </a:r>
            <a:r>
              <a:rPr lang="he-IL" b="0" dirty="0" err="1">
                <a:solidFill>
                  <a:srgbClr val="000000"/>
                </a:solidFill>
                <a:ea typeface="+mj-lt"/>
                <a:cs typeface="+mj-lt"/>
              </a:rPr>
              <a:t>Thought</a:t>
            </a:r>
            <a:r>
              <a:rPr lang="he-IL" b="0" dirty="0">
                <a:solidFill>
                  <a:srgbClr val="000000"/>
                </a:solidFill>
                <a:ea typeface="+mj-lt"/>
                <a:cs typeface="+mj-lt"/>
              </a:rPr>
              <a:t> </a:t>
            </a:r>
            <a:r>
              <a:rPr lang="he-IL" b="0" dirty="0" err="1">
                <a:solidFill>
                  <a:srgbClr val="000000"/>
                </a:solidFill>
                <a:ea typeface="+mj-lt"/>
                <a:cs typeface="+mj-lt"/>
              </a:rPr>
              <a:t>Reasoning</a:t>
            </a:r>
            <a:r>
              <a:rPr lang="he-IL" b="0" dirty="0">
                <a:solidFill>
                  <a:srgbClr val="000000"/>
                </a:solidFill>
                <a:ea typeface="+mj-lt"/>
                <a:cs typeface="+mj-lt"/>
              </a:rPr>
              <a:t> </a:t>
            </a:r>
            <a:r>
              <a:rPr lang="he-IL" b="0" dirty="0" err="1">
                <a:solidFill>
                  <a:srgbClr val="000000"/>
                </a:solidFill>
                <a:ea typeface="+mj-lt"/>
                <a:cs typeface="+mj-lt"/>
              </a:rPr>
              <a:t>Prompt</a:t>
            </a:r>
            <a:endParaRPr lang="he-IL" b="0" dirty="0" err="1"/>
          </a:p>
        </p:txBody>
      </p:sp>
      <p:graphicFrame>
        <p:nvGraphicFramePr>
          <p:cNvPr id="4" name="מציין מיקום תוכן 3">
            <a:extLst>
              <a:ext uri="{FF2B5EF4-FFF2-40B4-BE49-F238E27FC236}">
                <a16:creationId xmlns:a16="http://schemas.microsoft.com/office/drawing/2014/main" id="{31FD1EE4-D373-EE4D-AA6E-EC481E910E33}"/>
              </a:ext>
            </a:extLst>
          </p:cNvPr>
          <p:cNvGraphicFramePr>
            <a:graphicFrameLocks noGrp="1"/>
          </p:cNvGraphicFramePr>
          <p:nvPr>
            <p:ph idx="1"/>
            <p:extLst>
              <p:ext uri="{D42A27DB-BD31-4B8C-83A1-F6EECF244321}">
                <p14:modId xmlns:p14="http://schemas.microsoft.com/office/powerpoint/2010/main" val="1380290643"/>
              </p:ext>
            </p:extLst>
          </p:nvPr>
        </p:nvGraphicFramePr>
        <p:xfrm>
          <a:off x="1116014" y="2478088"/>
          <a:ext cx="10167936" cy="2565400"/>
        </p:xfrm>
        <a:graphic>
          <a:graphicData uri="http://schemas.openxmlformats.org/drawingml/2006/table">
            <a:tbl>
              <a:tblPr rtl="1" firstRow="1" bandRow="1">
                <a:tableStyleId>{5C22544A-7EE6-4342-B048-85BDC9FD1C3A}</a:tableStyleId>
              </a:tblPr>
              <a:tblGrid>
                <a:gridCol w="5083968">
                  <a:extLst>
                    <a:ext uri="{9D8B030D-6E8A-4147-A177-3AD203B41FA5}">
                      <a16:colId xmlns:a16="http://schemas.microsoft.com/office/drawing/2014/main" val="3438727919"/>
                    </a:ext>
                  </a:extLst>
                </a:gridCol>
                <a:gridCol w="5083968">
                  <a:extLst>
                    <a:ext uri="{9D8B030D-6E8A-4147-A177-3AD203B41FA5}">
                      <a16:colId xmlns:a16="http://schemas.microsoft.com/office/drawing/2014/main" val="790672713"/>
                    </a:ext>
                  </a:extLst>
                </a:gridCol>
              </a:tblGrid>
              <a:tr h="370840">
                <a:tc>
                  <a:txBody>
                    <a:bodyPr/>
                    <a:lstStyle/>
                    <a:p>
                      <a:pPr rtl="1"/>
                      <a:r>
                        <a:rPr lang="he-IL" dirty="0" err="1"/>
                        <a:t>Example</a:t>
                      </a:r>
                    </a:p>
                  </a:txBody>
                  <a:tcPr/>
                </a:tc>
                <a:tc>
                  <a:txBody>
                    <a:bodyPr/>
                    <a:lstStyle/>
                    <a:p>
                      <a:pPr rtl="1"/>
                      <a:r>
                        <a:rPr lang="he-IL" dirty="0" err="1"/>
                        <a:t>Step</a:t>
                      </a:r>
                    </a:p>
                  </a:txBody>
                  <a:tcPr/>
                </a:tc>
                <a:extLst>
                  <a:ext uri="{0D108BD9-81ED-4DB2-BD59-A6C34878D82A}">
                    <a16:rowId xmlns:a16="http://schemas.microsoft.com/office/drawing/2014/main" val="3862934370"/>
                  </a:ext>
                </a:extLst>
              </a:tr>
              <a:tr h="370840">
                <a:tc>
                  <a:txBody>
                    <a:bodyPr/>
                    <a:lstStyle/>
                    <a:p>
                      <a:pPr lvl="0" rtl="1">
                        <a:buNone/>
                      </a:pP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graph</a:t>
                      </a:r>
                      <a:r>
                        <a:rPr lang="he-IL" sz="1800" b="0" i="0" u="none" strike="noStrike" noProof="0" dirty="0">
                          <a:latin typeface="Neue Haas Grotesk Text Pro"/>
                        </a:rPr>
                        <a:t> </a:t>
                      </a:r>
                      <a:r>
                        <a:rPr lang="he-IL" sz="1800" b="0" i="0" u="none" strike="noStrike" noProof="0" dirty="0" err="1">
                          <a:latin typeface="Neue Haas Grotesk Text Pro"/>
                        </a:rPr>
                        <a:t>shows</a:t>
                      </a:r>
                      <a:r>
                        <a:rPr lang="he-IL" sz="1800" b="0" i="0" u="none" strike="noStrike" noProof="0" dirty="0">
                          <a:latin typeface="Neue Haas Grotesk Text Pro"/>
                        </a:rPr>
                        <a:t> </a:t>
                      </a:r>
                      <a:r>
                        <a:rPr lang="he-IL" sz="1800" b="0" i="0" u="none" strike="noStrike" noProof="0" dirty="0" err="1">
                          <a:latin typeface="Neue Haas Grotesk Text Pro"/>
                        </a:rPr>
                        <a:t>how</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month</a:t>
                      </a:r>
                      <a:r>
                        <a:rPr lang="he-IL" sz="1800" b="0" i="0" u="none" strike="noStrike" noProof="0" dirty="0">
                          <a:latin typeface="Neue Haas Grotesk Text Pro"/>
                        </a:rPr>
                        <a:t> </a:t>
                      </a:r>
                      <a:r>
                        <a:rPr lang="he-IL" sz="1800" b="0" i="0" u="none" strike="noStrike" noProof="0" dirty="0" err="1">
                          <a:latin typeface="Neue Haas Grotesk Text Pro"/>
                        </a:rPr>
                        <a:t>of</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year</a:t>
                      </a:r>
                      <a:r>
                        <a:rPr lang="he-IL" sz="1800" b="0" i="0" u="none" strike="noStrike" noProof="0" dirty="0">
                          <a:latin typeface="Neue Haas Grotesk Text Pro"/>
                        </a:rPr>
                        <a:t> (x-</a:t>
                      </a:r>
                      <a:r>
                        <a:rPr lang="he-IL" sz="1800" b="0" i="0" u="none" strike="noStrike" noProof="0" dirty="0" err="1">
                          <a:latin typeface="Neue Haas Grotesk Text Pro"/>
                        </a:rPr>
                        <a:t>axis</a:t>
                      </a:r>
                      <a:r>
                        <a:rPr lang="he-IL" sz="1800" b="0" i="0" u="none" strike="noStrike" noProof="0" dirty="0">
                          <a:latin typeface="Neue Haas Grotesk Text Pro"/>
                        </a:rPr>
                        <a:t>) </a:t>
                      </a:r>
                      <a:r>
                        <a:rPr lang="he-IL" sz="1800" b="0" i="0" u="none" strike="noStrike" noProof="0" dirty="0" err="1">
                          <a:latin typeface="Neue Haas Grotesk Text Pro"/>
                        </a:rPr>
                        <a:t>affects</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SHAP... </a:t>
                      </a:r>
                      <a:endParaRPr lang="he-IL" dirty="0"/>
                    </a:p>
                  </a:txBody>
                  <a:tcPr/>
                </a:tc>
                <a:tc>
                  <a:txBody>
                    <a:bodyPr/>
                    <a:lstStyle/>
                    <a:p>
                      <a:pPr lvl="0" rtl="1">
                        <a:buNone/>
                      </a:pPr>
                      <a:r>
                        <a:rPr lang="he-IL" sz="1800" b="0" i="0" u="none" strike="noStrike" noProof="0" dirty="0" err="1">
                          <a:latin typeface="Neue Haas Grotesk Text Pro"/>
                        </a:rPr>
                        <a:t>Describe</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general</a:t>
                      </a:r>
                      <a:r>
                        <a:rPr lang="he-IL" sz="1800" b="0" i="0" u="none" strike="noStrike" noProof="0" dirty="0">
                          <a:latin typeface="Neue Haas Grotesk Text Pro"/>
                        </a:rPr>
                        <a:t> </a:t>
                      </a:r>
                      <a:r>
                        <a:rPr lang="he-IL" sz="1800" b="0" i="0" u="none" strike="noStrike" noProof="0" dirty="0" err="1">
                          <a:latin typeface="Neue Haas Grotesk Text Pro"/>
                        </a:rPr>
                        <a:t>pattern</a:t>
                      </a:r>
                      <a:r>
                        <a:rPr lang="he-IL" sz="1800" b="0" i="0" u="none" strike="noStrike" noProof="0" dirty="0">
                          <a:latin typeface="Neue Haas Grotesk Text Pro"/>
                        </a:rPr>
                        <a:t> </a:t>
                      </a:r>
                      <a:r>
                        <a:rPr lang="he-IL" sz="1800" b="0" i="0" u="none" strike="noStrike" noProof="0" dirty="0" err="1">
                          <a:latin typeface="Neue Haas Grotesk Text Pro"/>
                        </a:rPr>
                        <a:t>of</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graph</a:t>
                      </a:r>
                      <a:r>
                        <a:rPr lang="he-IL" sz="1800" b="0" i="0" u="none" strike="noStrike" noProof="0" dirty="0">
                          <a:latin typeface="Neue Haas Grotesk Text Pro"/>
                        </a:rPr>
                        <a:t>.</a:t>
                      </a:r>
                      <a:endParaRPr lang="he-IL" dirty="0"/>
                    </a:p>
                  </a:txBody>
                  <a:tcPr/>
                </a:tc>
                <a:extLst>
                  <a:ext uri="{0D108BD9-81ED-4DB2-BD59-A6C34878D82A}">
                    <a16:rowId xmlns:a16="http://schemas.microsoft.com/office/drawing/2014/main" val="2561709104"/>
                  </a:ext>
                </a:extLst>
              </a:tr>
              <a:tr h="370840">
                <a:tc>
                  <a:txBody>
                    <a:bodyPr/>
                    <a:lstStyle/>
                    <a:p>
                      <a:pPr lvl="0" rtl="1">
                        <a:buNone/>
                      </a:pPr>
                      <a:r>
                        <a:rPr lang="he-IL" sz="1800" b="0" i="0" u="none" strike="noStrike" noProof="0" dirty="0" err="1">
                          <a:latin typeface="Neue Haas Grotesk Text Pro"/>
                        </a:rPr>
                        <a:t>An</a:t>
                      </a:r>
                      <a:r>
                        <a:rPr lang="he-IL" sz="1800" b="0" i="0" u="none" strike="noStrike" noProof="0" dirty="0">
                          <a:latin typeface="Neue Haas Grotesk Text Pro"/>
                        </a:rPr>
                        <a:t> </a:t>
                      </a:r>
                      <a:r>
                        <a:rPr lang="he-IL" sz="1800" b="0" i="0" u="none" strike="noStrike" noProof="0" dirty="0" err="1">
                          <a:latin typeface="Neue Haas Grotesk Text Pro"/>
                        </a:rPr>
                        <a:t>interesting</a:t>
                      </a:r>
                      <a:r>
                        <a:rPr lang="he-IL" sz="1800" b="0" i="0" u="none" strike="noStrike" noProof="0" dirty="0">
                          <a:latin typeface="Neue Haas Grotesk Text Pro"/>
                        </a:rPr>
                        <a:t> </a:t>
                      </a:r>
                      <a:r>
                        <a:rPr lang="he-IL" sz="1800" b="0" i="0" u="none" strike="noStrike" noProof="0" dirty="0" err="1">
                          <a:latin typeface="Neue Haas Grotesk Text Pro"/>
                        </a:rPr>
                        <a:t>aspect</a:t>
                      </a:r>
                      <a:r>
                        <a:rPr lang="he-IL" sz="1800" b="0" i="0" u="none" strike="noStrike" noProof="0" dirty="0">
                          <a:latin typeface="Neue Haas Grotesk Text Pro"/>
                        </a:rPr>
                        <a:t> </a:t>
                      </a:r>
                      <a:r>
                        <a:rPr lang="he-IL" sz="1800" b="0" i="0" u="none" strike="noStrike" noProof="0" dirty="0" err="1">
                          <a:latin typeface="Neue Haas Grotesk Text Pro"/>
                        </a:rPr>
                        <a:t>of</a:t>
                      </a:r>
                      <a:r>
                        <a:rPr lang="he-IL" sz="1800" b="0" i="0" u="none" strike="noStrike" noProof="0" dirty="0">
                          <a:latin typeface="Neue Haas Grotesk Text Pro"/>
                        </a:rPr>
                        <a:t> </a:t>
                      </a:r>
                      <a:r>
                        <a:rPr lang="he-IL" sz="1800" b="0" i="0" u="none" strike="noStrike" noProof="0" dirty="0" err="1">
                          <a:latin typeface="Neue Haas Grotesk Text Pro"/>
                        </a:rPr>
                        <a:t>this</a:t>
                      </a:r>
                      <a:r>
                        <a:rPr lang="he-IL" sz="1800" b="0" i="0" u="none" strike="noStrike" noProof="0" dirty="0">
                          <a:latin typeface="Neue Haas Grotesk Text Pro"/>
                        </a:rPr>
                        <a:t> </a:t>
                      </a:r>
                      <a:r>
                        <a:rPr lang="he-IL" sz="1800" b="0" i="0" u="none" strike="noStrike" noProof="0" dirty="0" err="1">
                          <a:latin typeface="Neue Haas Grotesk Text Pro"/>
                        </a:rPr>
                        <a:t>graph</a:t>
                      </a:r>
                      <a:r>
                        <a:rPr lang="he-IL" sz="1800" b="0" i="0" u="none" strike="noStrike" noProof="0" dirty="0">
                          <a:latin typeface="Neue Haas Grotesk Text Pro"/>
                        </a:rPr>
                        <a:t> </a:t>
                      </a:r>
                      <a:r>
                        <a:rPr lang="he-IL" sz="1800" b="0" i="0" u="none" strike="noStrike" noProof="0" dirty="0" err="1">
                          <a:latin typeface="Neue Haas Grotesk Text Pro"/>
                        </a:rPr>
                        <a:t>is</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consistent</a:t>
                      </a:r>
                      <a:r>
                        <a:rPr lang="he-IL" sz="1800" b="0" i="0" u="none" strike="noStrike" noProof="0" dirty="0">
                          <a:latin typeface="Neue Haas Grotesk Text Pro"/>
                        </a:rPr>
                        <a:t> </a:t>
                      </a:r>
                      <a:r>
                        <a:rPr lang="he-IL" sz="1800" b="0" i="0" u="none" strike="noStrike" noProof="0" dirty="0" err="1">
                          <a:latin typeface="Neue Haas Grotesk Text Pro"/>
                        </a:rPr>
                        <a:t>trend</a:t>
                      </a:r>
                      <a:r>
                        <a:rPr lang="he-IL" sz="1800" b="0" i="0" u="none" strike="noStrike" noProof="0" dirty="0">
                          <a:latin typeface="Neue Haas Grotesk Text Pro"/>
                        </a:rPr>
                        <a:t> </a:t>
                      </a:r>
                      <a:r>
                        <a:rPr lang="he-IL" sz="1800" b="0" i="0" u="none" strike="noStrike" noProof="0" dirty="0" err="1">
                          <a:latin typeface="Neue Haas Grotesk Text Pro"/>
                        </a:rPr>
                        <a:t>of</a:t>
                      </a:r>
                      <a:r>
                        <a:rPr lang="he-IL" sz="1800" b="0" i="0" u="none" strike="noStrike" noProof="0" dirty="0">
                          <a:latin typeface="Neue Haas Grotesk Text Pro"/>
                        </a:rPr>
                        <a:t> </a:t>
                      </a:r>
                      <a:r>
                        <a:rPr lang="he-IL" sz="1800" b="0" i="0" u="none" strike="noStrike" noProof="0" dirty="0" err="1">
                          <a:latin typeface="Neue Haas Grotesk Text Pro"/>
                        </a:rPr>
                        <a:t>increasing</a:t>
                      </a:r>
                      <a:r>
                        <a:rPr lang="he-IL" sz="1800" b="0" i="0" u="none" strike="noStrike" noProof="0" dirty="0">
                          <a:latin typeface="Neue Haas Grotesk Text Pro"/>
                        </a:rPr>
                        <a:t>...</a:t>
                      </a:r>
                      <a:endParaRPr lang="he-IL" dirty="0"/>
                    </a:p>
                  </a:txBody>
                  <a:tcPr/>
                </a:tc>
                <a:tc>
                  <a:txBody>
                    <a:bodyPr/>
                    <a:lstStyle/>
                    <a:p>
                      <a:pPr lvl="0" rtl="1">
                        <a:buNone/>
                      </a:pPr>
                      <a:r>
                        <a:rPr lang="he-IL" sz="1800" b="0" i="0" u="none" strike="noStrike" noProof="0" dirty="0" err="1">
                          <a:latin typeface="Neue Haas Grotesk Text Pro"/>
                        </a:rPr>
                        <a:t>highlight</a:t>
                      </a:r>
                      <a:r>
                        <a:rPr lang="he-IL" sz="1800" b="0" i="0" u="none" strike="noStrike" noProof="0" dirty="0">
                          <a:latin typeface="Neue Haas Grotesk Text Pro"/>
                        </a:rPr>
                        <a:t> </a:t>
                      </a:r>
                      <a:r>
                        <a:rPr lang="he-IL" sz="1800" b="0" i="0" u="none" strike="noStrike" noProof="0" dirty="0" err="1">
                          <a:latin typeface="Neue Haas Grotesk Text Pro"/>
                        </a:rPr>
                        <a:t>any</a:t>
                      </a:r>
                      <a:r>
                        <a:rPr lang="he-IL" sz="1800" b="0" i="0" u="none" strike="noStrike" noProof="0" dirty="0">
                          <a:latin typeface="Neue Haas Grotesk Text Pro"/>
                        </a:rPr>
                        <a:t> </a:t>
                      </a:r>
                      <a:r>
                        <a:rPr lang="he-IL" sz="1800" b="0" i="0" u="none" strike="noStrike" noProof="0" dirty="0" err="1">
                          <a:latin typeface="Neue Haas Grotesk Text Pro"/>
                        </a:rPr>
                        <a:t>regions</a:t>
                      </a:r>
                      <a:r>
                        <a:rPr lang="he-IL" sz="1800" b="0" i="0" u="none" strike="noStrike" noProof="0" dirty="0">
                          <a:latin typeface="Neue Haas Grotesk Text Pro"/>
                        </a:rPr>
                        <a:t> </a:t>
                      </a:r>
                      <a:r>
                        <a:rPr lang="he-IL" sz="1800" b="0" i="0" u="none" strike="noStrike" noProof="0" dirty="0" err="1">
                          <a:latin typeface="Neue Haas Grotesk Text Pro"/>
                        </a:rPr>
                        <a:t>you</a:t>
                      </a:r>
                      <a:r>
                        <a:rPr lang="he-IL" sz="1800" b="0" i="0" u="none" strike="noStrike" noProof="0" dirty="0">
                          <a:latin typeface="Neue Haas Grotesk Text Pro"/>
                        </a:rPr>
                        <a:t> </a:t>
                      </a:r>
                      <a:r>
                        <a:rPr lang="he-IL" sz="1800" b="0" i="0" u="none" strike="noStrike" noProof="0" dirty="0" err="1">
                          <a:latin typeface="Neue Haas Grotesk Text Pro"/>
                        </a:rPr>
                        <a:t>may</a:t>
                      </a:r>
                      <a:r>
                        <a:rPr lang="he-IL" sz="1800" b="0" i="0" u="none" strike="noStrike" noProof="0" dirty="0">
                          <a:latin typeface="Neue Haas Grotesk Text Pro"/>
                        </a:rPr>
                        <a:t> </a:t>
                      </a:r>
                      <a:r>
                        <a:rPr lang="he-IL" sz="1800" b="0" i="0" u="none" strike="noStrike" noProof="0" dirty="0" err="1">
                          <a:latin typeface="Neue Haas Grotesk Text Pro"/>
                        </a:rPr>
                        <a:t>find</a:t>
                      </a:r>
                      <a:r>
                        <a:rPr lang="he-IL" sz="1800" b="0" i="0" u="none" strike="noStrike" noProof="0" dirty="0">
                          <a:latin typeface="Neue Haas Grotesk Text Pro"/>
                        </a:rPr>
                        <a:t> </a:t>
                      </a:r>
                      <a:r>
                        <a:rPr lang="he-IL" sz="1800" b="0" i="0" u="none" strike="noStrike" noProof="0" dirty="0" err="1">
                          <a:latin typeface="Neue Haas Grotesk Text Pro"/>
                        </a:rPr>
                        <a:t>surprising</a:t>
                      </a:r>
                      <a:endParaRPr lang="he-IL" dirty="0" err="1"/>
                    </a:p>
                  </a:txBody>
                  <a:tcPr/>
                </a:tc>
                <a:extLst>
                  <a:ext uri="{0D108BD9-81ED-4DB2-BD59-A6C34878D82A}">
                    <a16:rowId xmlns:a16="http://schemas.microsoft.com/office/drawing/2014/main" val="4067339408"/>
                  </a:ext>
                </a:extLst>
              </a:tr>
              <a:tr h="370840">
                <a:tc>
                  <a:txBody>
                    <a:bodyPr/>
                    <a:lstStyle/>
                    <a:p>
                      <a:pPr lvl="0" rtl="1">
                        <a:buNone/>
                      </a:pPr>
                      <a:r>
                        <a:rPr lang="he-IL" sz="1800" b="0" i="0" u="none" strike="noStrike" noProof="0" dirty="0" err="1">
                          <a:latin typeface="Neue Haas Grotesk Text Pro"/>
                        </a:rPr>
                        <a:t>The</a:t>
                      </a:r>
                      <a:r>
                        <a:rPr lang="he-IL" sz="1800" b="0" i="0" u="none" strike="noStrike" noProof="0" dirty="0">
                          <a:latin typeface="Neue Haas Grotesk Text Pro"/>
                        </a:rPr>
                        <a:t> SHAP </a:t>
                      </a:r>
                      <a:r>
                        <a:rPr lang="he-IL" sz="1800" b="0" i="0" u="none" strike="noStrike" noProof="0" dirty="0" err="1">
                          <a:latin typeface="Neue Haas Grotesk Text Pro"/>
                        </a:rPr>
                        <a:t>value</a:t>
                      </a:r>
                      <a:r>
                        <a:rPr lang="he-IL" sz="1800" b="0" i="0" u="none" strike="noStrike" noProof="0" dirty="0">
                          <a:latin typeface="Neue Haas Grotesk Text Pro"/>
                        </a:rPr>
                        <a:t> </a:t>
                      </a:r>
                      <a:r>
                        <a:rPr lang="he-IL" sz="1800" b="0" i="0" u="none" strike="noStrike" noProof="0" dirty="0" err="1">
                          <a:latin typeface="Neue Haas Grotesk Text Pro"/>
                        </a:rPr>
                        <a:t>for</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mnth</a:t>
                      </a:r>
                      <a:r>
                        <a:rPr lang="he-IL" sz="1800" b="0" i="0" u="none" strike="noStrike" noProof="0" dirty="0">
                          <a:latin typeface="Neue Haas Grotesk Text Pro"/>
                        </a:rPr>
                        <a:t>' </a:t>
                      </a:r>
                      <a:r>
                        <a:rPr lang="he-IL" sz="1800" b="0" i="0" u="none" strike="noStrike" noProof="0" dirty="0" err="1">
                          <a:latin typeface="Neue Haas Grotesk Text Pro"/>
                        </a:rPr>
                        <a:t>feature</a:t>
                      </a:r>
                      <a:r>
                        <a:rPr lang="he-IL" sz="1800" b="0" i="0" u="none" strike="noStrike" noProof="0" dirty="0">
                          <a:latin typeface="Neue Haas Grotesk Text Pro"/>
                        </a:rPr>
                        <a:t> </a:t>
                      </a:r>
                      <a:r>
                        <a:rPr lang="he-IL" sz="1800" b="0" i="0" u="none" strike="noStrike" noProof="0" dirty="0" err="1">
                          <a:latin typeface="Neue Haas Grotesk Text Pro"/>
                        </a:rPr>
                        <a:t>generally</a:t>
                      </a:r>
                      <a:r>
                        <a:rPr lang="he-IL" sz="1800" b="0" i="0" u="none" strike="noStrike" noProof="0" dirty="0">
                          <a:latin typeface="Neue Haas Grotesk Text Pro"/>
                        </a:rPr>
                        <a:t> </a:t>
                      </a:r>
                      <a:r>
                        <a:rPr lang="he-IL" sz="1800" b="0" i="0" u="none" strike="noStrike" noProof="0" dirty="0" err="1">
                          <a:latin typeface="Neue Haas Grotesk Text Pro"/>
                        </a:rPr>
                        <a:t>increases</a:t>
                      </a:r>
                      <a:r>
                        <a:rPr lang="he-IL" sz="1800" b="0" i="0" u="none" strike="noStrike" noProof="0" dirty="0">
                          <a:latin typeface="Neue Haas Grotesk Text Pro"/>
                        </a:rPr>
                        <a:t> </a:t>
                      </a:r>
                      <a:r>
                        <a:rPr lang="he-IL" sz="1800" b="0" i="0" u="none" strike="noStrike" noProof="0" dirty="0" err="1">
                          <a:latin typeface="Neue Haas Grotesk Text Pro"/>
                        </a:rPr>
                        <a:t>from</a:t>
                      </a:r>
                      <a:r>
                        <a:rPr lang="he-IL" sz="1800" b="0" i="0" u="none" strike="noStrike" noProof="0" dirty="0">
                          <a:latin typeface="Neue Haas Grotesk Text Pro"/>
                        </a:rPr>
                        <a:t> </a:t>
                      </a:r>
                      <a:r>
                        <a:rPr lang="he-IL" sz="1800" b="0" i="0" u="none" strike="noStrike" noProof="0" dirty="0" err="1">
                          <a:latin typeface="Neue Haas Grotesk Text Pro"/>
                        </a:rPr>
                        <a:t>January</a:t>
                      </a:r>
                      <a:r>
                        <a:rPr lang="he-IL" sz="1800" b="0" i="0" u="none" strike="noStrike" noProof="0" dirty="0">
                          <a:latin typeface="Neue Haas Grotesk Text Pro"/>
                        </a:rPr>
                        <a:t> (1) </a:t>
                      </a:r>
                      <a:r>
                        <a:rPr lang="he-IL" sz="1800" b="0" i="0" u="none" strike="noStrike" noProof="0" dirty="0" err="1">
                          <a:latin typeface="Neue Haas Grotesk Text Pro"/>
                        </a:rPr>
                        <a:t>to</a:t>
                      </a:r>
                      <a:r>
                        <a:rPr lang="he-IL" sz="1800" b="0" i="0" u="none" strike="noStrike" noProof="0" dirty="0">
                          <a:latin typeface="Neue Haas Grotesk Text Pro"/>
                        </a:rPr>
                        <a:t> </a:t>
                      </a:r>
                      <a:r>
                        <a:rPr lang="he-IL" sz="1800" b="0" i="0" u="none" strike="noStrike" noProof="0" dirty="0" err="1">
                          <a:latin typeface="Neue Haas Grotesk Text Pro"/>
                        </a:rPr>
                        <a:t>December</a:t>
                      </a:r>
                      <a:r>
                        <a:rPr lang="he-IL" sz="1800" b="0" i="0" u="none" strike="noStrike" noProof="0" dirty="0">
                          <a:latin typeface="Neue Haas Grotesk Text Pro"/>
                        </a:rPr>
                        <a:t> (12...</a:t>
                      </a:r>
                      <a:endParaRPr lang="he-IL"/>
                    </a:p>
                  </a:txBody>
                  <a:tcPr/>
                </a:tc>
                <a:tc>
                  <a:txBody>
                    <a:bodyPr/>
                    <a:lstStyle/>
                    <a:p>
                      <a:pPr lvl="0" rtl="1">
                        <a:buNone/>
                      </a:pPr>
                      <a:r>
                        <a:rPr lang="he-IL" sz="1800" b="0" i="0" u="none" strike="noStrike" noProof="0" dirty="0" err="1">
                          <a:latin typeface="Neue Haas Grotesk Text Pro"/>
                        </a:rPr>
                        <a:t>provide</a:t>
                      </a:r>
                      <a:r>
                        <a:rPr lang="he-IL" sz="1800" b="0" i="0" u="none" strike="noStrike" noProof="0" dirty="0">
                          <a:latin typeface="Neue Haas Grotesk Text Pro"/>
                        </a:rPr>
                        <a:t> a </a:t>
                      </a:r>
                      <a:r>
                        <a:rPr lang="he-IL" sz="1800" b="0" i="0" u="none" strike="noStrike" noProof="0" dirty="0" err="1">
                          <a:latin typeface="Neue Haas Grotesk Text Pro"/>
                        </a:rPr>
                        <a:t>brief</a:t>
                      </a:r>
                      <a:r>
                        <a:rPr lang="he-IL" sz="1800" b="0" i="0" u="none" strike="noStrike" noProof="0" dirty="0">
                          <a:latin typeface="Neue Haas Grotesk Text Pro"/>
                        </a:rPr>
                        <a:t> </a:t>
                      </a:r>
                      <a:r>
                        <a:rPr lang="he-IL" sz="1800" b="0" i="0" u="none" strike="noStrike" noProof="0" dirty="0" err="1">
                          <a:latin typeface="Neue Haas Grotesk Text Pro"/>
                        </a:rPr>
                        <a:t>summary</a:t>
                      </a:r>
                      <a:r>
                        <a:rPr lang="he-IL" sz="1800" b="0" i="0" u="none" strike="noStrike" noProof="0" dirty="0">
                          <a:latin typeface="Neue Haas Grotesk Text Pro"/>
                        </a:rPr>
                        <a:t>, </a:t>
                      </a:r>
                      <a:r>
                        <a:rPr lang="he-IL" sz="1800" b="0" i="0" u="none" strike="noStrike" noProof="0" dirty="0" err="1">
                          <a:latin typeface="Neue Haas Grotesk Text Pro"/>
                        </a:rPr>
                        <a:t>at</a:t>
                      </a:r>
                      <a:r>
                        <a:rPr lang="he-IL" sz="1800" b="0" i="0" u="none" strike="noStrike" noProof="0" dirty="0">
                          <a:latin typeface="Neue Haas Grotesk Text Pro"/>
                        </a:rPr>
                        <a:t> </a:t>
                      </a:r>
                      <a:r>
                        <a:rPr lang="he-IL" sz="1800" b="0" i="0" u="none" strike="noStrike" noProof="0" dirty="0" err="1">
                          <a:latin typeface="Neue Haas Grotesk Text Pro"/>
                        </a:rPr>
                        <a:t>most</a:t>
                      </a:r>
                      <a:r>
                        <a:rPr lang="he-IL" sz="1800" b="0" i="0" u="none" strike="noStrike" noProof="0" dirty="0">
                          <a:latin typeface="Neue Haas Grotesk Text Pro"/>
                        </a:rPr>
                        <a:t> 7 </a:t>
                      </a:r>
                      <a:r>
                        <a:rPr lang="he-IL" sz="1800" b="0" i="0" u="none" strike="noStrike" noProof="0" dirty="0" err="1">
                          <a:latin typeface="Neue Haas Grotesk Text Pro"/>
                        </a:rPr>
                        <a:t>sentence</a:t>
                      </a:r>
                      <a:r>
                        <a:rPr lang="he-IL" sz="1800" b="0" i="0" u="none" strike="noStrike" noProof="0" dirty="0">
                          <a:latin typeface="Neue Haas Grotesk Text Pro"/>
                        </a:rPr>
                        <a:t> </a:t>
                      </a:r>
                      <a:r>
                        <a:rPr lang="he-IL" sz="1800" b="0" i="0" u="none" strike="noStrike" noProof="0" dirty="0" err="1">
                          <a:latin typeface="Neue Haas Grotesk Text Pro"/>
                        </a:rPr>
                        <a:t>description</a:t>
                      </a:r>
                      <a:endParaRPr lang="he-IL" dirty="0" err="1"/>
                    </a:p>
                  </a:txBody>
                  <a:tcPr/>
                </a:tc>
                <a:extLst>
                  <a:ext uri="{0D108BD9-81ED-4DB2-BD59-A6C34878D82A}">
                    <a16:rowId xmlns:a16="http://schemas.microsoft.com/office/drawing/2014/main" val="2240956326"/>
                  </a:ext>
                </a:extLst>
              </a:tr>
            </a:tbl>
          </a:graphicData>
        </a:graphic>
      </p:graphicFrame>
      <p:sp>
        <p:nvSpPr>
          <p:cNvPr id="5" name="תיבת טקסט 4">
            <a:extLst>
              <a:ext uri="{FF2B5EF4-FFF2-40B4-BE49-F238E27FC236}">
                <a16:creationId xmlns:a16="http://schemas.microsoft.com/office/drawing/2014/main" id="{78599F35-9461-2C81-D01C-1474B877D300}"/>
              </a:ext>
            </a:extLst>
          </p:cNvPr>
          <p:cNvSpPr txBox="1"/>
          <p:nvPr/>
        </p:nvSpPr>
        <p:spPr>
          <a:xfrm>
            <a:off x="1121963" y="5405820"/>
            <a:ext cx="4977434"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dirty="0" err="1"/>
              <a:t>Using</a:t>
            </a:r>
            <a:r>
              <a:rPr lang="he-IL" dirty="0"/>
              <a:t> </a:t>
            </a:r>
            <a:r>
              <a:rPr lang="he-IL" dirty="0" err="1"/>
              <a:t>Structured</a:t>
            </a:r>
            <a:r>
              <a:rPr lang="he-IL" dirty="0"/>
              <a:t> </a:t>
            </a:r>
            <a:r>
              <a:rPr lang="he-IL" dirty="0" err="1"/>
              <a:t>output</a:t>
            </a:r>
            <a:r>
              <a:rPr lang="he-IL" dirty="0"/>
              <a:t> </a:t>
            </a:r>
            <a:r>
              <a:rPr lang="he-IL" dirty="0" err="1"/>
              <a:t>to</a:t>
            </a:r>
            <a:r>
              <a:rPr lang="he-IL" dirty="0"/>
              <a:t> </a:t>
            </a:r>
            <a:r>
              <a:rPr lang="he-IL" dirty="0" err="1"/>
              <a:t>reduce</a:t>
            </a:r>
            <a:r>
              <a:rPr lang="he-IL" dirty="0"/>
              <a:t> </a:t>
            </a:r>
            <a:r>
              <a:rPr lang="he-IL" dirty="0" err="1"/>
              <a:t>calls</a:t>
            </a:r>
            <a:endParaRPr lang="he-IL"/>
          </a:p>
        </p:txBody>
      </p:sp>
    </p:spTree>
    <p:extLst>
      <p:ext uri="{BB962C8B-B14F-4D97-AF65-F5344CB8AC3E}">
        <p14:creationId xmlns:p14="http://schemas.microsoft.com/office/powerpoint/2010/main" val="230640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3937A9-E68A-AED8-3F8B-CFC27C4B0C90}"/>
              </a:ext>
            </a:extLst>
          </p:cNvPr>
          <p:cNvSpPr>
            <a:spLocks noGrp="1"/>
          </p:cNvSpPr>
          <p:nvPr>
            <p:ph type="title"/>
          </p:nvPr>
        </p:nvSpPr>
        <p:spPr/>
        <p:txBody>
          <a:bodyPr/>
          <a:lstStyle/>
          <a:p>
            <a:r>
              <a:rPr lang="he-IL" dirty="0" err="1"/>
              <a:t>Risks</a:t>
            </a:r>
            <a:r>
              <a:rPr lang="he-IL" dirty="0"/>
              <a:t> &amp; </a:t>
            </a:r>
            <a:r>
              <a:rPr lang="he-IL" dirty="0" err="1"/>
              <a:t>Mitigations</a:t>
            </a:r>
            <a:endParaRPr lang="he-IL" b="0" dirty="0" err="1"/>
          </a:p>
        </p:txBody>
      </p:sp>
      <p:sp>
        <p:nvSpPr>
          <p:cNvPr id="3" name="מציין מיקום תוכן 2">
            <a:extLst>
              <a:ext uri="{FF2B5EF4-FFF2-40B4-BE49-F238E27FC236}">
                <a16:creationId xmlns:a16="http://schemas.microsoft.com/office/drawing/2014/main" id="{729A9328-F5CC-5C17-1385-5EA8B4CD54C5}"/>
              </a:ext>
            </a:extLst>
          </p:cNvPr>
          <p:cNvSpPr>
            <a:spLocks noGrp="1"/>
          </p:cNvSpPr>
          <p:nvPr>
            <p:ph idx="1"/>
          </p:nvPr>
        </p:nvSpPr>
        <p:spPr/>
        <p:txBody>
          <a:bodyPr vert="horz" lIns="91440" tIns="45720" rIns="91440" bIns="45720" rtlCol="0" anchor="t">
            <a:normAutofit/>
          </a:bodyPr>
          <a:lstStyle/>
          <a:p>
            <a:pPr marL="457200" indent="-457200">
              <a:buAutoNum type="arabicParenR"/>
            </a:pPr>
            <a:r>
              <a:rPr lang="he-IL" dirty="0" err="1">
                <a:ea typeface="+mn-lt"/>
                <a:cs typeface="+mn-lt"/>
              </a:rPr>
              <a:t>Hallucinations</a:t>
            </a:r>
            <a:r>
              <a:rPr lang="he-IL" dirty="0">
                <a:ea typeface="+mn-lt"/>
                <a:cs typeface="+mn-lt"/>
              </a:rPr>
              <a:t>: </a:t>
            </a:r>
            <a:r>
              <a:rPr lang="he-IL" dirty="0" err="1">
                <a:ea typeface="+mn-lt"/>
                <a:cs typeface="+mn-lt"/>
              </a:rPr>
              <a:t>Add</a:t>
            </a:r>
            <a:r>
              <a:rPr lang="he-IL" dirty="0">
                <a:ea typeface="+mn-lt"/>
                <a:cs typeface="+mn-lt"/>
              </a:rPr>
              <a:t> </a:t>
            </a:r>
            <a:r>
              <a:rPr lang="he-IL" dirty="0" err="1">
                <a:ea typeface="+mn-lt"/>
                <a:cs typeface="+mn-lt"/>
              </a:rPr>
              <a:t>better</a:t>
            </a:r>
            <a:r>
              <a:rPr lang="he-IL" dirty="0">
                <a:ea typeface="+mn-lt"/>
                <a:cs typeface="+mn-lt"/>
              </a:rPr>
              <a:t> </a:t>
            </a:r>
            <a:r>
              <a:rPr lang="he-IL" dirty="0" err="1">
                <a:ea typeface="+mn-lt"/>
                <a:cs typeface="+mn-lt"/>
              </a:rPr>
              <a:t>descriptions</a:t>
            </a:r>
            <a:r>
              <a:rPr lang="he-IL" dirty="0">
                <a:ea typeface="+mn-lt"/>
                <a:cs typeface="+mn-lt"/>
              </a:rPr>
              <a:t>, </a:t>
            </a:r>
            <a:r>
              <a:rPr lang="he-IL" dirty="0" err="1">
                <a:ea typeface="+mn-lt"/>
                <a:cs typeface="+mn-lt"/>
              </a:rPr>
              <a:t>Use</a:t>
            </a:r>
            <a:r>
              <a:rPr lang="he-IL" dirty="0">
                <a:ea typeface="+mn-lt"/>
                <a:cs typeface="+mn-lt"/>
              </a:rPr>
              <a:t> </a:t>
            </a:r>
            <a:r>
              <a:rPr lang="he-IL" dirty="0" err="1">
                <a:ea typeface="+mn-lt"/>
                <a:cs typeface="+mn-lt"/>
              </a:rPr>
              <a:t>bigger</a:t>
            </a:r>
            <a:r>
              <a:rPr lang="he-IL" dirty="0">
                <a:ea typeface="+mn-lt"/>
                <a:cs typeface="+mn-lt"/>
              </a:rPr>
              <a:t> </a:t>
            </a:r>
            <a:r>
              <a:rPr lang="he-IL" dirty="0" err="1">
                <a:ea typeface="+mn-lt"/>
                <a:cs typeface="+mn-lt"/>
              </a:rPr>
              <a:t>model</a:t>
            </a:r>
            <a:r>
              <a:rPr lang="he-IL" dirty="0">
                <a:ea typeface="+mn-lt"/>
                <a:cs typeface="+mn-lt"/>
              </a:rPr>
              <a:t>, </a:t>
            </a:r>
            <a:r>
              <a:rPr lang="he-IL" dirty="0" err="1">
                <a:ea typeface="+mn-lt"/>
                <a:cs typeface="+mn-lt"/>
              </a:rPr>
              <a:t>Use</a:t>
            </a:r>
            <a:r>
              <a:rPr lang="he-IL" dirty="0">
                <a:ea typeface="+mn-lt"/>
                <a:cs typeface="+mn-lt"/>
              </a:rPr>
              <a:t> RAG.</a:t>
            </a:r>
          </a:p>
          <a:p>
            <a:pPr marL="457200" indent="-457200">
              <a:buAutoNum type="arabicParenR"/>
            </a:pPr>
            <a:r>
              <a:rPr lang="he-IL" dirty="0" err="1"/>
              <a:t>Privacy</a:t>
            </a:r>
            <a:r>
              <a:rPr lang="he-IL" dirty="0"/>
              <a:t>: </a:t>
            </a:r>
            <a:r>
              <a:rPr lang="he-IL" dirty="0" err="1"/>
              <a:t>Ask</a:t>
            </a:r>
            <a:r>
              <a:rPr lang="he-IL" dirty="0"/>
              <a:t> </a:t>
            </a:r>
            <a:r>
              <a:rPr lang="he-IL" dirty="0" err="1"/>
              <a:t>for</a:t>
            </a:r>
            <a:r>
              <a:rPr lang="he-IL" dirty="0"/>
              <a:t> </a:t>
            </a:r>
            <a:r>
              <a:rPr lang="he-IL" dirty="0" err="1"/>
              <a:t>rules</a:t>
            </a:r>
            <a:r>
              <a:rPr lang="he-IL" dirty="0"/>
              <a:t>,  </a:t>
            </a:r>
            <a:r>
              <a:rPr lang="he-IL" dirty="0" err="1"/>
              <a:t>train</a:t>
            </a:r>
            <a:r>
              <a:rPr lang="he-IL" dirty="0"/>
              <a:t> </a:t>
            </a:r>
            <a:r>
              <a:rPr lang="he-IL" dirty="0" err="1"/>
              <a:t>models</a:t>
            </a:r>
            <a:r>
              <a:rPr lang="he-IL" dirty="0"/>
              <a:t> </a:t>
            </a:r>
            <a:r>
              <a:rPr lang="he-IL" dirty="0" err="1"/>
              <a:t>with</a:t>
            </a:r>
            <a:r>
              <a:rPr lang="he-IL" dirty="0"/>
              <a:t> </a:t>
            </a:r>
            <a:r>
              <a:rPr lang="he-IL" dirty="0" err="1"/>
              <a:t>privacy</a:t>
            </a:r>
            <a:r>
              <a:rPr lang="he-IL" dirty="0"/>
              <a:t> </a:t>
            </a:r>
            <a:r>
              <a:rPr lang="he-IL" dirty="0" err="1"/>
              <a:t>gurantee</a:t>
            </a:r>
          </a:p>
          <a:p>
            <a:pPr marL="457200" indent="-457200">
              <a:buAutoNum type="arabicParenR"/>
            </a:pPr>
            <a:r>
              <a:rPr lang="he-IL" dirty="0" err="1"/>
              <a:t>Cost</a:t>
            </a:r>
            <a:r>
              <a:rPr lang="he-IL" dirty="0"/>
              <a:t>/</a:t>
            </a:r>
            <a:r>
              <a:rPr lang="he-IL" dirty="0" err="1"/>
              <a:t>Latency</a:t>
            </a:r>
            <a:r>
              <a:rPr lang="he-IL" dirty="0"/>
              <a:t>:  </a:t>
            </a:r>
            <a:r>
              <a:rPr lang="he-IL" dirty="0" err="1"/>
              <a:t>Send</a:t>
            </a:r>
            <a:r>
              <a:rPr lang="he-IL" dirty="0"/>
              <a:t> </a:t>
            </a:r>
            <a:r>
              <a:rPr lang="he-IL" dirty="0" err="1"/>
              <a:t>low</a:t>
            </a:r>
            <a:r>
              <a:rPr lang="he-IL" dirty="0"/>
              <a:t> </a:t>
            </a:r>
            <a:r>
              <a:rPr lang="he-IL" dirty="0" err="1"/>
              <a:t>quality</a:t>
            </a:r>
            <a:r>
              <a:rPr lang="he-IL" dirty="0"/>
              <a:t> </a:t>
            </a:r>
            <a:r>
              <a:rPr lang="he-IL" dirty="0" err="1"/>
              <a:t>images</a:t>
            </a:r>
            <a:r>
              <a:rPr lang="he-IL" dirty="0"/>
              <a:t>, </a:t>
            </a:r>
            <a:r>
              <a:rPr lang="he-IL" dirty="0" err="1"/>
              <a:t>Use</a:t>
            </a:r>
            <a:r>
              <a:rPr lang="he-IL" dirty="0"/>
              <a:t> </a:t>
            </a:r>
            <a:r>
              <a:rPr lang="he-IL" dirty="0" err="1"/>
              <a:t>smaller</a:t>
            </a:r>
            <a:r>
              <a:rPr lang="he-IL" dirty="0"/>
              <a:t> </a:t>
            </a:r>
            <a:r>
              <a:rPr lang="he-IL" dirty="0" err="1"/>
              <a:t>models</a:t>
            </a:r>
            <a:r>
              <a:rPr lang="he-IL" dirty="0"/>
              <a:t> (40 </a:t>
            </a:r>
            <a:r>
              <a:rPr lang="he-IL" dirty="0" err="1"/>
              <a:t>mini</a:t>
            </a:r>
            <a:r>
              <a:rPr lang="he-IL" dirty="0"/>
              <a:t>).</a:t>
            </a:r>
          </a:p>
          <a:p>
            <a:pPr marL="457200" indent="-457200">
              <a:buAutoNum type="arabicParenR"/>
            </a:pPr>
            <a:r>
              <a:rPr lang="he-IL" dirty="0" err="1"/>
              <a:t>Computing</a:t>
            </a:r>
            <a:r>
              <a:rPr lang="he-IL" dirty="0"/>
              <a:t> </a:t>
            </a:r>
            <a:r>
              <a:rPr lang="he-IL" dirty="0" err="1"/>
              <a:t>Shapley</a:t>
            </a:r>
            <a:r>
              <a:rPr lang="he-IL" dirty="0"/>
              <a:t> </a:t>
            </a:r>
            <a:r>
              <a:rPr lang="he-IL" dirty="0" err="1"/>
              <a:t>value</a:t>
            </a:r>
            <a:r>
              <a:rPr lang="he-IL" dirty="0"/>
              <a:t> </a:t>
            </a:r>
            <a:r>
              <a:rPr lang="he-IL" dirty="0" err="1"/>
              <a:t>take</a:t>
            </a:r>
            <a:r>
              <a:rPr lang="he-IL" dirty="0"/>
              <a:t> </a:t>
            </a:r>
            <a:r>
              <a:rPr lang="he-IL" dirty="0" err="1"/>
              <a:t>long</a:t>
            </a:r>
            <a:r>
              <a:rPr lang="he-IL" dirty="0"/>
              <a:t> </a:t>
            </a:r>
            <a:r>
              <a:rPr lang="he-IL" dirty="0" err="1"/>
              <a:t>time</a:t>
            </a:r>
            <a:r>
              <a:rPr lang="he-IL" dirty="0"/>
              <a:t>: </a:t>
            </a:r>
            <a:r>
              <a:rPr lang="he-IL" dirty="0" err="1"/>
              <a:t>use</a:t>
            </a:r>
            <a:r>
              <a:rPr lang="he-IL" dirty="0"/>
              <a:t> </a:t>
            </a:r>
            <a:r>
              <a:rPr lang="he-IL" dirty="0" err="1"/>
              <a:t>other</a:t>
            </a:r>
            <a:r>
              <a:rPr lang="he-IL" dirty="0"/>
              <a:t> </a:t>
            </a:r>
            <a:r>
              <a:rPr lang="he-IL" dirty="0" err="1"/>
              <a:t>method</a:t>
            </a:r>
            <a:r>
              <a:rPr lang="he-IL" dirty="0"/>
              <a:t> </a:t>
            </a:r>
            <a:r>
              <a:rPr lang="he-IL" dirty="0" err="1"/>
              <a:t>like</a:t>
            </a:r>
            <a:r>
              <a:rPr lang="he-IL" dirty="0"/>
              <a:t> </a:t>
            </a:r>
            <a:r>
              <a:rPr lang="he-IL" dirty="0" err="1"/>
              <a:t>partial</a:t>
            </a:r>
            <a:r>
              <a:rPr lang="he-IL" dirty="0"/>
              <a:t> </a:t>
            </a:r>
            <a:r>
              <a:rPr lang="he-IL" dirty="0" err="1"/>
              <a:t>dependacy</a:t>
            </a:r>
            <a:r>
              <a:rPr lang="he-IL" dirty="0"/>
              <a:t> </a:t>
            </a:r>
            <a:r>
              <a:rPr lang="he-IL" dirty="0" err="1"/>
              <a:t>plot</a:t>
            </a:r>
          </a:p>
        </p:txBody>
      </p:sp>
    </p:spTree>
    <p:extLst>
      <p:ext uri="{BB962C8B-B14F-4D97-AF65-F5344CB8AC3E}">
        <p14:creationId xmlns:p14="http://schemas.microsoft.com/office/powerpoint/2010/main" val="57239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899E27-28CB-858E-66DC-A39CFB9F7E03}"/>
              </a:ext>
            </a:extLst>
          </p:cNvPr>
          <p:cNvSpPr>
            <a:spLocks noGrp="1"/>
          </p:cNvSpPr>
          <p:nvPr>
            <p:ph type="title"/>
          </p:nvPr>
        </p:nvSpPr>
        <p:spPr/>
        <p:txBody>
          <a:bodyPr/>
          <a:lstStyle/>
          <a:p>
            <a:r>
              <a:rPr lang="he-IL" dirty="0" err="1"/>
              <a:t>Summary</a:t>
            </a:r>
          </a:p>
        </p:txBody>
      </p:sp>
      <p:sp>
        <p:nvSpPr>
          <p:cNvPr id="3" name="מציין מיקום תוכן 2">
            <a:extLst>
              <a:ext uri="{FF2B5EF4-FFF2-40B4-BE49-F238E27FC236}">
                <a16:creationId xmlns:a16="http://schemas.microsoft.com/office/drawing/2014/main" id="{6E34CBCC-776A-25A7-1CD4-DC820C495268}"/>
              </a:ext>
            </a:extLst>
          </p:cNvPr>
          <p:cNvSpPr>
            <a:spLocks noGrp="1"/>
          </p:cNvSpPr>
          <p:nvPr>
            <p:ph idx="1"/>
          </p:nvPr>
        </p:nvSpPr>
        <p:spPr/>
        <p:txBody>
          <a:bodyPr vert="horz" lIns="91440" tIns="45720" rIns="91440" bIns="45720" rtlCol="0" anchor="t">
            <a:normAutofit/>
          </a:bodyPr>
          <a:lstStyle/>
          <a:p>
            <a:pPr marL="457200" indent="-457200">
              <a:buAutoNum type="arabicParenR"/>
            </a:pPr>
            <a:r>
              <a:rPr lang="he-IL" dirty="0" err="1"/>
              <a:t>Simple</a:t>
            </a:r>
            <a:r>
              <a:rPr lang="he-IL" dirty="0"/>
              <a:t> </a:t>
            </a:r>
            <a:r>
              <a:rPr lang="he-IL" dirty="0" err="1"/>
              <a:t>model</a:t>
            </a:r>
            <a:r>
              <a:rPr lang="he-IL" dirty="0"/>
              <a:t> </a:t>
            </a:r>
            <a:r>
              <a:rPr lang="he-IL" dirty="0" err="1"/>
              <a:t>to</a:t>
            </a:r>
            <a:r>
              <a:rPr lang="he-IL" dirty="0"/>
              <a:t> </a:t>
            </a:r>
            <a:r>
              <a:rPr lang="he-IL" dirty="0" err="1"/>
              <a:t>get</a:t>
            </a:r>
            <a:r>
              <a:rPr lang="he-IL" dirty="0"/>
              <a:t> </a:t>
            </a:r>
            <a:r>
              <a:rPr lang="he-IL" dirty="0" err="1"/>
              <a:t>explantiosn</a:t>
            </a:r>
            <a:r>
              <a:rPr lang="he-IL" dirty="0"/>
              <a:t> </a:t>
            </a:r>
            <a:r>
              <a:rPr lang="he-IL" dirty="0" err="1"/>
              <a:t>and</a:t>
            </a:r>
            <a:r>
              <a:rPr lang="he-IL" dirty="0"/>
              <a:t> </a:t>
            </a:r>
            <a:r>
              <a:rPr lang="he-IL" dirty="0" err="1"/>
              <a:t>find</a:t>
            </a:r>
            <a:r>
              <a:rPr lang="he-IL" dirty="0"/>
              <a:t> </a:t>
            </a:r>
            <a:r>
              <a:rPr lang="he-IL" dirty="0" err="1"/>
              <a:t>domain</a:t>
            </a:r>
            <a:r>
              <a:rPr lang="he-IL" dirty="0"/>
              <a:t> </a:t>
            </a:r>
            <a:r>
              <a:rPr lang="he-IL" dirty="0" err="1"/>
              <a:t>knowledge</a:t>
            </a:r>
            <a:r>
              <a:rPr lang="he-IL" dirty="0"/>
              <a:t> </a:t>
            </a:r>
            <a:r>
              <a:rPr lang="he-IL" dirty="0" err="1"/>
              <a:t>suprises</a:t>
            </a:r>
            <a:r>
              <a:rPr lang="he-IL" dirty="0"/>
              <a:t> </a:t>
            </a:r>
            <a:r>
              <a:rPr lang="he-IL" dirty="0" err="1"/>
              <a:t>on</a:t>
            </a:r>
            <a:r>
              <a:rPr lang="he-IL" dirty="0"/>
              <a:t> </a:t>
            </a:r>
            <a:r>
              <a:rPr lang="he-IL" dirty="0" err="1"/>
              <a:t>any</a:t>
            </a:r>
            <a:r>
              <a:rPr lang="he-IL" dirty="0"/>
              <a:t> </a:t>
            </a:r>
            <a:r>
              <a:rPr lang="he-IL" dirty="0" err="1"/>
              <a:t>model</a:t>
            </a:r>
            <a:endParaRPr lang="he-IL" dirty="0"/>
          </a:p>
          <a:p>
            <a:pPr marL="457200" indent="-457200">
              <a:buAutoNum type="arabicParenR"/>
            </a:pPr>
            <a:r>
              <a:rPr lang="he-IL" dirty="0" err="1"/>
              <a:t>Can</a:t>
            </a:r>
            <a:r>
              <a:rPr lang="he-IL" dirty="0"/>
              <a:t> </a:t>
            </a:r>
            <a:r>
              <a:rPr lang="he-IL" dirty="0" err="1"/>
              <a:t>explain</a:t>
            </a:r>
            <a:r>
              <a:rPr lang="he-IL" dirty="0"/>
              <a:t> </a:t>
            </a:r>
            <a:r>
              <a:rPr lang="he-IL" dirty="0" err="1"/>
              <a:t>other</a:t>
            </a:r>
            <a:r>
              <a:rPr lang="he-IL" dirty="0"/>
              <a:t> XAI </a:t>
            </a:r>
            <a:r>
              <a:rPr lang="he-IL" dirty="0" err="1"/>
              <a:t>method</a:t>
            </a:r>
            <a:endParaRPr lang="he-IL"/>
          </a:p>
          <a:p>
            <a:pPr marL="457200" indent="-457200">
              <a:buAutoNum type="arabicParenR"/>
            </a:pPr>
            <a:r>
              <a:rPr lang="he-IL" dirty="0" err="1"/>
              <a:t>Future</a:t>
            </a:r>
            <a:r>
              <a:rPr lang="he-IL" dirty="0"/>
              <a:t> </a:t>
            </a:r>
            <a:r>
              <a:rPr lang="he-IL" dirty="0" err="1"/>
              <a:t>extensions</a:t>
            </a:r>
            <a:r>
              <a:rPr lang="he-IL" dirty="0"/>
              <a:t>: </a:t>
            </a:r>
            <a:r>
              <a:rPr lang="he-IL" dirty="0" err="1"/>
              <a:t>Add</a:t>
            </a:r>
            <a:r>
              <a:rPr lang="he-IL" dirty="0"/>
              <a:t> </a:t>
            </a:r>
            <a:r>
              <a:rPr lang="he-IL" dirty="0" err="1"/>
              <a:t>dashbaord</a:t>
            </a:r>
            <a:r>
              <a:rPr lang="he-IL" dirty="0"/>
              <a:t>, </a:t>
            </a:r>
            <a:r>
              <a:rPr lang="he-IL" dirty="0" err="1"/>
              <a:t>Add</a:t>
            </a:r>
            <a:r>
              <a:rPr lang="he-IL" dirty="0"/>
              <a:t> </a:t>
            </a:r>
            <a:r>
              <a:rPr lang="he-IL" dirty="0" err="1">
                <a:ea typeface="+mn-lt"/>
                <a:cs typeface="+mn-lt"/>
              </a:rPr>
              <a:t>quantitative</a:t>
            </a:r>
            <a:r>
              <a:rPr lang="he-IL" dirty="0">
                <a:ea typeface="+mn-lt"/>
                <a:cs typeface="+mn-lt"/>
              </a:rPr>
              <a:t> </a:t>
            </a:r>
            <a:r>
              <a:rPr lang="he-IL" dirty="0" err="1"/>
              <a:t>evaluation</a:t>
            </a:r>
          </a:p>
          <a:p>
            <a:pPr marL="0" indent="0">
              <a:buNone/>
            </a:pPr>
            <a:endParaRPr lang="he-IL" dirty="0"/>
          </a:p>
        </p:txBody>
      </p:sp>
    </p:spTree>
    <p:extLst>
      <p:ext uri="{BB962C8B-B14F-4D97-AF65-F5344CB8AC3E}">
        <p14:creationId xmlns:p14="http://schemas.microsoft.com/office/powerpoint/2010/main" val="194549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42BFC2-A334-900C-2B21-6E5DCD1A8598}"/>
              </a:ext>
            </a:extLst>
          </p:cNvPr>
          <p:cNvSpPr>
            <a:spLocks noGrp="1"/>
          </p:cNvSpPr>
          <p:nvPr>
            <p:ph type="title"/>
          </p:nvPr>
        </p:nvSpPr>
        <p:spPr>
          <a:xfrm>
            <a:off x="1115568" y="548640"/>
            <a:ext cx="10168128" cy="5818811"/>
          </a:xfrm>
        </p:spPr>
        <p:txBody>
          <a:bodyPr>
            <a:normAutofit/>
          </a:bodyPr>
          <a:lstStyle/>
          <a:p>
            <a:r>
              <a:rPr lang="he-IL" sz="8000" err="1"/>
              <a:t>Appendix</a:t>
            </a:r>
            <a:endParaRPr lang="he-IL" sz="8000"/>
          </a:p>
        </p:txBody>
      </p:sp>
    </p:spTree>
    <p:extLst>
      <p:ext uri="{BB962C8B-B14F-4D97-AF65-F5344CB8AC3E}">
        <p14:creationId xmlns:p14="http://schemas.microsoft.com/office/powerpoint/2010/main" val="404356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E906F3-91F0-2086-5E9D-03CB2F04BB7C}"/>
              </a:ext>
            </a:extLst>
          </p:cNvPr>
          <p:cNvSpPr>
            <a:spLocks noGrp="1"/>
          </p:cNvSpPr>
          <p:nvPr>
            <p:ph type="title"/>
          </p:nvPr>
        </p:nvSpPr>
        <p:spPr/>
        <p:txBody>
          <a:bodyPr/>
          <a:lstStyle/>
          <a:p>
            <a:r>
              <a:rPr lang="he-IL" dirty="0" err="1"/>
              <a:t>Read</a:t>
            </a:r>
            <a:r>
              <a:rPr lang="he-IL" dirty="0"/>
              <a:t> </a:t>
            </a:r>
            <a:r>
              <a:rPr lang="he-IL" dirty="0" err="1"/>
              <a:t>More</a:t>
            </a:r>
            <a:r>
              <a:rPr lang="he-IL" dirty="0"/>
              <a:t> (</a:t>
            </a:r>
            <a:r>
              <a:rPr lang="he-IL" dirty="0" err="1"/>
              <a:t>Papers</a:t>
            </a:r>
            <a:r>
              <a:rPr lang="he-IL" dirty="0"/>
              <a:t> + </a:t>
            </a:r>
            <a:r>
              <a:rPr lang="he-IL" dirty="0" err="1"/>
              <a:t>Code</a:t>
            </a:r>
            <a:r>
              <a:rPr lang="he-IL" dirty="0"/>
              <a:t>):</a:t>
            </a:r>
          </a:p>
        </p:txBody>
      </p:sp>
      <p:graphicFrame>
        <p:nvGraphicFramePr>
          <p:cNvPr id="4" name="מציין מיקום תוכן 3">
            <a:extLst>
              <a:ext uri="{FF2B5EF4-FFF2-40B4-BE49-F238E27FC236}">
                <a16:creationId xmlns:a16="http://schemas.microsoft.com/office/drawing/2014/main" id="{7283DDC6-5D9C-8796-1FB5-57A6FCD8356B}"/>
              </a:ext>
            </a:extLst>
          </p:cNvPr>
          <p:cNvGraphicFramePr>
            <a:graphicFrameLocks noGrp="1"/>
          </p:cNvGraphicFramePr>
          <p:nvPr>
            <p:ph idx="1"/>
            <p:extLst>
              <p:ext uri="{D42A27DB-BD31-4B8C-83A1-F6EECF244321}">
                <p14:modId xmlns:p14="http://schemas.microsoft.com/office/powerpoint/2010/main" val="3697721634"/>
              </p:ext>
            </p:extLst>
          </p:nvPr>
        </p:nvGraphicFramePr>
        <p:xfrm>
          <a:off x="1116014" y="2478088"/>
          <a:ext cx="10167936" cy="4485640"/>
        </p:xfrm>
        <a:graphic>
          <a:graphicData uri="http://schemas.openxmlformats.org/drawingml/2006/table">
            <a:tbl>
              <a:tblPr rtl="1" firstRow="1" bandRow="1">
                <a:tableStyleId>{5C22544A-7EE6-4342-B048-85BDC9FD1C3A}</a:tableStyleId>
              </a:tblPr>
              <a:tblGrid>
                <a:gridCol w="3389312">
                  <a:extLst>
                    <a:ext uri="{9D8B030D-6E8A-4147-A177-3AD203B41FA5}">
                      <a16:colId xmlns:a16="http://schemas.microsoft.com/office/drawing/2014/main" val="1751954357"/>
                    </a:ext>
                  </a:extLst>
                </a:gridCol>
                <a:gridCol w="3389312">
                  <a:extLst>
                    <a:ext uri="{9D8B030D-6E8A-4147-A177-3AD203B41FA5}">
                      <a16:colId xmlns:a16="http://schemas.microsoft.com/office/drawing/2014/main" val="4105922474"/>
                    </a:ext>
                  </a:extLst>
                </a:gridCol>
                <a:gridCol w="3389312">
                  <a:extLst>
                    <a:ext uri="{9D8B030D-6E8A-4147-A177-3AD203B41FA5}">
                      <a16:colId xmlns:a16="http://schemas.microsoft.com/office/drawing/2014/main" val="1605500003"/>
                    </a:ext>
                  </a:extLst>
                </a:gridCol>
              </a:tblGrid>
              <a:tr h="370840">
                <a:tc>
                  <a:txBody>
                    <a:bodyPr/>
                    <a:lstStyle/>
                    <a:p>
                      <a:pPr rtl="1"/>
                      <a:r>
                        <a:rPr lang="he-IL" dirty="0" err="1"/>
                        <a:t>Code</a:t>
                      </a:r>
                    </a:p>
                  </a:txBody>
                  <a:tcPr/>
                </a:tc>
                <a:tc>
                  <a:txBody>
                    <a:bodyPr/>
                    <a:lstStyle/>
                    <a:p>
                      <a:pPr rtl="1"/>
                      <a:r>
                        <a:rPr lang="he-IL" dirty="0" err="1"/>
                        <a:t>What</a:t>
                      </a:r>
                      <a:r>
                        <a:rPr lang="he-IL" dirty="0"/>
                        <a:t> </a:t>
                      </a:r>
                      <a:r>
                        <a:rPr lang="he-IL" dirty="0" err="1"/>
                        <a:t>they</a:t>
                      </a:r>
                      <a:r>
                        <a:rPr lang="he-IL" dirty="0"/>
                        <a:t> </a:t>
                      </a:r>
                      <a:r>
                        <a:rPr lang="he-IL" dirty="0" err="1"/>
                        <a:t>showed</a:t>
                      </a:r>
                    </a:p>
                  </a:txBody>
                  <a:tcPr/>
                </a:tc>
                <a:tc>
                  <a:txBody>
                    <a:bodyPr/>
                    <a:lstStyle/>
                    <a:p>
                      <a:pPr rtl="1"/>
                      <a:r>
                        <a:rPr lang="he-IL" dirty="0" err="1"/>
                        <a:t>Title</a:t>
                      </a:r>
                    </a:p>
                  </a:txBody>
                  <a:tcPr/>
                </a:tc>
                <a:extLst>
                  <a:ext uri="{0D108BD9-81ED-4DB2-BD59-A6C34878D82A}">
                    <a16:rowId xmlns:a16="http://schemas.microsoft.com/office/drawing/2014/main" val="1581373114"/>
                  </a:ext>
                </a:extLst>
              </a:tr>
              <a:tr h="370840">
                <a:tc>
                  <a:txBody>
                    <a:bodyPr/>
                    <a:lstStyle/>
                    <a:p>
                      <a:pPr lvl="0" rtl="1">
                        <a:buNone/>
                      </a:pPr>
                      <a:r>
                        <a:rPr lang="he-IL" sz="1800" b="0" i="0" u="none" strike="noStrike" noProof="0" dirty="0">
                          <a:solidFill>
                            <a:srgbClr val="000000"/>
                          </a:solidFill>
                          <a:latin typeface="Times New Roman"/>
                          <a:cs typeface="Times New Roman"/>
                        </a:rPr>
                        <a:t>https://github.com/dylan-slack/TalkToModel</a:t>
                      </a:r>
                      <a:endParaRPr lang="he-IL" dirty="0"/>
                    </a:p>
                  </a:txBody>
                  <a:tcPr/>
                </a:tc>
                <a:tc>
                  <a:txBody>
                    <a:bodyPr/>
                    <a:lstStyle/>
                    <a:p>
                      <a:pPr lvl="0" rtl="1">
                        <a:buNone/>
                      </a:pPr>
                      <a:r>
                        <a:rPr lang="he-IL" sz="1800" b="0" i="0" u="none" strike="noStrike" noProof="0" dirty="0" err="1">
                          <a:latin typeface="Neue Haas Grotesk Text Pro"/>
                        </a:rPr>
                        <a:t>Created</a:t>
                      </a:r>
                      <a:r>
                        <a:rPr lang="he-IL" sz="1800" b="0" i="0" u="none" strike="noStrike" noProof="0" dirty="0">
                          <a:latin typeface="Neue Haas Grotesk Text Pro"/>
                        </a:rPr>
                        <a:t> </a:t>
                      </a:r>
                      <a:r>
                        <a:rPr lang="he-IL" sz="1800" b="0" i="0" u="none" strike="noStrike" noProof="0" dirty="0" err="1">
                          <a:latin typeface="Neue Haas Grotesk Text Pro"/>
                        </a:rPr>
                        <a:t>interactive</a:t>
                      </a:r>
                      <a:r>
                        <a:rPr lang="he-IL" sz="1800" b="0" i="0" u="none" strike="noStrike" noProof="0" dirty="0">
                          <a:latin typeface="Neue Haas Grotesk Text Pro"/>
                        </a:rPr>
                        <a:t> </a:t>
                      </a:r>
                      <a:r>
                        <a:rPr lang="he-IL" sz="1800" b="0" i="0" u="none" strike="noStrike" noProof="0" dirty="0" err="1">
                          <a:latin typeface="Neue Haas Grotesk Text Pro"/>
                        </a:rPr>
                        <a:t>interface</a:t>
                      </a:r>
                      <a:r>
                        <a:rPr lang="he-IL" sz="1800" b="0" i="0" u="none" strike="noStrike" noProof="0" dirty="0">
                          <a:latin typeface="Neue Haas Grotesk Text Pro"/>
                        </a:rPr>
                        <a:t> </a:t>
                      </a:r>
                      <a:r>
                        <a:rPr lang="he-IL" sz="1800" b="0" i="0" u="none" strike="noStrike" noProof="0" dirty="0" err="1">
                          <a:latin typeface="Neue Haas Grotesk Text Pro"/>
                        </a:rPr>
                        <a:t>to</a:t>
                      </a:r>
                      <a:r>
                        <a:rPr lang="he-IL" sz="1800" b="0" i="0" u="none" strike="noStrike" noProof="0" dirty="0">
                          <a:latin typeface="Neue Haas Grotesk Text Pro"/>
                        </a:rPr>
                        <a:t> </a:t>
                      </a:r>
                      <a:r>
                        <a:rPr lang="he-IL" sz="1800" b="0" i="0" u="none" strike="noStrike" noProof="0" dirty="0" err="1">
                          <a:latin typeface="Neue Haas Grotesk Text Pro"/>
                        </a:rPr>
                        <a:t>use</a:t>
                      </a:r>
                      <a:r>
                        <a:rPr lang="he-IL" sz="1800" b="0" i="0" u="none" strike="noStrike" noProof="0" dirty="0">
                          <a:latin typeface="Neue Haas Grotesk Text Pro"/>
                        </a:rPr>
                        <a:t> LLM </a:t>
                      </a:r>
                      <a:r>
                        <a:rPr lang="he-IL" sz="1800" b="0" i="0" u="none" strike="noStrike" noProof="0" dirty="0" err="1">
                          <a:latin typeface="Neue Haas Grotesk Text Pro"/>
                        </a:rPr>
                        <a:t>to</a:t>
                      </a:r>
                      <a:r>
                        <a:rPr lang="he-IL" sz="1800" b="0" i="0" u="none" strike="noStrike" noProof="0" dirty="0">
                          <a:latin typeface="Neue Haas Grotesk Text Pro"/>
                        </a:rPr>
                        <a:t> </a:t>
                      </a:r>
                      <a:r>
                        <a:rPr lang="he-IL" sz="1800" b="0" i="0" u="none" strike="noStrike" noProof="0" dirty="0" err="1">
                          <a:latin typeface="Neue Haas Grotesk Text Pro"/>
                        </a:rPr>
                        <a:t>explain</a:t>
                      </a:r>
                      <a:r>
                        <a:rPr lang="he-IL" sz="1800" b="0" i="0" u="none" strike="noStrike" noProof="0" dirty="0">
                          <a:latin typeface="Neue Haas Grotesk Text Pro"/>
                        </a:rPr>
                        <a:t> </a:t>
                      </a:r>
                      <a:r>
                        <a:rPr lang="he-IL" sz="1800" b="0" i="0" u="none" strike="noStrike" noProof="0" dirty="0" err="1">
                          <a:latin typeface="Neue Haas Grotesk Text Pro"/>
                        </a:rPr>
                        <a:t>models</a:t>
                      </a:r>
                      <a:endParaRPr lang="he-IL" dirty="0" err="1"/>
                    </a:p>
                  </a:txBody>
                  <a:tcPr/>
                </a:tc>
                <a:tc>
                  <a:txBody>
                    <a:bodyPr/>
                    <a:lstStyle/>
                    <a:p>
                      <a:pPr rtl="1"/>
                      <a:r>
                        <a:rPr lang="he-IL" dirty="0">
                          <a:hlinkClick r:id="rId2"/>
                        </a:rPr>
                        <a:t>Talk2Model</a:t>
                      </a:r>
                      <a:endParaRPr lang="he-IL" dirty="0"/>
                    </a:p>
                  </a:txBody>
                  <a:tcPr/>
                </a:tc>
                <a:extLst>
                  <a:ext uri="{0D108BD9-81ED-4DB2-BD59-A6C34878D82A}">
                    <a16:rowId xmlns:a16="http://schemas.microsoft.com/office/drawing/2014/main" val="3574704574"/>
                  </a:ext>
                </a:extLst>
              </a:tr>
              <a:tr h="370840">
                <a:tc>
                  <a:txBody>
                    <a:bodyPr/>
                    <a:lstStyle/>
                    <a:p>
                      <a:pPr lvl="0" rtl="1">
                        <a:buNone/>
                      </a:pPr>
                      <a:r>
                        <a:rPr lang="he-IL" sz="1800" b="0" i="0" u="none" strike="noStrike" noProof="0" dirty="0">
                          <a:solidFill>
                            <a:srgbClr val="000000"/>
                          </a:solidFill>
                        </a:rPr>
                        <a:t>https://github.com/interpretml/TalkToEBM</a:t>
                      </a:r>
                      <a:endParaRPr lang="he-IL" dirty="0"/>
                    </a:p>
                  </a:txBody>
                  <a:tcPr/>
                </a:tc>
                <a:tc>
                  <a:txBody>
                    <a:bodyPr/>
                    <a:lstStyle/>
                    <a:p>
                      <a:pPr lvl="0" algn="l" rtl="1">
                        <a:lnSpc>
                          <a:spcPct val="100000"/>
                        </a:lnSpc>
                        <a:spcBef>
                          <a:spcPts val="0"/>
                        </a:spcBef>
                        <a:spcAft>
                          <a:spcPts val="0"/>
                        </a:spcAft>
                        <a:buNone/>
                      </a:pPr>
                      <a:r>
                        <a:rPr lang="he-IL" sz="1800" b="0" i="0" u="none" strike="noStrike" noProof="0" dirty="0" err="1">
                          <a:latin typeface="Neue Haas Grotesk Text Pro"/>
                        </a:rPr>
                        <a:t>show</a:t>
                      </a:r>
                      <a:r>
                        <a:rPr lang="he-IL" sz="1800" b="0" i="0" u="none" strike="noStrike" noProof="0" dirty="0">
                          <a:latin typeface="Neue Haas Grotesk Text Pro"/>
                        </a:rPr>
                        <a:t> </a:t>
                      </a:r>
                      <a:r>
                        <a:rPr lang="he-IL" sz="1800" b="0" i="0" u="none" strike="noStrike" noProof="0" dirty="0" err="1">
                          <a:latin typeface="Neue Haas Grotesk Text Pro"/>
                        </a:rPr>
                        <a:t>that</a:t>
                      </a:r>
                      <a:r>
                        <a:rPr lang="he-IL" sz="1800" b="0" i="0" u="none" strike="noStrike" noProof="0" dirty="0">
                          <a:latin typeface="Neue Haas Grotesk Text Pro"/>
                        </a:rPr>
                        <a:t> GPT-4 </a:t>
                      </a:r>
                      <a:r>
                        <a:rPr lang="he-IL" sz="1800" b="0" i="0" u="none" strike="noStrike" noProof="0" dirty="0" err="1">
                          <a:latin typeface="Neue Haas Grotesk Text Pro"/>
                        </a:rPr>
                        <a:t>is</a:t>
                      </a:r>
                      <a:r>
                        <a:rPr lang="he-IL" sz="1800" b="0" i="0" u="none" strike="noStrike" noProof="0" dirty="0">
                          <a:latin typeface="Neue Haas Grotesk Text Pro"/>
                        </a:rPr>
                        <a:t> </a:t>
                      </a:r>
                      <a:r>
                        <a:rPr lang="he-IL" sz="1800" b="0" i="0" u="none" strike="noStrike" noProof="0" dirty="0" err="1">
                          <a:latin typeface="Neue Haas Grotesk Text Pro"/>
                        </a:rPr>
                        <a:t>able</a:t>
                      </a:r>
                      <a:r>
                        <a:rPr lang="he-IL" sz="1800" b="0" i="0" u="none" strike="noStrike" noProof="0" dirty="0">
                          <a:latin typeface="Neue Haas Grotesk Text Pro"/>
                        </a:rPr>
                        <a:t> </a:t>
                      </a:r>
                      <a:r>
                        <a:rPr lang="he-IL" sz="1800" b="0" i="0" u="none" strike="noStrike" noProof="0" dirty="0" err="1">
                          <a:latin typeface="Neue Haas Grotesk Text Pro"/>
                        </a:rPr>
                        <a:t>to</a:t>
                      </a:r>
                      <a:r>
                        <a:rPr lang="he-IL" sz="1800" b="0" i="0" u="none" strike="noStrike" noProof="0" dirty="0">
                          <a:latin typeface="Neue Haas Grotesk Text Pro"/>
                        </a:rPr>
                        <a:t> </a:t>
                      </a:r>
                      <a:r>
                        <a:rPr lang="he-IL" sz="1800" b="0" i="0" u="none" strike="noStrike" noProof="0" dirty="0" err="1">
                          <a:latin typeface="Neue Haas Grotesk Text Pro"/>
                        </a:rPr>
                        <a:t>describe</a:t>
                      </a:r>
                      <a:r>
                        <a:rPr lang="he-IL" sz="1800" b="0" i="0" u="none" strike="noStrike" noProof="0" dirty="0">
                          <a:latin typeface="Neue Haas Grotesk Text Pro"/>
                        </a:rPr>
                        <a:t> </a:t>
                      </a:r>
                      <a:r>
                        <a:rPr lang="he-IL" sz="1800" b="0" i="0" u="none" strike="noStrike" noProof="0" dirty="0" err="1">
                          <a:latin typeface="Neue Haas Grotesk Text Pro"/>
                        </a:rPr>
                        <a:t>univariate</a:t>
                      </a:r>
                      <a:r>
                        <a:rPr lang="he-IL" sz="1800" b="0" i="0" u="none" strike="noStrike" noProof="0" dirty="0">
                          <a:latin typeface="Neue Haas Grotesk Text Pro"/>
                        </a:rPr>
                        <a:t> </a:t>
                      </a:r>
                      <a:r>
                        <a:rPr lang="he-IL" sz="1800" b="0" i="0" u="none" strike="noStrike" noProof="0" dirty="0" err="1">
                          <a:latin typeface="Neue Haas Grotesk Text Pro"/>
                        </a:rPr>
                        <a:t>graphs</a:t>
                      </a:r>
                      <a:r>
                        <a:rPr lang="he-IL" sz="1800" b="0" i="0" u="none" strike="noStrike" noProof="0" dirty="0">
                          <a:latin typeface="Neue Haas Grotesk Text Pro"/>
                        </a:rPr>
                        <a:t>, </a:t>
                      </a:r>
                      <a:r>
                        <a:rPr lang="he-IL" sz="1800" b="0" i="0" u="none" strike="noStrike" noProof="0" dirty="0" err="1">
                          <a:latin typeface="Neue Haas Grotesk Text Pro"/>
                        </a:rPr>
                        <a:t>and</a:t>
                      </a:r>
                      <a:r>
                        <a:rPr lang="he-IL" sz="1800" b="0" i="0" u="none" strike="noStrike" noProof="0" dirty="0">
                          <a:latin typeface="Neue Haas Grotesk Text Pro"/>
                        </a:rPr>
                        <a:t> </a:t>
                      </a:r>
                      <a:r>
                        <a:rPr lang="he-IL" sz="1800" b="0" i="0" u="none" strike="noStrike" noProof="0" dirty="0" err="1">
                          <a:latin typeface="Neue Haas Grotesk Text Pro"/>
                        </a:rPr>
                        <a:t>can</a:t>
                      </a:r>
                      <a:r>
                        <a:rPr lang="he-IL" sz="1800" b="0" i="0" u="none" strike="noStrike" noProof="0" dirty="0">
                          <a:latin typeface="Neue Haas Grotesk Text Pro"/>
                        </a:rPr>
                        <a:t>  </a:t>
                      </a:r>
                      <a:r>
                        <a:rPr lang="he-IL" sz="1800" b="0" i="0" u="none" strike="noStrike" noProof="0" dirty="0" err="1">
                          <a:latin typeface="Neue Haas Grotesk Text Pro"/>
                        </a:rPr>
                        <a:t>can</a:t>
                      </a:r>
                      <a:r>
                        <a:rPr lang="he-IL" sz="1800" b="0" i="0" u="none" strike="noStrike" noProof="0" dirty="0">
                          <a:latin typeface="Neue Haas Grotesk Text Pro"/>
                        </a:rPr>
                        <a:t> </a:t>
                      </a:r>
                      <a:r>
                        <a:rPr lang="he-IL" sz="1800" b="0" i="0" u="none" strike="noStrike" noProof="0" dirty="0" err="1">
                          <a:latin typeface="Neue Haas Grotesk Text Pro"/>
                        </a:rPr>
                        <a:t>operate</a:t>
                      </a:r>
                      <a:r>
                        <a:rPr lang="he-IL" sz="1800" b="0" i="0" u="none" strike="noStrike" noProof="0" dirty="0">
                          <a:latin typeface="Neue Haas Grotesk Text Pro"/>
                        </a:rPr>
                        <a:t> </a:t>
                      </a:r>
                      <a:r>
                        <a:rPr lang="he-IL" sz="1800" b="0" i="0" u="none" strike="noStrike" noProof="0" dirty="0" err="1">
                          <a:latin typeface="Neue Haas Grotesk Text Pro"/>
                        </a:rPr>
                        <a:t>on</a:t>
                      </a:r>
                      <a:r>
                        <a:rPr lang="he-IL" sz="1800" b="0" i="0" u="none" strike="noStrike" noProof="0" dirty="0">
                          <a:latin typeface="Neue Haas Grotesk Text Pro"/>
                        </a:rPr>
                        <a:t> </a:t>
                      </a:r>
                      <a:r>
                        <a:rPr lang="he-IL" sz="1800" b="0" i="0" u="none" strike="noStrike" noProof="0" dirty="0" err="1">
                          <a:latin typeface="Neue Haas Grotesk Text Pro"/>
                        </a:rPr>
                        <a:t>component</a:t>
                      </a:r>
                      <a:r>
                        <a:rPr lang="he-IL" sz="1800" b="0" i="0" u="none" strike="noStrike" noProof="0" dirty="0">
                          <a:latin typeface="Neue Haas Grotesk Text Pro"/>
                        </a:rPr>
                        <a:t> </a:t>
                      </a:r>
                      <a:r>
                        <a:rPr lang="he-IL" sz="1800" b="0" i="0" u="none" strike="noStrike" noProof="0" dirty="0" err="1">
                          <a:latin typeface="Neue Haas Grotesk Text Pro"/>
                        </a:rPr>
                        <a:t>summaries</a:t>
                      </a:r>
                      <a:r>
                        <a:rPr lang="he-IL" sz="1800" b="0" i="0" u="none" strike="noStrike" noProof="0" dirty="0">
                          <a:latin typeface="Neue Haas Grotesk Text Pro"/>
                        </a:rPr>
                        <a:t> </a:t>
                      </a:r>
                      <a:r>
                        <a:rPr lang="he-IL" sz="1800" b="0" i="0" u="none" strike="noStrike" noProof="0" dirty="0" err="1">
                          <a:latin typeface="Neue Haas Grotesk Text Pro"/>
                        </a:rPr>
                        <a:t>to</a:t>
                      </a:r>
                      <a:r>
                        <a:rPr lang="he-IL" sz="1800" b="0" i="0" u="none" strike="noStrike" noProof="0" dirty="0">
                          <a:latin typeface="Neue Haas Grotesk Text Pro"/>
                        </a:rPr>
                        <a:t> </a:t>
                      </a:r>
                      <a:r>
                        <a:rPr lang="he-IL" sz="1800" b="0" i="0" u="none" strike="noStrike" noProof="0" dirty="0" err="1">
                          <a:latin typeface="Neue Haas Grotesk Text Pro"/>
                        </a:rPr>
                        <a:t>produce</a:t>
                      </a:r>
                      <a:r>
                        <a:rPr lang="he-IL" sz="1800" b="0" i="0" u="none" strike="noStrike" noProof="0" dirty="0">
                          <a:latin typeface="Neue Haas Grotesk Text Pro"/>
                        </a:rPr>
                        <a:t> </a:t>
                      </a:r>
                      <a:r>
                        <a:rPr lang="he-IL" sz="1800" b="0" i="0" u="none" strike="noStrike" noProof="0" dirty="0" err="1">
                          <a:latin typeface="Neue Haas Grotesk Text Pro"/>
                        </a:rPr>
                        <a:t>model-level</a:t>
                      </a:r>
                      <a:r>
                        <a:rPr lang="he-IL" sz="1800" b="0" i="0" u="none" strike="noStrike" noProof="0" dirty="0">
                          <a:latin typeface="Neue Haas Grotesk Text Pro"/>
                        </a:rPr>
                        <a:t> </a:t>
                      </a:r>
                      <a:r>
                        <a:rPr lang="he-IL" sz="1800" b="0" i="0" u="none" strike="noStrike" noProof="0" dirty="0" err="1">
                          <a:latin typeface="Neue Haas Grotesk Text Pro"/>
                        </a:rPr>
                        <a:t>analys.e</a:t>
                      </a:r>
                    </a:p>
                    <a:p>
                      <a:pPr lvl="0" algn="l" rtl="1">
                        <a:lnSpc>
                          <a:spcPct val="100000"/>
                        </a:lnSpc>
                        <a:spcBef>
                          <a:spcPts val="0"/>
                        </a:spcBef>
                        <a:spcAft>
                          <a:spcPts val="0"/>
                        </a:spcAft>
                        <a:buNone/>
                      </a:pPr>
                      <a:r>
                        <a:rPr lang="he-IL" sz="1800" b="0" i="0" u="none" strike="noStrike" noProof="0" dirty="0" err="1">
                          <a:latin typeface="Neue Haas Grotesk Text Pro"/>
                        </a:rPr>
                        <a:t>They</a:t>
                      </a:r>
                      <a:r>
                        <a:rPr lang="he-IL" sz="1800" b="0" i="0" u="none" strike="noStrike" noProof="0" dirty="0">
                          <a:latin typeface="Neue Haas Grotesk Text Pro"/>
                        </a:rPr>
                        <a:t> </a:t>
                      </a:r>
                      <a:r>
                        <a:rPr lang="he-IL" sz="1800" b="0" i="0" u="none" strike="noStrike" noProof="0" dirty="0" err="1">
                          <a:latin typeface="Neue Haas Grotesk Text Pro"/>
                        </a:rPr>
                        <a:t>converting</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graphs</a:t>
                      </a:r>
                      <a:r>
                        <a:rPr lang="he-IL" sz="1800" b="0" i="0" u="none" strike="noStrike" noProof="0" dirty="0">
                          <a:latin typeface="Neue Haas Grotesk Text Pro"/>
                        </a:rPr>
                        <a:t> </a:t>
                      </a:r>
                      <a:r>
                        <a:rPr lang="he-IL" sz="1800" b="0" i="0" u="none" strike="noStrike" noProof="0" dirty="0" err="1">
                          <a:latin typeface="Neue Haas Grotesk Text Pro"/>
                        </a:rPr>
                        <a:t>to</a:t>
                      </a:r>
                      <a:r>
                        <a:rPr lang="he-IL" sz="1800" b="0" i="0" u="none" strike="noStrike" noProof="0" dirty="0">
                          <a:latin typeface="Neue Haas Grotesk Text Pro"/>
                        </a:rPr>
                        <a:t> </a:t>
                      </a:r>
                      <a:r>
                        <a:rPr lang="he-IL" sz="1800" b="0" i="0" u="none" strike="noStrike" noProof="0" dirty="0" err="1">
                          <a:latin typeface="Neue Haas Grotesk Text Pro"/>
                        </a:rPr>
                        <a:t>text</a:t>
                      </a:r>
                      <a:r>
                        <a:rPr lang="he-IL" sz="1800" b="0" i="0" u="none" strike="noStrike" noProof="0" dirty="0">
                          <a:latin typeface="Neue Haas Grotesk Text Pro"/>
                        </a:rPr>
                        <a:t> </a:t>
                      </a:r>
                      <a:r>
                        <a:rPr lang="he-IL" sz="1800" b="0" i="0" u="none" strike="noStrike" noProof="0" dirty="0" err="1">
                          <a:latin typeface="Neue Haas Grotesk Text Pro"/>
                        </a:rPr>
                        <a:t>and</a:t>
                      </a:r>
                      <a:r>
                        <a:rPr lang="he-IL" sz="1800" b="0" i="0" u="none" strike="noStrike" noProof="0" dirty="0">
                          <a:latin typeface="Neue Haas Grotesk Text Pro"/>
                        </a:rPr>
                        <a:t> </a:t>
                      </a:r>
                      <a:r>
                        <a:rPr lang="he-IL" sz="1800" b="0" i="0" u="none" strike="noStrike" noProof="0" dirty="0" err="1">
                          <a:latin typeface="Neue Haas Grotesk Text Pro"/>
                        </a:rPr>
                        <a:t>showed</a:t>
                      </a:r>
                      <a:r>
                        <a:rPr lang="he-IL" sz="1800" b="0" i="0" u="none" strike="noStrike" noProof="0" dirty="0">
                          <a:latin typeface="Neue Haas Grotesk Text Pro"/>
                        </a:rPr>
                        <a:t> </a:t>
                      </a:r>
                      <a:r>
                        <a:rPr lang="he-IL" sz="1800" b="0" i="0" u="none" strike="noStrike" noProof="0" dirty="0" err="1">
                          <a:latin typeface="Neue Haas Grotesk Text Pro"/>
                        </a:rPr>
                        <a:t>only</a:t>
                      </a:r>
                      <a:r>
                        <a:rPr lang="he-IL" sz="1800" b="0" i="0" u="none" strike="noStrike" noProof="0" dirty="0">
                          <a:latin typeface="Neue Haas Grotesk Text Pro"/>
                        </a:rPr>
                        <a:t> </a:t>
                      </a:r>
                      <a:r>
                        <a:rPr lang="he-IL" sz="1800" b="0" i="0" u="none" strike="noStrike" noProof="0" dirty="0" err="1">
                          <a:latin typeface="Neue Haas Grotesk Text Pro"/>
                        </a:rPr>
                        <a:t>on</a:t>
                      </a:r>
                      <a:r>
                        <a:rPr lang="he-IL" sz="1800" b="0" i="0" u="none" strike="noStrike" noProof="0" dirty="0">
                          <a:latin typeface="Neue Haas Grotesk Text Pro"/>
                        </a:rPr>
                        <a:t> GAM </a:t>
                      </a:r>
                      <a:r>
                        <a:rPr lang="he-IL" sz="1800" b="0" i="0" u="none" strike="noStrike" noProof="0" dirty="0" err="1">
                          <a:latin typeface="Neue Haas Grotesk Text Pro"/>
                        </a:rPr>
                        <a:t>model</a:t>
                      </a:r>
                      <a:r>
                        <a:rPr lang="he-IL" sz="1800" b="0" i="0" u="none" strike="noStrike" noProof="0" dirty="0">
                          <a:latin typeface="Neue Haas Grotesk Text Pro"/>
                        </a:rPr>
                        <a:t>.</a:t>
                      </a:r>
                    </a:p>
                    <a:p>
                      <a:pPr lvl="0" rtl="1">
                        <a:buNone/>
                      </a:pPr>
                      <a:endParaRPr lang="he-IL" dirty="0"/>
                    </a:p>
                  </a:txBody>
                  <a:tcPr/>
                </a:tc>
                <a:tc>
                  <a:txBody>
                    <a:bodyPr/>
                    <a:lstStyle/>
                    <a:p>
                      <a:pPr lvl="0" algn="l" rtl="1">
                        <a:lnSpc>
                          <a:spcPct val="100000"/>
                        </a:lnSpc>
                        <a:spcBef>
                          <a:spcPts val="0"/>
                        </a:spcBef>
                        <a:spcAft>
                          <a:spcPts val="0"/>
                        </a:spcAft>
                        <a:buNone/>
                      </a:pPr>
                      <a:r>
                        <a:rPr lang="he-IL" sz="1800" b="0" i="0" u="none" strike="noStrike" noProof="0" dirty="0">
                          <a:solidFill>
                            <a:srgbClr val="000000"/>
                          </a:solidFill>
                          <a:latin typeface="Neue Haas Grotesk Text Pro"/>
                          <a:hlinkClick r:id="rId3"/>
                        </a:rPr>
                        <a:t>Talk2EBM</a:t>
                      </a:r>
                      <a:endParaRPr lang="he-IL" sz="1800" b="0" i="0" u="none" strike="noStrike" noProof="0" dirty="0">
                        <a:solidFill>
                          <a:srgbClr val="000000"/>
                        </a:solidFill>
                        <a:latin typeface="Neue Haas Grotesk Text Pro"/>
                      </a:endParaRPr>
                    </a:p>
                    <a:p>
                      <a:pPr lvl="0" rtl="1">
                        <a:buNone/>
                      </a:pPr>
                      <a:endParaRPr lang="he-IL" dirty="0"/>
                    </a:p>
                  </a:txBody>
                  <a:tcPr/>
                </a:tc>
                <a:extLst>
                  <a:ext uri="{0D108BD9-81ED-4DB2-BD59-A6C34878D82A}">
                    <a16:rowId xmlns:a16="http://schemas.microsoft.com/office/drawing/2014/main" val="328717318"/>
                  </a:ext>
                </a:extLst>
              </a:tr>
              <a:tr h="370840">
                <a:tc>
                  <a:txBody>
                    <a:bodyPr/>
                    <a:lstStyle/>
                    <a:p>
                      <a:pPr lvl="0" rtl="1">
                        <a:buNone/>
                      </a:pPr>
                      <a:r>
                        <a:rPr lang="he-IL" sz="1800" b="0" i="0" u="none" strike="noStrike" noProof="0" dirty="0">
                          <a:latin typeface="Neue Haas Grotesk Text Pro"/>
                        </a:rPr>
                        <a:t>https://github.com/sibyl-dev/Explingo</a:t>
                      </a:r>
                      <a:endParaRPr lang="he-IL" dirty="0"/>
                    </a:p>
                  </a:txBody>
                  <a:tcPr/>
                </a:tc>
                <a:tc>
                  <a:txBody>
                    <a:bodyPr/>
                    <a:lstStyle/>
                    <a:p>
                      <a:pPr rtl="1"/>
                      <a:r>
                        <a:rPr lang="he-IL" dirty="0" err="1"/>
                        <a:t>Showed</a:t>
                      </a:r>
                      <a:r>
                        <a:rPr lang="he-IL" dirty="0"/>
                        <a:t> </a:t>
                      </a:r>
                      <a:r>
                        <a:rPr lang="he-IL" dirty="0" err="1"/>
                        <a:t>how</a:t>
                      </a:r>
                      <a:r>
                        <a:rPr lang="he-IL" dirty="0"/>
                        <a:t> </a:t>
                      </a:r>
                      <a:r>
                        <a:rPr lang="he-IL" dirty="0" err="1"/>
                        <a:t>to</a:t>
                      </a:r>
                      <a:r>
                        <a:rPr lang="he-IL" dirty="0"/>
                        <a:t> </a:t>
                      </a:r>
                      <a:r>
                        <a:rPr lang="he-IL" dirty="0" err="1"/>
                        <a:t>narrate</a:t>
                      </a:r>
                      <a:r>
                        <a:rPr lang="he-IL" dirty="0"/>
                        <a:t> </a:t>
                      </a:r>
                      <a:r>
                        <a:rPr lang="he-IL" dirty="0" err="1"/>
                        <a:t>with</a:t>
                      </a:r>
                      <a:r>
                        <a:rPr lang="he-IL" dirty="0"/>
                        <a:t> LLM </a:t>
                      </a:r>
                      <a:r>
                        <a:rPr lang="he-IL" dirty="0" err="1"/>
                        <a:t>local</a:t>
                      </a:r>
                      <a:r>
                        <a:rPr lang="he-IL" dirty="0"/>
                        <a:t> </a:t>
                      </a:r>
                      <a:r>
                        <a:rPr lang="he-IL" dirty="0" err="1"/>
                        <a:t>shap</a:t>
                      </a:r>
                      <a:r>
                        <a:rPr lang="he-IL" dirty="0"/>
                        <a:t> </a:t>
                      </a:r>
                      <a:r>
                        <a:rPr lang="he-IL" dirty="0" err="1"/>
                        <a:t>explantion</a:t>
                      </a:r>
                      <a:r>
                        <a:rPr lang="he-IL" dirty="0"/>
                        <a:t> </a:t>
                      </a:r>
                      <a:r>
                        <a:rPr lang="he-IL" dirty="0" err="1"/>
                        <a:t>and</a:t>
                      </a:r>
                      <a:r>
                        <a:rPr lang="he-IL" dirty="0"/>
                        <a:t> </a:t>
                      </a:r>
                      <a:r>
                        <a:rPr lang="he-IL" dirty="0" err="1"/>
                        <a:t>how</a:t>
                      </a:r>
                      <a:r>
                        <a:rPr lang="he-IL" dirty="0"/>
                        <a:t> </a:t>
                      </a:r>
                      <a:r>
                        <a:rPr lang="he-IL" dirty="0" err="1"/>
                        <a:t>to</a:t>
                      </a:r>
                      <a:r>
                        <a:rPr lang="he-IL" dirty="0"/>
                        <a:t> </a:t>
                      </a:r>
                      <a:r>
                        <a:rPr lang="he-IL" dirty="0" err="1"/>
                        <a:t>evaluate</a:t>
                      </a:r>
                      <a:r>
                        <a:rPr lang="he-IL" dirty="0"/>
                        <a:t> </a:t>
                      </a:r>
                      <a:r>
                        <a:rPr lang="he-IL" dirty="0" err="1"/>
                        <a:t>it</a:t>
                      </a:r>
                      <a:endParaRPr lang="he-IL" dirty="0"/>
                    </a:p>
                  </a:txBody>
                  <a:tcPr/>
                </a:tc>
                <a:tc>
                  <a:txBody>
                    <a:bodyPr/>
                    <a:lstStyle/>
                    <a:p>
                      <a:pPr lvl="0" rtl="1">
                        <a:buNone/>
                      </a:pPr>
                      <a:r>
                        <a:rPr lang="he-IL" sz="1800" b="0" i="0" u="none" strike="noStrike" noProof="0" dirty="0">
                          <a:latin typeface="Neue Haas Grotesk Text Pro"/>
                          <a:hlinkClick r:id="" action="ppaction://noaction"/>
                        </a:rPr>
                        <a:t>LLMs for XAI</a:t>
                      </a:r>
                      <a:endParaRPr lang="he-IL"/>
                    </a:p>
                  </a:txBody>
                  <a:tcPr/>
                </a:tc>
                <a:extLst>
                  <a:ext uri="{0D108BD9-81ED-4DB2-BD59-A6C34878D82A}">
                    <a16:rowId xmlns:a16="http://schemas.microsoft.com/office/drawing/2014/main" val="1449010372"/>
                  </a:ext>
                </a:extLst>
              </a:tr>
            </a:tbl>
          </a:graphicData>
        </a:graphic>
      </p:graphicFrame>
    </p:spTree>
    <p:extLst>
      <p:ext uri="{BB962C8B-B14F-4D97-AF65-F5344CB8AC3E}">
        <p14:creationId xmlns:p14="http://schemas.microsoft.com/office/powerpoint/2010/main" val="336581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4D4E9A-772E-4AFA-EF76-C8024A3D9126}"/>
              </a:ext>
            </a:extLst>
          </p:cNvPr>
          <p:cNvSpPr>
            <a:spLocks noGrp="1"/>
          </p:cNvSpPr>
          <p:nvPr>
            <p:ph type="title"/>
          </p:nvPr>
        </p:nvSpPr>
        <p:spPr/>
        <p:txBody>
          <a:bodyPr/>
          <a:lstStyle/>
          <a:p>
            <a:r>
              <a:rPr lang="he-IL" dirty="0" err="1"/>
              <a:t>Improve</a:t>
            </a:r>
            <a:r>
              <a:rPr lang="he-IL" dirty="0"/>
              <a:t> </a:t>
            </a:r>
            <a:r>
              <a:rPr lang="he-IL" dirty="0" err="1"/>
              <a:t>Meta</a:t>
            </a:r>
            <a:r>
              <a:rPr lang="he-IL" dirty="0"/>
              <a:t> </a:t>
            </a:r>
            <a:r>
              <a:rPr lang="he-IL" dirty="0" err="1"/>
              <a:t>Data</a:t>
            </a:r>
          </a:p>
        </p:txBody>
      </p:sp>
      <p:sp>
        <p:nvSpPr>
          <p:cNvPr id="3" name="מציין מיקום תוכן 2">
            <a:extLst>
              <a:ext uri="{FF2B5EF4-FFF2-40B4-BE49-F238E27FC236}">
                <a16:creationId xmlns:a16="http://schemas.microsoft.com/office/drawing/2014/main" id="{5290CA50-22A8-66F1-EB27-2DC8FE238495}"/>
              </a:ext>
            </a:extLst>
          </p:cNvPr>
          <p:cNvSpPr>
            <a:spLocks noGrp="1"/>
          </p:cNvSpPr>
          <p:nvPr>
            <p:ph idx="1"/>
          </p:nvPr>
        </p:nvSpPr>
        <p:spPr/>
        <p:txBody>
          <a:bodyPr vert="horz" lIns="91440" tIns="45720" rIns="91440" bIns="45720" rtlCol="0" anchor="t">
            <a:normAutofit/>
          </a:bodyPr>
          <a:lstStyle/>
          <a:p>
            <a:r>
              <a:rPr lang="he-IL" dirty="0"/>
              <a:t>"</a:t>
            </a:r>
            <a:r>
              <a:rPr lang="he-IL" dirty="0">
                <a:ea typeface="+mn-lt"/>
                <a:cs typeface="+mn-lt"/>
              </a:rPr>
              <a:t>'</a:t>
            </a:r>
            <a:r>
              <a:rPr lang="he-IL" dirty="0" err="1">
                <a:ea typeface="+mn-lt"/>
                <a:cs typeface="+mn-lt"/>
              </a:rPr>
              <a:t>You</a:t>
            </a:r>
            <a:r>
              <a:rPr lang="he-IL" dirty="0">
                <a:ea typeface="+mn-lt"/>
                <a:cs typeface="+mn-lt"/>
              </a:rPr>
              <a:t> </a:t>
            </a:r>
            <a:r>
              <a:rPr lang="he-IL" dirty="0" err="1">
                <a:ea typeface="+mn-lt"/>
                <a:cs typeface="+mn-lt"/>
              </a:rPr>
              <a:t>are</a:t>
            </a:r>
            <a:r>
              <a:rPr lang="he-IL" dirty="0">
                <a:ea typeface="+mn-lt"/>
                <a:cs typeface="+mn-lt"/>
              </a:rPr>
              <a:t> </a:t>
            </a:r>
            <a:r>
              <a:rPr lang="he-IL" dirty="0" err="1">
                <a:ea typeface="+mn-lt"/>
                <a:cs typeface="+mn-lt"/>
              </a:rPr>
              <a:t>helping</a:t>
            </a:r>
            <a:r>
              <a:rPr lang="he-IL" dirty="0">
                <a:ea typeface="+mn-lt"/>
                <a:cs typeface="+mn-lt"/>
              </a:rPr>
              <a:t> </a:t>
            </a:r>
            <a:r>
              <a:rPr lang="he-IL" dirty="0" err="1">
                <a:ea typeface="+mn-lt"/>
                <a:cs typeface="+mn-lt"/>
              </a:rPr>
              <a:t>users</a:t>
            </a:r>
            <a:r>
              <a:rPr lang="he-IL" dirty="0">
                <a:ea typeface="+mn-lt"/>
                <a:cs typeface="+mn-lt"/>
              </a:rPr>
              <a:t> </a:t>
            </a:r>
            <a:r>
              <a:rPr lang="he-IL" dirty="0" err="1">
                <a:ea typeface="+mn-lt"/>
                <a:cs typeface="+mn-lt"/>
              </a:rPr>
              <a:t>understand</a:t>
            </a:r>
            <a:r>
              <a:rPr lang="he-IL" dirty="0">
                <a:ea typeface="+mn-lt"/>
                <a:cs typeface="+mn-lt"/>
              </a:rPr>
              <a:t> </a:t>
            </a:r>
            <a:r>
              <a:rPr lang="he-IL" dirty="0" err="1">
                <a:ea typeface="+mn-lt"/>
                <a:cs typeface="+mn-lt"/>
              </a:rPr>
              <a:t>an</a:t>
            </a:r>
            <a:r>
              <a:rPr lang="he-IL" dirty="0">
                <a:ea typeface="+mn-lt"/>
                <a:cs typeface="+mn-lt"/>
              </a:rPr>
              <a:t> ML </a:t>
            </a:r>
            <a:r>
              <a:rPr lang="he-IL" dirty="0" err="1">
                <a:ea typeface="+mn-lt"/>
                <a:cs typeface="+mn-lt"/>
              </a:rPr>
              <a:t>model</a:t>
            </a:r>
            <a:r>
              <a:rPr lang="he-IL" dirty="0">
                <a:ea typeface="+mn-lt"/>
                <a:cs typeface="+mn-lt"/>
              </a:rPr>
              <a:t> </a:t>
            </a:r>
            <a:r>
              <a:rPr lang="he-IL" dirty="0" err="1">
                <a:ea typeface="+mn-lt"/>
                <a:cs typeface="+mn-lt"/>
              </a:rPr>
              <a:t>features</a:t>
            </a:r>
            <a:r>
              <a:rPr lang="he-IL" dirty="0">
                <a:ea typeface="+mn-lt"/>
                <a:cs typeface="+mn-lt"/>
              </a:rPr>
              <a:t>.  </a:t>
            </a:r>
            <a:r>
              <a:rPr lang="he-IL" dirty="0" err="1">
                <a:ea typeface="+mn-lt"/>
                <a:cs typeface="+mn-lt"/>
              </a:rPr>
              <a:t>Given</a:t>
            </a:r>
            <a:r>
              <a:rPr lang="he-IL" dirty="0">
                <a:ea typeface="+mn-lt"/>
                <a:cs typeface="+mn-lt"/>
              </a:rPr>
              <a:t> </a:t>
            </a:r>
            <a:r>
              <a:rPr lang="he-IL" dirty="0" err="1">
                <a:ea typeface="+mn-lt"/>
                <a:cs typeface="+mn-lt"/>
              </a:rPr>
              <a:t>table</a:t>
            </a:r>
            <a:r>
              <a:rPr lang="he-IL" dirty="0">
                <a:ea typeface="+mn-lt"/>
                <a:cs typeface="+mn-lt"/>
              </a:rPr>
              <a:t> </a:t>
            </a:r>
            <a:r>
              <a:rPr lang="he-IL" dirty="0" err="1">
                <a:ea typeface="+mn-lt"/>
                <a:cs typeface="+mn-lt"/>
              </a:rPr>
              <a:t>name</a:t>
            </a:r>
            <a:r>
              <a:rPr lang="he-IL" dirty="0">
                <a:ea typeface="+mn-lt"/>
                <a:cs typeface="+mn-lt"/>
              </a:rPr>
              <a:t> </a:t>
            </a:r>
            <a:r>
              <a:rPr lang="he-IL" dirty="0" err="1">
                <a:ea typeface="+mn-lt"/>
                <a:cs typeface="+mn-lt"/>
              </a:rPr>
              <a:t>and</a:t>
            </a:r>
            <a:r>
              <a:rPr lang="he-IL" dirty="0">
                <a:ea typeface="+mn-lt"/>
                <a:cs typeface="+mn-lt"/>
              </a:rPr>
              <a:t> </a:t>
            </a:r>
            <a:r>
              <a:rPr lang="he-IL" dirty="0" err="1">
                <a:ea typeface="+mn-lt"/>
                <a:cs typeface="+mn-lt"/>
              </a:rPr>
              <a:t>features</a:t>
            </a:r>
            <a:r>
              <a:rPr lang="he-IL" dirty="0">
                <a:ea typeface="+mn-lt"/>
                <a:cs typeface="+mn-lt"/>
              </a:rPr>
              <a:t> </a:t>
            </a:r>
            <a:r>
              <a:rPr lang="he-IL" dirty="0" err="1">
                <a:ea typeface="+mn-lt"/>
                <a:cs typeface="+mn-lt"/>
              </a:rPr>
              <a:t>information</a:t>
            </a:r>
            <a:r>
              <a:rPr lang="he-IL" dirty="0">
                <a:ea typeface="+mn-lt"/>
                <a:cs typeface="+mn-lt"/>
              </a:rPr>
              <a:t> .. "</a:t>
            </a:r>
          </a:p>
          <a:p>
            <a:endParaRPr lang="he-IL" dirty="0"/>
          </a:p>
        </p:txBody>
      </p:sp>
      <p:graphicFrame>
        <p:nvGraphicFramePr>
          <p:cNvPr id="4" name="טבלה 3">
            <a:extLst>
              <a:ext uri="{FF2B5EF4-FFF2-40B4-BE49-F238E27FC236}">
                <a16:creationId xmlns:a16="http://schemas.microsoft.com/office/drawing/2014/main" id="{CDC09D4D-1DB8-5859-9319-FA2688EC5DD3}"/>
              </a:ext>
            </a:extLst>
          </p:cNvPr>
          <p:cNvGraphicFramePr>
            <a:graphicFrameLocks noGrp="1"/>
          </p:cNvGraphicFramePr>
          <p:nvPr>
            <p:extLst>
              <p:ext uri="{D42A27DB-BD31-4B8C-83A1-F6EECF244321}">
                <p14:modId xmlns:p14="http://schemas.microsoft.com/office/powerpoint/2010/main" val="564744679"/>
              </p:ext>
            </p:extLst>
          </p:nvPr>
        </p:nvGraphicFramePr>
        <p:xfrm>
          <a:off x="1741293" y="3426247"/>
          <a:ext cx="8168640" cy="3296920"/>
        </p:xfrm>
        <a:graphic>
          <a:graphicData uri="http://schemas.openxmlformats.org/drawingml/2006/table">
            <a:tbl>
              <a:tblPr rtl="1" firstRow="1" bandRow="1">
                <a:tableStyleId>{5C22544A-7EE6-4342-B048-85BDC9FD1C3A}</a:tableStyleId>
              </a:tblPr>
              <a:tblGrid>
                <a:gridCol w="2042160">
                  <a:extLst>
                    <a:ext uri="{9D8B030D-6E8A-4147-A177-3AD203B41FA5}">
                      <a16:colId xmlns:a16="http://schemas.microsoft.com/office/drawing/2014/main" val="1903740574"/>
                    </a:ext>
                  </a:extLst>
                </a:gridCol>
                <a:gridCol w="2042160">
                  <a:extLst>
                    <a:ext uri="{9D8B030D-6E8A-4147-A177-3AD203B41FA5}">
                      <a16:colId xmlns:a16="http://schemas.microsoft.com/office/drawing/2014/main" val="617966071"/>
                    </a:ext>
                  </a:extLst>
                </a:gridCol>
                <a:gridCol w="2042160">
                  <a:extLst>
                    <a:ext uri="{9D8B030D-6E8A-4147-A177-3AD203B41FA5}">
                      <a16:colId xmlns:a16="http://schemas.microsoft.com/office/drawing/2014/main" val="3611937890"/>
                    </a:ext>
                  </a:extLst>
                </a:gridCol>
                <a:gridCol w="2042160">
                  <a:extLst>
                    <a:ext uri="{9D8B030D-6E8A-4147-A177-3AD203B41FA5}">
                      <a16:colId xmlns:a16="http://schemas.microsoft.com/office/drawing/2014/main" val="4198594146"/>
                    </a:ext>
                  </a:extLst>
                </a:gridCol>
              </a:tblGrid>
              <a:tr h="370840">
                <a:tc>
                  <a:txBody>
                    <a:bodyPr/>
                    <a:lstStyle/>
                    <a:p>
                      <a:pPr rtl="1"/>
                      <a:r>
                        <a:rPr lang="he-IL" dirty="0" err="1"/>
                        <a:t>New</a:t>
                      </a:r>
                      <a:r>
                        <a:rPr lang="he-IL" dirty="0"/>
                        <a:t> </a:t>
                      </a:r>
                      <a:r>
                        <a:rPr lang="he-IL" dirty="0" err="1"/>
                        <a:t>Description</a:t>
                      </a:r>
                    </a:p>
                  </a:txBody>
                  <a:tcPr/>
                </a:tc>
                <a:tc>
                  <a:txBody>
                    <a:bodyPr/>
                    <a:lstStyle/>
                    <a:p>
                      <a:pPr rtl="1"/>
                      <a:r>
                        <a:rPr lang="he-IL" dirty="0" err="1"/>
                        <a:t>New</a:t>
                      </a:r>
                      <a:r>
                        <a:rPr lang="he-IL" dirty="0"/>
                        <a:t> </a:t>
                      </a:r>
                      <a:r>
                        <a:rPr lang="he-IL" dirty="0" err="1"/>
                        <a:t>Name</a:t>
                      </a:r>
                    </a:p>
                  </a:txBody>
                  <a:tcPr/>
                </a:tc>
                <a:tc>
                  <a:txBody>
                    <a:bodyPr/>
                    <a:lstStyle/>
                    <a:p>
                      <a:pPr rtl="1"/>
                      <a:r>
                        <a:rPr lang="he-IL" dirty="0" err="1"/>
                        <a:t>Old</a:t>
                      </a:r>
                      <a:r>
                        <a:rPr lang="he-IL" dirty="0"/>
                        <a:t> </a:t>
                      </a:r>
                      <a:r>
                        <a:rPr lang="he-IL" dirty="0" err="1"/>
                        <a:t>Description</a:t>
                      </a:r>
                    </a:p>
                  </a:txBody>
                  <a:tcPr/>
                </a:tc>
                <a:tc>
                  <a:txBody>
                    <a:bodyPr/>
                    <a:lstStyle/>
                    <a:p>
                      <a:pPr rtl="1"/>
                      <a:r>
                        <a:rPr lang="he-IL" dirty="0" err="1"/>
                        <a:t>Old</a:t>
                      </a:r>
                      <a:r>
                        <a:rPr lang="he-IL" dirty="0"/>
                        <a:t> </a:t>
                      </a:r>
                      <a:r>
                        <a:rPr lang="he-IL" dirty="0" err="1"/>
                        <a:t>Name</a:t>
                      </a:r>
                    </a:p>
                  </a:txBody>
                  <a:tcPr/>
                </a:tc>
                <a:extLst>
                  <a:ext uri="{0D108BD9-81ED-4DB2-BD59-A6C34878D82A}">
                    <a16:rowId xmlns:a16="http://schemas.microsoft.com/office/drawing/2014/main" val="3496603883"/>
                  </a:ext>
                </a:extLst>
              </a:tr>
              <a:tr h="370840">
                <a:tc>
                  <a:txBody>
                    <a:bodyPr/>
                    <a:lstStyle/>
                    <a:p>
                      <a:pPr lvl="0" rtl="1">
                        <a:buNone/>
                      </a:pPr>
                      <a:r>
                        <a:rPr lang="he-IL" sz="1800" b="0" i="0" u="none" strike="noStrike" noProof="0" dirty="0" err="1">
                          <a:latin typeface="Neue Haas Grotesk Text Pro"/>
                        </a:rPr>
                        <a:t>Denotes</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month</a:t>
                      </a:r>
                      <a:r>
                        <a:rPr lang="he-IL" sz="1800" b="0" i="0" u="none" strike="noStrike" noProof="0" dirty="0">
                          <a:latin typeface="Neue Haas Grotesk Text Pro"/>
                        </a:rPr>
                        <a:t> </a:t>
                      </a:r>
                      <a:r>
                        <a:rPr lang="he-IL" sz="1800" b="0" i="0" u="none" strike="noStrike" noProof="0" dirty="0" err="1">
                          <a:latin typeface="Neue Haas Grotesk Text Pro"/>
                        </a:rPr>
                        <a:t>in</a:t>
                      </a:r>
                      <a:r>
                        <a:rPr lang="he-IL" sz="1800" b="0" i="0" u="none" strike="noStrike" noProof="0" dirty="0">
                          <a:latin typeface="Neue Haas Grotesk Text Pro"/>
                        </a:rPr>
                        <a:t> </a:t>
                      </a:r>
                      <a:r>
                        <a:rPr lang="he-IL" sz="1800" b="0" i="0" u="none" strike="noStrike" noProof="0" dirty="0" err="1">
                          <a:latin typeface="Neue Haas Grotesk Text Pro"/>
                        </a:rPr>
                        <a:t>which</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bike</a:t>
                      </a:r>
                      <a:r>
                        <a:rPr lang="he-IL" sz="1800" b="0" i="0" u="none" strike="noStrike" noProof="0" dirty="0">
                          <a:latin typeface="Neue Haas Grotesk Text Pro"/>
                        </a:rPr>
                        <a:t> </a:t>
                      </a:r>
                      <a:r>
                        <a:rPr lang="he-IL" sz="1800" b="0" i="0" u="none" strike="noStrike" noProof="0" dirty="0" err="1">
                          <a:latin typeface="Neue Haas Grotesk Text Pro"/>
                        </a:rPr>
                        <a:t>rental</a:t>
                      </a:r>
                      <a:r>
                        <a:rPr lang="he-IL" sz="1800" b="0" i="0" u="none" strike="noStrike" noProof="0" dirty="0">
                          <a:latin typeface="Neue Haas Grotesk Text Pro"/>
                        </a:rPr>
                        <a:t> </a:t>
                      </a:r>
                      <a:r>
                        <a:rPr lang="he-IL" sz="1800" b="0" i="0" u="none" strike="noStrike" noProof="0" dirty="0" err="1">
                          <a:latin typeface="Neue Haas Grotesk Text Pro"/>
                        </a:rPr>
                        <a:t>data</a:t>
                      </a:r>
                      <a:r>
                        <a:rPr lang="he-IL" sz="1800" b="0" i="0" u="none" strike="noStrike" noProof="0" dirty="0">
                          <a:latin typeface="Neue Haas Grotesk Text Pro"/>
                        </a:rPr>
                        <a:t> </a:t>
                      </a:r>
                      <a:r>
                        <a:rPr lang="he-IL" sz="1800" b="0" i="0" u="none" strike="noStrike" noProof="0" dirty="0" err="1">
                          <a:latin typeface="Neue Haas Grotesk Text Pro"/>
                        </a:rPr>
                        <a:t>was</a:t>
                      </a:r>
                      <a:r>
                        <a:rPr lang="he-IL" sz="1800" b="0" i="0" u="none" strike="noStrike" noProof="0" dirty="0">
                          <a:latin typeface="Neue Haas Grotesk Text Pro"/>
                        </a:rPr>
                        <a:t> </a:t>
                      </a:r>
                      <a:r>
                        <a:rPr lang="he-IL" sz="1800" b="0" i="0" u="none" strike="noStrike" noProof="0" dirty="0" err="1">
                          <a:latin typeface="Neue Haas Grotesk Text Pro"/>
                        </a:rPr>
                        <a:t>recorded</a:t>
                      </a:r>
                      <a:r>
                        <a:rPr lang="he-IL" sz="1800" b="0" i="0" u="none" strike="noStrike" noProof="0" dirty="0">
                          <a:latin typeface="Neue Haas Grotesk Text Pro"/>
                        </a:rPr>
                        <a:t>, </a:t>
                      </a:r>
                    </a:p>
                  </a:txBody>
                  <a:tcPr/>
                </a:tc>
                <a:tc>
                  <a:txBody>
                    <a:bodyPr/>
                    <a:lstStyle/>
                    <a:p>
                      <a:pPr rtl="1"/>
                      <a:r>
                        <a:rPr lang="he-IL" dirty="0" err="1"/>
                        <a:t>Month</a:t>
                      </a:r>
                    </a:p>
                  </a:txBody>
                  <a:tcPr/>
                </a:tc>
                <a:tc>
                  <a:txBody>
                    <a:bodyPr/>
                    <a:lstStyle/>
                    <a:p>
                      <a:pPr lvl="0" rtl="1">
                        <a:buNone/>
                      </a:pPr>
                      <a:r>
                        <a:rPr lang="he-IL" sz="1800" b="0" i="0" u="none" strike="noStrike" noProof="0" dirty="0" err="1">
                          <a:latin typeface="Neue Haas Grotesk Text Pro"/>
                        </a:rPr>
                        <a:t>month</a:t>
                      </a:r>
                      <a:r>
                        <a:rPr lang="he-IL" sz="1800" b="0" i="0" u="none" strike="noStrike" noProof="0" dirty="0">
                          <a:latin typeface="Neue Haas Grotesk Text Pro"/>
                        </a:rPr>
                        <a:t> (1 </a:t>
                      </a:r>
                      <a:r>
                        <a:rPr lang="he-IL" sz="1800" b="0" i="0" u="none" strike="noStrike" noProof="0" dirty="0" err="1">
                          <a:latin typeface="Neue Haas Grotesk Text Pro"/>
                        </a:rPr>
                        <a:t>to</a:t>
                      </a:r>
                      <a:r>
                        <a:rPr lang="he-IL" sz="1800" b="0" i="0" u="none" strike="noStrike" noProof="0" dirty="0">
                          <a:latin typeface="Neue Haas Grotesk Text Pro"/>
                        </a:rPr>
                        <a:t> 12)</a:t>
                      </a:r>
                      <a:endParaRPr lang="he-IL" dirty="0"/>
                    </a:p>
                  </a:txBody>
                  <a:tcPr/>
                </a:tc>
                <a:tc>
                  <a:txBody>
                    <a:bodyPr/>
                    <a:lstStyle/>
                    <a:p>
                      <a:pPr lvl="0" rtl="1">
                        <a:buNone/>
                      </a:pPr>
                      <a:r>
                        <a:rPr lang="he-IL" sz="1800" b="0" i="0" u="none" strike="noStrike" noProof="0" dirty="0" err="1">
                          <a:latin typeface="Neue Haas Grotesk Text Pro"/>
                        </a:rPr>
                        <a:t>mnth</a:t>
                      </a:r>
                      <a:endParaRPr lang="he-IL" dirty="0" err="1"/>
                    </a:p>
                  </a:txBody>
                  <a:tcPr/>
                </a:tc>
                <a:extLst>
                  <a:ext uri="{0D108BD9-81ED-4DB2-BD59-A6C34878D82A}">
                    <a16:rowId xmlns:a16="http://schemas.microsoft.com/office/drawing/2014/main" val="179855733"/>
                  </a:ext>
                </a:extLst>
              </a:tr>
              <a:tr h="370840">
                <a:tc>
                  <a:txBody>
                    <a:bodyPr/>
                    <a:lstStyle/>
                    <a:p>
                      <a:pPr lvl="0" rtl="1">
                        <a:buNone/>
                      </a:pPr>
                      <a:r>
                        <a:rPr lang="he-IL" sz="1800" b="0" i="0" u="none" strike="noStrike" noProof="0" dirty="0">
                          <a:latin typeface="Neue Haas Grotesk Text Pro"/>
                        </a:rPr>
                        <a:t>A </a:t>
                      </a:r>
                      <a:r>
                        <a:rPr lang="he-IL" sz="1800" b="0" i="0" u="none" strike="noStrike" noProof="0" dirty="0" err="1">
                          <a:latin typeface="Neue Haas Grotesk Text Pro"/>
                        </a:rPr>
                        <a:t>binary</a:t>
                      </a:r>
                      <a:r>
                        <a:rPr lang="he-IL" sz="1800" b="0" i="0" u="none" strike="noStrike" noProof="0" dirty="0">
                          <a:latin typeface="Neue Haas Grotesk Text Pro"/>
                        </a:rPr>
                        <a:t> </a:t>
                      </a:r>
                      <a:r>
                        <a:rPr lang="he-IL" sz="1800" b="0" i="0" u="none" strike="noStrike" noProof="0" dirty="0" err="1">
                          <a:latin typeface="Neue Haas Grotesk Text Pro"/>
                        </a:rPr>
                        <a:t>indicator</a:t>
                      </a:r>
                      <a:r>
                        <a:rPr lang="he-IL" sz="1800" b="0" i="0" u="none" strike="noStrike" noProof="0" dirty="0">
                          <a:latin typeface="Neue Haas Grotesk Text Pro"/>
                        </a:rPr>
                        <a:t> </a:t>
                      </a:r>
                      <a:r>
                        <a:rPr lang="he-IL" sz="1800" b="0" i="0" u="none" strike="noStrike" noProof="0" dirty="0" err="1">
                          <a:latin typeface="Neue Haas Grotesk Text Pro"/>
                        </a:rPr>
                        <a:t>showing</a:t>
                      </a:r>
                      <a:r>
                        <a:rPr lang="he-IL" sz="1800" b="0" i="0" u="none" strike="noStrike" noProof="0" dirty="0">
                          <a:latin typeface="Neue Haas Grotesk Text Pro"/>
                        </a:rPr>
                        <a:t> </a:t>
                      </a:r>
                      <a:r>
                        <a:rPr lang="he-IL" sz="1800" b="0" i="0" u="none" strike="noStrike" noProof="0" dirty="0" err="1">
                          <a:latin typeface="Neue Haas Grotesk Text Pro"/>
                        </a:rPr>
                        <a:t>whether</a:t>
                      </a:r>
                      <a:r>
                        <a:rPr lang="he-IL" sz="1800" b="0" i="0" u="none" strike="noStrike" noProof="0" dirty="0">
                          <a:latin typeface="Neue Haas Grotesk Text Pro"/>
                        </a:rPr>
                        <a:t> </a:t>
                      </a:r>
                      <a:r>
                        <a:rPr lang="he-IL" sz="1800" b="0" i="0" u="none" strike="noStrike" noProof="0" dirty="0" err="1">
                          <a:latin typeface="Neue Haas Grotesk Text Pro"/>
                        </a:rPr>
                        <a:t>the</a:t>
                      </a:r>
                      <a:r>
                        <a:rPr lang="he-IL" sz="1800" b="0" i="0" u="none" strike="noStrike" noProof="0" dirty="0">
                          <a:latin typeface="Neue Haas Grotesk Text Pro"/>
                        </a:rPr>
                        <a:t> </a:t>
                      </a:r>
                      <a:r>
                        <a:rPr lang="he-IL" sz="1800" b="0" i="0" u="none" strike="noStrike" noProof="0" dirty="0" err="1">
                          <a:latin typeface="Neue Haas Grotesk Text Pro"/>
                        </a:rPr>
                        <a:t>rental</a:t>
                      </a:r>
                      <a:r>
                        <a:rPr lang="he-IL" sz="1800" b="0" i="0" u="none" strike="noStrike" noProof="0" dirty="0">
                          <a:latin typeface="Neue Haas Grotesk Text Pro"/>
                        </a:rPr>
                        <a:t> </a:t>
                      </a:r>
                      <a:r>
                        <a:rPr lang="he-IL" sz="1800" b="0" i="0" u="none" strike="noStrike" noProof="0" dirty="0" err="1">
                          <a:latin typeface="Neue Haas Grotesk Text Pro"/>
                        </a:rPr>
                        <a:t>day</a:t>
                      </a:r>
                      <a:r>
                        <a:rPr lang="he-IL" sz="1800" b="0" i="0" u="none" strike="noStrike" noProof="0" dirty="0">
                          <a:latin typeface="Neue Haas Grotesk Text Pro"/>
                        </a:rPr>
                        <a:t> </a:t>
                      </a:r>
                      <a:r>
                        <a:rPr lang="he-IL" sz="1800" b="0" i="0" u="none" strike="noStrike" noProof="0" dirty="0" err="1">
                          <a:latin typeface="Neue Haas Grotesk Text Pro"/>
                        </a:rPr>
                        <a:t>was</a:t>
                      </a:r>
                      <a:r>
                        <a:rPr lang="he-IL" sz="1800" b="0" i="0" u="none" strike="noStrike" noProof="0" dirty="0">
                          <a:latin typeface="Neue Haas Grotesk Text Pro"/>
                        </a:rPr>
                        <a:t> a </a:t>
                      </a:r>
                      <a:r>
                        <a:rPr lang="he-IL" sz="1800" b="0" i="0" u="none" strike="noStrike" noProof="0" dirty="0" err="1">
                          <a:latin typeface="Neue Haas Grotesk Text Pro"/>
                        </a:rPr>
                        <a:t>holiday</a:t>
                      </a:r>
                      <a:endParaRPr lang="he-IL" dirty="0" err="1"/>
                    </a:p>
                  </a:txBody>
                  <a:tcPr/>
                </a:tc>
                <a:tc>
                  <a:txBody>
                    <a:bodyPr/>
                    <a:lstStyle/>
                    <a:p>
                      <a:pPr lvl="0" rtl="1">
                        <a:buNone/>
                      </a:pPr>
                      <a:r>
                        <a:rPr lang="he-IL" sz="1800" b="0" i="0" u="none" strike="noStrike" noProof="0" dirty="0" err="1">
                          <a:latin typeface="Neue Haas Grotesk Text Pro"/>
                        </a:rPr>
                        <a:t>Holiday</a:t>
                      </a:r>
                      <a:r>
                        <a:rPr lang="he-IL" sz="1800" b="0" i="0" u="none" strike="noStrike" noProof="0" dirty="0">
                          <a:latin typeface="Neue Haas Grotesk Text Pro"/>
                        </a:rPr>
                        <a:t> </a:t>
                      </a:r>
                      <a:r>
                        <a:rPr lang="he-IL" sz="1800" b="0" i="0" u="none" strike="noStrike" noProof="0" dirty="0" err="1">
                          <a:latin typeface="Neue Haas Grotesk Text Pro"/>
                        </a:rPr>
                        <a:t>Indicator</a:t>
                      </a:r>
                      <a:endParaRPr lang="he-IL" dirty="0" err="1"/>
                    </a:p>
                  </a:txBody>
                  <a:tcPr/>
                </a:tc>
                <a:tc>
                  <a:txBody>
                    <a:bodyPr/>
                    <a:lstStyle/>
                    <a:p>
                      <a:pPr lvl="0" rtl="1">
                        <a:buNone/>
                      </a:pPr>
                      <a:r>
                        <a:rPr lang="he-IL" sz="1800" b="0" i="0" u="none" strike="noStrike" noProof="0" dirty="0" err="1">
                          <a:latin typeface="Neue Haas Grotesk Text Pro"/>
                        </a:rPr>
                        <a:t>weather</a:t>
                      </a:r>
                      <a:r>
                        <a:rPr lang="he-IL" sz="1800" b="0" i="0" u="none" strike="noStrike" noProof="0" dirty="0">
                          <a:latin typeface="Neue Haas Grotesk Text Pro"/>
                        </a:rPr>
                        <a:t> </a:t>
                      </a:r>
                      <a:r>
                        <a:rPr lang="he-IL" sz="1800" b="0" i="0" u="none" strike="noStrike" noProof="0" dirty="0" err="1">
                          <a:latin typeface="Neue Haas Grotesk Text Pro"/>
                        </a:rPr>
                        <a:t>day</a:t>
                      </a:r>
                      <a:r>
                        <a:rPr lang="he-IL" sz="1800" b="0" i="0" u="none" strike="noStrike" noProof="0" dirty="0">
                          <a:latin typeface="Neue Haas Grotesk Text Pro"/>
                        </a:rPr>
                        <a:t> </a:t>
                      </a:r>
                      <a:r>
                        <a:rPr lang="he-IL" sz="1800" b="0" i="0" u="none" strike="noStrike" noProof="0" dirty="0" err="1">
                          <a:latin typeface="Neue Haas Grotesk Text Pro"/>
                        </a:rPr>
                        <a:t>is</a:t>
                      </a:r>
                      <a:r>
                        <a:rPr lang="he-IL" sz="1800" b="0" i="0" u="none" strike="noStrike" noProof="0" dirty="0">
                          <a:latin typeface="Neue Haas Grotesk Text Pro"/>
                        </a:rPr>
                        <a:t> </a:t>
                      </a:r>
                      <a:r>
                        <a:rPr lang="he-IL" sz="1800" b="0" i="0" u="none" strike="noStrike" noProof="0" dirty="0" err="1">
                          <a:latin typeface="Neue Haas Grotesk Text Pro"/>
                        </a:rPr>
                        <a:t>holiday</a:t>
                      </a:r>
                      <a:r>
                        <a:rPr lang="he-IL" sz="1800" b="0" i="0" u="none" strike="noStrike" noProof="0" dirty="0">
                          <a:latin typeface="Neue Haas Grotesk Text Pro"/>
                        </a:rPr>
                        <a:t> </a:t>
                      </a:r>
                      <a:r>
                        <a:rPr lang="he-IL" sz="1800" b="0" i="0" u="none" strike="noStrike" noProof="0" dirty="0" err="1">
                          <a:latin typeface="Neue Haas Grotesk Text Pro"/>
                        </a:rPr>
                        <a:t>or</a:t>
                      </a:r>
                      <a:r>
                        <a:rPr lang="he-IL" sz="1800" b="0" i="0" u="none" strike="noStrike" noProof="0" dirty="0">
                          <a:latin typeface="Neue Haas Grotesk Text Pro"/>
                        </a:rPr>
                        <a:t> </a:t>
                      </a:r>
                      <a:r>
                        <a:rPr lang="he-IL" sz="1800" b="0" i="0" u="none" strike="noStrike" noProof="0" dirty="0" err="1">
                          <a:latin typeface="Neue Haas Grotesk Text Pro"/>
                        </a:rPr>
                        <a:t>not</a:t>
                      </a:r>
                      <a:endParaRPr lang="he-IL" dirty="0" err="1"/>
                    </a:p>
                  </a:txBody>
                  <a:tcPr/>
                </a:tc>
                <a:tc>
                  <a:txBody>
                    <a:bodyPr/>
                    <a:lstStyle/>
                    <a:p>
                      <a:pPr lvl="0" rtl="1">
                        <a:buNone/>
                      </a:pPr>
                      <a:r>
                        <a:rPr lang="he-IL" sz="1800" b="0" i="0" u="none" strike="noStrike" noProof="0" dirty="0" err="1">
                          <a:latin typeface="Neue Haas Grotesk Text Pro"/>
                        </a:rPr>
                        <a:t>holiday</a:t>
                      </a:r>
                      <a:endParaRPr lang="he-IL" dirty="0" err="1"/>
                    </a:p>
                  </a:txBody>
                  <a:tcPr/>
                </a:tc>
                <a:extLst>
                  <a:ext uri="{0D108BD9-81ED-4DB2-BD59-A6C34878D82A}">
                    <a16:rowId xmlns:a16="http://schemas.microsoft.com/office/drawing/2014/main" val="4176165877"/>
                  </a:ext>
                </a:extLst>
              </a:tr>
            </a:tbl>
          </a:graphicData>
        </a:graphic>
      </p:graphicFrame>
    </p:spTree>
    <p:extLst>
      <p:ext uri="{BB962C8B-B14F-4D97-AF65-F5344CB8AC3E}">
        <p14:creationId xmlns:p14="http://schemas.microsoft.com/office/powerpoint/2010/main" val="14897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מציין מיקום תוכן 9" descr="תמונה שמכילה טקסט, צילום מסך, תרשים, גופן&#10;&#10;התיאור נוצר באופן אוטומטי">
            <a:extLst>
              <a:ext uri="{FF2B5EF4-FFF2-40B4-BE49-F238E27FC236}">
                <a16:creationId xmlns:a16="http://schemas.microsoft.com/office/drawing/2014/main" id="{74A8CD27-6D36-5DA1-5738-D6B293C6DAE7}"/>
              </a:ext>
            </a:extLst>
          </p:cNvPr>
          <p:cNvPicPr>
            <a:picLocks noGrp="1" noChangeAspect="1"/>
          </p:cNvPicPr>
          <p:nvPr>
            <p:ph idx="1"/>
          </p:nvPr>
        </p:nvPicPr>
        <p:blipFill>
          <a:blip r:embed="rId2"/>
          <a:stretch>
            <a:fillRect/>
          </a:stretch>
        </p:blipFill>
        <p:spPr>
          <a:xfrm>
            <a:off x="1765" y="4521962"/>
            <a:ext cx="3082399" cy="2336800"/>
          </a:xfrm>
        </p:spPr>
      </p:pic>
      <p:sp>
        <p:nvSpPr>
          <p:cNvPr id="2" name="כותרת 1">
            <a:extLst>
              <a:ext uri="{FF2B5EF4-FFF2-40B4-BE49-F238E27FC236}">
                <a16:creationId xmlns:a16="http://schemas.microsoft.com/office/drawing/2014/main" id="{7E553199-7610-E07D-DEE5-D381215F177E}"/>
              </a:ext>
            </a:extLst>
          </p:cNvPr>
          <p:cNvSpPr>
            <a:spLocks noGrp="1"/>
          </p:cNvSpPr>
          <p:nvPr>
            <p:ph type="title"/>
          </p:nvPr>
        </p:nvSpPr>
        <p:spPr/>
        <p:txBody>
          <a:bodyPr/>
          <a:lstStyle/>
          <a:p>
            <a:r>
              <a:rPr lang="he-IL" dirty="0" err="1"/>
              <a:t>Explain</a:t>
            </a:r>
            <a:r>
              <a:rPr lang="he-IL" dirty="0"/>
              <a:t> </a:t>
            </a:r>
            <a:r>
              <a:rPr lang="he-IL" dirty="0" err="1"/>
              <a:t>Feature</a:t>
            </a:r>
            <a:r>
              <a:rPr lang="he-IL" dirty="0"/>
              <a:t> </a:t>
            </a:r>
            <a:r>
              <a:rPr lang="he-IL" dirty="0" err="1"/>
              <a:t>Plot</a:t>
            </a:r>
            <a:r>
              <a:rPr lang="he-IL" dirty="0"/>
              <a:t>: </a:t>
            </a:r>
            <a:r>
              <a:rPr lang="he-IL" dirty="0" err="1"/>
              <a:t>Holiday</a:t>
            </a:r>
          </a:p>
        </p:txBody>
      </p:sp>
      <p:sp>
        <p:nvSpPr>
          <p:cNvPr id="7" name="סימן חיבור 6">
            <a:extLst>
              <a:ext uri="{FF2B5EF4-FFF2-40B4-BE49-F238E27FC236}">
                <a16:creationId xmlns:a16="http://schemas.microsoft.com/office/drawing/2014/main" id="{60E96C23-8758-A706-E5D1-4CC4622A43D2}"/>
              </a:ext>
            </a:extLst>
          </p:cNvPr>
          <p:cNvSpPr/>
          <p:nvPr/>
        </p:nvSpPr>
        <p:spPr>
          <a:xfrm>
            <a:off x="1354667" y="4222750"/>
            <a:ext cx="984250" cy="8255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1CAD159E-A2F4-282F-873D-2B0386B5A9DB}"/>
              </a:ext>
            </a:extLst>
          </p:cNvPr>
          <p:cNvSpPr txBox="1"/>
          <p:nvPr/>
        </p:nvSpPr>
        <p:spPr>
          <a:xfrm>
            <a:off x="184151" y="1909234"/>
            <a:ext cx="4066116" cy="2308324"/>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dirty="0"/>
              <a:t> </a:t>
            </a:r>
            <a:endParaRPr lang="he-IL" dirty="0"/>
          </a:p>
          <a:p>
            <a:r>
              <a:rPr lang="en-US" dirty="0"/>
              <a:t>Dataset: Bike-sharing ...Washington D.C., USA ... </a:t>
            </a:r>
          </a:p>
          <a:p>
            <a:r>
              <a:rPr lang="en-US" dirty="0"/>
              <a:t>ML model task: the model predicts daily count of total rental bikes Feature name: Holiday</a:t>
            </a:r>
          </a:p>
          <a:p>
            <a:r>
              <a:rPr lang="en-US" dirty="0"/>
              <a:t>Feature description: </a:t>
            </a:r>
            <a:r>
              <a:rPr lang="en-US" dirty="0">
                <a:solidFill>
                  <a:srgbClr val="000000"/>
                </a:solidFill>
                <a:latin typeface="Neue Haas Grotesk Text Pro"/>
              </a:rPr>
              <a:t>if </a:t>
            </a:r>
            <a:r>
              <a:rPr lang="en-US" dirty="0" err="1">
                <a:solidFill>
                  <a:srgbClr val="000000"/>
                </a:solidFill>
                <a:latin typeface="Neue Haas Grotesk Text Pro"/>
              </a:rPr>
              <a:t>holliday</a:t>
            </a:r>
          </a:p>
          <a:p>
            <a:r>
              <a:rPr lang="en-US" dirty="0"/>
              <a:t> Features type: Boolean</a:t>
            </a:r>
          </a:p>
        </p:txBody>
      </p:sp>
      <p:sp>
        <p:nvSpPr>
          <p:cNvPr id="8" name="תיבת טקסט 7">
            <a:extLst>
              <a:ext uri="{FF2B5EF4-FFF2-40B4-BE49-F238E27FC236}">
                <a16:creationId xmlns:a16="http://schemas.microsoft.com/office/drawing/2014/main" id="{26A188ED-581F-3D68-ECBF-92146E92B79D}"/>
              </a:ext>
            </a:extLst>
          </p:cNvPr>
          <p:cNvSpPr txBox="1"/>
          <p:nvPr/>
        </p:nvSpPr>
        <p:spPr>
          <a:xfrm>
            <a:off x="6762749" y="2159000"/>
            <a:ext cx="5318125" cy="3693319"/>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af-ZA" err="1">
                <a:ea typeface="+mn-lt"/>
                <a:cs typeface="+mn-lt"/>
              </a:rPr>
              <a:t>The</a:t>
            </a:r>
            <a:r>
              <a:rPr lang="af-ZA">
                <a:ea typeface="+mn-lt"/>
                <a:cs typeface="+mn-lt"/>
              </a:rPr>
              <a:t> plot </a:t>
            </a:r>
            <a:r>
              <a:rPr lang="af-ZA" err="1">
                <a:ea typeface="+mn-lt"/>
                <a:cs typeface="+mn-lt"/>
              </a:rPr>
              <a:t>illustrates</a:t>
            </a:r>
            <a:r>
              <a:rPr lang="af-ZA">
                <a:ea typeface="+mn-lt"/>
                <a:cs typeface="+mn-lt"/>
              </a:rPr>
              <a:t> the impact of the 'holiday' feature on bike rental predictions. On non-holidays (value 0), the SHAP values are around zero, indicating no significant impact. On holidays (value 1), SHAP values are mainly negative, suggesting that holidays lead to fewer bike rentals. This pattern aligns with reduced commuting needs on holidays, causing fewer rentals. The disparity between SHAP values for holidays and non-holidays is the most notable finding, reflecting the real-world effect of holidays on commuting behavior."</a:t>
            </a:r>
            <a:endParaRPr lang="he-IL"/>
          </a:p>
          <a:p>
            <a:endParaRPr lang="af-ZA" dirty="0"/>
          </a:p>
        </p:txBody>
      </p:sp>
      <p:sp>
        <p:nvSpPr>
          <p:cNvPr id="9" name="חץ: ימינה 8">
            <a:extLst>
              <a:ext uri="{FF2B5EF4-FFF2-40B4-BE49-F238E27FC236}">
                <a16:creationId xmlns:a16="http://schemas.microsoft.com/office/drawing/2014/main" id="{5FDACDF8-710F-638D-8251-96175C4306F4}"/>
              </a:ext>
            </a:extLst>
          </p:cNvPr>
          <p:cNvSpPr/>
          <p:nvPr/>
        </p:nvSpPr>
        <p:spPr>
          <a:xfrm>
            <a:off x="3873499" y="4460874"/>
            <a:ext cx="2365375" cy="555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1824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climbing a rock wall&#10;&#10;Description automatically generated">
            <a:extLst>
              <a:ext uri="{FF2B5EF4-FFF2-40B4-BE49-F238E27FC236}">
                <a16:creationId xmlns:a16="http://schemas.microsoft.com/office/drawing/2014/main" id="{9EDA92E1-3101-5247-E77B-63C3CC3A881F}"/>
              </a:ext>
            </a:extLst>
          </p:cNvPr>
          <p:cNvPicPr>
            <a:picLocks noChangeAspect="1"/>
          </p:cNvPicPr>
          <p:nvPr/>
        </p:nvPicPr>
        <p:blipFill>
          <a:blip r:embed="rId3"/>
          <a:srcRect t="6405" r="-1"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8"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F37394-ECF6-FBF8-614F-DACCA100C5E5}"/>
              </a:ext>
            </a:extLst>
          </p:cNvPr>
          <p:cNvSpPr>
            <a:spLocks noGrp="1"/>
          </p:cNvSpPr>
          <p:nvPr>
            <p:ph type="title"/>
          </p:nvPr>
        </p:nvSpPr>
        <p:spPr>
          <a:xfrm>
            <a:off x="374904" y="856488"/>
            <a:ext cx="4992624" cy="1243584"/>
          </a:xfrm>
        </p:spPr>
        <p:txBody>
          <a:bodyPr anchor="ctr">
            <a:normAutofit/>
          </a:bodyPr>
          <a:lstStyle/>
          <a:p>
            <a:r>
              <a:rPr lang="en-US" sz="3400" b="0">
                <a:latin typeface="Arial"/>
                <a:cs typeface="Arial"/>
              </a:rPr>
              <a:t>Who Am I? 🤔</a:t>
            </a:r>
            <a:endParaRPr lang="en-US" sz="3400">
              <a:latin typeface="Arial"/>
              <a:cs typeface="Arial"/>
            </a:endParaRPr>
          </a:p>
        </p:txBody>
      </p:sp>
      <p:sp>
        <p:nvSpPr>
          <p:cNvPr id="15"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221E27-DB92-8EB2-2B88-E5E77AACEB39}"/>
              </a:ext>
            </a:extLst>
          </p:cNvPr>
          <p:cNvSpPr>
            <a:spLocks noGrp="1"/>
          </p:cNvSpPr>
          <p:nvPr>
            <p:ph idx="1"/>
          </p:nvPr>
        </p:nvSpPr>
        <p:spPr>
          <a:xfrm>
            <a:off x="374904" y="2522949"/>
            <a:ext cx="5065776" cy="3402363"/>
          </a:xfrm>
        </p:spPr>
        <p:txBody>
          <a:bodyPr vert="horz" lIns="91440" tIns="45720" rIns="91440" bIns="45720" rtlCol="0" anchor="t">
            <a:normAutofit/>
          </a:bodyPr>
          <a:lstStyle/>
          <a:p>
            <a:pPr marL="0" indent="0">
              <a:buNone/>
            </a:pPr>
            <a:endParaRPr lang="en-US" sz="1800" b="1">
              <a:latin typeface="Neue Haas Grotesk Text Pro"/>
              <a:ea typeface="+mn-lt"/>
              <a:cs typeface="+mn-lt"/>
            </a:endParaRPr>
          </a:p>
          <a:p>
            <a:r>
              <a:rPr lang="en-US" sz="1800">
                <a:latin typeface="Neue Haas Grotesk Text Pro"/>
                <a:ea typeface="+mn-lt"/>
                <a:cs typeface="+mn-lt"/>
              </a:rPr>
              <a:t>Lead Data Scientist at Citi’s Innovation Lab.</a:t>
            </a:r>
            <a:endParaRPr lang="en-US" sz="1800">
              <a:latin typeface="Neue Haas Grotesk Text Pro"/>
              <a:cs typeface="Arial"/>
            </a:endParaRPr>
          </a:p>
          <a:p>
            <a:r>
              <a:rPr lang="en-US" sz="1800">
                <a:latin typeface="Neue Haas Grotesk Text Pro"/>
                <a:ea typeface="+mn-lt"/>
                <a:cs typeface="+mn-lt"/>
              </a:rPr>
              <a:t>Master’s thesis on XAI</a:t>
            </a:r>
            <a:r>
              <a:rPr lang="en-US" sz="1800" i="1">
                <a:latin typeface="Neue Haas Grotesk Text Pro"/>
                <a:ea typeface="+mn-lt"/>
                <a:cs typeface="+mn-lt"/>
              </a:rPr>
              <a:t>.</a:t>
            </a:r>
            <a:endParaRPr lang="en-US" sz="1800">
              <a:latin typeface="Neue Haas Grotesk Text Pro"/>
              <a:cs typeface="Arial"/>
            </a:endParaRPr>
          </a:p>
          <a:p>
            <a:r>
              <a:rPr lang="en-US" sz="1800">
                <a:latin typeface="Neue Haas Grotesk Text Pro"/>
                <a:ea typeface="+mn-lt"/>
                <a:cs typeface="+mn-lt"/>
              </a:rPr>
              <a:t>First time at PyData (and in US),</a:t>
            </a:r>
            <a:br>
              <a:rPr lang="en-US" sz="1800">
                <a:latin typeface="Neue Haas Grotesk Text Pro"/>
                <a:ea typeface="+mn-lt"/>
                <a:cs typeface="+mn-lt"/>
              </a:rPr>
            </a:br>
            <a:r>
              <a:rPr lang="en-US" sz="1800">
                <a:latin typeface="Neue Haas Grotesk Text Pro"/>
                <a:ea typeface="+mn-lt"/>
                <a:cs typeface="+mn-lt"/>
              </a:rPr>
              <a:t> so bear with me if I look like I’m climbing a</a:t>
            </a:r>
            <a:br>
              <a:rPr lang="en-US" sz="1800">
                <a:latin typeface="Neue Haas Grotesk Text Pro"/>
                <a:ea typeface="+mn-lt"/>
                <a:cs typeface="+mn-lt"/>
              </a:rPr>
            </a:br>
            <a:r>
              <a:rPr lang="en-US" sz="1800">
                <a:latin typeface="Neue Haas Grotesk Text Pro"/>
                <a:ea typeface="+mn-lt"/>
                <a:cs typeface="+mn-lt"/>
              </a:rPr>
              <a:t> mountain up here! 🧗‍♂️</a:t>
            </a:r>
            <a:endParaRPr lang="en-US" sz="1800">
              <a:latin typeface="Neue Haas Grotesk Text Pro"/>
              <a:cs typeface="Arial"/>
            </a:endParaRPr>
          </a:p>
          <a:p>
            <a:endParaRPr lang="en-US" sz="1800">
              <a:latin typeface="Neue Haas Grotesk Text Pro"/>
              <a:cs typeface="Arial"/>
            </a:endParaRPr>
          </a:p>
        </p:txBody>
      </p:sp>
    </p:spTree>
    <p:extLst>
      <p:ext uri="{BB962C8B-B14F-4D97-AF65-F5344CB8AC3E}">
        <p14:creationId xmlns:p14="http://schemas.microsoft.com/office/powerpoint/2010/main" val="112177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7462-1315-E9AF-E1E1-DAB98E813E89}"/>
              </a:ext>
            </a:extLst>
          </p:cNvPr>
          <p:cNvSpPr>
            <a:spLocks noGrp="1"/>
          </p:cNvSpPr>
          <p:nvPr>
            <p:ph type="title"/>
          </p:nvPr>
        </p:nvSpPr>
        <p:spPr/>
        <p:txBody>
          <a:bodyPr>
            <a:normAutofit/>
          </a:bodyPr>
          <a:lstStyle/>
          <a:p>
            <a:r>
              <a:rPr lang="en-US" b="0" dirty="0">
                <a:latin typeface="Neue Haas Grotesk Text Pro"/>
                <a:ea typeface="+mj-lt"/>
                <a:cs typeface="Arial"/>
              </a:rPr>
              <a:t>XAI benefits &amp; Stakeholders</a:t>
            </a:r>
            <a:endParaRPr lang="en-US">
              <a:latin typeface="Neue Haas Grotesk Text Pro"/>
              <a:cs typeface="Arial"/>
            </a:endParaRPr>
          </a:p>
        </p:txBody>
      </p:sp>
      <p:sp>
        <p:nvSpPr>
          <p:cNvPr id="3" name="Content Placeholder 2">
            <a:extLst>
              <a:ext uri="{FF2B5EF4-FFF2-40B4-BE49-F238E27FC236}">
                <a16:creationId xmlns:a16="http://schemas.microsoft.com/office/drawing/2014/main" id="{20A3E11B-832C-30E7-EFF3-78F27601D75D}"/>
              </a:ext>
            </a:extLst>
          </p:cNvPr>
          <p:cNvSpPr>
            <a:spLocks noGrp="1"/>
          </p:cNvSpPr>
          <p:nvPr>
            <p:ph idx="1"/>
          </p:nvPr>
        </p:nvSpPr>
        <p:spPr>
          <a:xfrm>
            <a:off x="1115568" y="2314153"/>
            <a:ext cx="3965611" cy="3694176"/>
          </a:xfrm>
        </p:spPr>
        <p:txBody>
          <a:bodyPr vert="horz" lIns="91440" tIns="45720" rIns="91440" bIns="45720" rtlCol="0" anchor="t">
            <a:noAutofit/>
          </a:bodyPr>
          <a:lstStyle/>
          <a:p>
            <a:pPr marL="0" indent="0">
              <a:buNone/>
            </a:pPr>
            <a:r>
              <a:rPr lang="en-US" dirty="0">
                <a:latin typeface="Neue Haas Grotesk Text Pro"/>
                <a:cs typeface="Arial"/>
              </a:rPr>
              <a:t>Stakeholders:</a:t>
            </a:r>
            <a:endParaRPr lang="en-US">
              <a:latin typeface="Neue Haas Grotesk Text Pro"/>
              <a:cs typeface="Arial"/>
            </a:endParaRPr>
          </a:p>
          <a:p>
            <a:r>
              <a:rPr lang="en-US" dirty="0">
                <a:latin typeface="Neue Haas Grotesk Text Pro"/>
                <a:cs typeface="Arial"/>
              </a:rPr>
              <a:t>Model developers (you?)</a:t>
            </a:r>
            <a:endParaRPr lang="en-US">
              <a:latin typeface="Neue Haas Grotesk Text Pro"/>
              <a:cs typeface="Arial"/>
            </a:endParaRPr>
          </a:p>
          <a:p>
            <a:r>
              <a:rPr lang="en-US" dirty="0">
                <a:latin typeface="Neue Haas Grotesk Text Pro"/>
                <a:cs typeface="Arial"/>
              </a:rPr>
              <a:t>Decision makers (</a:t>
            </a:r>
            <a:r>
              <a:rPr lang="en-US" err="1">
                <a:latin typeface="Neue Haas Grotesk Text Pro"/>
                <a:cs typeface="Arial"/>
              </a:rPr>
              <a:t>e.g</a:t>
            </a:r>
            <a:r>
              <a:rPr lang="en-US" dirty="0">
                <a:latin typeface="Neue Haas Grotesk Text Pro"/>
                <a:cs typeface="Arial"/>
              </a:rPr>
              <a:t> doctors, judges)</a:t>
            </a:r>
            <a:endParaRPr lang="en-US">
              <a:latin typeface="Neue Haas Grotesk Text Pro"/>
              <a:cs typeface="Arial"/>
            </a:endParaRPr>
          </a:p>
          <a:p>
            <a:r>
              <a:rPr lang="en-US" dirty="0">
                <a:latin typeface="Neue Haas Grotesk Text Pro"/>
                <a:cs typeface="Arial"/>
              </a:rPr>
              <a:t>Model Risk </a:t>
            </a:r>
            <a:r>
              <a:rPr lang="en-US">
                <a:latin typeface="Neue Haas Grotesk Text Pro"/>
                <a:cs typeface="Arial"/>
              </a:rPr>
              <a:t>Managment</a:t>
            </a:r>
          </a:p>
          <a:p>
            <a:endParaRPr lang="en-US" dirty="0">
              <a:latin typeface="Neue Haas Grotesk Text Pro"/>
              <a:cs typeface="Arial"/>
            </a:endParaRPr>
          </a:p>
        </p:txBody>
      </p:sp>
      <p:sp>
        <p:nvSpPr>
          <p:cNvPr id="5" name="Content Placeholder 2">
            <a:extLst>
              <a:ext uri="{FF2B5EF4-FFF2-40B4-BE49-F238E27FC236}">
                <a16:creationId xmlns:a16="http://schemas.microsoft.com/office/drawing/2014/main" id="{F7C46A43-CD90-BF2D-3617-EF9A40ADE2BB}"/>
              </a:ext>
            </a:extLst>
          </p:cNvPr>
          <p:cNvSpPr txBox="1">
            <a:spLocks/>
          </p:cNvSpPr>
          <p:nvPr/>
        </p:nvSpPr>
        <p:spPr>
          <a:xfrm>
            <a:off x="6790419" y="2310876"/>
            <a:ext cx="4276967" cy="3694176"/>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Neue Haas Grotesk Text Pro"/>
                <a:cs typeface="Arial"/>
              </a:rPr>
              <a:t>Benefits:</a:t>
            </a:r>
          </a:p>
          <a:p>
            <a:r>
              <a:rPr lang="en-US" dirty="0">
                <a:latin typeface="Neue Haas Grotesk Text Pro"/>
                <a:cs typeface="Arial"/>
              </a:rPr>
              <a:t>Debugging</a:t>
            </a:r>
            <a:endParaRPr lang="en-US">
              <a:latin typeface="Neue Haas Grotesk Text Pro"/>
              <a:cs typeface="Arial"/>
            </a:endParaRPr>
          </a:p>
          <a:p>
            <a:r>
              <a:rPr lang="en-US" dirty="0">
                <a:latin typeface="Neue Haas Grotesk Text Pro"/>
                <a:cs typeface="Arial"/>
              </a:rPr>
              <a:t>Bias detection</a:t>
            </a:r>
            <a:endParaRPr lang="en-US">
              <a:latin typeface="Neue Haas Grotesk Text Pro"/>
              <a:cs typeface="Arial"/>
            </a:endParaRPr>
          </a:p>
          <a:p>
            <a:r>
              <a:rPr lang="en-US" dirty="0">
                <a:latin typeface="Neue Haas Grotesk Text Pro"/>
                <a:cs typeface="Arial"/>
              </a:rPr>
              <a:t>when can we trust model predictions</a:t>
            </a:r>
            <a:endParaRPr lang="en-US">
              <a:latin typeface="Neue Haas Grotesk Text Pro"/>
              <a:cs typeface="Arial"/>
            </a:endParaRPr>
          </a:p>
          <a:p>
            <a:r>
              <a:rPr lang="en-US" dirty="0">
                <a:latin typeface="Neue Haas Grotesk Text Pro"/>
                <a:cs typeface="Arial"/>
              </a:rPr>
              <a:t>Clear insights</a:t>
            </a:r>
          </a:p>
          <a:p>
            <a:r>
              <a:rPr lang="en-US" dirty="0">
                <a:latin typeface="Neue Haas Grotesk Text Pro"/>
                <a:cs typeface="Arial"/>
              </a:rPr>
              <a:t>Ensure model compliance</a:t>
            </a:r>
          </a:p>
          <a:p>
            <a:endParaRPr lang="en-US" dirty="0">
              <a:latin typeface="Neue Haas Grotesk Text Pro"/>
              <a:cs typeface="Arial"/>
            </a:endParaRPr>
          </a:p>
        </p:txBody>
      </p:sp>
    </p:spTree>
    <p:extLst>
      <p:ext uri="{BB962C8B-B14F-4D97-AF65-F5344CB8AC3E}">
        <p14:creationId xmlns:p14="http://schemas.microsoft.com/office/powerpoint/2010/main" val="413162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0C8E-F701-A61A-6B52-16175AE4592F}"/>
              </a:ext>
            </a:extLst>
          </p:cNvPr>
          <p:cNvSpPr>
            <a:spLocks noGrp="1"/>
          </p:cNvSpPr>
          <p:nvPr>
            <p:ph type="title"/>
          </p:nvPr>
        </p:nvSpPr>
        <p:spPr/>
        <p:txBody>
          <a:bodyPr>
            <a:normAutofit/>
          </a:bodyPr>
          <a:lstStyle/>
          <a:p>
            <a:r>
              <a:rPr lang="en-US" b="0" dirty="0">
                <a:ea typeface="+mj-lt"/>
                <a:cs typeface="+mj-lt"/>
              </a:rPr>
              <a:t>XAI Challenges &amp; LLMs Opportunities</a:t>
            </a:r>
            <a:endParaRPr lang="en-US" dirty="0"/>
          </a:p>
          <a:p>
            <a:endParaRPr lang="en-US" dirty="0"/>
          </a:p>
        </p:txBody>
      </p:sp>
      <p:graphicFrame>
        <p:nvGraphicFramePr>
          <p:cNvPr id="4" name="Content Placeholder 3">
            <a:extLst>
              <a:ext uri="{FF2B5EF4-FFF2-40B4-BE49-F238E27FC236}">
                <a16:creationId xmlns:a16="http://schemas.microsoft.com/office/drawing/2014/main" id="{B469899D-E9F8-2F2C-2207-3D191C9A0B3E}"/>
              </a:ext>
            </a:extLst>
          </p:cNvPr>
          <p:cNvGraphicFramePr>
            <a:graphicFrameLocks noGrp="1"/>
          </p:cNvGraphicFramePr>
          <p:nvPr>
            <p:ph idx="1"/>
            <p:extLst>
              <p:ext uri="{D42A27DB-BD31-4B8C-83A1-F6EECF244321}">
                <p14:modId xmlns:p14="http://schemas.microsoft.com/office/powerpoint/2010/main" val="613597953"/>
              </p:ext>
            </p:extLst>
          </p:nvPr>
        </p:nvGraphicFramePr>
        <p:xfrm>
          <a:off x="1116013" y="2478088"/>
          <a:ext cx="10167936" cy="3383280"/>
        </p:xfrm>
        <a:graphic>
          <a:graphicData uri="http://schemas.openxmlformats.org/drawingml/2006/table">
            <a:tbl>
              <a:tblPr firstRow="1" bandRow="1">
                <a:tableStyleId>{F5AB1C69-6EDB-4FF4-983F-18BD219EF322}</a:tableStyleId>
              </a:tblPr>
              <a:tblGrid>
                <a:gridCol w="5083968">
                  <a:extLst>
                    <a:ext uri="{9D8B030D-6E8A-4147-A177-3AD203B41FA5}">
                      <a16:colId xmlns:a16="http://schemas.microsoft.com/office/drawing/2014/main" val="3425921689"/>
                    </a:ext>
                  </a:extLst>
                </a:gridCol>
                <a:gridCol w="5083968">
                  <a:extLst>
                    <a:ext uri="{9D8B030D-6E8A-4147-A177-3AD203B41FA5}">
                      <a16:colId xmlns:a16="http://schemas.microsoft.com/office/drawing/2014/main" val="2226868983"/>
                    </a:ext>
                  </a:extLst>
                </a:gridCol>
              </a:tblGrid>
              <a:tr h="370840">
                <a:tc>
                  <a:txBody>
                    <a:bodyPr/>
                    <a:lstStyle/>
                    <a:p>
                      <a:r>
                        <a:rPr lang="en-US" sz="2400" dirty="0">
                          <a:latin typeface="Neue Haas Grotesk Text Pro"/>
                        </a:rPr>
                        <a:t>Challenge</a:t>
                      </a:r>
                    </a:p>
                  </a:txBody>
                  <a:tcPr/>
                </a:tc>
                <a:tc>
                  <a:txBody>
                    <a:bodyPr/>
                    <a:lstStyle/>
                    <a:p>
                      <a:r>
                        <a:rPr lang="en-US" sz="2400" dirty="0">
                          <a:latin typeface="Neue Haas Grotesk Text Pro"/>
                        </a:rPr>
                        <a:t>LLMs Opportunity</a:t>
                      </a:r>
                    </a:p>
                  </a:txBody>
                  <a:tcPr/>
                </a:tc>
                <a:extLst>
                  <a:ext uri="{0D108BD9-81ED-4DB2-BD59-A6C34878D82A}">
                    <a16:rowId xmlns:a16="http://schemas.microsoft.com/office/drawing/2014/main" val="3396527169"/>
                  </a:ext>
                </a:extLst>
              </a:tr>
              <a:tr h="370840">
                <a:tc>
                  <a:txBody>
                    <a:bodyPr/>
                    <a:lstStyle/>
                    <a:p>
                      <a:pPr lvl="0">
                        <a:buNone/>
                      </a:pPr>
                      <a:r>
                        <a:rPr lang="en-US" sz="2400" b="0" i="0" u="none" strike="noStrike" noProof="0" dirty="0">
                          <a:solidFill>
                            <a:srgbClr val="000000"/>
                          </a:solidFill>
                          <a:latin typeface="Neue Haas Grotesk Text Pro"/>
                        </a:rPr>
                        <a:t>Not context aware - domain knowledge</a:t>
                      </a:r>
                      <a:endParaRPr lang="en-US" sz="2400">
                        <a:latin typeface="Neue Haas Grotesk Text Pro"/>
                      </a:endParaRPr>
                    </a:p>
                  </a:txBody>
                  <a:tcPr/>
                </a:tc>
                <a:tc>
                  <a:txBody>
                    <a:bodyPr/>
                    <a:lstStyle/>
                    <a:p>
                      <a:pPr lvl="0">
                        <a:buNone/>
                      </a:pPr>
                      <a:r>
                        <a:rPr lang="en-US" sz="2400" b="0" i="0" u="none" strike="noStrike" noProof="0" dirty="0">
                          <a:solidFill>
                            <a:srgbClr val="000000"/>
                          </a:solidFill>
                          <a:latin typeface="Neue Haas Grotesk Text Pro"/>
                        </a:rPr>
                        <a:t>Domain knowledge from prompt, training and RAG</a:t>
                      </a:r>
                    </a:p>
                  </a:txBody>
                  <a:tcPr/>
                </a:tc>
                <a:extLst>
                  <a:ext uri="{0D108BD9-81ED-4DB2-BD59-A6C34878D82A}">
                    <a16:rowId xmlns:a16="http://schemas.microsoft.com/office/drawing/2014/main" val="2037559416"/>
                  </a:ext>
                </a:extLst>
              </a:tr>
              <a:tr h="370840">
                <a:tc>
                  <a:txBody>
                    <a:bodyPr/>
                    <a:lstStyle/>
                    <a:p>
                      <a:pPr lvl="0">
                        <a:buNone/>
                      </a:pPr>
                      <a:r>
                        <a:rPr lang="en-US" sz="2400" b="0" i="0" u="none" strike="noStrike" noProof="0" dirty="0">
                          <a:solidFill>
                            <a:srgbClr val="000000"/>
                          </a:solidFill>
                          <a:latin typeface="Neue Haas Grotesk Text Pro"/>
                        </a:rPr>
                        <a:t>Lacks summarization capability</a:t>
                      </a:r>
                      <a:endParaRPr lang="en-US" sz="2400" dirty="0">
                        <a:latin typeface="Neue Haas Grotesk Text Pro"/>
                      </a:endParaRPr>
                    </a:p>
                  </a:txBody>
                  <a:tcPr/>
                </a:tc>
                <a:tc>
                  <a:txBody>
                    <a:bodyPr/>
                    <a:lstStyle/>
                    <a:p>
                      <a:pPr lvl="0">
                        <a:buNone/>
                      </a:pPr>
                      <a:r>
                        <a:rPr lang="en-US" sz="2400" b="0" i="0" u="none" strike="noStrike" noProof="0" dirty="0">
                          <a:solidFill>
                            <a:srgbClr val="000000"/>
                          </a:solidFill>
                          <a:latin typeface="Neue Haas Grotesk Text Pro"/>
                        </a:rPr>
                        <a:t>Summarization of texts and images</a:t>
                      </a:r>
                    </a:p>
                  </a:txBody>
                  <a:tcPr/>
                </a:tc>
                <a:extLst>
                  <a:ext uri="{0D108BD9-81ED-4DB2-BD59-A6C34878D82A}">
                    <a16:rowId xmlns:a16="http://schemas.microsoft.com/office/drawing/2014/main" val="1793188457"/>
                  </a:ext>
                </a:extLst>
              </a:tr>
              <a:tr h="278027">
                <a:tc>
                  <a:txBody>
                    <a:bodyPr/>
                    <a:lstStyle/>
                    <a:p>
                      <a:pPr lvl="0">
                        <a:buNone/>
                      </a:pPr>
                      <a:r>
                        <a:rPr lang="en-US" sz="2400" b="0" i="0" u="none" strike="noStrike" noProof="0" dirty="0">
                          <a:solidFill>
                            <a:srgbClr val="000000"/>
                          </a:solidFill>
                          <a:latin typeface="Neue Haas Grotesk Text Pro"/>
                        </a:rPr>
                        <a:t>Not flexible for different stakeholders</a:t>
                      </a:r>
                      <a:endParaRPr lang="en-US" sz="2400">
                        <a:latin typeface="Neue Haas Grotesk Text Pro"/>
                      </a:endParaRPr>
                    </a:p>
                  </a:txBody>
                  <a:tcPr/>
                </a:tc>
                <a:tc>
                  <a:txBody>
                    <a:bodyPr/>
                    <a:lstStyle/>
                    <a:p>
                      <a:pPr lvl="0">
                        <a:buNone/>
                      </a:pPr>
                      <a:r>
                        <a:rPr lang="en-US" sz="2400" b="0" i="0" u="none" strike="noStrike" noProof="0" dirty="0">
                          <a:solidFill>
                            <a:srgbClr val="000000"/>
                          </a:solidFill>
                          <a:latin typeface="Neue Haas Grotesk Text Pro"/>
                        </a:rPr>
                        <a:t>User-friendly model and metadata explanations</a:t>
                      </a:r>
                      <a:endParaRPr lang="en-US" sz="2400">
                        <a:latin typeface="Neue Haas Grotesk Text Pro"/>
                      </a:endParaRPr>
                    </a:p>
                  </a:txBody>
                  <a:tcPr/>
                </a:tc>
                <a:extLst>
                  <a:ext uri="{0D108BD9-81ED-4DB2-BD59-A6C34878D82A}">
                    <a16:rowId xmlns:a16="http://schemas.microsoft.com/office/drawing/2014/main" val="3525855689"/>
                  </a:ext>
                </a:extLst>
              </a:tr>
              <a:tr h="370840">
                <a:tc>
                  <a:txBody>
                    <a:bodyPr/>
                    <a:lstStyle/>
                    <a:p>
                      <a:pPr lvl="0">
                        <a:buNone/>
                      </a:pPr>
                      <a:r>
                        <a:rPr lang="en-US" sz="2400" b="0" i="0" u="none" strike="noStrike" noProof="0" dirty="0">
                          <a:solidFill>
                            <a:srgbClr val="000000"/>
                          </a:solidFill>
                          <a:latin typeface="Neue Haas Grotesk Text Pro"/>
                        </a:rPr>
                        <a:t>Can't ask follow up questions</a:t>
                      </a:r>
                    </a:p>
                  </a:txBody>
                  <a:tcPr/>
                </a:tc>
                <a:tc>
                  <a:txBody>
                    <a:bodyPr/>
                    <a:lstStyle/>
                    <a:p>
                      <a:pPr lvl="0">
                        <a:buNone/>
                      </a:pPr>
                      <a:r>
                        <a:rPr lang="en-US" sz="2400" b="0" i="0" u="none" strike="noStrike" noProof="0" dirty="0">
                          <a:solidFill>
                            <a:srgbClr val="000000"/>
                          </a:solidFill>
                          <a:latin typeface="Neue Haas Grotesk Text Pro"/>
                        </a:rPr>
                        <a:t>Interactive explanations</a:t>
                      </a:r>
                      <a:endParaRPr lang="en-US" sz="2400">
                        <a:latin typeface="Neue Haas Grotesk Text Pro"/>
                      </a:endParaRPr>
                    </a:p>
                  </a:txBody>
                  <a:tcPr/>
                </a:tc>
                <a:extLst>
                  <a:ext uri="{0D108BD9-81ED-4DB2-BD59-A6C34878D82A}">
                    <a16:rowId xmlns:a16="http://schemas.microsoft.com/office/drawing/2014/main" val="1987567937"/>
                  </a:ext>
                </a:extLst>
              </a:tr>
            </a:tbl>
          </a:graphicData>
        </a:graphic>
      </p:graphicFrame>
    </p:spTree>
    <p:extLst>
      <p:ext uri="{BB962C8B-B14F-4D97-AF65-F5344CB8AC3E}">
        <p14:creationId xmlns:p14="http://schemas.microsoft.com/office/powerpoint/2010/main" val="17952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45E4-11A5-82BC-F9AF-6AD1811869B9}"/>
              </a:ext>
            </a:extLst>
          </p:cNvPr>
          <p:cNvSpPr>
            <a:spLocks noGrp="1"/>
          </p:cNvSpPr>
          <p:nvPr>
            <p:ph type="title"/>
          </p:nvPr>
        </p:nvSpPr>
        <p:spPr/>
        <p:txBody>
          <a:bodyPr/>
          <a:lstStyle/>
          <a:p>
            <a:r>
              <a:rPr lang="en-US" dirty="0"/>
              <a:t>What We are Going To Talk About?</a:t>
            </a:r>
          </a:p>
        </p:txBody>
      </p:sp>
      <p:sp>
        <p:nvSpPr>
          <p:cNvPr id="3" name="Content Placeholder 2">
            <a:extLst>
              <a:ext uri="{FF2B5EF4-FFF2-40B4-BE49-F238E27FC236}">
                <a16:creationId xmlns:a16="http://schemas.microsoft.com/office/drawing/2014/main" id="{DB22CEAB-E188-7CEB-A41E-26D3344F33AA}"/>
              </a:ext>
            </a:extLst>
          </p:cNvPr>
          <p:cNvSpPr>
            <a:spLocks noGrp="1"/>
          </p:cNvSpPr>
          <p:nvPr>
            <p:ph idx="1"/>
          </p:nvPr>
        </p:nvSpPr>
        <p:spPr/>
        <p:txBody>
          <a:bodyPr vert="horz" lIns="91440" tIns="45720" rIns="91440" bIns="45720" rtlCol="0" anchor="t">
            <a:normAutofit/>
          </a:bodyPr>
          <a:lstStyle/>
          <a:p>
            <a:pPr marL="457200" indent="-457200">
              <a:buAutoNum type="arabicParenR"/>
            </a:pPr>
            <a:r>
              <a:rPr lang="en-US" dirty="0"/>
              <a:t>Describe simple method to </a:t>
            </a:r>
            <a:r>
              <a:rPr lang="en-US" dirty="0">
                <a:ea typeface="+mn-lt"/>
                <a:cs typeface="+mn-lt"/>
              </a:rPr>
              <a:t>make XAI explanations more user friendly and to summarize them</a:t>
            </a:r>
            <a:endParaRPr lang="en-US" dirty="0"/>
          </a:p>
          <a:p>
            <a:pPr marL="457200" indent="-457200">
              <a:buAutoNum type="arabicParenR"/>
            </a:pPr>
            <a:r>
              <a:rPr lang="en-US" dirty="0"/>
              <a:t>Evaluation</a:t>
            </a:r>
          </a:p>
          <a:p>
            <a:pPr marL="457200" indent="-457200">
              <a:buAutoNum type="arabicParenR"/>
            </a:pPr>
            <a:r>
              <a:rPr lang="en-US" dirty="0"/>
              <a:t>Risks and mitigations </a:t>
            </a:r>
          </a:p>
          <a:p>
            <a:pPr marL="457200" indent="-457200">
              <a:buAutoNum type="arabicParenR"/>
            </a:pPr>
            <a:endParaRPr lang="en-US" dirty="0"/>
          </a:p>
        </p:txBody>
      </p:sp>
    </p:spTree>
    <p:extLst>
      <p:ext uri="{BB962C8B-B14F-4D97-AF65-F5344CB8AC3E}">
        <p14:creationId xmlns:p14="http://schemas.microsoft.com/office/powerpoint/2010/main" val="205304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descr="תמונה שמכילה גלגל, צמיג, בחוץ, אופנוע&#10;&#10;התיאור נוצר באופן אוטומטי">
            <a:extLst>
              <a:ext uri="{FF2B5EF4-FFF2-40B4-BE49-F238E27FC236}">
                <a16:creationId xmlns:a16="http://schemas.microsoft.com/office/drawing/2014/main" id="{4AB3CD3D-5A6E-CECF-9E88-44B8E278339F}"/>
              </a:ext>
            </a:extLst>
          </p:cNvPr>
          <p:cNvPicPr>
            <a:picLocks noChangeAspect="1"/>
          </p:cNvPicPr>
          <p:nvPr/>
        </p:nvPicPr>
        <p:blipFill>
          <a:blip r:embed="rId3"/>
          <a:srcRect l="27135" r="1992"/>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1C0744-F196-7BD7-6E6C-7D7C45F7CCB8}"/>
              </a:ext>
            </a:extLst>
          </p:cNvPr>
          <p:cNvSpPr>
            <a:spLocks noGrp="1"/>
          </p:cNvSpPr>
          <p:nvPr>
            <p:ph type="title"/>
          </p:nvPr>
        </p:nvSpPr>
        <p:spPr>
          <a:xfrm>
            <a:off x="374904" y="856488"/>
            <a:ext cx="4992624" cy="1243584"/>
          </a:xfrm>
        </p:spPr>
        <p:txBody>
          <a:bodyPr anchor="ctr">
            <a:normAutofit/>
          </a:bodyPr>
          <a:lstStyle/>
          <a:p>
            <a:r>
              <a:rPr lang="en-US" sz="3400"/>
              <a:t>Notes About Examples</a:t>
            </a:r>
          </a:p>
        </p:txBody>
      </p:sp>
      <p:sp>
        <p:nvSpPr>
          <p:cNvPr id="33" name="Rectangle 32">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5519F7F-24F7-E1C6-18A7-BF39022A9900}"/>
              </a:ext>
            </a:extLst>
          </p:cNvPr>
          <p:cNvSpPr>
            <a:spLocks noGrp="1"/>
          </p:cNvSpPr>
          <p:nvPr>
            <p:ph idx="1"/>
          </p:nvPr>
        </p:nvSpPr>
        <p:spPr>
          <a:xfrm>
            <a:off x="374904" y="2522949"/>
            <a:ext cx="5065776" cy="3402363"/>
          </a:xfrm>
        </p:spPr>
        <p:txBody>
          <a:bodyPr vert="horz" lIns="91440" tIns="45720" rIns="91440" bIns="45720" rtlCol="0" anchor="t">
            <a:normAutofit/>
          </a:bodyPr>
          <a:lstStyle/>
          <a:p>
            <a:r>
              <a:rPr lang="en-US" sz="1800" dirty="0">
                <a:latin typeface="Neue Haas Grotesk Text Pro"/>
                <a:cs typeface="Arial"/>
              </a:rPr>
              <a:t>All Examples will be based on Bike sharing dataset</a:t>
            </a:r>
          </a:p>
          <a:p>
            <a:r>
              <a:rPr lang="en-US" sz="1800" dirty="0">
                <a:latin typeface="Neue Haas Grotesk Text Pro"/>
                <a:cs typeface="Arial"/>
              </a:rPr>
              <a:t>It has 731 daily samples, target is the total rental bikes (2011 and 2012)</a:t>
            </a:r>
          </a:p>
          <a:p>
            <a:r>
              <a:rPr lang="en-US" sz="1800" dirty="0">
                <a:latin typeface="Neue Haas Grotesk Text Pro"/>
                <a:cs typeface="Arial"/>
              </a:rPr>
              <a:t>You play yourself with the accompanied examples in : </a:t>
            </a:r>
            <a:r>
              <a:rPr lang="en-US" sz="1800" dirty="0">
                <a:ea typeface="+mn-lt"/>
                <a:cs typeface="+mn-lt"/>
              </a:rPr>
              <a:t>https://github.com/avilog/shap2llm</a:t>
            </a:r>
          </a:p>
          <a:p>
            <a:endParaRPr lang="en-US" sz="1800"/>
          </a:p>
        </p:txBody>
      </p:sp>
    </p:spTree>
    <p:extLst>
      <p:ext uri="{BB962C8B-B14F-4D97-AF65-F5344CB8AC3E}">
        <p14:creationId xmlns:p14="http://schemas.microsoft.com/office/powerpoint/2010/main" val="26118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787FE-12B2-DE5E-9E78-9EAE56F77846}"/>
              </a:ext>
            </a:extLst>
          </p:cNvPr>
          <p:cNvSpPr>
            <a:spLocks noGrp="1"/>
          </p:cNvSpPr>
          <p:nvPr>
            <p:ph type="title"/>
          </p:nvPr>
        </p:nvSpPr>
        <p:spPr>
          <a:xfrm>
            <a:off x="371094" y="1161288"/>
            <a:ext cx="3438144" cy="1239012"/>
          </a:xfrm>
        </p:spPr>
        <p:txBody>
          <a:bodyPr anchor="ctr">
            <a:normAutofit/>
          </a:bodyPr>
          <a:lstStyle/>
          <a:p>
            <a:r>
              <a:rPr lang="en-US" sz="2800"/>
              <a:t>Inspiration: Talk2EBM (2023)</a:t>
            </a:r>
            <a:endParaRPr lang="he-IL" sz="2800"/>
          </a:p>
        </p:txBody>
      </p:sp>
      <p:sp>
        <p:nvSpPr>
          <p:cNvPr id="2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4698FD54-E31B-F32B-DE78-A75C503C4742}"/>
              </a:ext>
            </a:extLst>
          </p:cNvPr>
          <p:cNvSpPr>
            <a:spLocks noGrp="1"/>
          </p:cNvSpPr>
          <p:nvPr>
            <p:ph idx="1"/>
          </p:nvPr>
        </p:nvSpPr>
        <p:spPr>
          <a:xfrm>
            <a:off x="371094" y="2718054"/>
            <a:ext cx="3438906" cy="3207258"/>
          </a:xfrm>
        </p:spPr>
        <p:txBody>
          <a:bodyPr anchor="t">
            <a:normAutofit/>
          </a:bodyPr>
          <a:lstStyle/>
          <a:p>
            <a:endParaRPr lang="en-US" sz="1700"/>
          </a:p>
        </p:txBody>
      </p:sp>
      <p:pic>
        <p:nvPicPr>
          <p:cNvPr id="7" name="מציין מיקום תוכן 6" descr="תמונה שמכילה טקסט, צילום מסך, תרשים, עיצוב&#10;&#10;התיאור נוצר באופן אוטומטי">
            <a:extLst>
              <a:ext uri="{FF2B5EF4-FFF2-40B4-BE49-F238E27FC236}">
                <a16:creationId xmlns:a16="http://schemas.microsoft.com/office/drawing/2014/main" id="{4496B3B1-5B66-6648-ED4A-0E1B3724D9DF}"/>
              </a:ext>
            </a:extLst>
          </p:cNvPr>
          <p:cNvPicPr>
            <a:picLocks noChangeAspect="1"/>
          </p:cNvPicPr>
          <p:nvPr/>
        </p:nvPicPr>
        <p:blipFill>
          <a:blip r:embed="rId2"/>
          <a:stretch>
            <a:fillRect/>
          </a:stretch>
        </p:blipFill>
        <p:spPr>
          <a:xfrm>
            <a:off x="4901184" y="1740137"/>
            <a:ext cx="6922008" cy="3478309"/>
          </a:xfrm>
          <a:prstGeom prst="rect">
            <a:avLst/>
          </a:prstGeom>
        </p:spPr>
      </p:pic>
    </p:spTree>
    <p:extLst>
      <p:ext uri="{BB962C8B-B14F-4D97-AF65-F5344CB8AC3E}">
        <p14:creationId xmlns:p14="http://schemas.microsoft.com/office/powerpoint/2010/main" val="372419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FDBB5B50-CEE0-125F-E7A3-A97431E9EE67}"/>
              </a:ext>
            </a:extLst>
          </p:cNvPr>
          <p:cNvSpPr>
            <a:spLocks noGrp="1"/>
          </p:cNvSpPr>
          <p:nvPr>
            <p:ph type="title"/>
          </p:nvPr>
        </p:nvSpPr>
        <p:spPr>
          <a:xfrm>
            <a:off x="371094" y="1161288"/>
            <a:ext cx="3438144" cy="1239012"/>
          </a:xfrm>
        </p:spPr>
        <p:txBody>
          <a:bodyPr anchor="ctr">
            <a:normAutofit/>
          </a:bodyPr>
          <a:lstStyle/>
          <a:p>
            <a:r>
              <a:rPr lang="he-IL" sz="2800"/>
              <a:t>Talk2EBM</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146A6BB1-EC28-80EB-D901-3A8D4748C267}"/>
              </a:ext>
            </a:extLst>
          </p:cNvPr>
          <p:cNvSpPr>
            <a:spLocks noGrp="1"/>
          </p:cNvSpPr>
          <p:nvPr>
            <p:ph idx="1"/>
          </p:nvPr>
        </p:nvSpPr>
        <p:spPr>
          <a:xfrm>
            <a:off x="371094" y="2718054"/>
            <a:ext cx="3438906" cy="3207258"/>
          </a:xfrm>
        </p:spPr>
        <p:txBody>
          <a:bodyPr anchor="t">
            <a:normAutofit/>
          </a:bodyPr>
          <a:lstStyle/>
          <a:p>
            <a:endParaRPr lang="he-IL" sz="1700"/>
          </a:p>
        </p:txBody>
      </p:sp>
      <p:pic>
        <p:nvPicPr>
          <p:cNvPr id="5" name="תמונה 4" descr="תמונה שמכילה טקסט, צילום מסך, גופן, תרשים&#10;&#10;התיאור נוצר באופן אוטומטי">
            <a:extLst>
              <a:ext uri="{FF2B5EF4-FFF2-40B4-BE49-F238E27FC236}">
                <a16:creationId xmlns:a16="http://schemas.microsoft.com/office/drawing/2014/main" id="{65C7FD85-42FD-2F26-5832-3FFEB059AB37}"/>
              </a:ext>
            </a:extLst>
          </p:cNvPr>
          <p:cNvPicPr>
            <a:picLocks noChangeAspect="1"/>
          </p:cNvPicPr>
          <p:nvPr/>
        </p:nvPicPr>
        <p:blipFill>
          <a:blip r:embed="rId2"/>
          <a:stretch>
            <a:fillRect/>
          </a:stretch>
        </p:blipFill>
        <p:spPr>
          <a:xfrm>
            <a:off x="6040709" y="841248"/>
            <a:ext cx="4642957" cy="5276088"/>
          </a:xfrm>
          <a:prstGeom prst="rect">
            <a:avLst/>
          </a:prstGeom>
        </p:spPr>
      </p:pic>
    </p:spTree>
    <p:extLst>
      <p:ext uri="{BB962C8B-B14F-4D97-AF65-F5344CB8AC3E}">
        <p14:creationId xmlns:p14="http://schemas.microsoft.com/office/powerpoint/2010/main" val="131784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5E600002-7074-501E-01F3-38BAAC25E00B}"/>
              </a:ext>
            </a:extLst>
          </p:cNvPr>
          <p:cNvSpPr>
            <a:spLocks noGrp="1"/>
          </p:cNvSpPr>
          <p:nvPr>
            <p:ph type="title"/>
          </p:nvPr>
        </p:nvSpPr>
        <p:spPr>
          <a:xfrm>
            <a:off x="371094" y="1161288"/>
            <a:ext cx="3438144" cy="1124712"/>
          </a:xfrm>
        </p:spPr>
        <p:txBody>
          <a:bodyPr anchor="b">
            <a:normAutofit/>
          </a:bodyPr>
          <a:lstStyle/>
          <a:p>
            <a:r>
              <a:rPr lang="he-IL" sz="2800"/>
              <a:t>Background</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2D1153CA-D1F5-427C-A997-1C884183F8DB}"/>
              </a:ext>
            </a:extLst>
          </p:cNvPr>
          <p:cNvSpPr>
            <a:spLocks noGrp="1"/>
          </p:cNvSpPr>
          <p:nvPr>
            <p:ph idx="1"/>
          </p:nvPr>
        </p:nvSpPr>
        <p:spPr>
          <a:xfrm>
            <a:off x="371094" y="2718054"/>
            <a:ext cx="3438906" cy="3207258"/>
          </a:xfrm>
        </p:spPr>
        <p:txBody>
          <a:bodyPr anchor="t">
            <a:normAutofit/>
          </a:bodyPr>
          <a:lstStyle/>
          <a:p>
            <a:endParaRPr lang="en-US" sz="1700"/>
          </a:p>
        </p:txBody>
      </p:sp>
      <p:pic>
        <p:nvPicPr>
          <p:cNvPr id="4" name="מציין מיקום תוכן 3" descr="תמונה שמכילה טקסט, צילום מסך, תרשים, גופן&#10;&#10;התיאור נוצר באופן אוטומטי">
            <a:extLst>
              <a:ext uri="{FF2B5EF4-FFF2-40B4-BE49-F238E27FC236}">
                <a16:creationId xmlns:a16="http://schemas.microsoft.com/office/drawing/2014/main" id="{E4169A01-387C-32FC-AC57-90490D0940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98967" y="1540846"/>
            <a:ext cx="6921940" cy="3885549"/>
          </a:xfrm>
          <a:prstGeom prst="rect">
            <a:avLst/>
          </a:prstGeom>
        </p:spPr>
      </p:pic>
    </p:spTree>
    <p:extLst>
      <p:ext uri="{BB962C8B-B14F-4D97-AF65-F5344CB8AC3E}">
        <p14:creationId xmlns:p14="http://schemas.microsoft.com/office/powerpoint/2010/main" val="2426157501"/>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C2432"/>
      </a:dk2>
      <a:lt2>
        <a:srgbClr val="E2E8E2"/>
      </a:lt2>
      <a:accent1>
        <a:srgbClr val="E629E7"/>
      </a:accent1>
      <a:accent2>
        <a:srgbClr val="8517D5"/>
      </a:accent2>
      <a:accent3>
        <a:srgbClr val="4829E7"/>
      </a:accent3>
      <a:accent4>
        <a:srgbClr val="1748D5"/>
      </a:accent4>
      <a:accent5>
        <a:srgbClr val="29A8E7"/>
      </a:accent5>
      <a:accent6>
        <a:srgbClr val="14B7A9"/>
      </a:accent6>
      <a:hlink>
        <a:srgbClr val="3F80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מסך רחב</PresentationFormat>
  <Paragraphs>0</Paragraphs>
  <Slides>19</Slides>
  <Notes>6</Notes>
  <HiddenSlides>0</HiddenSlides>
  <MMClips>0</MMClips>
  <ScaleCrop>false</ScaleCrop>
  <HeadingPairs>
    <vt:vector size="4" baseType="variant">
      <vt:variant>
        <vt:lpstr>ערכת נושא</vt:lpstr>
      </vt:variant>
      <vt:variant>
        <vt:i4>1</vt:i4>
      </vt:variant>
      <vt:variant>
        <vt:lpstr>כותרות שקופיות</vt:lpstr>
      </vt:variant>
      <vt:variant>
        <vt:i4>19</vt:i4>
      </vt:variant>
    </vt:vector>
  </HeadingPairs>
  <TitlesOfParts>
    <vt:vector size="20" baseType="lpstr">
      <vt:lpstr>AccentBoxVTI</vt:lpstr>
      <vt:lpstr>Explaining ML Models with LLMs</vt:lpstr>
      <vt:lpstr>Who Am I? 🤔</vt:lpstr>
      <vt:lpstr>XAI benefits &amp; Stakeholders</vt:lpstr>
      <vt:lpstr>XAI Challenges &amp; LLMs Opportunities </vt:lpstr>
      <vt:lpstr>What We are Going To Talk About?</vt:lpstr>
      <vt:lpstr>Notes About Examples</vt:lpstr>
      <vt:lpstr>Inspiration: Talk2EBM (2023)</vt:lpstr>
      <vt:lpstr>Talk2EBM</vt:lpstr>
      <vt:lpstr>Background</vt:lpstr>
      <vt:lpstr>Our Method: Shap2LLM</vt:lpstr>
      <vt:lpstr>Explain Feature Plot: Month</vt:lpstr>
      <vt:lpstr>Explain Feature Plot: Month</vt:lpstr>
      <vt:lpstr>Chain Of Thought Reasoning Prompt</vt:lpstr>
      <vt:lpstr>Risks &amp; Mitigations</vt:lpstr>
      <vt:lpstr>Summary</vt:lpstr>
      <vt:lpstr>Appendix</vt:lpstr>
      <vt:lpstr>Read More (Papers + Code):</vt:lpstr>
      <vt:lpstr>Improve Meta Data</vt:lpstr>
      <vt:lpstr>Explain Feature Plot: Holiday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678</cp:revision>
  <dcterms:created xsi:type="dcterms:W3CDTF">2024-11-05T07:22:00Z</dcterms:created>
  <dcterms:modified xsi:type="dcterms:W3CDTF">2024-11-07T14:47:21Z</dcterms:modified>
</cp:coreProperties>
</file>