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5F7D-9829-BC74-996E-A8AC9CDCF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E27AE-D436-B9FD-BFCE-F6BBF9A92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Danielle Williams</a:t>
            </a:r>
          </a:p>
        </p:txBody>
      </p:sp>
    </p:spTree>
    <p:extLst>
      <p:ext uri="{BB962C8B-B14F-4D97-AF65-F5344CB8AC3E}">
        <p14:creationId xmlns:p14="http://schemas.microsoft.com/office/powerpoint/2010/main" val="193038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AFE9-E4F4-708A-5213-B30DA447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Agile</a:t>
            </a:r>
            <a:r>
              <a:rPr lang="en-US" sz="1600" dirty="0"/>
              <a:t> </a:t>
            </a:r>
            <a:r>
              <a:rPr lang="en-US" sz="4000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C5653-16F6-077B-B8C3-CAFD67F98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972" y="1823358"/>
            <a:ext cx="4963885" cy="3581400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Product Owner 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600" u="none" strike="noStrike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Provide direction to the team on what will be built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600" u="none" strike="noStrike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Prioritize the work to be done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600" u="none" strike="noStrike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Maximize the value of the product and the work of the development team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endParaRPr lang="en-US" sz="1600" u="none" strike="noStrike" dirty="0">
              <a:effectLst/>
              <a:latin typeface="Calibri Light" panose="020F0302020204030204" pitchFamily="34" charset="0"/>
              <a:ea typeface="Arial" panose="020B0604020202020204" pitchFamily="34" charset="0"/>
              <a:cs typeface="Calibri Light" panose="020F03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endParaRPr lang="en-US" sz="1600" u="none" strike="noStrike" dirty="0">
              <a:effectLst/>
              <a:latin typeface="Calibri Light" panose="020F0302020204030204" pitchFamily="34" charset="0"/>
              <a:ea typeface="Arial" panose="020B0604020202020204" pitchFamily="34" charset="0"/>
              <a:cs typeface="Calibri Light" panose="020F03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Scrum Master: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600" u="none" strike="noStrike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Ensuring effective Product Backlog management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600" u="none" strike="noStrike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Helping the development team to create high-value products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600" u="none" strike="noStrike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Removing challenges slowing the development team’s progress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600" u="none" strike="noStrike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Facilitating Scrum events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endParaRPr lang="en-US" sz="1600" u="none" strike="noStrike" dirty="0">
              <a:effectLst/>
              <a:latin typeface="Calibri Light" panose="020F0302020204030204" pitchFamily="34" charset="0"/>
              <a:ea typeface="Arial" panose="020B0604020202020204" pitchFamily="34" charset="0"/>
              <a:cs typeface="Calibri Light" panose="020F03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endParaRPr lang="en-US" sz="1600" u="none" strike="noStrike" dirty="0">
              <a:effectLst/>
              <a:latin typeface="Calibri Light" panose="020F0302020204030204" pitchFamily="34" charset="0"/>
              <a:ea typeface="Arial" panose="020B0604020202020204" pitchFamily="34" charset="0"/>
              <a:cs typeface="Calibri Light" panose="020F0302020204030204" pitchFamily="34" charset="0"/>
            </a:endParaRP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4F128-8E5D-1D94-0BE3-09C929C05C72}"/>
              </a:ext>
            </a:extLst>
          </p:cNvPr>
          <p:cNvSpPr txBox="1"/>
          <p:nvPr/>
        </p:nvSpPr>
        <p:spPr>
          <a:xfrm>
            <a:off x="6727372" y="1665511"/>
            <a:ext cx="476794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Tester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600" u="none" strike="noStrike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Defining acceptance criteria and acceptance tests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600" u="none" strike="noStrike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Clarifying any ambiguity found in the code and user stories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600" u="none" strike="noStrike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Executing tests and analyzing results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600" u="none" strike="noStrike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Collaborating with the team to resolve issues and defects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endParaRPr lang="en-US" sz="1600" u="none" strike="noStrike" dirty="0">
              <a:effectLst/>
              <a:latin typeface="Calibri Light" panose="020F0302020204030204" pitchFamily="34" charset="0"/>
              <a:ea typeface="Arial" panose="020B0604020202020204" pitchFamily="34" charset="0"/>
              <a:cs typeface="Calibri Light" panose="020F03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Developer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600" u="none" strike="noStrike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Designing and developing code according to solid software engineering practices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600" u="none" strike="noStrike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Participating in peer reviews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600" u="none" strike="noStrike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Collaborating with the team to produce just enough design so that we have room to iterate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05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2C11-501D-89F8-0A52-E908E69A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7AD1E-9F59-55CC-15FC-5B02957CE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481" y="1762588"/>
            <a:ext cx="4724400" cy="3695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Concept</a:t>
            </a:r>
            <a:r>
              <a:rPr lang="en-US" dirty="0"/>
              <a:t>: Define project scope and requirements. Prioritize projects, estimate time and cost, and assess feasibility before starting.</a:t>
            </a:r>
          </a:p>
          <a:p>
            <a:pPr marL="0" indent="0">
              <a:buNone/>
            </a:pPr>
            <a:r>
              <a:rPr lang="en-US" b="1" dirty="0"/>
              <a:t>Inception</a:t>
            </a:r>
            <a:r>
              <a:rPr lang="en-US" dirty="0"/>
              <a:t>: Assemble the team, create UI mock-ups, build architecture, and collaborate with stakeholders to finalize requirements.</a:t>
            </a:r>
          </a:p>
          <a:p>
            <a:pPr marL="0" indent="0">
              <a:buNone/>
            </a:pPr>
            <a:r>
              <a:rPr lang="en-US" b="1" dirty="0"/>
              <a:t>Iteration</a:t>
            </a:r>
            <a:r>
              <a:rPr lang="en-US" dirty="0"/>
              <a:t>: Develop the product in sprints. Combine design, requirements, and feedback to create functional software, with room for tweaks in later iterations.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EF1B6-6742-14A2-98BA-0BDEEBEA59A6}"/>
              </a:ext>
            </a:extLst>
          </p:cNvPr>
          <p:cNvSpPr txBox="1"/>
          <p:nvPr/>
        </p:nvSpPr>
        <p:spPr>
          <a:xfrm>
            <a:off x="6585857" y="1672636"/>
            <a:ext cx="45333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/>
              <a:t>Release</a:t>
            </a:r>
            <a:r>
              <a:rPr lang="en-US" sz="2000" dirty="0"/>
              <a:t>: Test for bugs and defects, train users, and release the final product into production.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Maintenance</a:t>
            </a:r>
            <a:r>
              <a:rPr lang="en-US" sz="2000" dirty="0"/>
              <a:t>: Provide ongoing support, fix bugs, and add upgrades or new features as needed.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Retirement</a:t>
            </a:r>
            <a:r>
              <a:rPr lang="en-US" sz="2000" dirty="0"/>
              <a:t>: Retire the product when replaced or obsolete, migrating users to new software and concluding support.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F8389-8CF9-CD2B-1001-92061ABA2645}"/>
              </a:ext>
            </a:extLst>
          </p:cNvPr>
          <p:cNvSpPr txBox="1"/>
          <p:nvPr/>
        </p:nvSpPr>
        <p:spPr>
          <a:xfrm>
            <a:off x="922252" y="5710535"/>
            <a:ext cx="9837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Agile Workflow</a:t>
            </a:r>
            <a:br>
              <a:rPr lang="en-US" sz="1800" dirty="0"/>
            </a:br>
            <a:r>
              <a:rPr lang="en-US" sz="1800" dirty="0"/>
              <a:t>Plan requirements → Develop product → Test software → Deliver iteration → Incorporate 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7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7174-9A9B-0CCC-301F-F1A6C386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9A96-DC24-F29B-4F2E-B225A65C3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741714"/>
            <a:ext cx="9601200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Requirements</a:t>
            </a:r>
            <a:r>
              <a:rPr lang="en-US" dirty="0"/>
              <a:t>: Analyze project needs and create a formal requirements document that outlines goals, deadlines, and guidelines without specifying processes.</a:t>
            </a:r>
          </a:p>
          <a:p>
            <a:pPr marL="0" indent="0">
              <a:buNone/>
            </a:pPr>
            <a:r>
              <a:rPr lang="en-US" b="1" dirty="0"/>
              <a:t>Analysis</a:t>
            </a:r>
            <a:r>
              <a:rPr lang="en-US" dirty="0"/>
              <a:t>: Analyze system specifications to generate models and business logic. Audit technical and financial resources for feasibility.</a:t>
            </a:r>
          </a:p>
          <a:p>
            <a:pPr marL="0" indent="0">
              <a:buNone/>
            </a:pPr>
            <a:r>
              <a:rPr lang="en-US" b="1" dirty="0"/>
              <a:t>Design</a:t>
            </a:r>
            <a:r>
              <a:rPr lang="en-US" dirty="0"/>
              <a:t>: Create a design document detailing technical requirements like programming language, architecture, hardware, and services.</a:t>
            </a:r>
          </a:p>
          <a:p>
            <a:pPr marL="0" indent="0">
              <a:buNone/>
            </a:pPr>
            <a:r>
              <a:rPr lang="en-US" b="1" dirty="0"/>
              <a:t>Coding and Implementation</a:t>
            </a:r>
            <a:r>
              <a:rPr lang="en-US" dirty="0"/>
              <a:t>: Develop source code in smaller units based on the design and requirements, then integrate the components.</a:t>
            </a:r>
          </a:p>
          <a:p>
            <a:pPr marL="0" indent="0">
              <a:buNone/>
            </a:pPr>
            <a:r>
              <a:rPr lang="en-US" b="1" dirty="0"/>
              <a:t>Testing</a:t>
            </a:r>
            <a:r>
              <a:rPr lang="en-US" dirty="0"/>
              <a:t>: Perform unit, system, and beta testing to identify and resolve issues. If bugs are found, coding may need to be revisited.</a:t>
            </a:r>
          </a:p>
          <a:p>
            <a:pPr marL="0" indent="0">
              <a:buNone/>
            </a:pPr>
            <a:r>
              <a:rPr lang="en-US" b="1" dirty="0"/>
              <a:t>Operation and Deployment</a:t>
            </a:r>
            <a:r>
              <a:rPr lang="en-US" dirty="0"/>
              <a:t>: Deploy the fully functional product to a live environment.</a:t>
            </a:r>
          </a:p>
          <a:p>
            <a:pPr marL="0" indent="0">
              <a:buNone/>
            </a:pPr>
            <a:r>
              <a:rPr lang="en-US" b="1" dirty="0"/>
              <a:t>Maintenance</a:t>
            </a:r>
            <a:r>
              <a:rPr lang="en-US" dirty="0"/>
              <a:t>: Provide ongoing corrective, adaptive, and perfective maintenance, including updates and new versions.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DFA2-0AAD-319E-79EE-BA6CD055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Approach – Agile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476E-E3C7-26A5-7190-90E1D7A18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Waterfall model is a linear and sequential approach to software development. It has distinct phases that follow one another in a set order. Each phase has a clear goal(s) and/or deliverables. </a:t>
            </a:r>
          </a:p>
          <a:p>
            <a:pPr lvl="1"/>
            <a:r>
              <a:rPr lang="en-US" dirty="0"/>
              <a:t>Once a phase is completed, there is no going back.</a:t>
            </a:r>
          </a:p>
          <a:p>
            <a:endParaRPr lang="en-US" dirty="0"/>
          </a:p>
          <a:p>
            <a:r>
              <a:rPr lang="en-US" dirty="0"/>
              <a:t>The Agile model is an iterative and flexible approach to software development. It focuses on smaller and more incremental releases of working software. </a:t>
            </a:r>
          </a:p>
          <a:p>
            <a:endParaRPr lang="en-US" dirty="0"/>
          </a:p>
          <a:p>
            <a:r>
              <a:rPr lang="en-US" dirty="0"/>
              <a:t>I think the Agile model is a much more </a:t>
            </a:r>
            <a:r>
              <a:rPr lang="en-US" dirty="0" err="1"/>
              <a:t>effiecient</a:t>
            </a:r>
            <a:r>
              <a:rPr lang="en-US" dirty="0"/>
              <a:t> workflow. It keeps people working well, and communication is clear. The backlog stays organized, and features get pushed out in many more..</a:t>
            </a:r>
          </a:p>
        </p:txBody>
      </p:sp>
    </p:spTree>
    <p:extLst>
      <p:ext uri="{BB962C8B-B14F-4D97-AF65-F5344CB8AC3E}">
        <p14:creationId xmlns:p14="http://schemas.microsoft.com/office/powerpoint/2010/main" val="230749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A1BB-3570-3C0D-8AE9-0389E947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06DB-504C-FF02-FBBD-16CBB246E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effectLst/>
              </a:rPr>
              <a:t>Lutkevich</a:t>
            </a:r>
            <a:r>
              <a:rPr lang="en-US" dirty="0">
                <a:effectLst/>
              </a:rPr>
              <a:t>, Ben, and Sarah Lewis. “What Is the Waterfall Model? - Definition and Guide.” </a:t>
            </a:r>
            <a:r>
              <a:rPr lang="en-US" i="1" dirty="0">
                <a:effectLst/>
              </a:rPr>
              <a:t>Software Quality</a:t>
            </a:r>
            <a:r>
              <a:rPr lang="en-US" dirty="0">
                <a:effectLst/>
              </a:rPr>
              <a:t>, TechTarget, 14 Nov. 2022, </a:t>
            </a:r>
            <a:r>
              <a:rPr lang="en-US" dirty="0" err="1">
                <a:effectLst/>
              </a:rPr>
              <a:t>www.techtarget.com</a:t>
            </a:r>
            <a:r>
              <a:rPr lang="en-US" dirty="0">
                <a:effectLst/>
              </a:rPr>
              <a:t>/</a:t>
            </a:r>
            <a:r>
              <a:rPr lang="en-US" dirty="0" err="1">
                <a:effectLst/>
              </a:rPr>
              <a:t>searchsoftwarequality</a:t>
            </a:r>
            <a:r>
              <a:rPr lang="en-US" dirty="0">
                <a:effectLst/>
              </a:rPr>
              <a:t>/definition/waterfall-model#:~:text=The%20waterfall%20model%20is%20a,the%20edge%20of%20a%20cliff. </a:t>
            </a:r>
          </a:p>
          <a:p>
            <a:r>
              <a:rPr lang="en-US" dirty="0">
                <a:effectLst/>
              </a:rPr>
              <a:t>“The Agile Software Development Life Cycle: Wrike Agile Guide.” </a:t>
            </a:r>
            <a:r>
              <a:rPr lang="en-US" i="1" dirty="0">
                <a:effectLst/>
              </a:rPr>
              <a:t>Versatile &amp; Robust Project Management Software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www.wrike.com</a:t>
            </a:r>
            <a:r>
              <a:rPr lang="en-US" dirty="0">
                <a:effectLst/>
              </a:rPr>
              <a:t>/agile-guide/agile-development-life-cycle/. Accessed 17 Oct. 2024.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“Agile Team Roles and Responsibilities: A Complete Guide.” 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Kanban Software for Agile Project Management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, 2024,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businessmap.io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/blog/agile-team-roles. </a:t>
            </a:r>
          </a:p>
          <a:p>
            <a:r>
              <a:rPr lang="en-US" dirty="0"/>
              <a:t>Assignment User Growth Project also used to make this </a:t>
            </a:r>
            <a:r>
              <a:rPr lang="en-US" dirty="0" err="1"/>
              <a:t>powerpoint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6915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20</TotalTime>
  <Words>679</Words>
  <Application>Microsoft Macintosh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Franklin Gothic Book</vt:lpstr>
      <vt:lpstr>Symbol</vt:lpstr>
      <vt:lpstr>Wingdings</vt:lpstr>
      <vt:lpstr>Crop</vt:lpstr>
      <vt:lpstr>AGILE </vt:lpstr>
      <vt:lpstr>Agile Roles</vt:lpstr>
      <vt:lpstr>Agile Phases</vt:lpstr>
      <vt:lpstr>Waterfall Model</vt:lpstr>
      <vt:lpstr>Waterfall Approach – Agile Approach</vt:lpstr>
      <vt:lpstr>Citation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avilee.williams@gmail.com</dc:creator>
  <cp:lastModifiedBy>avilee.williams@gmail.com</cp:lastModifiedBy>
  <cp:revision>5</cp:revision>
  <dcterms:created xsi:type="dcterms:W3CDTF">2024-10-17T14:53:26Z</dcterms:created>
  <dcterms:modified xsi:type="dcterms:W3CDTF">2024-10-17T15:41:25Z</dcterms:modified>
</cp:coreProperties>
</file>