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0" r:id="rId5"/>
    <p:sldId id="269" r:id="rId6"/>
    <p:sldId id="261" r:id="rId7"/>
    <p:sldId id="257" r:id="rId8"/>
    <p:sldId id="259" r:id="rId9"/>
    <p:sldId id="264" r:id="rId10"/>
    <p:sldId id="263" r:id="rId11"/>
    <p:sldId id="258" r:id="rId12"/>
    <p:sldId id="260" r:id="rId13"/>
    <p:sldId id="271" r:id="rId14"/>
    <p:sldId id="272"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5216-F81A-4D89-8C53-CD321311132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0AE322-7D08-4042-8AE3-841A5BC7618E}">
      <dgm:prSet/>
      <dgm:spPr/>
      <dgm:t>
        <a:bodyPr/>
        <a:lstStyle/>
        <a:p>
          <a:pPr>
            <a:lnSpc>
              <a:spcPct val="100000"/>
            </a:lnSpc>
          </a:pPr>
          <a:r>
            <a:rPr lang="en-US" b="1"/>
            <a:t>Software Companies </a:t>
          </a:r>
          <a:r>
            <a:rPr lang="en-US"/>
            <a:t>have the highest employee turnover rate. There’s strong evidence to suggest that the trouble with retaining tech talent is high demand and rising compensation within the industry. As employers and compensation offers get more competitive, top talent is more eager to switch to better opportunities. </a:t>
          </a:r>
        </a:p>
      </dgm:t>
    </dgm:pt>
    <dgm:pt modelId="{D318B989-C48C-4F80-A74D-92A6BEE0EF69}" type="parTrans" cxnId="{AF99B305-B6BF-40E8-8093-3A59679D3FEF}">
      <dgm:prSet/>
      <dgm:spPr/>
      <dgm:t>
        <a:bodyPr/>
        <a:lstStyle/>
        <a:p>
          <a:endParaRPr lang="en-US"/>
        </a:p>
      </dgm:t>
    </dgm:pt>
    <dgm:pt modelId="{A8615C47-93E7-41C8-A55F-0BEB3C5204E0}" type="sibTrans" cxnId="{AF99B305-B6BF-40E8-8093-3A59679D3FEF}">
      <dgm:prSet/>
      <dgm:spPr/>
      <dgm:t>
        <a:bodyPr/>
        <a:lstStyle/>
        <a:p>
          <a:pPr>
            <a:lnSpc>
              <a:spcPct val="100000"/>
            </a:lnSpc>
          </a:pPr>
          <a:endParaRPr lang="en-US"/>
        </a:p>
      </dgm:t>
    </dgm:pt>
    <dgm:pt modelId="{15E758C2-7CD9-4773-A549-A7E3A61BCA29}">
      <dgm:prSet/>
      <dgm:spPr/>
      <dgm:t>
        <a:bodyPr/>
        <a:lstStyle/>
        <a:p>
          <a:pPr>
            <a:lnSpc>
              <a:spcPct val="100000"/>
            </a:lnSpc>
          </a:pPr>
          <a:r>
            <a:rPr lang="en-US" b="1"/>
            <a:t>Retail and Consumer Products:</a:t>
          </a:r>
          <a:r>
            <a:rPr lang="en-US"/>
            <a:t> The industries within retail with high levels of turnover aren’t terribly surprising. Retail stores constantly look for people good at marketing to increase its sale.</a:t>
          </a:r>
        </a:p>
      </dgm:t>
    </dgm:pt>
    <dgm:pt modelId="{784FD45D-8E99-40F7-92FA-D9A938589EC3}" type="parTrans" cxnId="{6AD1FB6E-DC93-4E56-AB7A-54E3F736531A}">
      <dgm:prSet/>
      <dgm:spPr/>
      <dgm:t>
        <a:bodyPr/>
        <a:lstStyle/>
        <a:p>
          <a:endParaRPr lang="en-US"/>
        </a:p>
      </dgm:t>
    </dgm:pt>
    <dgm:pt modelId="{FF85E4A5-1E45-4151-B76D-3D4E9AFD9677}" type="sibTrans" cxnId="{6AD1FB6E-DC93-4E56-AB7A-54E3F736531A}">
      <dgm:prSet/>
      <dgm:spPr/>
      <dgm:t>
        <a:bodyPr/>
        <a:lstStyle/>
        <a:p>
          <a:pPr>
            <a:lnSpc>
              <a:spcPct val="100000"/>
            </a:lnSpc>
          </a:pPr>
          <a:endParaRPr lang="en-US"/>
        </a:p>
      </dgm:t>
    </dgm:pt>
    <dgm:pt modelId="{64697EC0-AA1C-4F31-9290-2D5191C5CFA8}">
      <dgm:prSet/>
      <dgm:spPr/>
      <dgm:t>
        <a:bodyPr/>
        <a:lstStyle/>
        <a:p>
          <a:pPr>
            <a:lnSpc>
              <a:spcPct val="100000"/>
            </a:lnSpc>
          </a:pPr>
          <a:r>
            <a:rPr lang="en-US" b="1"/>
            <a:t>Media and entertainment companies:</a:t>
          </a:r>
          <a:r>
            <a:rPr lang="en-US"/>
            <a:t> Talent needs would naturally flow faster here as compared to other sectors, resulting in more turnover.</a:t>
          </a:r>
        </a:p>
      </dgm:t>
    </dgm:pt>
    <dgm:pt modelId="{D034E809-B7C6-483E-8646-D276F21412B4}" type="parTrans" cxnId="{92D56EB2-2877-4317-A20A-5D12D0F8888E}">
      <dgm:prSet/>
      <dgm:spPr/>
      <dgm:t>
        <a:bodyPr/>
        <a:lstStyle/>
        <a:p>
          <a:endParaRPr lang="en-US"/>
        </a:p>
      </dgm:t>
    </dgm:pt>
    <dgm:pt modelId="{099AA888-D6D8-4BAD-9C9D-D404FEF2B802}" type="sibTrans" cxnId="{92D56EB2-2877-4317-A20A-5D12D0F8888E}">
      <dgm:prSet/>
      <dgm:spPr/>
      <dgm:t>
        <a:bodyPr/>
        <a:lstStyle/>
        <a:p>
          <a:endParaRPr lang="en-US"/>
        </a:p>
      </dgm:t>
    </dgm:pt>
    <dgm:pt modelId="{3650D68F-EEEE-4DE7-AF0A-E324A14C5ADD}" type="pres">
      <dgm:prSet presAssocID="{91555216-F81A-4D89-8C53-CD3213111321}" presName="root" presStyleCnt="0">
        <dgm:presLayoutVars>
          <dgm:dir/>
          <dgm:resizeHandles val="exact"/>
        </dgm:presLayoutVars>
      </dgm:prSet>
      <dgm:spPr/>
    </dgm:pt>
    <dgm:pt modelId="{25575955-510B-464A-A4B6-E0D1CEA4266B}" type="pres">
      <dgm:prSet presAssocID="{3D0AE322-7D08-4042-8AE3-841A5BC7618E}" presName="compNode" presStyleCnt="0"/>
      <dgm:spPr/>
    </dgm:pt>
    <dgm:pt modelId="{DA6D3FAE-D9BF-496B-A5C7-55132C6CD782}" type="pres">
      <dgm:prSet presAssocID="{3D0AE322-7D08-4042-8AE3-841A5BC7618E}" presName="bgRect" presStyleLbl="bgShp" presStyleIdx="0" presStyleCnt="3"/>
      <dgm:spPr/>
    </dgm:pt>
    <dgm:pt modelId="{A0392761-4A19-46FD-9C04-8668B88F714F}" type="pres">
      <dgm:prSet presAssocID="{3D0AE322-7D08-4042-8AE3-841A5BC761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4D1DD837-99F7-4FAA-A745-D4BEE4B7DF9D}" type="pres">
      <dgm:prSet presAssocID="{3D0AE322-7D08-4042-8AE3-841A5BC7618E}" presName="spaceRect" presStyleCnt="0"/>
      <dgm:spPr/>
    </dgm:pt>
    <dgm:pt modelId="{60F242D9-6D4B-436C-BEC0-843B5342A41F}" type="pres">
      <dgm:prSet presAssocID="{3D0AE322-7D08-4042-8AE3-841A5BC7618E}" presName="parTx" presStyleLbl="revTx" presStyleIdx="0" presStyleCnt="3">
        <dgm:presLayoutVars>
          <dgm:chMax val="0"/>
          <dgm:chPref val="0"/>
        </dgm:presLayoutVars>
      </dgm:prSet>
      <dgm:spPr/>
    </dgm:pt>
    <dgm:pt modelId="{455E9F9F-78F9-4181-9059-AD687FEADBC2}" type="pres">
      <dgm:prSet presAssocID="{A8615C47-93E7-41C8-A55F-0BEB3C5204E0}" presName="sibTrans" presStyleCnt="0"/>
      <dgm:spPr/>
    </dgm:pt>
    <dgm:pt modelId="{6F25FB7E-E2A4-4345-A5E2-734FF0DC085E}" type="pres">
      <dgm:prSet presAssocID="{15E758C2-7CD9-4773-A549-A7E3A61BCA29}" presName="compNode" presStyleCnt="0"/>
      <dgm:spPr/>
    </dgm:pt>
    <dgm:pt modelId="{5AC724E2-01E8-42AD-804D-F1CD31BB532D}" type="pres">
      <dgm:prSet presAssocID="{15E758C2-7CD9-4773-A549-A7E3A61BCA29}" presName="bgRect" presStyleLbl="bgShp" presStyleIdx="1" presStyleCnt="3"/>
      <dgm:spPr/>
    </dgm:pt>
    <dgm:pt modelId="{98F5BAE7-A2CC-403A-B31B-43C66B12B8DD}" type="pres">
      <dgm:prSet presAssocID="{15E758C2-7CD9-4773-A549-A7E3A61BCA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484B59E1-5C68-40EA-8CFA-894E4E1D87CF}" type="pres">
      <dgm:prSet presAssocID="{15E758C2-7CD9-4773-A549-A7E3A61BCA29}" presName="spaceRect" presStyleCnt="0"/>
      <dgm:spPr/>
    </dgm:pt>
    <dgm:pt modelId="{B2DB1A72-D14A-4E7C-9C75-6D2CC48C369B}" type="pres">
      <dgm:prSet presAssocID="{15E758C2-7CD9-4773-A549-A7E3A61BCA29}" presName="parTx" presStyleLbl="revTx" presStyleIdx="1" presStyleCnt="3">
        <dgm:presLayoutVars>
          <dgm:chMax val="0"/>
          <dgm:chPref val="0"/>
        </dgm:presLayoutVars>
      </dgm:prSet>
      <dgm:spPr/>
    </dgm:pt>
    <dgm:pt modelId="{8C0464DD-BACB-4DC9-B9F2-EC46460CBDB6}" type="pres">
      <dgm:prSet presAssocID="{FF85E4A5-1E45-4151-B76D-3D4E9AFD9677}" presName="sibTrans" presStyleCnt="0"/>
      <dgm:spPr/>
    </dgm:pt>
    <dgm:pt modelId="{EB700DF8-67CB-4010-8D9A-6E573CAC8364}" type="pres">
      <dgm:prSet presAssocID="{64697EC0-AA1C-4F31-9290-2D5191C5CFA8}" presName="compNode" presStyleCnt="0"/>
      <dgm:spPr/>
    </dgm:pt>
    <dgm:pt modelId="{2A8172D9-8080-4927-8C01-9C5C46DD173A}" type="pres">
      <dgm:prSet presAssocID="{64697EC0-AA1C-4F31-9290-2D5191C5CFA8}" presName="bgRect" presStyleLbl="bgShp" presStyleIdx="2" presStyleCnt="3"/>
      <dgm:spPr/>
    </dgm:pt>
    <dgm:pt modelId="{3402E233-AD2A-47C9-9AB0-535FB5574FF0}" type="pres">
      <dgm:prSet presAssocID="{64697EC0-AA1C-4F31-9290-2D5191C5CF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E358871A-ED33-4A9A-8AB1-DBF591907CF1}" type="pres">
      <dgm:prSet presAssocID="{64697EC0-AA1C-4F31-9290-2D5191C5CFA8}" presName="spaceRect" presStyleCnt="0"/>
      <dgm:spPr/>
    </dgm:pt>
    <dgm:pt modelId="{29F35A4B-E2E5-4C4D-A5DC-AF8017633D9A}" type="pres">
      <dgm:prSet presAssocID="{64697EC0-AA1C-4F31-9290-2D5191C5CFA8}" presName="parTx" presStyleLbl="revTx" presStyleIdx="2" presStyleCnt="3">
        <dgm:presLayoutVars>
          <dgm:chMax val="0"/>
          <dgm:chPref val="0"/>
        </dgm:presLayoutVars>
      </dgm:prSet>
      <dgm:spPr/>
    </dgm:pt>
  </dgm:ptLst>
  <dgm:cxnLst>
    <dgm:cxn modelId="{AF99B305-B6BF-40E8-8093-3A59679D3FEF}" srcId="{91555216-F81A-4D89-8C53-CD3213111321}" destId="{3D0AE322-7D08-4042-8AE3-841A5BC7618E}" srcOrd="0" destOrd="0" parTransId="{D318B989-C48C-4F80-A74D-92A6BEE0EF69}" sibTransId="{A8615C47-93E7-41C8-A55F-0BEB3C5204E0}"/>
    <dgm:cxn modelId="{0792DB06-35A1-4528-91C0-F842E5B534C9}" type="presOf" srcId="{64697EC0-AA1C-4F31-9290-2D5191C5CFA8}" destId="{29F35A4B-E2E5-4C4D-A5DC-AF8017633D9A}" srcOrd="0" destOrd="0" presId="urn:microsoft.com/office/officeart/2018/2/layout/IconVerticalSolidList"/>
    <dgm:cxn modelId="{4D0F121C-41AF-4001-ABA0-0769FBA19CD3}" type="presOf" srcId="{15E758C2-7CD9-4773-A549-A7E3A61BCA29}" destId="{B2DB1A72-D14A-4E7C-9C75-6D2CC48C369B}" srcOrd="0" destOrd="0" presId="urn:microsoft.com/office/officeart/2018/2/layout/IconVerticalSolidList"/>
    <dgm:cxn modelId="{D6A1052C-CA5C-4729-87DA-9DBB81984B09}" type="presOf" srcId="{91555216-F81A-4D89-8C53-CD3213111321}" destId="{3650D68F-EEEE-4DE7-AF0A-E324A14C5ADD}" srcOrd="0" destOrd="0" presId="urn:microsoft.com/office/officeart/2018/2/layout/IconVerticalSolidList"/>
    <dgm:cxn modelId="{6AD1FB6E-DC93-4E56-AB7A-54E3F736531A}" srcId="{91555216-F81A-4D89-8C53-CD3213111321}" destId="{15E758C2-7CD9-4773-A549-A7E3A61BCA29}" srcOrd="1" destOrd="0" parTransId="{784FD45D-8E99-40F7-92FA-D9A938589EC3}" sibTransId="{FF85E4A5-1E45-4151-B76D-3D4E9AFD9677}"/>
    <dgm:cxn modelId="{92D56EB2-2877-4317-A20A-5D12D0F8888E}" srcId="{91555216-F81A-4D89-8C53-CD3213111321}" destId="{64697EC0-AA1C-4F31-9290-2D5191C5CFA8}" srcOrd="2" destOrd="0" parTransId="{D034E809-B7C6-483E-8646-D276F21412B4}" sibTransId="{099AA888-D6D8-4BAD-9C9D-D404FEF2B802}"/>
    <dgm:cxn modelId="{B0B996E0-0974-46BE-AC83-048C3A288A42}" type="presOf" srcId="{3D0AE322-7D08-4042-8AE3-841A5BC7618E}" destId="{60F242D9-6D4B-436C-BEC0-843B5342A41F}" srcOrd="0" destOrd="0" presId="urn:microsoft.com/office/officeart/2018/2/layout/IconVerticalSolidList"/>
    <dgm:cxn modelId="{989B85AC-9312-4FF4-8C2B-3A30A0A7C0C4}" type="presParOf" srcId="{3650D68F-EEEE-4DE7-AF0A-E324A14C5ADD}" destId="{25575955-510B-464A-A4B6-E0D1CEA4266B}" srcOrd="0" destOrd="0" presId="urn:microsoft.com/office/officeart/2018/2/layout/IconVerticalSolidList"/>
    <dgm:cxn modelId="{8E891D9E-532E-4F09-969A-14F234522310}" type="presParOf" srcId="{25575955-510B-464A-A4B6-E0D1CEA4266B}" destId="{DA6D3FAE-D9BF-496B-A5C7-55132C6CD782}" srcOrd="0" destOrd="0" presId="urn:microsoft.com/office/officeart/2018/2/layout/IconVerticalSolidList"/>
    <dgm:cxn modelId="{965CBC3A-3F65-4227-9263-1775C50C4842}" type="presParOf" srcId="{25575955-510B-464A-A4B6-E0D1CEA4266B}" destId="{A0392761-4A19-46FD-9C04-8668B88F714F}" srcOrd="1" destOrd="0" presId="urn:microsoft.com/office/officeart/2018/2/layout/IconVerticalSolidList"/>
    <dgm:cxn modelId="{90F5B0B5-8116-43F5-9D25-AA3C93407816}" type="presParOf" srcId="{25575955-510B-464A-A4B6-E0D1CEA4266B}" destId="{4D1DD837-99F7-4FAA-A745-D4BEE4B7DF9D}" srcOrd="2" destOrd="0" presId="urn:microsoft.com/office/officeart/2018/2/layout/IconVerticalSolidList"/>
    <dgm:cxn modelId="{A647E1D6-FB16-4E68-BA91-B08838AF8A42}" type="presParOf" srcId="{25575955-510B-464A-A4B6-E0D1CEA4266B}" destId="{60F242D9-6D4B-436C-BEC0-843B5342A41F}" srcOrd="3" destOrd="0" presId="urn:microsoft.com/office/officeart/2018/2/layout/IconVerticalSolidList"/>
    <dgm:cxn modelId="{C6CC3463-65BF-49B4-BE79-0F452C30B3EF}" type="presParOf" srcId="{3650D68F-EEEE-4DE7-AF0A-E324A14C5ADD}" destId="{455E9F9F-78F9-4181-9059-AD687FEADBC2}" srcOrd="1" destOrd="0" presId="urn:microsoft.com/office/officeart/2018/2/layout/IconVerticalSolidList"/>
    <dgm:cxn modelId="{35042AD8-CDF6-4FCB-A0AD-C37B75F4F1F3}" type="presParOf" srcId="{3650D68F-EEEE-4DE7-AF0A-E324A14C5ADD}" destId="{6F25FB7E-E2A4-4345-A5E2-734FF0DC085E}" srcOrd="2" destOrd="0" presId="urn:microsoft.com/office/officeart/2018/2/layout/IconVerticalSolidList"/>
    <dgm:cxn modelId="{EF4E6997-B12A-4B8F-B348-B52C1D71346A}" type="presParOf" srcId="{6F25FB7E-E2A4-4345-A5E2-734FF0DC085E}" destId="{5AC724E2-01E8-42AD-804D-F1CD31BB532D}" srcOrd="0" destOrd="0" presId="urn:microsoft.com/office/officeart/2018/2/layout/IconVerticalSolidList"/>
    <dgm:cxn modelId="{B4EF186D-3F93-4309-A53C-237EDBCDC7B0}" type="presParOf" srcId="{6F25FB7E-E2A4-4345-A5E2-734FF0DC085E}" destId="{98F5BAE7-A2CC-403A-B31B-43C66B12B8DD}" srcOrd="1" destOrd="0" presId="urn:microsoft.com/office/officeart/2018/2/layout/IconVerticalSolidList"/>
    <dgm:cxn modelId="{B216D43E-6A0E-4731-93DA-FE6FC37E2A2E}" type="presParOf" srcId="{6F25FB7E-E2A4-4345-A5E2-734FF0DC085E}" destId="{484B59E1-5C68-40EA-8CFA-894E4E1D87CF}" srcOrd="2" destOrd="0" presId="urn:microsoft.com/office/officeart/2018/2/layout/IconVerticalSolidList"/>
    <dgm:cxn modelId="{DFFCEE5F-0193-4D4D-B016-B0589C48AB64}" type="presParOf" srcId="{6F25FB7E-E2A4-4345-A5E2-734FF0DC085E}" destId="{B2DB1A72-D14A-4E7C-9C75-6D2CC48C369B}" srcOrd="3" destOrd="0" presId="urn:microsoft.com/office/officeart/2018/2/layout/IconVerticalSolidList"/>
    <dgm:cxn modelId="{CF2E6E4B-56A8-4561-9A09-89B973BDB363}" type="presParOf" srcId="{3650D68F-EEEE-4DE7-AF0A-E324A14C5ADD}" destId="{8C0464DD-BACB-4DC9-B9F2-EC46460CBDB6}" srcOrd="3" destOrd="0" presId="urn:microsoft.com/office/officeart/2018/2/layout/IconVerticalSolidList"/>
    <dgm:cxn modelId="{0ABEC9CA-D700-4D96-AC8E-2FE4F4BCD1B6}" type="presParOf" srcId="{3650D68F-EEEE-4DE7-AF0A-E324A14C5ADD}" destId="{EB700DF8-67CB-4010-8D9A-6E573CAC8364}" srcOrd="4" destOrd="0" presId="urn:microsoft.com/office/officeart/2018/2/layout/IconVerticalSolidList"/>
    <dgm:cxn modelId="{73025410-3601-4F0F-B288-42602FB8C255}" type="presParOf" srcId="{EB700DF8-67CB-4010-8D9A-6E573CAC8364}" destId="{2A8172D9-8080-4927-8C01-9C5C46DD173A}" srcOrd="0" destOrd="0" presId="urn:microsoft.com/office/officeart/2018/2/layout/IconVerticalSolidList"/>
    <dgm:cxn modelId="{5F58D926-63E3-479D-AD11-1A7158D244D0}" type="presParOf" srcId="{EB700DF8-67CB-4010-8D9A-6E573CAC8364}" destId="{3402E233-AD2A-47C9-9AB0-535FB5574FF0}" srcOrd="1" destOrd="0" presId="urn:microsoft.com/office/officeart/2018/2/layout/IconVerticalSolidList"/>
    <dgm:cxn modelId="{9E297ECB-2DF6-4C46-8666-2BF25090CDDF}" type="presParOf" srcId="{EB700DF8-67CB-4010-8D9A-6E573CAC8364}" destId="{E358871A-ED33-4A9A-8AB1-DBF591907CF1}" srcOrd="2" destOrd="0" presId="urn:microsoft.com/office/officeart/2018/2/layout/IconVerticalSolidList"/>
    <dgm:cxn modelId="{263123A4-889D-48B7-B05B-680F14A4BBA1}" type="presParOf" srcId="{EB700DF8-67CB-4010-8D9A-6E573CAC8364}" destId="{29F35A4B-E2E5-4C4D-A5DC-AF8017633D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549F8-09B1-47B6-BE8A-383725745AA2}" type="doc">
      <dgm:prSet loTypeId="urn:microsoft.com/office/officeart/2005/8/layout/cycle8" loCatId="cycle" qsTypeId="urn:microsoft.com/office/officeart/2005/8/quickstyle/simple1" qsCatId="simple" csTypeId="urn:microsoft.com/office/officeart/2005/8/colors/colorful1" csCatId="colorful"/>
      <dgm:spPr/>
      <dgm:t>
        <a:bodyPr/>
        <a:lstStyle/>
        <a:p>
          <a:endParaRPr lang="en-US"/>
        </a:p>
      </dgm:t>
    </dgm:pt>
    <dgm:pt modelId="{4E359329-5487-4910-9EFE-939BFF6E7B18}">
      <dgm:prSet/>
      <dgm:spPr/>
      <dgm:t>
        <a:bodyPr/>
        <a:lstStyle/>
        <a:p>
          <a:r>
            <a:rPr lang="en-US" b="1"/>
            <a:t>Bounce Rate</a:t>
          </a:r>
          <a:endParaRPr lang="en-US"/>
        </a:p>
      </dgm:t>
    </dgm:pt>
    <dgm:pt modelId="{D970E13E-407A-4CBC-87EF-C3CC166DAAEE}" type="parTrans" cxnId="{A69EF8EE-5A60-4A44-8A87-28A99E847936}">
      <dgm:prSet/>
      <dgm:spPr/>
      <dgm:t>
        <a:bodyPr/>
        <a:lstStyle/>
        <a:p>
          <a:endParaRPr lang="en-US"/>
        </a:p>
      </dgm:t>
    </dgm:pt>
    <dgm:pt modelId="{CDE0378D-8019-41C6-9220-CD747D149942}" type="sibTrans" cxnId="{A69EF8EE-5A60-4A44-8A87-28A99E847936}">
      <dgm:prSet/>
      <dgm:spPr/>
      <dgm:t>
        <a:bodyPr/>
        <a:lstStyle/>
        <a:p>
          <a:endParaRPr lang="en-US"/>
        </a:p>
      </dgm:t>
    </dgm:pt>
    <dgm:pt modelId="{D7FB058E-09EA-4FA0-93CA-7FC588AE9569}">
      <dgm:prSet/>
      <dgm:spPr/>
      <dgm:t>
        <a:bodyPr/>
        <a:lstStyle/>
        <a:p>
          <a:r>
            <a:rPr lang="en-US" b="1"/>
            <a:t>Loyalty in visitor behavior</a:t>
          </a:r>
          <a:endParaRPr lang="en-US"/>
        </a:p>
      </dgm:t>
    </dgm:pt>
    <dgm:pt modelId="{A86C6AB4-35CF-4D91-A828-643FEC627E0D}" type="parTrans" cxnId="{77C00476-C764-40FB-A250-05C69FAC6AA2}">
      <dgm:prSet/>
      <dgm:spPr/>
      <dgm:t>
        <a:bodyPr/>
        <a:lstStyle/>
        <a:p>
          <a:endParaRPr lang="en-US"/>
        </a:p>
      </dgm:t>
    </dgm:pt>
    <dgm:pt modelId="{91A2E572-6A74-4C99-9754-095EB42ECACB}" type="sibTrans" cxnId="{77C00476-C764-40FB-A250-05C69FAC6AA2}">
      <dgm:prSet/>
      <dgm:spPr/>
      <dgm:t>
        <a:bodyPr/>
        <a:lstStyle/>
        <a:p>
          <a:endParaRPr lang="en-US"/>
        </a:p>
      </dgm:t>
    </dgm:pt>
    <dgm:pt modelId="{0E7EDA57-8C4D-4BAA-A7C2-93AF6718635E}">
      <dgm:prSet/>
      <dgm:spPr/>
      <dgm:t>
        <a:bodyPr/>
        <a:lstStyle/>
        <a:p>
          <a:r>
            <a:rPr lang="en-US" b="1"/>
            <a:t>Depth of visit</a:t>
          </a:r>
          <a:endParaRPr lang="en-US"/>
        </a:p>
      </dgm:t>
    </dgm:pt>
    <dgm:pt modelId="{76FF1058-6C1E-4356-BE57-2D3121FC8B4D}" type="parTrans" cxnId="{AC57E146-0D72-4E0B-82C9-B7B9920AC92F}">
      <dgm:prSet/>
      <dgm:spPr/>
      <dgm:t>
        <a:bodyPr/>
        <a:lstStyle/>
        <a:p>
          <a:endParaRPr lang="en-US"/>
        </a:p>
      </dgm:t>
    </dgm:pt>
    <dgm:pt modelId="{DBA73C2E-9877-4C11-8656-DE107542E91D}" type="sibTrans" cxnId="{AC57E146-0D72-4E0B-82C9-B7B9920AC92F}">
      <dgm:prSet/>
      <dgm:spPr/>
      <dgm:t>
        <a:bodyPr/>
        <a:lstStyle/>
        <a:p>
          <a:endParaRPr lang="en-US"/>
        </a:p>
      </dgm:t>
    </dgm:pt>
    <dgm:pt modelId="{A0FFE99A-FD97-48C9-90E5-F23E41FD3738}">
      <dgm:prSet/>
      <dgm:spPr/>
      <dgm:t>
        <a:bodyPr/>
        <a:lstStyle/>
        <a:p>
          <a:r>
            <a:rPr lang="en-US" b="1"/>
            <a:t>Browsers</a:t>
          </a:r>
          <a:endParaRPr lang="en-US"/>
        </a:p>
      </dgm:t>
    </dgm:pt>
    <dgm:pt modelId="{4FCAC3E2-9EAA-4E3F-9670-1DD874D1F260}" type="parTrans" cxnId="{70D99370-11FE-4BF6-8B3B-CA68E09208D2}">
      <dgm:prSet/>
      <dgm:spPr/>
      <dgm:t>
        <a:bodyPr/>
        <a:lstStyle/>
        <a:p>
          <a:endParaRPr lang="en-US"/>
        </a:p>
      </dgm:t>
    </dgm:pt>
    <dgm:pt modelId="{FF5595EA-A46B-42C1-802B-5C2C97626CF9}" type="sibTrans" cxnId="{70D99370-11FE-4BF6-8B3B-CA68E09208D2}">
      <dgm:prSet/>
      <dgm:spPr/>
      <dgm:t>
        <a:bodyPr/>
        <a:lstStyle/>
        <a:p>
          <a:endParaRPr lang="en-US"/>
        </a:p>
      </dgm:t>
    </dgm:pt>
    <dgm:pt modelId="{7FE038C0-BBA5-4E8F-9EF9-D510583C936C}">
      <dgm:prSet/>
      <dgm:spPr/>
      <dgm:t>
        <a:bodyPr/>
        <a:lstStyle/>
        <a:p>
          <a:r>
            <a:rPr lang="en-US" b="1"/>
            <a:t>Conversion Rate</a:t>
          </a:r>
          <a:endParaRPr lang="en-US"/>
        </a:p>
      </dgm:t>
    </dgm:pt>
    <dgm:pt modelId="{3FDED680-A786-42F2-8BB8-7D81BB48D5F9}" type="parTrans" cxnId="{56C313DD-CDD2-4F80-95A8-629E0F74E453}">
      <dgm:prSet/>
      <dgm:spPr/>
      <dgm:t>
        <a:bodyPr/>
        <a:lstStyle/>
        <a:p>
          <a:endParaRPr lang="en-US"/>
        </a:p>
      </dgm:t>
    </dgm:pt>
    <dgm:pt modelId="{DC0643DF-5FCE-4613-A464-2F8CD3C3F33D}" type="sibTrans" cxnId="{56C313DD-CDD2-4F80-95A8-629E0F74E453}">
      <dgm:prSet/>
      <dgm:spPr/>
      <dgm:t>
        <a:bodyPr/>
        <a:lstStyle/>
        <a:p>
          <a:endParaRPr lang="en-US"/>
        </a:p>
      </dgm:t>
    </dgm:pt>
    <dgm:pt modelId="{82434643-8929-4CC8-991A-0255E3F10DF6}" type="pres">
      <dgm:prSet presAssocID="{2D3549F8-09B1-47B6-BE8A-383725745AA2}" presName="compositeShape" presStyleCnt="0">
        <dgm:presLayoutVars>
          <dgm:chMax val="7"/>
          <dgm:dir/>
          <dgm:resizeHandles val="exact"/>
        </dgm:presLayoutVars>
      </dgm:prSet>
      <dgm:spPr/>
    </dgm:pt>
    <dgm:pt modelId="{6027222B-BCD8-4937-A2C5-694CD40BCA71}" type="pres">
      <dgm:prSet presAssocID="{2D3549F8-09B1-47B6-BE8A-383725745AA2}" presName="wedge1" presStyleLbl="node1" presStyleIdx="0" presStyleCnt="5"/>
      <dgm:spPr/>
    </dgm:pt>
    <dgm:pt modelId="{07A700A5-3261-4311-B053-3335F6A64BD2}" type="pres">
      <dgm:prSet presAssocID="{2D3549F8-09B1-47B6-BE8A-383725745AA2}" presName="dummy1a" presStyleCnt="0"/>
      <dgm:spPr/>
    </dgm:pt>
    <dgm:pt modelId="{25D33087-8C49-47E9-AD48-73C6FCEDC0BD}" type="pres">
      <dgm:prSet presAssocID="{2D3549F8-09B1-47B6-BE8A-383725745AA2}" presName="dummy1b" presStyleCnt="0"/>
      <dgm:spPr/>
    </dgm:pt>
    <dgm:pt modelId="{F82355CD-B978-4C80-B8F5-41926FCCFFC0}" type="pres">
      <dgm:prSet presAssocID="{2D3549F8-09B1-47B6-BE8A-383725745AA2}" presName="wedge1Tx" presStyleLbl="node1" presStyleIdx="0" presStyleCnt="5">
        <dgm:presLayoutVars>
          <dgm:chMax val="0"/>
          <dgm:chPref val="0"/>
          <dgm:bulletEnabled val="1"/>
        </dgm:presLayoutVars>
      </dgm:prSet>
      <dgm:spPr/>
    </dgm:pt>
    <dgm:pt modelId="{E7F2A292-44F0-4943-B6AB-57D874110DDB}" type="pres">
      <dgm:prSet presAssocID="{2D3549F8-09B1-47B6-BE8A-383725745AA2}" presName="wedge2" presStyleLbl="node1" presStyleIdx="1" presStyleCnt="5"/>
      <dgm:spPr/>
    </dgm:pt>
    <dgm:pt modelId="{D7758A56-9A08-4CCF-B8FD-FD9C193F050A}" type="pres">
      <dgm:prSet presAssocID="{2D3549F8-09B1-47B6-BE8A-383725745AA2}" presName="dummy2a" presStyleCnt="0"/>
      <dgm:spPr/>
    </dgm:pt>
    <dgm:pt modelId="{93747CF8-1601-4210-9E6E-728529CD6D5A}" type="pres">
      <dgm:prSet presAssocID="{2D3549F8-09B1-47B6-BE8A-383725745AA2}" presName="dummy2b" presStyleCnt="0"/>
      <dgm:spPr/>
    </dgm:pt>
    <dgm:pt modelId="{F2981B9A-EB0B-43ED-A6CE-BDF869B4E3AD}" type="pres">
      <dgm:prSet presAssocID="{2D3549F8-09B1-47B6-BE8A-383725745AA2}" presName="wedge2Tx" presStyleLbl="node1" presStyleIdx="1" presStyleCnt="5">
        <dgm:presLayoutVars>
          <dgm:chMax val="0"/>
          <dgm:chPref val="0"/>
          <dgm:bulletEnabled val="1"/>
        </dgm:presLayoutVars>
      </dgm:prSet>
      <dgm:spPr/>
    </dgm:pt>
    <dgm:pt modelId="{0AD735FC-9846-4B8B-9633-F62BF0EB23D4}" type="pres">
      <dgm:prSet presAssocID="{2D3549F8-09B1-47B6-BE8A-383725745AA2}" presName="wedge3" presStyleLbl="node1" presStyleIdx="2" presStyleCnt="5"/>
      <dgm:spPr/>
    </dgm:pt>
    <dgm:pt modelId="{03EB6E70-1D17-43EE-A999-E016AA3D6D50}" type="pres">
      <dgm:prSet presAssocID="{2D3549F8-09B1-47B6-BE8A-383725745AA2}" presName="dummy3a" presStyleCnt="0"/>
      <dgm:spPr/>
    </dgm:pt>
    <dgm:pt modelId="{E46CEC95-A027-45E7-B66D-B2964A62EAD3}" type="pres">
      <dgm:prSet presAssocID="{2D3549F8-09B1-47B6-BE8A-383725745AA2}" presName="dummy3b" presStyleCnt="0"/>
      <dgm:spPr/>
    </dgm:pt>
    <dgm:pt modelId="{0A2530F1-55FB-4042-9013-DD0EC6BE6434}" type="pres">
      <dgm:prSet presAssocID="{2D3549F8-09B1-47B6-BE8A-383725745AA2}" presName="wedge3Tx" presStyleLbl="node1" presStyleIdx="2" presStyleCnt="5">
        <dgm:presLayoutVars>
          <dgm:chMax val="0"/>
          <dgm:chPref val="0"/>
          <dgm:bulletEnabled val="1"/>
        </dgm:presLayoutVars>
      </dgm:prSet>
      <dgm:spPr/>
    </dgm:pt>
    <dgm:pt modelId="{C59264FB-7F4C-4CF1-8411-AC702E9B338F}" type="pres">
      <dgm:prSet presAssocID="{2D3549F8-09B1-47B6-BE8A-383725745AA2}" presName="wedge4" presStyleLbl="node1" presStyleIdx="3" presStyleCnt="5"/>
      <dgm:spPr/>
    </dgm:pt>
    <dgm:pt modelId="{E9ADF6B9-6D58-4872-82DB-C8F0A9C4B219}" type="pres">
      <dgm:prSet presAssocID="{2D3549F8-09B1-47B6-BE8A-383725745AA2}" presName="dummy4a" presStyleCnt="0"/>
      <dgm:spPr/>
    </dgm:pt>
    <dgm:pt modelId="{461377BC-351D-42CC-A6DE-6E45EA157579}" type="pres">
      <dgm:prSet presAssocID="{2D3549F8-09B1-47B6-BE8A-383725745AA2}" presName="dummy4b" presStyleCnt="0"/>
      <dgm:spPr/>
    </dgm:pt>
    <dgm:pt modelId="{6578F394-81CE-4055-B0A6-0E175A4EAE64}" type="pres">
      <dgm:prSet presAssocID="{2D3549F8-09B1-47B6-BE8A-383725745AA2}" presName="wedge4Tx" presStyleLbl="node1" presStyleIdx="3" presStyleCnt="5">
        <dgm:presLayoutVars>
          <dgm:chMax val="0"/>
          <dgm:chPref val="0"/>
          <dgm:bulletEnabled val="1"/>
        </dgm:presLayoutVars>
      </dgm:prSet>
      <dgm:spPr/>
    </dgm:pt>
    <dgm:pt modelId="{9827B568-6AC1-45D5-8F3F-928C2D46B585}" type="pres">
      <dgm:prSet presAssocID="{2D3549F8-09B1-47B6-BE8A-383725745AA2}" presName="wedge5" presStyleLbl="node1" presStyleIdx="4" presStyleCnt="5"/>
      <dgm:spPr/>
    </dgm:pt>
    <dgm:pt modelId="{7A2B3476-E38F-4AF1-804A-7E906CC3CBFA}" type="pres">
      <dgm:prSet presAssocID="{2D3549F8-09B1-47B6-BE8A-383725745AA2}" presName="dummy5a" presStyleCnt="0"/>
      <dgm:spPr/>
    </dgm:pt>
    <dgm:pt modelId="{FD58916C-FC29-47DA-AD9C-DE0BC6AA7549}" type="pres">
      <dgm:prSet presAssocID="{2D3549F8-09B1-47B6-BE8A-383725745AA2}" presName="dummy5b" presStyleCnt="0"/>
      <dgm:spPr/>
    </dgm:pt>
    <dgm:pt modelId="{741427F0-8489-4A4F-982C-3D6615E59F0D}" type="pres">
      <dgm:prSet presAssocID="{2D3549F8-09B1-47B6-BE8A-383725745AA2}" presName="wedge5Tx" presStyleLbl="node1" presStyleIdx="4" presStyleCnt="5">
        <dgm:presLayoutVars>
          <dgm:chMax val="0"/>
          <dgm:chPref val="0"/>
          <dgm:bulletEnabled val="1"/>
        </dgm:presLayoutVars>
      </dgm:prSet>
      <dgm:spPr/>
    </dgm:pt>
    <dgm:pt modelId="{A79828F2-6B05-4F0F-BF38-8DF5F82F6C84}" type="pres">
      <dgm:prSet presAssocID="{CDE0378D-8019-41C6-9220-CD747D149942}" presName="arrowWedge1" presStyleLbl="fgSibTrans2D1" presStyleIdx="0" presStyleCnt="5"/>
      <dgm:spPr/>
    </dgm:pt>
    <dgm:pt modelId="{8E7E7598-D3B0-4DD5-8495-858157A5BC8F}" type="pres">
      <dgm:prSet presAssocID="{91A2E572-6A74-4C99-9754-095EB42ECACB}" presName="arrowWedge2" presStyleLbl="fgSibTrans2D1" presStyleIdx="1" presStyleCnt="5"/>
      <dgm:spPr/>
    </dgm:pt>
    <dgm:pt modelId="{20262D41-FB8E-4B94-8ED1-23613BC94AB3}" type="pres">
      <dgm:prSet presAssocID="{DBA73C2E-9877-4C11-8656-DE107542E91D}" presName="arrowWedge3" presStyleLbl="fgSibTrans2D1" presStyleIdx="2" presStyleCnt="5"/>
      <dgm:spPr/>
    </dgm:pt>
    <dgm:pt modelId="{99E944AA-1959-47B8-AFCF-D0A8F5927F2C}" type="pres">
      <dgm:prSet presAssocID="{FF5595EA-A46B-42C1-802B-5C2C97626CF9}" presName="arrowWedge4" presStyleLbl="fgSibTrans2D1" presStyleIdx="3" presStyleCnt="5"/>
      <dgm:spPr/>
    </dgm:pt>
    <dgm:pt modelId="{1EBF5220-0826-436B-BE78-71C2302EDE1B}" type="pres">
      <dgm:prSet presAssocID="{DC0643DF-5FCE-4613-A464-2F8CD3C3F33D}" presName="arrowWedge5" presStyleLbl="fgSibTrans2D1" presStyleIdx="4" presStyleCnt="5"/>
      <dgm:spPr/>
    </dgm:pt>
  </dgm:ptLst>
  <dgm:cxnLst>
    <dgm:cxn modelId="{6741791D-9DBA-4AF2-AB45-CE754E8D197C}" type="presOf" srcId="{0E7EDA57-8C4D-4BAA-A7C2-93AF6718635E}" destId="{0A2530F1-55FB-4042-9013-DD0EC6BE6434}" srcOrd="1" destOrd="0" presId="urn:microsoft.com/office/officeart/2005/8/layout/cycle8"/>
    <dgm:cxn modelId="{4935C038-657E-49E8-8034-A015C7E7FEA3}" type="presOf" srcId="{D7FB058E-09EA-4FA0-93CA-7FC588AE9569}" destId="{E7F2A292-44F0-4943-B6AB-57D874110DDB}" srcOrd="0" destOrd="0" presId="urn:microsoft.com/office/officeart/2005/8/layout/cycle8"/>
    <dgm:cxn modelId="{AC57E146-0D72-4E0B-82C9-B7B9920AC92F}" srcId="{2D3549F8-09B1-47B6-BE8A-383725745AA2}" destId="{0E7EDA57-8C4D-4BAA-A7C2-93AF6718635E}" srcOrd="2" destOrd="0" parTransId="{76FF1058-6C1E-4356-BE57-2D3121FC8B4D}" sibTransId="{DBA73C2E-9877-4C11-8656-DE107542E91D}"/>
    <dgm:cxn modelId="{63710769-BD55-4F8C-927C-306EF87A044B}" type="presOf" srcId="{A0FFE99A-FD97-48C9-90E5-F23E41FD3738}" destId="{C59264FB-7F4C-4CF1-8411-AC702E9B338F}" srcOrd="0" destOrd="0" presId="urn:microsoft.com/office/officeart/2005/8/layout/cycle8"/>
    <dgm:cxn modelId="{70D99370-11FE-4BF6-8B3B-CA68E09208D2}" srcId="{2D3549F8-09B1-47B6-BE8A-383725745AA2}" destId="{A0FFE99A-FD97-48C9-90E5-F23E41FD3738}" srcOrd="3" destOrd="0" parTransId="{4FCAC3E2-9EAA-4E3F-9670-1DD874D1F260}" sibTransId="{FF5595EA-A46B-42C1-802B-5C2C97626CF9}"/>
    <dgm:cxn modelId="{77C00476-C764-40FB-A250-05C69FAC6AA2}" srcId="{2D3549F8-09B1-47B6-BE8A-383725745AA2}" destId="{D7FB058E-09EA-4FA0-93CA-7FC588AE9569}" srcOrd="1" destOrd="0" parTransId="{A86C6AB4-35CF-4D91-A828-643FEC627E0D}" sibTransId="{91A2E572-6A74-4C99-9754-095EB42ECACB}"/>
    <dgm:cxn modelId="{6EF66958-5160-4EBF-A507-D93CCCDFEB7E}" type="presOf" srcId="{7FE038C0-BBA5-4E8F-9EF9-D510583C936C}" destId="{9827B568-6AC1-45D5-8F3F-928C2D46B585}" srcOrd="0" destOrd="0" presId="urn:microsoft.com/office/officeart/2005/8/layout/cycle8"/>
    <dgm:cxn modelId="{3E0FF578-5101-4CDB-89A2-C895D892CFF1}" type="presOf" srcId="{2D3549F8-09B1-47B6-BE8A-383725745AA2}" destId="{82434643-8929-4CC8-991A-0255E3F10DF6}" srcOrd="0" destOrd="0" presId="urn:microsoft.com/office/officeart/2005/8/layout/cycle8"/>
    <dgm:cxn modelId="{2C0A0D90-1926-4D0C-BC53-7EE21306CE68}" type="presOf" srcId="{4E359329-5487-4910-9EFE-939BFF6E7B18}" destId="{F82355CD-B978-4C80-B8F5-41926FCCFFC0}" srcOrd="1" destOrd="0" presId="urn:microsoft.com/office/officeart/2005/8/layout/cycle8"/>
    <dgm:cxn modelId="{75E8A8B1-F718-4C03-AD5D-CF89DD9172AB}" type="presOf" srcId="{0E7EDA57-8C4D-4BAA-A7C2-93AF6718635E}" destId="{0AD735FC-9846-4B8B-9633-F62BF0EB23D4}" srcOrd="0" destOrd="0" presId="urn:microsoft.com/office/officeart/2005/8/layout/cycle8"/>
    <dgm:cxn modelId="{539150CD-BD8E-4F03-8836-20049B494D67}" type="presOf" srcId="{A0FFE99A-FD97-48C9-90E5-F23E41FD3738}" destId="{6578F394-81CE-4055-B0A6-0E175A4EAE64}" srcOrd="1" destOrd="0" presId="urn:microsoft.com/office/officeart/2005/8/layout/cycle8"/>
    <dgm:cxn modelId="{56C313DD-CDD2-4F80-95A8-629E0F74E453}" srcId="{2D3549F8-09B1-47B6-BE8A-383725745AA2}" destId="{7FE038C0-BBA5-4E8F-9EF9-D510583C936C}" srcOrd="4" destOrd="0" parTransId="{3FDED680-A786-42F2-8BB8-7D81BB48D5F9}" sibTransId="{DC0643DF-5FCE-4613-A464-2F8CD3C3F33D}"/>
    <dgm:cxn modelId="{5D7BC0DF-1666-44EE-919A-3DD82D8D7B59}" type="presOf" srcId="{7FE038C0-BBA5-4E8F-9EF9-D510583C936C}" destId="{741427F0-8489-4A4F-982C-3D6615E59F0D}" srcOrd="1" destOrd="0" presId="urn:microsoft.com/office/officeart/2005/8/layout/cycle8"/>
    <dgm:cxn modelId="{3DB152E6-CE0F-44F2-9481-50B439745ACC}" type="presOf" srcId="{4E359329-5487-4910-9EFE-939BFF6E7B18}" destId="{6027222B-BCD8-4937-A2C5-694CD40BCA71}" srcOrd="0" destOrd="0" presId="urn:microsoft.com/office/officeart/2005/8/layout/cycle8"/>
    <dgm:cxn modelId="{6EE632EB-8B7C-4828-B3A0-B716EA3B37A7}" type="presOf" srcId="{D7FB058E-09EA-4FA0-93CA-7FC588AE9569}" destId="{F2981B9A-EB0B-43ED-A6CE-BDF869B4E3AD}" srcOrd="1" destOrd="0" presId="urn:microsoft.com/office/officeart/2005/8/layout/cycle8"/>
    <dgm:cxn modelId="{A69EF8EE-5A60-4A44-8A87-28A99E847936}" srcId="{2D3549F8-09B1-47B6-BE8A-383725745AA2}" destId="{4E359329-5487-4910-9EFE-939BFF6E7B18}" srcOrd="0" destOrd="0" parTransId="{D970E13E-407A-4CBC-87EF-C3CC166DAAEE}" sibTransId="{CDE0378D-8019-41C6-9220-CD747D149942}"/>
    <dgm:cxn modelId="{7A1D7583-7FDE-4EDE-8168-A635F9A50061}" type="presParOf" srcId="{82434643-8929-4CC8-991A-0255E3F10DF6}" destId="{6027222B-BCD8-4937-A2C5-694CD40BCA71}" srcOrd="0" destOrd="0" presId="urn:microsoft.com/office/officeart/2005/8/layout/cycle8"/>
    <dgm:cxn modelId="{008E1D48-A9E1-4D62-9580-D8521E748628}" type="presParOf" srcId="{82434643-8929-4CC8-991A-0255E3F10DF6}" destId="{07A700A5-3261-4311-B053-3335F6A64BD2}" srcOrd="1" destOrd="0" presId="urn:microsoft.com/office/officeart/2005/8/layout/cycle8"/>
    <dgm:cxn modelId="{E88770A4-096B-4755-B8E4-DAA1FCCDB69F}" type="presParOf" srcId="{82434643-8929-4CC8-991A-0255E3F10DF6}" destId="{25D33087-8C49-47E9-AD48-73C6FCEDC0BD}" srcOrd="2" destOrd="0" presId="urn:microsoft.com/office/officeart/2005/8/layout/cycle8"/>
    <dgm:cxn modelId="{37D4123E-4ECE-4B67-BDD7-64B7FD34F670}" type="presParOf" srcId="{82434643-8929-4CC8-991A-0255E3F10DF6}" destId="{F82355CD-B978-4C80-B8F5-41926FCCFFC0}" srcOrd="3" destOrd="0" presId="urn:microsoft.com/office/officeart/2005/8/layout/cycle8"/>
    <dgm:cxn modelId="{50F97BE8-90D7-4D3B-96AE-51E0689D0BFE}" type="presParOf" srcId="{82434643-8929-4CC8-991A-0255E3F10DF6}" destId="{E7F2A292-44F0-4943-B6AB-57D874110DDB}" srcOrd="4" destOrd="0" presId="urn:microsoft.com/office/officeart/2005/8/layout/cycle8"/>
    <dgm:cxn modelId="{F60A4370-E844-48CA-A8F2-C4A8A8330939}" type="presParOf" srcId="{82434643-8929-4CC8-991A-0255E3F10DF6}" destId="{D7758A56-9A08-4CCF-B8FD-FD9C193F050A}" srcOrd="5" destOrd="0" presId="urn:microsoft.com/office/officeart/2005/8/layout/cycle8"/>
    <dgm:cxn modelId="{7E647946-0FC4-47C5-B1A5-42AE0FF3DB64}" type="presParOf" srcId="{82434643-8929-4CC8-991A-0255E3F10DF6}" destId="{93747CF8-1601-4210-9E6E-728529CD6D5A}" srcOrd="6" destOrd="0" presId="urn:microsoft.com/office/officeart/2005/8/layout/cycle8"/>
    <dgm:cxn modelId="{562D9BED-C30C-4286-9498-FB5E5E10A000}" type="presParOf" srcId="{82434643-8929-4CC8-991A-0255E3F10DF6}" destId="{F2981B9A-EB0B-43ED-A6CE-BDF869B4E3AD}" srcOrd="7" destOrd="0" presId="urn:microsoft.com/office/officeart/2005/8/layout/cycle8"/>
    <dgm:cxn modelId="{6002AF4E-20D3-48FC-BEBC-F1A2AEF45F72}" type="presParOf" srcId="{82434643-8929-4CC8-991A-0255E3F10DF6}" destId="{0AD735FC-9846-4B8B-9633-F62BF0EB23D4}" srcOrd="8" destOrd="0" presId="urn:microsoft.com/office/officeart/2005/8/layout/cycle8"/>
    <dgm:cxn modelId="{3E78EA3F-D41E-460B-BE30-3F7447E5DDFD}" type="presParOf" srcId="{82434643-8929-4CC8-991A-0255E3F10DF6}" destId="{03EB6E70-1D17-43EE-A999-E016AA3D6D50}" srcOrd="9" destOrd="0" presId="urn:microsoft.com/office/officeart/2005/8/layout/cycle8"/>
    <dgm:cxn modelId="{C8DDAA9A-8DED-49D2-875C-83D1430DB8BD}" type="presParOf" srcId="{82434643-8929-4CC8-991A-0255E3F10DF6}" destId="{E46CEC95-A027-45E7-B66D-B2964A62EAD3}" srcOrd="10" destOrd="0" presId="urn:microsoft.com/office/officeart/2005/8/layout/cycle8"/>
    <dgm:cxn modelId="{2C7D2C77-E8C8-40BE-A9E9-5990A1CC73BE}" type="presParOf" srcId="{82434643-8929-4CC8-991A-0255E3F10DF6}" destId="{0A2530F1-55FB-4042-9013-DD0EC6BE6434}" srcOrd="11" destOrd="0" presId="urn:microsoft.com/office/officeart/2005/8/layout/cycle8"/>
    <dgm:cxn modelId="{C33A7CF4-93AF-44FA-9F37-0A7BCE4BA7BD}" type="presParOf" srcId="{82434643-8929-4CC8-991A-0255E3F10DF6}" destId="{C59264FB-7F4C-4CF1-8411-AC702E9B338F}" srcOrd="12" destOrd="0" presId="urn:microsoft.com/office/officeart/2005/8/layout/cycle8"/>
    <dgm:cxn modelId="{24687076-B91E-4312-9C54-21807623B4FD}" type="presParOf" srcId="{82434643-8929-4CC8-991A-0255E3F10DF6}" destId="{E9ADF6B9-6D58-4872-82DB-C8F0A9C4B219}" srcOrd="13" destOrd="0" presId="urn:microsoft.com/office/officeart/2005/8/layout/cycle8"/>
    <dgm:cxn modelId="{2F45CC78-3894-4BA7-9C71-3A574D864424}" type="presParOf" srcId="{82434643-8929-4CC8-991A-0255E3F10DF6}" destId="{461377BC-351D-42CC-A6DE-6E45EA157579}" srcOrd="14" destOrd="0" presId="urn:microsoft.com/office/officeart/2005/8/layout/cycle8"/>
    <dgm:cxn modelId="{2B983D62-631F-45B4-BAD4-45CEBEEC215D}" type="presParOf" srcId="{82434643-8929-4CC8-991A-0255E3F10DF6}" destId="{6578F394-81CE-4055-B0A6-0E175A4EAE64}" srcOrd="15" destOrd="0" presId="urn:microsoft.com/office/officeart/2005/8/layout/cycle8"/>
    <dgm:cxn modelId="{4CD83818-98FB-4E49-9474-BED4A70CF872}" type="presParOf" srcId="{82434643-8929-4CC8-991A-0255E3F10DF6}" destId="{9827B568-6AC1-45D5-8F3F-928C2D46B585}" srcOrd="16" destOrd="0" presId="urn:microsoft.com/office/officeart/2005/8/layout/cycle8"/>
    <dgm:cxn modelId="{07ECDDAA-E69A-422B-A57A-9AD80F9BEDD6}" type="presParOf" srcId="{82434643-8929-4CC8-991A-0255E3F10DF6}" destId="{7A2B3476-E38F-4AF1-804A-7E906CC3CBFA}" srcOrd="17" destOrd="0" presId="urn:microsoft.com/office/officeart/2005/8/layout/cycle8"/>
    <dgm:cxn modelId="{D19A4D51-B7EC-4112-B5EF-DF1208167E0D}" type="presParOf" srcId="{82434643-8929-4CC8-991A-0255E3F10DF6}" destId="{FD58916C-FC29-47DA-AD9C-DE0BC6AA7549}" srcOrd="18" destOrd="0" presId="urn:microsoft.com/office/officeart/2005/8/layout/cycle8"/>
    <dgm:cxn modelId="{06152BC7-5BEC-4BC4-BF99-0C67C460F7B2}" type="presParOf" srcId="{82434643-8929-4CC8-991A-0255E3F10DF6}" destId="{741427F0-8489-4A4F-982C-3D6615E59F0D}" srcOrd="19" destOrd="0" presId="urn:microsoft.com/office/officeart/2005/8/layout/cycle8"/>
    <dgm:cxn modelId="{0BD1C4FC-BBDF-4444-9B29-9BFEDDE85DB4}" type="presParOf" srcId="{82434643-8929-4CC8-991A-0255E3F10DF6}" destId="{A79828F2-6B05-4F0F-BF38-8DF5F82F6C84}" srcOrd="20" destOrd="0" presId="urn:microsoft.com/office/officeart/2005/8/layout/cycle8"/>
    <dgm:cxn modelId="{8EAA0D4D-208D-4F2E-A44D-58F0FB00C869}" type="presParOf" srcId="{82434643-8929-4CC8-991A-0255E3F10DF6}" destId="{8E7E7598-D3B0-4DD5-8495-858157A5BC8F}" srcOrd="21" destOrd="0" presId="urn:microsoft.com/office/officeart/2005/8/layout/cycle8"/>
    <dgm:cxn modelId="{23C4BE9F-DAFA-4C31-B9D8-86E509D44E07}" type="presParOf" srcId="{82434643-8929-4CC8-991A-0255E3F10DF6}" destId="{20262D41-FB8E-4B94-8ED1-23613BC94AB3}" srcOrd="22" destOrd="0" presId="urn:microsoft.com/office/officeart/2005/8/layout/cycle8"/>
    <dgm:cxn modelId="{BB30AC7D-0AE4-466B-A94D-321D3A6E1618}" type="presParOf" srcId="{82434643-8929-4CC8-991A-0255E3F10DF6}" destId="{99E944AA-1959-47B8-AFCF-D0A8F5927F2C}" srcOrd="23" destOrd="0" presId="urn:microsoft.com/office/officeart/2005/8/layout/cycle8"/>
    <dgm:cxn modelId="{8C86B272-92B0-4D79-8E09-75740358EA95}" type="presParOf" srcId="{82434643-8929-4CC8-991A-0255E3F10DF6}" destId="{1EBF5220-0826-436B-BE78-71C2302EDE1B}"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D3FAE-D9BF-496B-A5C7-55132C6CD782}">
      <dsp:nvSpPr>
        <dsp:cNvPr id="0" name=""/>
        <dsp:cNvSpPr/>
      </dsp:nvSpPr>
      <dsp:spPr>
        <a:xfrm>
          <a:off x="0" y="5152"/>
          <a:ext cx="6513603" cy="16977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92761-4A19-46FD-9C04-8668B88F714F}">
      <dsp:nvSpPr>
        <dsp:cNvPr id="0" name=""/>
        <dsp:cNvSpPr/>
      </dsp:nvSpPr>
      <dsp:spPr>
        <a:xfrm>
          <a:off x="513571" y="387147"/>
          <a:ext cx="934678" cy="933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242D9-6D4B-436C-BEC0-843B5342A41F}">
      <dsp:nvSpPr>
        <dsp:cNvPr id="0" name=""/>
        <dsp:cNvSpPr/>
      </dsp:nvSpPr>
      <dsp:spPr>
        <a:xfrm>
          <a:off x="1961820" y="5152"/>
          <a:ext cx="4422317" cy="1699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855" tIns="179855" rIns="179855" bIns="179855" numCol="1" spcCol="1270" anchor="ctr" anchorCtr="0">
          <a:noAutofit/>
        </a:bodyPr>
        <a:lstStyle/>
        <a:p>
          <a:pPr marL="0" lvl="0" indent="0" algn="l" defTabSz="622300">
            <a:lnSpc>
              <a:spcPct val="100000"/>
            </a:lnSpc>
            <a:spcBef>
              <a:spcPct val="0"/>
            </a:spcBef>
            <a:spcAft>
              <a:spcPct val="35000"/>
            </a:spcAft>
            <a:buNone/>
          </a:pPr>
          <a:r>
            <a:rPr lang="en-US" sz="1400" b="1" kern="1200"/>
            <a:t>Software Companies </a:t>
          </a:r>
          <a:r>
            <a:rPr lang="en-US" sz="1400" kern="1200"/>
            <a:t>have the highest employee turnover rate. There’s strong evidence to suggest that the trouble with retaining tech talent is high demand and rising compensation within the industry. As employers and compensation offers get more competitive, top talent is more eager to switch to better opportunities. </a:t>
          </a:r>
        </a:p>
      </dsp:txBody>
      <dsp:txXfrm>
        <a:off x="1961820" y="5152"/>
        <a:ext cx="4422317" cy="1699415"/>
      </dsp:txXfrm>
    </dsp:sp>
    <dsp:sp modelId="{5AC724E2-01E8-42AD-804D-F1CD31BB532D}">
      <dsp:nvSpPr>
        <dsp:cNvPr id="0" name=""/>
        <dsp:cNvSpPr/>
      </dsp:nvSpPr>
      <dsp:spPr>
        <a:xfrm>
          <a:off x="0" y="2093005"/>
          <a:ext cx="6513603" cy="16977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5BAE7-A2CC-403A-B31B-43C66B12B8DD}">
      <dsp:nvSpPr>
        <dsp:cNvPr id="0" name=""/>
        <dsp:cNvSpPr/>
      </dsp:nvSpPr>
      <dsp:spPr>
        <a:xfrm>
          <a:off x="513571" y="2475000"/>
          <a:ext cx="934678" cy="933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B1A72-D14A-4E7C-9C75-6D2CC48C369B}">
      <dsp:nvSpPr>
        <dsp:cNvPr id="0" name=""/>
        <dsp:cNvSpPr/>
      </dsp:nvSpPr>
      <dsp:spPr>
        <a:xfrm>
          <a:off x="1961820" y="2093005"/>
          <a:ext cx="4422317" cy="1699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855" tIns="179855" rIns="179855" bIns="179855" numCol="1" spcCol="1270" anchor="ctr" anchorCtr="0">
          <a:noAutofit/>
        </a:bodyPr>
        <a:lstStyle/>
        <a:p>
          <a:pPr marL="0" lvl="0" indent="0" algn="l" defTabSz="622300">
            <a:lnSpc>
              <a:spcPct val="100000"/>
            </a:lnSpc>
            <a:spcBef>
              <a:spcPct val="0"/>
            </a:spcBef>
            <a:spcAft>
              <a:spcPct val="35000"/>
            </a:spcAft>
            <a:buNone/>
          </a:pPr>
          <a:r>
            <a:rPr lang="en-US" sz="1400" b="1" kern="1200"/>
            <a:t>Retail and Consumer Products:</a:t>
          </a:r>
          <a:r>
            <a:rPr lang="en-US" sz="1400" kern="1200"/>
            <a:t> The industries within retail with high levels of turnover aren’t terribly surprising. Retail stores constantly look for people good at marketing to increase its sale.</a:t>
          </a:r>
        </a:p>
      </dsp:txBody>
      <dsp:txXfrm>
        <a:off x="1961820" y="2093005"/>
        <a:ext cx="4422317" cy="1699415"/>
      </dsp:txXfrm>
    </dsp:sp>
    <dsp:sp modelId="{2A8172D9-8080-4927-8C01-9C5C46DD173A}">
      <dsp:nvSpPr>
        <dsp:cNvPr id="0" name=""/>
        <dsp:cNvSpPr/>
      </dsp:nvSpPr>
      <dsp:spPr>
        <a:xfrm>
          <a:off x="0" y="4180858"/>
          <a:ext cx="6513603" cy="16977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2E233-AD2A-47C9-9AB0-535FB5574FF0}">
      <dsp:nvSpPr>
        <dsp:cNvPr id="0" name=""/>
        <dsp:cNvSpPr/>
      </dsp:nvSpPr>
      <dsp:spPr>
        <a:xfrm>
          <a:off x="513571" y="4562853"/>
          <a:ext cx="934678" cy="933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F35A4B-E2E5-4C4D-A5DC-AF8017633D9A}">
      <dsp:nvSpPr>
        <dsp:cNvPr id="0" name=""/>
        <dsp:cNvSpPr/>
      </dsp:nvSpPr>
      <dsp:spPr>
        <a:xfrm>
          <a:off x="1961820" y="4180858"/>
          <a:ext cx="4422317" cy="1699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855" tIns="179855" rIns="179855" bIns="179855" numCol="1" spcCol="1270" anchor="ctr" anchorCtr="0">
          <a:noAutofit/>
        </a:bodyPr>
        <a:lstStyle/>
        <a:p>
          <a:pPr marL="0" lvl="0" indent="0" algn="l" defTabSz="622300">
            <a:lnSpc>
              <a:spcPct val="100000"/>
            </a:lnSpc>
            <a:spcBef>
              <a:spcPct val="0"/>
            </a:spcBef>
            <a:spcAft>
              <a:spcPct val="35000"/>
            </a:spcAft>
            <a:buNone/>
          </a:pPr>
          <a:r>
            <a:rPr lang="en-US" sz="1400" b="1" kern="1200"/>
            <a:t>Media and entertainment companies:</a:t>
          </a:r>
          <a:r>
            <a:rPr lang="en-US" sz="1400" kern="1200"/>
            <a:t> Talent needs would naturally flow faster here as compared to other sectors, resulting in more turnover.</a:t>
          </a:r>
        </a:p>
      </dsp:txBody>
      <dsp:txXfrm>
        <a:off x="1961820" y="4180858"/>
        <a:ext cx="4422317" cy="1699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7222B-BCD8-4937-A2C5-694CD40BCA71}">
      <dsp:nvSpPr>
        <dsp:cNvPr id="0" name=""/>
        <dsp:cNvSpPr/>
      </dsp:nvSpPr>
      <dsp:spPr>
        <a:xfrm>
          <a:off x="859977" y="344914"/>
          <a:ext cx="4680585" cy="4680585"/>
        </a:xfrm>
        <a:prstGeom prst="pie">
          <a:avLst>
            <a:gd name="adj1" fmla="val 16200000"/>
            <a:gd name="adj2" fmla="val 2052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Bounce Rate</a:t>
          </a:r>
          <a:endParaRPr lang="en-US" sz="2400" kern="1200"/>
        </a:p>
      </dsp:txBody>
      <dsp:txXfrm>
        <a:off x="3301682" y="1131698"/>
        <a:ext cx="1504473" cy="1002982"/>
      </dsp:txXfrm>
    </dsp:sp>
    <dsp:sp modelId="{E7F2A292-44F0-4943-B6AB-57D874110DDB}">
      <dsp:nvSpPr>
        <dsp:cNvPr id="0" name=""/>
        <dsp:cNvSpPr/>
      </dsp:nvSpPr>
      <dsp:spPr>
        <a:xfrm>
          <a:off x="900096" y="469730"/>
          <a:ext cx="4680585" cy="4680585"/>
        </a:xfrm>
        <a:prstGeom prst="pie">
          <a:avLst>
            <a:gd name="adj1" fmla="val 20520000"/>
            <a:gd name="adj2" fmla="val 324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Loyalty in visitor behavior</a:t>
          </a:r>
          <a:endParaRPr lang="en-US" sz="2400" kern="1200"/>
        </a:p>
      </dsp:txBody>
      <dsp:txXfrm>
        <a:off x="3914616" y="2608311"/>
        <a:ext cx="1393031" cy="1114425"/>
      </dsp:txXfrm>
    </dsp:sp>
    <dsp:sp modelId="{0AD735FC-9846-4B8B-9633-F62BF0EB23D4}">
      <dsp:nvSpPr>
        <dsp:cNvPr id="0" name=""/>
        <dsp:cNvSpPr/>
      </dsp:nvSpPr>
      <dsp:spPr>
        <a:xfrm>
          <a:off x="794225" y="546625"/>
          <a:ext cx="4680585" cy="4680585"/>
        </a:xfrm>
        <a:prstGeom prst="pie">
          <a:avLst>
            <a:gd name="adj1" fmla="val 3240000"/>
            <a:gd name="adj2" fmla="val 756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Depth of visit</a:t>
          </a:r>
          <a:endParaRPr lang="en-US" sz="2400" kern="1200"/>
        </a:p>
      </dsp:txBody>
      <dsp:txXfrm>
        <a:off x="2465863" y="3834179"/>
        <a:ext cx="1337310" cy="1225867"/>
      </dsp:txXfrm>
    </dsp:sp>
    <dsp:sp modelId="{C59264FB-7F4C-4CF1-8411-AC702E9B338F}">
      <dsp:nvSpPr>
        <dsp:cNvPr id="0" name=""/>
        <dsp:cNvSpPr/>
      </dsp:nvSpPr>
      <dsp:spPr>
        <a:xfrm>
          <a:off x="688355" y="469730"/>
          <a:ext cx="4680585" cy="4680585"/>
        </a:xfrm>
        <a:prstGeom prst="pie">
          <a:avLst>
            <a:gd name="adj1" fmla="val 7560000"/>
            <a:gd name="adj2" fmla="val 1188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Browsers</a:t>
          </a:r>
          <a:endParaRPr lang="en-US" sz="2400" kern="1200"/>
        </a:p>
      </dsp:txBody>
      <dsp:txXfrm>
        <a:off x="961389" y="2608311"/>
        <a:ext cx="1393031" cy="1114425"/>
      </dsp:txXfrm>
    </dsp:sp>
    <dsp:sp modelId="{9827B568-6AC1-45D5-8F3F-928C2D46B585}">
      <dsp:nvSpPr>
        <dsp:cNvPr id="0" name=""/>
        <dsp:cNvSpPr/>
      </dsp:nvSpPr>
      <dsp:spPr>
        <a:xfrm>
          <a:off x="728474" y="344914"/>
          <a:ext cx="4680585" cy="4680585"/>
        </a:xfrm>
        <a:prstGeom prst="pie">
          <a:avLst>
            <a:gd name="adj1" fmla="val 11880000"/>
            <a:gd name="adj2" fmla="val 162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Conversion Rate</a:t>
          </a:r>
          <a:endParaRPr lang="en-US" sz="2400" kern="1200"/>
        </a:p>
      </dsp:txBody>
      <dsp:txXfrm>
        <a:off x="1462880" y="1131698"/>
        <a:ext cx="1504473" cy="1002982"/>
      </dsp:txXfrm>
    </dsp:sp>
    <dsp:sp modelId="{A79828F2-6B05-4F0F-BF38-8DF5F82F6C84}">
      <dsp:nvSpPr>
        <dsp:cNvPr id="0" name=""/>
        <dsp:cNvSpPr/>
      </dsp:nvSpPr>
      <dsp:spPr>
        <a:xfrm>
          <a:off x="570006" y="55164"/>
          <a:ext cx="5260086" cy="5260086"/>
        </a:xfrm>
        <a:prstGeom prst="circularArrow">
          <a:avLst>
            <a:gd name="adj1" fmla="val 5085"/>
            <a:gd name="adj2" fmla="val 327528"/>
            <a:gd name="adj3" fmla="val 20192361"/>
            <a:gd name="adj4" fmla="val 16200324"/>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7E7598-D3B0-4DD5-8495-858157A5BC8F}">
      <dsp:nvSpPr>
        <dsp:cNvPr id="0" name=""/>
        <dsp:cNvSpPr/>
      </dsp:nvSpPr>
      <dsp:spPr>
        <a:xfrm>
          <a:off x="610669" y="179938"/>
          <a:ext cx="5260086" cy="5260086"/>
        </a:xfrm>
        <a:prstGeom prst="circularArrow">
          <a:avLst>
            <a:gd name="adj1" fmla="val 5085"/>
            <a:gd name="adj2" fmla="val 327528"/>
            <a:gd name="adj3" fmla="val 2912753"/>
            <a:gd name="adj4" fmla="val 20519953"/>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262D41-FB8E-4B94-8ED1-23613BC94AB3}">
      <dsp:nvSpPr>
        <dsp:cNvPr id="0" name=""/>
        <dsp:cNvSpPr/>
      </dsp:nvSpPr>
      <dsp:spPr>
        <a:xfrm>
          <a:off x="504475" y="257068"/>
          <a:ext cx="5260086" cy="5260086"/>
        </a:xfrm>
        <a:prstGeom prst="circularArrow">
          <a:avLst>
            <a:gd name="adj1" fmla="val 5085"/>
            <a:gd name="adj2" fmla="val 327528"/>
            <a:gd name="adj3" fmla="val 7232777"/>
            <a:gd name="adj4" fmla="val 3239695"/>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E944AA-1959-47B8-AFCF-D0A8F5927F2C}">
      <dsp:nvSpPr>
        <dsp:cNvPr id="0" name=""/>
        <dsp:cNvSpPr/>
      </dsp:nvSpPr>
      <dsp:spPr>
        <a:xfrm>
          <a:off x="398281" y="179938"/>
          <a:ext cx="5260086" cy="5260086"/>
        </a:xfrm>
        <a:prstGeom prst="circularArrow">
          <a:avLst>
            <a:gd name="adj1" fmla="val 5085"/>
            <a:gd name="adj2" fmla="val 327528"/>
            <a:gd name="adj3" fmla="val 11552519"/>
            <a:gd name="adj4" fmla="val 7559718"/>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BF5220-0826-436B-BE78-71C2302EDE1B}">
      <dsp:nvSpPr>
        <dsp:cNvPr id="0" name=""/>
        <dsp:cNvSpPr/>
      </dsp:nvSpPr>
      <dsp:spPr>
        <a:xfrm>
          <a:off x="438944" y="55164"/>
          <a:ext cx="5260086" cy="5260086"/>
        </a:xfrm>
        <a:prstGeom prst="circularArrow">
          <a:avLst>
            <a:gd name="adj1" fmla="val 5085"/>
            <a:gd name="adj2" fmla="val 327528"/>
            <a:gd name="adj3" fmla="val 15872148"/>
            <a:gd name="adj4" fmla="val 11880111"/>
            <a:gd name="adj5" fmla="val 593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7416-92C7-4932-A020-91E6FE2C4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D2B28F-7B44-4012-B2BF-EABAB4180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86FAA3-929F-4FB6-B03E-6E4343C8E36D}"/>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5" name="Footer Placeholder 4">
            <a:extLst>
              <a:ext uri="{FF2B5EF4-FFF2-40B4-BE49-F238E27FC236}">
                <a16:creationId xmlns:a16="http://schemas.microsoft.com/office/drawing/2014/main" id="{AA52B612-7033-47AC-9A8B-1D19026BE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57492-2F60-41DB-90BD-FB5AA520D3DC}"/>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251220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4E5B-14A2-4BA9-B973-9800815F3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00C418-BE21-411A-8446-016CE2C57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CFED-31DC-4D22-84D1-0EABE602A0CE}"/>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5" name="Footer Placeholder 4">
            <a:extLst>
              <a:ext uri="{FF2B5EF4-FFF2-40B4-BE49-F238E27FC236}">
                <a16:creationId xmlns:a16="http://schemas.microsoft.com/office/drawing/2014/main" id="{FFB214C5-7552-4DFF-8ACE-EE2DD5D87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A3A79-9222-4BB5-9B8C-2EAE9357E5F7}"/>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290719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90774-5568-4E4F-AC27-F76E9B38C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DDF25-C03E-42C4-B3AA-C20785504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0057F-2714-4ECE-BCA9-1A8BA96BC0C0}"/>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5" name="Footer Placeholder 4">
            <a:extLst>
              <a:ext uri="{FF2B5EF4-FFF2-40B4-BE49-F238E27FC236}">
                <a16:creationId xmlns:a16="http://schemas.microsoft.com/office/drawing/2014/main" id="{4A1BA1E5-F67C-45BB-A0D3-077E2A38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56D1-772F-49B5-BAD5-8BA906AA3B8A}"/>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140089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56AA-8DDC-42BC-A0C8-3EDB5E0E8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96C734-EFBA-4369-8E70-3B369BE0B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648ED-B77E-4A77-ACE2-B024AD440852}"/>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5" name="Footer Placeholder 4">
            <a:extLst>
              <a:ext uri="{FF2B5EF4-FFF2-40B4-BE49-F238E27FC236}">
                <a16:creationId xmlns:a16="http://schemas.microsoft.com/office/drawing/2014/main" id="{9771E0DD-BFB5-4427-A5D8-9C6834BB8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2B528-A92D-492E-939F-4203D841562B}"/>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61706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737B-0F80-4B81-9713-442108CDF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685FF-8147-403F-AB2A-2714F15A8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55CD8-559A-444E-B948-C227591927C5}"/>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5" name="Footer Placeholder 4">
            <a:extLst>
              <a:ext uri="{FF2B5EF4-FFF2-40B4-BE49-F238E27FC236}">
                <a16:creationId xmlns:a16="http://schemas.microsoft.com/office/drawing/2014/main" id="{706ADA20-E5A9-4B88-8C0E-C30DDF482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EFBB5-1E0B-4308-AD99-BC126CA24046}"/>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207602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8B06-429E-462D-8B58-3450F5288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67BF2-9E73-498F-ABCF-326C5F46F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E8EFD1-F98E-4409-848A-2B1BD5DD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91B14-B22D-4D22-ACCA-57CF30EFD7DA}"/>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6" name="Footer Placeholder 5">
            <a:extLst>
              <a:ext uri="{FF2B5EF4-FFF2-40B4-BE49-F238E27FC236}">
                <a16:creationId xmlns:a16="http://schemas.microsoft.com/office/drawing/2014/main" id="{FE075C68-7B33-411A-A6D7-BA20954E9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F985B-9524-4029-98A1-25AFCE8368C4}"/>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1763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4566-1FCD-487E-922C-9EE5398F4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63A45D-073E-49FA-B42E-7B57B6C61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709BC-0238-421A-B25F-09790809A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F1B46A-827B-4517-982F-9BA5EAEC9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AF0D7-8256-4804-94A0-DC0A4BE10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61A1DE-8F9D-485F-A194-9405E0FA6D52}"/>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8" name="Footer Placeholder 7">
            <a:extLst>
              <a:ext uri="{FF2B5EF4-FFF2-40B4-BE49-F238E27FC236}">
                <a16:creationId xmlns:a16="http://schemas.microsoft.com/office/drawing/2014/main" id="{37AA98E0-1398-47AB-B0ED-F8ADFAA85E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5B652-100A-4F7F-B351-6E036DB5D39D}"/>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172968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CF32-20E5-4049-A13F-1F4ED5611E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82594-3665-403E-82B2-A18A9376DA82}"/>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4" name="Footer Placeholder 3">
            <a:extLst>
              <a:ext uri="{FF2B5EF4-FFF2-40B4-BE49-F238E27FC236}">
                <a16:creationId xmlns:a16="http://schemas.microsoft.com/office/drawing/2014/main" id="{6E68F8DD-9A3A-4BE3-8445-4C913058EC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8BC9E-709E-4D2F-823E-A09B118EA361}"/>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91492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19BB0-24BF-42F2-B7D1-252C8C35D848}"/>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3" name="Footer Placeholder 2">
            <a:extLst>
              <a:ext uri="{FF2B5EF4-FFF2-40B4-BE49-F238E27FC236}">
                <a16:creationId xmlns:a16="http://schemas.microsoft.com/office/drawing/2014/main" id="{F596090E-00BA-4BCD-A7DB-3DE29430EE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16BCE-C8C2-41FB-847C-5C952BBCE73E}"/>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182457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42DB-1B4F-4297-9175-907945426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9FCB4-22B1-4195-9B67-1B2E78241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DCE75-E1BF-4988-91B8-B0D4F5543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6EFC3-9F7A-4714-BF7F-B9BB25308A1E}"/>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6" name="Footer Placeholder 5">
            <a:extLst>
              <a:ext uri="{FF2B5EF4-FFF2-40B4-BE49-F238E27FC236}">
                <a16:creationId xmlns:a16="http://schemas.microsoft.com/office/drawing/2014/main" id="{C9C6E661-C588-4AF7-9961-9602809EA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DBCF7-1916-43CC-9245-15D215C023EF}"/>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349736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E281-96B9-4750-B845-B2112D7AD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26C3EB-FC17-4D1B-8F69-CD172E0A4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BFF644-C2EC-41A5-B67C-3D8A58FC6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D6D21-8CB5-4C49-AB24-C4D077AB3B7F}"/>
              </a:ext>
            </a:extLst>
          </p:cNvPr>
          <p:cNvSpPr>
            <a:spLocks noGrp="1"/>
          </p:cNvSpPr>
          <p:nvPr>
            <p:ph type="dt" sz="half" idx="10"/>
          </p:nvPr>
        </p:nvSpPr>
        <p:spPr/>
        <p:txBody>
          <a:bodyPr/>
          <a:lstStyle/>
          <a:p>
            <a:fld id="{50C4C690-9911-41F4-A0C7-D8948E5051A1}" type="datetimeFigureOut">
              <a:rPr lang="en-US" smtClean="0"/>
              <a:t>8/1/2020</a:t>
            </a:fld>
            <a:endParaRPr lang="en-US"/>
          </a:p>
        </p:txBody>
      </p:sp>
      <p:sp>
        <p:nvSpPr>
          <p:cNvPr id="6" name="Footer Placeholder 5">
            <a:extLst>
              <a:ext uri="{FF2B5EF4-FFF2-40B4-BE49-F238E27FC236}">
                <a16:creationId xmlns:a16="http://schemas.microsoft.com/office/drawing/2014/main" id="{DDB49CAE-AEDB-4283-B706-B3BCF8CA2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2296F-1DC6-4E13-861C-D305648E42FE}"/>
              </a:ext>
            </a:extLst>
          </p:cNvPr>
          <p:cNvSpPr>
            <a:spLocks noGrp="1"/>
          </p:cNvSpPr>
          <p:nvPr>
            <p:ph type="sldNum" sz="quarter" idx="12"/>
          </p:nvPr>
        </p:nvSpPr>
        <p:spPr/>
        <p:txBody>
          <a:bodyPr/>
          <a:lstStyle/>
          <a:p>
            <a:fld id="{6163DC66-48C3-4CF8-9748-53506B833B8E}" type="slidenum">
              <a:rPr lang="en-US" smtClean="0"/>
              <a:t>‹#›</a:t>
            </a:fld>
            <a:endParaRPr lang="en-US"/>
          </a:p>
        </p:txBody>
      </p:sp>
    </p:spTree>
    <p:extLst>
      <p:ext uri="{BB962C8B-B14F-4D97-AF65-F5344CB8AC3E}">
        <p14:creationId xmlns:p14="http://schemas.microsoft.com/office/powerpoint/2010/main" val="313375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5A54D-656B-491A-8896-AD206721D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5E312-C1A5-446D-AA09-4C1E7F788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C1002-87C9-419C-A73B-500E5F4DF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4C690-9911-41F4-A0C7-D8948E5051A1}" type="datetimeFigureOut">
              <a:rPr lang="en-US" smtClean="0"/>
              <a:t>8/1/2020</a:t>
            </a:fld>
            <a:endParaRPr lang="en-US"/>
          </a:p>
        </p:txBody>
      </p:sp>
      <p:sp>
        <p:nvSpPr>
          <p:cNvPr id="5" name="Footer Placeholder 4">
            <a:extLst>
              <a:ext uri="{FF2B5EF4-FFF2-40B4-BE49-F238E27FC236}">
                <a16:creationId xmlns:a16="http://schemas.microsoft.com/office/drawing/2014/main" id="{87DDD031-E1B1-474A-9952-14CF0640A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E41AD-9F59-4D29-A5EF-4A522C8F6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3DC66-48C3-4CF8-9748-53506B833B8E}" type="slidenum">
              <a:rPr lang="en-US" smtClean="0"/>
              <a:t>‹#›</a:t>
            </a:fld>
            <a:endParaRPr lang="en-US"/>
          </a:p>
        </p:txBody>
      </p:sp>
    </p:spTree>
    <p:extLst>
      <p:ext uri="{BB962C8B-B14F-4D97-AF65-F5344CB8AC3E}">
        <p14:creationId xmlns:p14="http://schemas.microsoft.com/office/powerpoint/2010/main" val="217319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3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9" name="Group 4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60" name="Freeform: Shape 4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4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331789-23C4-4DC6-9329-037CD83886C6}"/>
              </a:ext>
            </a:extLst>
          </p:cNvPr>
          <p:cNvSpPr>
            <a:spLocks noGrp="1"/>
          </p:cNvSpPr>
          <p:nvPr>
            <p:ph type="ctrTitle"/>
          </p:nvPr>
        </p:nvSpPr>
        <p:spPr>
          <a:xfrm>
            <a:off x="3045368" y="2043663"/>
            <a:ext cx="6105194" cy="2031055"/>
          </a:xfrm>
        </p:spPr>
        <p:txBody>
          <a:bodyPr vert="horz" lIns="91440" tIns="45720" rIns="91440" bIns="45720" rtlCol="0">
            <a:normAutofit/>
          </a:bodyPr>
          <a:lstStyle/>
          <a:p>
            <a:r>
              <a:rPr lang="en-US" sz="5200" kern="1200" dirty="0">
                <a:solidFill>
                  <a:schemeClr val="tx2"/>
                </a:solidFill>
                <a:latin typeface="+mj-lt"/>
                <a:ea typeface="+mj-ea"/>
                <a:cs typeface="+mj-cs"/>
              </a:rPr>
              <a:t>Final Presentation</a:t>
            </a:r>
            <a:br>
              <a:rPr lang="en-US" sz="5200" kern="1200" dirty="0">
                <a:solidFill>
                  <a:schemeClr val="tx2"/>
                </a:solidFill>
                <a:latin typeface="+mj-lt"/>
                <a:ea typeface="+mj-ea"/>
                <a:cs typeface="+mj-cs"/>
              </a:rPr>
            </a:br>
            <a:endParaRPr lang="en-US" sz="5200" kern="120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0969A941-2B2D-458A-84D1-F2A88660BE29}"/>
              </a:ext>
            </a:extLst>
          </p:cNvPr>
          <p:cNvSpPr>
            <a:spLocks noGrp="1"/>
          </p:cNvSpPr>
          <p:nvPr>
            <p:ph type="subTitle" idx="1"/>
          </p:nvPr>
        </p:nvSpPr>
        <p:spPr>
          <a:xfrm>
            <a:off x="3034057" y="3599670"/>
            <a:ext cx="6105194" cy="682079"/>
          </a:xfrm>
        </p:spPr>
        <p:txBody>
          <a:bodyPr vert="horz" lIns="91440" tIns="45720" rIns="91440" bIns="45720" rtlCol="0">
            <a:normAutofit/>
          </a:bodyPr>
          <a:lstStyle/>
          <a:p>
            <a:r>
              <a:rPr lang="en-US" dirty="0">
                <a:solidFill>
                  <a:schemeClr val="tx2"/>
                </a:solidFill>
              </a:rPr>
              <a:t> </a:t>
            </a:r>
            <a:r>
              <a:rPr lang="en-US" sz="1800" dirty="0">
                <a:solidFill>
                  <a:schemeClr val="tx2"/>
                </a:solidFill>
              </a:rPr>
              <a:t>summary of the results of the term project</a:t>
            </a:r>
          </a:p>
        </p:txBody>
      </p:sp>
      <p:grpSp>
        <p:nvGrpSpPr>
          <p:cNvPr id="48" name="Group 4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62" name="Freeform: Shape 4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4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3AE27AD5-49D2-451E-954E-5A48B02FB8AF}"/>
              </a:ext>
            </a:extLst>
          </p:cNvPr>
          <p:cNvSpPr txBox="1"/>
          <p:nvPr/>
        </p:nvSpPr>
        <p:spPr>
          <a:xfrm>
            <a:off x="7702028" y="5942331"/>
            <a:ext cx="4181475" cy="784830"/>
          </a:xfrm>
          <a:prstGeom prst="rect">
            <a:avLst/>
          </a:prstGeom>
          <a:noFill/>
        </p:spPr>
        <p:txBody>
          <a:bodyPr wrap="square" rtlCol="0">
            <a:spAutoFit/>
          </a:bodyPr>
          <a:lstStyle/>
          <a:p>
            <a:pPr>
              <a:spcAft>
                <a:spcPts val="600"/>
              </a:spcAft>
            </a:pPr>
            <a:r>
              <a:rPr lang="en-US" sz="2000" dirty="0"/>
              <a:t>Avi Manawat (Student Id: 109638446)</a:t>
            </a:r>
          </a:p>
          <a:p>
            <a:pPr>
              <a:spcAft>
                <a:spcPts val="600"/>
              </a:spcAft>
            </a:pPr>
            <a:endParaRPr lang="en-US" sz="2000" dirty="0">
              <a:solidFill>
                <a:schemeClr val="bg1">
                  <a:lumMod val="95000"/>
                </a:schemeClr>
              </a:solidFill>
            </a:endParaRPr>
          </a:p>
        </p:txBody>
      </p:sp>
    </p:spTree>
    <p:extLst>
      <p:ext uri="{BB962C8B-B14F-4D97-AF65-F5344CB8AC3E}">
        <p14:creationId xmlns:p14="http://schemas.microsoft.com/office/powerpoint/2010/main" val="226198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4">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8EC4A12F-C6E5-49EA-95E9-E24B29F88E4F}"/>
              </a:ext>
            </a:extLst>
          </p:cNvPr>
          <p:cNvSpPr>
            <a:spLocks noGrp="1"/>
          </p:cNvSpPr>
          <p:nvPr>
            <p:ph type="title"/>
          </p:nvPr>
        </p:nvSpPr>
        <p:spPr>
          <a:xfrm>
            <a:off x="801340" y="802955"/>
            <a:ext cx="4766330" cy="1454051"/>
          </a:xfrm>
        </p:spPr>
        <p:txBody>
          <a:bodyPr vert="horz" lIns="91440" tIns="45720" rIns="91440" bIns="45720" rtlCol="0" anchor="ctr">
            <a:normAutofit/>
          </a:bodyPr>
          <a:lstStyle/>
          <a:p>
            <a:r>
              <a:rPr lang="en-US" sz="3600" kern="1200">
                <a:solidFill>
                  <a:srgbClr val="000000"/>
                </a:solidFill>
                <a:latin typeface="+mj-lt"/>
                <a:ea typeface="+mj-ea"/>
                <a:cs typeface="+mj-cs"/>
              </a:rPr>
              <a:t>Sessions by City</a:t>
            </a:r>
          </a:p>
        </p:txBody>
      </p:sp>
      <p:sp>
        <p:nvSpPr>
          <p:cNvPr id="8" name="TextBox 7">
            <a:extLst>
              <a:ext uri="{FF2B5EF4-FFF2-40B4-BE49-F238E27FC236}">
                <a16:creationId xmlns:a16="http://schemas.microsoft.com/office/drawing/2014/main" id="{AECCBBB7-B5C0-4EEA-B9DD-5932F7F11282}"/>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solidFill>
                  <a:srgbClr val="000000"/>
                </a:solidFill>
              </a:rPr>
              <a:t>This is the most important performer to look as it tracks what is the ultimate aim of creating the website i.e., conversion rate. </a:t>
            </a:r>
          </a:p>
          <a:p>
            <a:pPr indent="-228600">
              <a:lnSpc>
                <a:spcPct val="90000"/>
              </a:lnSpc>
              <a:spcAft>
                <a:spcPts val="600"/>
              </a:spcAft>
              <a:buFont typeface="Arial" panose="020B0604020202020204" pitchFamily="34" charset="0"/>
              <a:buChar char="•"/>
            </a:pPr>
            <a:endParaRPr lang="en-US" sz="1700">
              <a:solidFill>
                <a:srgbClr val="000000"/>
              </a:solidFill>
            </a:endParaRPr>
          </a:p>
          <a:p>
            <a:pPr indent="-228600">
              <a:lnSpc>
                <a:spcPct val="90000"/>
              </a:lnSpc>
              <a:spcAft>
                <a:spcPts val="600"/>
              </a:spcAft>
              <a:buFont typeface="Arial" panose="020B0604020202020204" pitchFamily="34" charset="0"/>
              <a:buChar char="•"/>
            </a:pPr>
            <a:r>
              <a:rPr lang="en-US" sz="1700">
                <a:solidFill>
                  <a:srgbClr val="000000"/>
                </a:solidFill>
              </a:rPr>
              <a:t>It reveals the percentage of visitors classified by cities who have taken the desired action as per our website’s goal, helping us know how good the performance of the website is to achieve our business goals.</a:t>
            </a:r>
          </a:p>
          <a:p>
            <a:pPr indent="-228600">
              <a:lnSpc>
                <a:spcPct val="90000"/>
              </a:lnSpc>
              <a:spcAft>
                <a:spcPts val="600"/>
              </a:spcAft>
              <a:buFont typeface="Arial" panose="020B0604020202020204" pitchFamily="34" charset="0"/>
              <a:buChar char="•"/>
            </a:pPr>
            <a:endParaRPr lang="en-US" sz="1700">
              <a:solidFill>
                <a:srgbClr val="000000"/>
              </a:solidFill>
            </a:endParaRPr>
          </a:p>
          <a:p>
            <a:pPr indent="-228600">
              <a:lnSpc>
                <a:spcPct val="90000"/>
              </a:lnSpc>
              <a:spcAft>
                <a:spcPts val="600"/>
              </a:spcAft>
              <a:buFont typeface="Arial" panose="020B0604020202020204" pitchFamily="34" charset="0"/>
              <a:buChar char="•"/>
            </a:pPr>
            <a:r>
              <a:rPr lang="en-US" sz="1700">
                <a:solidFill>
                  <a:srgbClr val="000000"/>
                </a:solidFill>
              </a:rPr>
              <a:t>The analysis assists greatly in the important process of decision making.</a:t>
            </a:r>
          </a:p>
          <a:p>
            <a:pPr indent="-228600">
              <a:lnSpc>
                <a:spcPct val="90000"/>
              </a:lnSpc>
              <a:spcAft>
                <a:spcPts val="600"/>
              </a:spcAft>
              <a:buFont typeface="Arial" panose="020B0604020202020204" pitchFamily="34" charset="0"/>
              <a:buChar char="•"/>
            </a:pPr>
            <a:endParaRPr lang="en-US" sz="1700">
              <a:solidFill>
                <a:srgbClr val="000000"/>
              </a:solidFill>
            </a:endParaRPr>
          </a:p>
          <a:p>
            <a:pPr indent="-228600">
              <a:lnSpc>
                <a:spcPct val="90000"/>
              </a:lnSpc>
              <a:spcAft>
                <a:spcPts val="600"/>
              </a:spcAft>
              <a:buFont typeface="Arial" panose="020B0604020202020204" pitchFamily="34" charset="0"/>
              <a:buChar char="•"/>
            </a:pPr>
            <a:endParaRPr lang="en-US" sz="1700">
              <a:solidFill>
                <a:srgbClr val="000000"/>
              </a:solidFill>
            </a:endParaRPr>
          </a:p>
        </p:txBody>
      </p:sp>
      <p:sp>
        <p:nvSpPr>
          <p:cNvPr id="21"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8424D6A-A566-4983-A8C1-740D94900238}"/>
              </a:ext>
            </a:extLst>
          </p:cNvPr>
          <p:cNvPicPr>
            <a:picLocks noGrp="1" noChangeAspect="1"/>
          </p:cNvPicPr>
          <p:nvPr>
            <p:ph idx="1"/>
          </p:nvPr>
        </p:nvPicPr>
        <p:blipFill>
          <a:blip r:embed="rId3"/>
          <a:stretch>
            <a:fillRect/>
          </a:stretch>
        </p:blipFill>
        <p:spPr>
          <a:xfrm>
            <a:off x="7824944" y="1700784"/>
            <a:ext cx="3909128" cy="4379976"/>
          </a:xfrm>
          <a:prstGeom prst="rect">
            <a:avLst/>
          </a:prstGeom>
        </p:spPr>
      </p:pic>
    </p:spTree>
    <p:extLst>
      <p:ext uri="{BB962C8B-B14F-4D97-AF65-F5344CB8AC3E}">
        <p14:creationId xmlns:p14="http://schemas.microsoft.com/office/powerpoint/2010/main" val="20566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9DC25-8D33-49DB-A5B4-FD21ACB353E1}"/>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Users and %Exit by Page</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F7E6242-615D-4DC2-B18E-12221D37754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The table explains the distribution of visitors on different pages of the website and the exit rate on that pages. It also helps understand hoe the visitors navigate through the website.</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As observed here, high number of people exit from the home page as well as ‘/google+redesign/shop+by+brand/youtube’ page. On the other hand some pages have a significantly lower exit rate.</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High exit rates on a particular page is something to watch for. Making changes or redesigning the page with high exit rates would help to hold on the visitors.</a:t>
            </a: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AC9B6E2B-849B-437F-8EAD-17AE1305A484}"/>
              </a:ext>
            </a:extLst>
          </p:cNvPr>
          <p:cNvPicPr>
            <a:picLocks noGrp="1" noChangeAspect="1"/>
          </p:cNvPicPr>
          <p:nvPr>
            <p:ph idx="1"/>
          </p:nvPr>
        </p:nvPicPr>
        <p:blipFill rotWithShape="1">
          <a:blip r:embed="rId2"/>
          <a:srcRect t="10109" r="2" b="8949"/>
          <a:stretch/>
        </p:blipFill>
        <p:spPr>
          <a:xfrm>
            <a:off x="5977788" y="799352"/>
            <a:ext cx="5425410" cy="5259296"/>
          </a:xfrm>
          <a:prstGeom prst="rect">
            <a:avLst/>
          </a:prstGeom>
        </p:spPr>
      </p:pic>
    </p:spTree>
    <p:extLst>
      <p:ext uri="{BB962C8B-B14F-4D97-AF65-F5344CB8AC3E}">
        <p14:creationId xmlns:p14="http://schemas.microsoft.com/office/powerpoint/2010/main" val="389795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51B12-9A52-4A6A-B041-A1937FCA1F5F}"/>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a:t>Average Page Load Time and Pageviews</a:t>
            </a:r>
          </a:p>
        </p:txBody>
      </p:sp>
      <p:grpSp>
        <p:nvGrpSpPr>
          <p:cNvPr id="38" name="Group 3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3D6DDC2-F1C8-4A6A-AF33-23B5A4384590}"/>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metric for Avg. Page Load Time shows the mean time taken by a page on the website to load. Keeping this time as low as possible is the key else we might end up loosing our visitors to our competitors.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 timeline chart represents the pageviews by day. The declining graph that the number of pageviews have decreased over the days. It needs to monitored over time to check the performance of the website.</a:t>
            </a:r>
          </a:p>
        </p:txBody>
      </p:sp>
      <p:sp>
        <p:nvSpPr>
          <p:cNvPr id="44" name="Rectangle 4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9203B546-1E11-4406-B8F8-7E105895D465}"/>
              </a:ext>
            </a:extLst>
          </p:cNvPr>
          <p:cNvPicPr>
            <a:picLocks noGrp="1" noChangeAspect="1"/>
          </p:cNvPicPr>
          <p:nvPr>
            <p:ph idx="1"/>
          </p:nvPr>
        </p:nvPicPr>
        <p:blipFill>
          <a:blip r:embed="rId2"/>
          <a:stretch>
            <a:fillRect/>
          </a:stretch>
        </p:blipFill>
        <p:spPr>
          <a:xfrm>
            <a:off x="7083423" y="1434508"/>
            <a:ext cx="4397433" cy="813524"/>
          </a:xfrm>
          <a:prstGeom prst="rect">
            <a:avLst/>
          </a:prstGeom>
        </p:spPr>
      </p:pic>
      <p:sp>
        <p:nvSpPr>
          <p:cNvPr id="48" name="Rectangle 4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a:extLst>
              <a:ext uri="{FF2B5EF4-FFF2-40B4-BE49-F238E27FC236}">
                <a16:creationId xmlns:a16="http://schemas.microsoft.com/office/drawing/2014/main" id="{F6D593B3-3CD4-4EE5-987F-DAD5C7F145D0}"/>
              </a:ext>
            </a:extLst>
          </p:cNvPr>
          <p:cNvPicPr>
            <a:picLocks noChangeAspect="1"/>
          </p:cNvPicPr>
          <p:nvPr/>
        </p:nvPicPr>
        <p:blipFill>
          <a:blip r:embed="rId3"/>
          <a:stretch>
            <a:fillRect/>
          </a:stretch>
        </p:blipFill>
        <p:spPr>
          <a:xfrm>
            <a:off x="7483337" y="3707894"/>
            <a:ext cx="3595741" cy="2518756"/>
          </a:xfrm>
          <a:prstGeom prst="rect">
            <a:avLst/>
          </a:prstGeom>
        </p:spPr>
      </p:pic>
    </p:spTree>
    <p:extLst>
      <p:ext uri="{BB962C8B-B14F-4D97-AF65-F5344CB8AC3E}">
        <p14:creationId xmlns:p14="http://schemas.microsoft.com/office/powerpoint/2010/main" val="20994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72B0251-FBDD-4F2F-8CED-2D05F8F18FA0}"/>
              </a:ext>
            </a:extLst>
          </p:cNvPr>
          <p:cNvSpPr>
            <a:spLocks noGrp="1"/>
          </p:cNvSpPr>
          <p:nvPr>
            <p:ph type="title"/>
          </p:nvPr>
        </p:nvSpPr>
        <p:spPr>
          <a:xfrm>
            <a:off x="838200" y="365125"/>
            <a:ext cx="5393361" cy="1325563"/>
          </a:xfrm>
        </p:spPr>
        <p:txBody>
          <a:bodyPr>
            <a:normAutofit/>
          </a:bodyPr>
          <a:lstStyle/>
          <a:p>
            <a:r>
              <a:rPr lang="en-US"/>
              <a:t>Benefits of this Analysis</a:t>
            </a:r>
          </a:p>
        </p:txBody>
      </p:sp>
      <p:sp>
        <p:nvSpPr>
          <p:cNvPr id="30" name="Freeform: Shape 2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Content Placeholder 2">
            <a:extLst>
              <a:ext uri="{FF2B5EF4-FFF2-40B4-BE49-F238E27FC236}">
                <a16:creationId xmlns:a16="http://schemas.microsoft.com/office/drawing/2014/main" id="{7C251C90-6BDE-4ACD-9A83-60110D6B1F13}"/>
              </a:ext>
            </a:extLst>
          </p:cNvPr>
          <p:cNvSpPr>
            <a:spLocks noGrp="1"/>
          </p:cNvSpPr>
          <p:nvPr>
            <p:ph idx="1"/>
          </p:nvPr>
        </p:nvSpPr>
        <p:spPr>
          <a:xfrm>
            <a:off x="838200" y="1825625"/>
            <a:ext cx="5393361" cy="4351338"/>
          </a:xfrm>
        </p:spPr>
        <p:txBody>
          <a:bodyPr>
            <a:normAutofit/>
          </a:bodyPr>
          <a:lstStyle/>
          <a:p>
            <a:r>
              <a:rPr lang="en-US" sz="1800" b="1"/>
              <a:t>Reduce Risk: </a:t>
            </a:r>
            <a:r>
              <a:rPr lang="en-US" sz="1800"/>
              <a:t>A proper use of this analytical skill will help the business keep a track over its activity, thus better control. This helps to reduce uncertainty.</a:t>
            </a:r>
          </a:p>
          <a:p>
            <a:pPr lvl="0"/>
            <a:r>
              <a:rPr lang="en-US" sz="1800" b="1"/>
              <a:t>Improved Decision Making: </a:t>
            </a:r>
            <a:r>
              <a:rPr lang="en-US" sz="1800"/>
              <a:t>It will help the business determining its strong and weak zones. Different areas of the business can be targeted differently based on the performance.</a:t>
            </a:r>
            <a:endParaRPr lang="en-US" sz="1800" b="1"/>
          </a:p>
          <a:p>
            <a:pPr lvl="0"/>
            <a:r>
              <a:rPr lang="en-US" sz="1800" b="1"/>
              <a:t>Better Customer Experience:</a:t>
            </a:r>
            <a:r>
              <a:rPr lang="en-US" sz="1800"/>
              <a:t> By analyzing the customer behavior and keeping track of their activities on the website, stakeholders of a business would know what their customers want and thus act accordingly.</a:t>
            </a:r>
          </a:p>
          <a:p>
            <a:pPr lvl="0"/>
            <a:r>
              <a:rPr lang="en-US" sz="1800" b="1"/>
              <a:t>High Profits:</a:t>
            </a:r>
            <a:r>
              <a:rPr lang="en-US" sz="1800"/>
              <a:t> A satisfied customer makes repeated purchases thus increasing profit for the business. </a:t>
            </a:r>
          </a:p>
        </p:txBody>
      </p:sp>
      <p:sp>
        <p:nvSpPr>
          <p:cNvPr id="32" name="Oval 3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RM Customer Insights App">
            <a:extLst>
              <a:ext uri="{FF2B5EF4-FFF2-40B4-BE49-F238E27FC236}">
                <a16:creationId xmlns:a16="http://schemas.microsoft.com/office/drawing/2014/main" id="{6113310E-4F72-4C5E-86D1-0ABFA69C0D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4" name="Freeform: Shape 3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397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9E1167-623B-4D93-9D59-AAD7BC95443C}"/>
              </a:ext>
            </a:extLst>
          </p:cNvPr>
          <p:cNvSpPr>
            <a:spLocks noGrp="1"/>
          </p:cNvSpPr>
          <p:nvPr>
            <p:ph type="title"/>
          </p:nvPr>
        </p:nvSpPr>
        <p:spPr>
          <a:xfrm>
            <a:off x="643467" y="321734"/>
            <a:ext cx="10905066" cy="1135737"/>
          </a:xfrm>
        </p:spPr>
        <p:txBody>
          <a:bodyPr>
            <a:normAutofit/>
          </a:bodyPr>
          <a:lstStyle/>
          <a:p>
            <a:r>
              <a:rPr lang="en-US" sz="3600"/>
              <a:t>Recommendations</a:t>
            </a:r>
          </a:p>
        </p:txBody>
      </p:sp>
      <p:sp>
        <p:nvSpPr>
          <p:cNvPr id="49" name="Content Placeholder 2">
            <a:extLst>
              <a:ext uri="{FF2B5EF4-FFF2-40B4-BE49-F238E27FC236}">
                <a16:creationId xmlns:a16="http://schemas.microsoft.com/office/drawing/2014/main" id="{80AE372A-906C-479C-A67D-7591863083B9}"/>
              </a:ext>
            </a:extLst>
          </p:cNvPr>
          <p:cNvSpPr>
            <a:spLocks noGrp="1"/>
          </p:cNvSpPr>
          <p:nvPr>
            <p:ph idx="1"/>
          </p:nvPr>
        </p:nvSpPr>
        <p:spPr>
          <a:xfrm>
            <a:off x="643467" y="1782981"/>
            <a:ext cx="10905066" cy="4393982"/>
          </a:xfrm>
        </p:spPr>
        <p:txBody>
          <a:bodyPr>
            <a:normAutofit/>
          </a:bodyPr>
          <a:lstStyle/>
          <a:p>
            <a:pPr lvl="0"/>
            <a:r>
              <a:rPr lang="en-US" sz="1900"/>
              <a:t>Increasing number of organic sessions is good sign for any business but if these organic sessions keep reducing over time, the business has to look for alternative ways to attract new visitors. This could be done by investing money to get paid sessions.</a:t>
            </a:r>
          </a:p>
          <a:p>
            <a:pPr lvl="0"/>
            <a:r>
              <a:rPr lang="en-US" sz="1900"/>
              <a:t>In case of website having larger number of returning visitors indicate that the website has a good retention power, holding onto the first-time visitors. Here, the focus should be get more and more people among the target audience to make their first visit on the website. On the other hand if the website is able to attract new visitors but not able to hold them on, making structural and visual changes to the website should be looked upon.</a:t>
            </a:r>
          </a:p>
          <a:p>
            <a:pPr lvl="0"/>
            <a:r>
              <a:rPr lang="en-US" sz="1900"/>
              <a:t>When the bounce rate on the website is surprisingly high, improving the brand storytelling can help. The aim is to recognize how people read content, storytelling helps our content appeal to users in a dynamic, emotional way. As a result, they’ll begin to trust us more.</a:t>
            </a:r>
          </a:p>
          <a:p>
            <a:pPr lvl="0"/>
            <a:r>
              <a:rPr lang="en-US" sz="1900"/>
              <a:t>Oversized pictures can be removed or smaller sized pictures of the same can be used when the average load time of the website is high. This may also help in reducing the bounce rate.</a:t>
            </a:r>
          </a:p>
          <a:p>
            <a:pPr lvl="0"/>
            <a:r>
              <a:rPr lang="en-US" sz="1900"/>
              <a:t>Internal site search to optimize customers’ experience can be used to deal with dropping conversion rates</a:t>
            </a:r>
          </a:p>
          <a:p>
            <a:endParaRPr lang="en-US" sz="19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590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4B7A618B-0BD2-4B78-83BB-637489EEE48E}"/>
              </a:ext>
            </a:extLst>
          </p:cNvPr>
          <p:cNvSpPr>
            <a:spLocks noGrp="1"/>
          </p:cNvSpPr>
          <p:nvPr>
            <p:ph type="title"/>
          </p:nvPr>
        </p:nvSpPr>
        <p:spPr>
          <a:xfrm>
            <a:off x="804672" y="338328"/>
            <a:ext cx="5011473" cy="1773936"/>
          </a:xfrm>
        </p:spPr>
        <p:txBody>
          <a:bodyPr>
            <a:normAutofit/>
          </a:bodyPr>
          <a:lstStyle/>
          <a:p>
            <a:r>
              <a:rPr lang="en-US" sz="4000" dirty="0">
                <a:solidFill>
                  <a:srgbClr val="FFFFFF"/>
                </a:solidFill>
              </a:rPr>
              <a:t>Dashboard</a:t>
            </a:r>
          </a:p>
        </p:txBody>
      </p:sp>
      <p:sp>
        <p:nvSpPr>
          <p:cNvPr id="16" name="Rectangle 15">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77BA3E-1F63-4112-9943-CF3DFC415BD0}"/>
              </a:ext>
            </a:extLst>
          </p:cNvPr>
          <p:cNvPicPr>
            <a:picLocks noChangeAspect="1"/>
          </p:cNvPicPr>
          <p:nvPr/>
        </p:nvPicPr>
        <p:blipFill>
          <a:blip r:embed="rId3"/>
          <a:stretch>
            <a:fillRect/>
          </a:stretch>
        </p:blipFill>
        <p:spPr>
          <a:xfrm>
            <a:off x="209550" y="2721925"/>
            <a:ext cx="5838825" cy="3676650"/>
          </a:xfrm>
          <a:prstGeom prst="rect">
            <a:avLst/>
          </a:prstGeom>
        </p:spPr>
      </p:pic>
      <p:pic>
        <p:nvPicPr>
          <p:cNvPr id="7" name="Picture 6">
            <a:extLst>
              <a:ext uri="{FF2B5EF4-FFF2-40B4-BE49-F238E27FC236}">
                <a16:creationId xmlns:a16="http://schemas.microsoft.com/office/drawing/2014/main" id="{3F8FEA90-97B8-4C7F-BDDC-AAC5FC9213FF}"/>
              </a:ext>
            </a:extLst>
          </p:cNvPr>
          <p:cNvPicPr>
            <a:picLocks noChangeAspect="1"/>
          </p:cNvPicPr>
          <p:nvPr/>
        </p:nvPicPr>
        <p:blipFill>
          <a:blip r:embed="rId4"/>
          <a:stretch>
            <a:fillRect/>
          </a:stretch>
        </p:blipFill>
        <p:spPr>
          <a:xfrm>
            <a:off x="6199252" y="2721926"/>
            <a:ext cx="5838823" cy="3676650"/>
          </a:xfrm>
          <a:prstGeom prst="rect">
            <a:avLst/>
          </a:prstGeom>
        </p:spPr>
      </p:pic>
      <p:sp>
        <p:nvSpPr>
          <p:cNvPr id="10" name="TextBox 9">
            <a:extLst>
              <a:ext uri="{FF2B5EF4-FFF2-40B4-BE49-F238E27FC236}">
                <a16:creationId xmlns:a16="http://schemas.microsoft.com/office/drawing/2014/main" id="{A513EDB3-106A-499C-806E-BD9D6A7AD924}"/>
              </a:ext>
            </a:extLst>
          </p:cNvPr>
          <p:cNvSpPr txBox="1"/>
          <p:nvPr/>
        </p:nvSpPr>
        <p:spPr>
          <a:xfrm>
            <a:off x="4457700" y="828496"/>
            <a:ext cx="7210425" cy="1200329"/>
          </a:xfrm>
          <a:prstGeom prst="rect">
            <a:avLst/>
          </a:prstGeom>
          <a:noFill/>
        </p:spPr>
        <p:txBody>
          <a:bodyPr wrap="square" rtlCol="0">
            <a:spAutoFit/>
          </a:bodyPr>
          <a:lstStyle/>
          <a:p>
            <a:r>
              <a:rPr lang="en-US" dirty="0">
                <a:solidFill>
                  <a:srgbClr val="FFFFFF"/>
                </a:solidFill>
              </a:rPr>
              <a:t>Link: https://analytics.google.com/analytics/web/template?uid=BrJQePWuT1-bRa0W28rTjg</a:t>
            </a:r>
          </a:p>
          <a:p>
            <a:endParaRPr lang="en-US" dirty="0"/>
          </a:p>
        </p:txBody>
      </p:sp>
    </p:spTree>
    <p:extLst>
      <p:ext uri="{BB962C8B-B14F-4D97-AF65-F5344CB8AC3E}">
        <p14:creationId xmlns:p14="http://schemas.microsoft.com/office/powerpoint/2010/main" val="174751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8A1BE8-255D-4039-A5C2-18ADF005D40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a:solidFill>
                  <a:srgbClr val="000000"/>
                </a:solidFill>
              </a:rPr>
              <a:t>Thank You</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E25E406-794B-48B7-A5D8-EB112C0B3942}"/>
              </a:ext>
            </a:extLst>
          </p:cNvPr>
          <p:cNvPicPr>
            <a:picLocks noChangeAspect="1"/>
          </p:cNvPicPr>
          <p:nvPr/>
        </p:nvPicPr>
        <p:blipFill rotWithShape="1">
          <a:blip r:embed="rId3">
            <a:alphaModFix/>
          </a:blip>
          <a:srcRect l="34136" r="7859"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98773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700D-1779-4716-8661-241E9705852A}"/>
              </a:ext>
            </a:extLst>
          </p:cNvPr>
          <p:cNvSpPr>
            <a:spLocks noGrp="1"/>
          </p:cNvSpPr>
          <p:nvPr>
            <p:ph type="title"/>
          </p:nvPr>
        </p:nvSpPr>
        <p:spPr>
          <a:xfrm>
            <a:off x="4965430" y="629268"/>
            <a:ext cx="6586491" cy="1286160"/>
          </a:xfrm>
        </p:spPr>
        <p:txBody>
          <a:bodyPr anchor="b">
            <a:normAutofit/>
          </a:bodyPr>
          <a:lstStyle/>
          <a:p>
            <a:r>
              <a:rPr lang="en-US" dirty="0"/>
              <a:t>Business Problem</a:t>
            </a:r>
          </a:p>
        </p:txBody>
      </p:sp>
      <p:sp>
        <p:nvSpPr>
          <p:cNvPr id="3" name="Content Placeholder 2">
            <a:extLst>
              <a:ext uri="{FF2B5EF4-FFF2-40B4-BE49-F238E27FC236}">
                <a16:creationId xmlns:a16="http://schemas.microsoft.com/office/drawing/2014/main" id="{C03652D7-8567-483A-9817-A0B4738EE536}"/>
              </a:ext>
            </a:extLst>
          </p:cNvPr>
          <p:cNvSpPr>
            <a:spLocks noGrp="1"/>
          </p:cNvSpPr>
          <p:nvPr>
            <p:ph idx="1"/>
          </p:nvPr>
        </p:nvSpPr>
        <p:spPr>
          <a:xfrm>
            <a:off x="4965431" y="2438400"/>
            <a:ext cx="6586489" cy="3785419"/>
          </a:xfrm>
        </p:spPr>
        <p:txBody>
          <a:bodyPr>
            <a:normAutofit/>
          </a:bodyPr>
          <a:lstStyle/>
          <a:p>
            <a:r>
              <a:rPr lang="en-US" sz="1700"/>
              <a:t>One of the common problems’ organizations face these days is to hold on to their old, loyal, and well-trained employees. Retention of a positive and motivated employee is very important for the organization's success. High employee turnover increases the expenses and has a negative impact on the organization’s morale. </a:t>
            </a:r>
          </a:p>
          <a:p>
            <a:pPr marL="0" indent="0">
              <a:buNone/>
            </a:pPr>
            <a:endParaRPr lang="en-US" sz="1700"/>
          </a:p>
          <a:p>
            <a:r>
              <a:rPr lang="en-US" sz="1700"/>
              <a:t>We aim to attract all business to complete an “Employee Retention Course” from our website in order to solve the problem of high employee turnover rates and get the benefit of this course. Implementation of an employee retention program is an effective way of making sure that the pivotal workers remain employed while balancing and maintaining job performance and productivity. </a:t>
            </a:r>
          </a:p>
          <a:p>
            <a:endParaRPr lang="en-US" sz="1700"/>
          </a:p>
        </p:txBody>
      </p:sp>
      <p:pic>
        <p:nvPicPr>
          <p:cNvPr id="5" name="Picture 4">
            <a:extLst>
              <a:ext uri="{FF2B5EF4-FFF2-40B4-BE49-F238E27FC236}">
                <a16:creationId xmlns:a16="http://schemas.microsoft.com/office/drawing/2014/main" id="{F070C029-03A3-4BC3-8C60-50478F6EF771}"/>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41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D3C084-D3F3-4073-933E-F75124D73CEA}"/>
              </a:ext>
            </a:extLst>
          </p:cNvPr>
          <p:cNvSpPr>
            <a:spLocks noGrp="1"/>
          </p:cNvSpPr>
          <p:nvPr>
            <p:ph type="title"/>
          </p:nvPr>
        </p:nvSpPr>
        <p:spPr>
          <a:xfrm>
            <a:off x="863029" y="1012004"/>
            <a:ext cx="3416158" cy="4795408"/>
          </a:xfrm>
        </p:spPr>
        <p:txBody>
          <a:bodyPr>
            <a:normAutofit/>
          </a:bodyPr>
          <a:lstStyle/>
          <a:p>
            <a:r>
              <a:rPr lang="en-US">
                <a:solidFill>
                  <a:srgbClr val="FFFFFF"/>
                </a:solidFill>
              </a:rPr>
              <a:t>Business Audience Affected</a:t>
            </a:r>
          </a:p>
        </p:txBody>
      </p:sp>
      <p:graphicFrame>
        <p:nvGraphicFramePr>
          <p:cNvPr id="14" name="Content Placeholder 2">
            <a:extLst>
              <a:ext uri="{FF2B5EF4-FFF2-40B4-BE49-F238E27FC236}">
                <a16:creationId xmlns:a16="http://schemas.microsoft.com/office/drawing/2014/main" id="{62F3D79F-5A21-42D9-96EA-4C667E791324}"/>
              </a:ext>
            </a:extLst>
          </p:cNvPr>
          <p:cNvGraphicFramePr>
            <a:graphicFrameLocks noGrp="1"/>
          </p:cNvGraphicFramePr>
          <p:nvPr>
            <p:ph idx="1"/>
            <p:extLst>
              <p:ext uri="{D42A27DB-BD31-4B8C-83A1-F6EECF244321}">
                <p14:modId xmlns:p14="http://schemas.microsoft.com/office/powerpoint/2010/main" val="22620522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157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731E9-8591-4811-8A44-C706B9C97D50}"/>
              </a:ext>
            </a:extLst>
          </p:cNvPr>
          <p:cNvSpPr>
            <a:spLocks noGrp="1"/>
          </p:cNvSpPr>
          <p:nvPr>
            <p:ph type="title"/>
          </p:nvPr>
        </p:nvSpPr>
        <p:spPr>
          <a:xfrm>
            <a:off x="8199459" y="642938"/>
            <a:ext cx="3670808" cy="5502264"/>
          </a:xfrm>
        </p:spPr>
        <p:txBody>
          <a:bodyPr>
            <a:normAutofit/>
          </a:bodyPr>
          <a:lstStyle/>
          <a:p>
            <a:r>
              <a:rPr lang="en-US">
                <a:solidFill>
                  <a:srgbClr val="FFFFFF"/>
                </a:solidFill>
              </a:rPr>
              <a:t>Dimensions and Measures to look out for</a:t>
            </a:r>
          </a:p>
        </p:txBody>
      </p:sp>
      <p:graphicFrame>
        <p:nvGraphicFramePr>
          <p:cNvPr id="5" name="Content Placeholder 2">
            <a:extLst>
              <a:ext uri="{FF2B5EF4-FFF2-40B4-BE49-F238E27FC236}">
                <a16:creationId xmlns:a16="http://schemas.microsoft.com/office/drawing/2014/main" id="{9AFDA570-144C-4B94-81D3-823566338170}"/>
              </a:ext>
            </a:extLst>
          </p:cNvPr>
          <p:cNvGraphicFramePr>
            <a:graphicFrameLocks noGrp="1"/>
          </p:cNvGraphicFramePr>
          <p:nvPr>
            <p:ph idx="1"/>
            <p:extLst>
              <p:ext uri="{D42A27DB-BD31-4B8C-83A1-F6EECF244321}">
                <p14:modId xmlns:p14="http://schemas.microsoft.com/office/powerpoint/2010/main" val="3996059065"/>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88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61AB9C-BFBB-45BF-AA36-38A0FE15B257}"/>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3800" b="1" kern="1200" dirty="0">
                <a:solidFill>
                  <a:schemeClr val="accent5">
                    <a:lumMod val="75000"/>
                  </a:schemeClr>
                </a:solidFill>
                <a:latin typeface="+mj-lt"/>
                <a:ea typeface="+mj-ea"/>
                <a:cs typeface="+mj-cs"/>
              </a:rPr>
              <a:t>Analysis on Google Analytics Demo Account for achieving the business goals</a:t>
            </a:r>
          </a:p>
        </p:txBody>
      </p:sp>
      <p:sp>
        <p:nvSpPr>
          <p:cNvPr id="18" name="Freeform: Shape 17">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Block Arc 2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6" name="Straight Connector 2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Arc 29">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71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1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4BB377-C9A1-40B4-9FCA-CE750ED69DA4}"/>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Users by Traffic Type</a:t>
            </a:r>
          </a:p>
        </p:txBody>
      </p:sp>
      <p:sp>
        <p:nvSpPr>
          <p:cNvPr id="8" name="TextBox 7">
            <a:extLst>
              <a:ext uri="{FF2B5EF4-FFF2-40B4-BE49-F238E27FC236}">
                <a16:creationId xmlns:a16="http://schemas.microsoft.com/office/drawing/2014/main" id="{1493A4BE-5AA3-492E-8345-91524051C554}"/>
              </a:ext>
            </a:extLst>
          </p:cNvPr>
          <p:cNvSpPr txBox="1"/>
          <p:nvPr/>
        </p:nvSpPr>
        <p:spPr>
          <a:xfrm>
            <a:off x="804672" y="2827419"/>
            <a:ext cx="5126896"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a:solidFill>
                  <a:srgbClr val="000000"/>
                </a:solidFill>
              </a:rPr>
              <a:t>The pie chart classifies the composition of traffic observed on the website. </a:t>
            </a:r>
          </a:p>
          <a:p>
            <a:pPr indent="-228600">
              <a:lnSpc>
                <a:spcPct val="90000"/>
              </a:lnSpc>
              <a:spcAft>
                <a:spcPts val="600"/>
              </a:spcAft>
              <a:buFont typeface="Arial" panose="020B0604020202020204" pitchFamily="34" charset="0"/>
              <a:buChar char="•"/>
            </a:pPr>
            <a:endParaRPr lang="en-US" sz="1600">
              <a:solidFill>
                <a:srgbClr val="000000"/>
              </a:solidFill>
            </a:endParaRPr>
          </a:p>
          <a:p>
            <a:pPr indent="-228600">
              <a:lnSpc>
                <a:spcPct val="90000"/>
              </a:lnSpc>
              <a:spcAft>
                <a:spcPts val="600"/>
              </a:spcAft>
              <a:buFont typeface="Arial" panose="020B0604020202020204" pitchFamily="34" charset="0"/>
              <a:buChar char="•"/>
            </a:pPr>
            <a:r>
              <a:rPr lang="en-US" sz="1600">
                <a:solidFill>
                  <a:srgbClr val="000000"/>
                </a:solidFill>
              </a:rPr>
              <a:t>Increased proportion of organic visits is a positive sign for the website leading to brand awareness as these are the visits made to the website through search engines such as google and yahoo to the website against the number of paid visits. </a:t>
            </a:r>
          </a:p>
          <a:p>
            <a:pPr indent="-228600">
              <a:lnSpc>
                <a:spcPct val="90000"/>
              </a:lnSpc>
              <a:spcAft>
                <a:spcPts val="600"/>
              </a:spcAft>
              <a:buFont typeface="Arial" panose="020B0604020202020204" pitchFamily="34" charset="0"/>
              <a:buChar char="•"/>
            </a:pPr>
            <a:endParaRPr lang="en-US" sz="1600">
              <a:solidFill>
                <a:srgbClr val="000000"/>
              </a:solidFill>
            </a:endParaRPr>
          </a:p>
          <a:p>
            <a:pPr indent="-228600">
              <a:lnSpc>
                <a:spcPct val="90000"/>
              </a:lnSpc>
              <a:spcAft>
                <a:spcPts val="600"/>
              </a:spcAft>
              <a:buFont typeface="Arial" panose="020B0604020202020204" pitchFamily="34" charset="0"/>
              <a:buChar char="•"/>
            </a:pPr>
            <a:r>
              <a:rPr lang="en-US" sz="1600">
                <a:solidFill>
                  <a:srgbClr val="000000"/>
                </a:solidFill>
              </a:rPr>
              <a:t>A track over this will help to know when the organic and direct visits are decreasing and when there’s a need to invest in getting paid visits.</a:t>
            </a:r>
          </a:p>
          <a:p>
            <a:pPr indent="-228600">
              <a:lnSpc>
                <a:spcPct val="90000"/>
              </a:lnSpc>
              <a:spcAft>
                <a:spcPts val="600"/>
              </a:spcAft>
              <a:buFont typeface="Arial" panose="020B0604020202020204" pitchFamily="34" charset="0"/>
              <a:buChar char="•"/>
            </a:pPr>
            <a:endParaRPr lang="en-US" sz="1600">
              <a:solidFill>
                <a:srgbClr val="000000"/>
              </a:solidFill>
            </a:endParaRPr>
          </a:p>
        </p:txBody>
      </p:sp>
      <p:pic>
        <p:nvPicPr>
          <p:cNvPr id="7" name="Content Placeholder 6">
            <a:extLst>
              <a:ext uri="{FF2B5EF4-FFF2-40B4-BE49-F238E27FC236}">
                <a16:creationId xmlns:a16="http://schemas.microsoft.com/office/drawing/2014/main" id="{06BB047A-3007-4582-A688-F5DC5D37D3D0}"/>
              </a:ext>
            </a:extLst>
          </p:cNvPr>
          <p:cNvPicPr>
            <a:picLocks noGrp="1" noChangeAspect="1"/>
          </p:cNvPicPr>
          <p:nvPr>
            <p:ph idx="1"/>
          </p:nvPr>
        </p:nvPicPr>
        <p:blipFill>
          <a:blip r:embed="rId3"/>
          <a:stretch>
            <a:fillRect/>
          </a:stretch>
        </p:blipFill>
        <p:spPr>
          <a:xfrm>
            <a:off x="6549704" y="2837712"/>
            <a:ext cx="4714041" cy="3217333"/>
          </a:xfrm>
          <a:prstGeom prst="rect">
            <a:avLst/>
          </a:prstGeom>
        </p:spPr>
      </p:pic>
    </p:spTree>
    <p:extLst>
      <p:ext uri="{BB962C8B-B14F-4D97-AF65-F5344CB8AC3E}">
        <p14:creationId xmlns:p14="http://schemas.microsoft.com/office/powerpoint/2010/main" val="127595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2" name="Picture 8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2E0636-D3A0-4C50-A0A2-32905B2B91D7}"/>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Bounce Rate By Continent</a:t>
            </a:r>
          </a:p>
        </p:txBody>
      </p:sp>
      <p:sp>
        <p:nvSpPr>
          <p:cNvPr id="8" name="TextBox 7">
            <a:extLst>
              <a:ext uri="{FF2B5EF4-FFF2-40B4-BE49-F238E27FC236}">
                <a16:creationId xmlns:a16="http://schemas.microsoft.com/office/drawing/2014/main" id="{B216D30E-F114-4946-9171-765191F4ADEB}"/>
              </a:ext>
            </a:extLst>
          </p:cNvPr>
          <p:cNvSpPr txBox="1"/>
          <p:nvPr/>
        </p:nvSpPr>
        <p:spPr>
          <a:xfrm>
            <a:off x="1103203" y="3103644"/>
            <a:ext cx="5126896"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dirty="0">
                <a:solidFill>
                  <a:srgbClr val="000000"/>
                </a:solidFill>
              </a:rPr>
              <a:t>Bounce rate is one of the most important influencers, it shows the percentage of visitors that leave our website after visiting only one page. High bounce rate indicates low website performance. This bar chart denotes how bounce rate observed on the website varies with visitors from different continents.</a:t>
            </a:r>
          </a:p>
          <a:p>
            <a:pPr indent="-228600">
              <a:lnSpc>
                <a:spcPct val="90000"/>
              </a:lnSpc>
              <a:spcAft>
                <a:spcPts val="600"/>
              </a:spcAft>
              <a:buFont typeface="Arial" panose="020B0604020202020204" pitchFamily="34" charset="0"/>
              <a:buChar char="•"/>
            </a:pPr>
            <a:endParaRPr lang="en-US" sz="1500" dirty="0">
              <a:solidFill>
                <a:srgbClr val="000000"/>
              </a:solidFill>
            </a:endParaRPr>
          </a:p>
          <a:p>
            <a:pPr indent="-228600">
              <a:lnSpc>
                <a:spcPct val="90000"/>
              </a:lnSpc>
              <a:spcAft>
                <a:spcPts val="600"/>
              </a:spcAft>
              <a:buFont typeface="Arial" panose="020B0604020202020204" pitchFamily="34" charset="0"/>
              <a:buChar char="•"/>
            </a:pPr>
            <a:r>
              <a:rPr lang="en-US" sz="1500" dirty="0">
                <a:solidFill>
                  <a:srgbClr val="000000"/>
                </a:solidFill>
              </a:rPr>
              <a:t>Visitors from African continent have a high bounce rate and back away just after visiting the home page, while visitors from Asian and Oceania continents show lower bounce rate. </a:t>
            </a:r>
          </a:p>
          <a:p>
            <a:pPr indent="-228600">
              <a:lnSpc>
                <a:spcPct val="90000"/>
              </a:lnSpc>
              <a:spcAft>
                <a:spcPts val="600"/>
              </a:spcAft>
              <a:buFont typeface="Arial" panose="020B0604020202020204" pitchFamily="34" charset="0"/>
              <a:buChar char="•"/>
            </a:pPr>
            <a:endParaRPr lang="en-US" sz="1500" dirty="0">
              <a:solidFill>
                <a:srgbClr val="000000"/>
              </a:solidFill>
            </a:endParaRPr>
          </a:p>
          <a:p>
            <a:pPr indent="-228600">
              <a:lnSpc>
                <a:spcPct val="90000"/>
              </a:lnSpc>
              <a:spcAft>
                <a:spcPts val="600"/>
              </a:spcAft>
              <a:buFont typeface="Arial" panose="020B0604020202020204" pitchFamily="34" charset="0"/>
              <a:buChar char="•"/>
            </a:pPr>
            <a:r>
              <a:rPr lang="en-US" sz="1500" dirty="0">
                <a:solidFill>
                  <a:srgbClr val="000000"/>
                </a:solidFill>
              </a:rPr>
              <a:t>The aim is to reduce bounce rate by making the website more attractive and interesting to the visitors and holding them for as long as possible.</a:t>
            </a:r>
          </a:p>
          <a:p>
            <a:pPr indent="-228600">
              <a:lnSpc>
                <a:spcPct val="90000"/>
              </a:lnSpc>
              <a:spcAft>
                <a:spcPts val="600"/>
              </a:spcAft>
              <a:buFont typeface="Arial" panose="020B0604020202020204" pitchFamily="34" charset="0"/>
              <a:buChar char="•"/>
            </a:pPr>
            <a:endParaRPr lang="en-US" sz="1500" dirty="0">
              <a:solidFill>
                <a:srgbClr val="000000"/>
              </a:solidFill>
            </a:endParaRPr>
          </a:p>
          <a:p>
            <a:pPr indent="-228600">
              <a:lnSpc>
                <a:spcPct val="90000"/>
              </a:lnSpc>
              <a:spcAft>
                <a:spcPts val="600"/>
              </a:spcAft>
              <a:buFont typeface="Arial" panose="020B0604020202020204" pitchFamily="34" charset="0"/>
              <a:buChar char="•"/>
            </a:pPr>
            <a:endParaRPr lang="en-US" sz="1500" dirty="0">
              <a:solidFill>
                <a:srgbClr val="000000"/>
              </a:solidFill>
            </a:endParaRPr>
          </a:p>
        </p:txBody>
      </p:sp>
      <p:pic>
        <p:nvPicPr>
          <p:cNvPr id="7" name="Content Placeholder 6">
            <a:extLst>
              <a:ext uri="{FF2B5EF4-FFF2-40B4-BE49-F238E27FC236}">
                <a16:creationId xmlns:a16="http://schemas.microsoft.com/office/drawing/2014/main" id="{51D1BAAF-D315-4F27-A716-939900DD8194}"/>
              </a:ext>
            </a:extLst>
          </p:cNvPr>
          <p:cNvPicPr>
            <a:picLocks noGrp="1" noChangeAspect="1"/>
          </p:cNvPicPr>
          <p:nvPr>
            <p:ph idx="1"/>
          </p:nvPr>
        </p:nvPicPr>
        <p:blipFill rotWithShape="1">
          <a:blip r:embed="rId3"/>
          <a:srcRect r="1952" b="-2"/>
          <a:stretch/>
        </p:blipFill>
        <p:spPr>
          <a:xfrm>
            <a:off x="6738705" y="2837712"/>
            <a:ext cx="4336038" cy="3217333"/>
          </a:xfrm>
          <a:prstGeom prst="rect">
            <a:avLst/>
          </a:prstGeom>
        </p:spPr>
      </p:pic>
    </p:spTree>
    <p:extLst>
      <p:ext uri="{BB962C8B-B14F-4D97-AF65-F5344CB8AC3E}">
        <p14:creationId xmlns:p14="http://schemas.microsoft.com/office/powerpoint/2010/main" val="18940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5" name="Picture 4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E8B6B7-2AC9-4044-B875-373DD9C3D94D}"/>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Real Time Metric</a:t>
            </a:r>
          </a:p>
        </p:txBody>
      </p:sp>
      <p:pic>
        <p:nvPicPr>
          <p:cNvPr id="7" name="Content Placeholder 6">
            <a:extLst>
              <a:ext uri="{FF2B5EF4-FFF2-40B4-BE49-F238E27FC236}">
                <a16:creationId xmlns:a16="http://schemas.microsoft.com/office/drawing/2014/main" id="{FBB30E22-E1C7-4CF0-A134-43BA3D919AA5}"/>
              </a:ext>
            </a:extLst>
          </p:cNvPr>
          <p:cNvPicPr>
            <a:picLocks noGrp="1" noChangeAspect="1"/>
          </p:cNvPicPr>
          <p:nvPr>
            <p:ph idx="1"/>
          </p:nvPr>
        </p:nvPicPr>
        <p:blipFill rotWithShape="1">
          <a:blip r:embed="rId3"/>
          <a:srcRect t="7788" r="4" b="4063"/>
          <a:stretch/>
        </p:blipFill>
        <p:spPr>
          <a:xfrm>
            <a:off x="1114013" y="2837712"/>
            <a:ext cx="4336009" cy="3217333"/>
          </a:xfrm>
          <a:prstGeom prst="rect">
            <a:avLst/>
          </a:prstGeom>
        </p:spPr>
      </p:pic>
      <p:sp>
        <p:nvSpPr>
          <p:cNvPr id="8" name="TextBox 7">
            <a:extLst>
              <a:ext uri="{FF2B5EF4-FFF2-40B4-BE49-F238E27FC236}">
                <a16:creationId xmlns:a16="http://schemas.microsoft.com/office/drawing/2014/main" id="{A6A3FDA0-65D3-4B00-9219-9FFB9BB32161}"/>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rgbClr val="000000"/>
                </a:solidFill>
              </a:rPr>
              <a:t>The metric gives real time view of visitors on the website along with specifying which browser are they using.</a:t>
            </a:r>
          </a:p>
          <a:p>
            <a:pPr indent="-228600">
              <a:lnSpc>
                <a:spcPct val="90000"/>
              </a:lnSpc>
              <a:spcAft>
                <a:spcPts val="600"/>
              </a:spcAft>
              <a:buFont typeface="Arial" panose="020B0604020202020204" pitchFamily="34" charset="0"/>
              <a:buChar char="•"/>
            </a:pPr>
            <a:endParaRPr lang="en-US">
              <a:solidFill>
                <a:srgbClr val="000000"/>
              </a:solidFill>
            </a:endParaRPr>
          </a:p>
          <a:p>
            <a:pPr indent="-228600">
              <a:lnSpc>
                <a:spcPct val="90000"/>
              </a:lnSpc>
              <a:spcAft>
                <a:spcPts val="600"/>
              </a:spcAft>
              <a:buFont typeface="Arial" panose="020B0604020202020204" pitchFamily="34" charset="0"/>
              <a:buChar char="•"/>
            </a:pPr>
            <a:r>
              <a:rPr lang="en-US">
                <a:solidFill>
                  <a:srgbClr val="000000"/>
                </a:solidFill>
              </a:rPr>
              <a:t>As mentioned, 33 people are currently active on the website with majority of them(76%) using the chrome browser followed by safari(12%) and so on.</a:t>
            </a:r>
          </a:p>
          <a:p>
            <a:pPr indent="-228600">
              <a:lnSpc>
                <a:spcPct val="90000"/>
              </a:lnSpc>
              <a:spcAft>
                <a:spcPts val="600"/>
              </a:spcAft>
              <a:buFont typeface="Arial" panose="020B0604020202020204" pitchFamily="34" charset="0"/>
              <a:buChar char="•"/>
            </a:pPr>
            <a:endParaRPr lang="en-US">
              <a:solidFill>
                <a:srgbClr val="000000"/>
              </a:solidFill>
            </a:endParaRPr>
          </a:p>
          <a:p>
            <a:pPr indent="-228600">
              <a:lnSpc>
                <a:spcPct val="90000"/>
              </a:lnSpc>
              <a:spcAft>
                <a:spcPts val="600"/>
              </a:spcAft>
              <a:buFont typeface="Arial" panose="020B0604020202020204" pitchFamily="34" charset="0"/>
              <a:buChar char="•"/>
            </a:pPr>
            <a:r>
              <a:rPr lang="en-US">
                <a:solidFill>
                  <a:srgbClr val="000000"/>
                </a:solidFill>
              </a:rPr>
              <a:t>The real time tracking can be used for a better customer experience by developing the right customer engagement strategy. </a:t>
            </a:r>
          </a:p>
        </p:txBody>
      </p:sp>
    </p:spTree>
    <p:extLst>
      <p:ext uri="{BB962C8B-B14F-4D97-AF65-F5344CB8AC3E}">
        <p14:creationId xmlns:p14="http://schemas.microsoft.com/office/powerpoint/2010/main" val="414929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3C7AE9-9BBB-45A2-B170-BA625D8CED98}"/>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New Users by Country</a:t>
            </a:r>
          </a:p>
        </p:txBody>
      </p:sp>
      <p:sp>
        <p:nvSpPr>
          <p:cNvPr id="6" name="TextBox 5">
            <a:extLst>
              <a:ext uri="{FF2B5EF4-FFF2-40B4-BE49-F238E27FC236}">
                <a16:creationId xmlns:a16="http://schemas.microsoft.com/office/drawing/2014/main" id="{2448F593-938D-4180-AC49-E8218F3D5726}"/>
              </a:ext>
            </a:extLst>
          </p:cNvPr>
          <p:cNvSpPr txBox="1"/>
          <p:nvPr/>
        </p:nvSpPr>
        <p:spPr>
          <a:xfrm>
            <a:off x="937481" y="3219992"/>
            <a:ext cx="5126896"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dirty="0">
                <a:solidFill>
                  <a:srgbClr val="000000"/>
                </a:solidFill>
              </a:rPr>
              <a:t>This </a:t>
            </a:r>
            <a:r>
              <a:rPr lang="en-US" sz="1600" dirty="0" err="1">
                <a:solidFill>
                  <a:srgbClr val="000000"/>
                </a:solidFill>
              </a:rPr>
              <a:t>GeoMap</a:t>
            </a:r>
            <a:r>
              <a:rPr lang="en-US" sz="1600" dirty="0">
                <a:solidFill>
                  <a:srgbClr val="000000"/>
                </a:solidFill>
              </a:rPr>
              <a:t> represents the number of new users that visit the website from different parts of the world.</a:t>
            </a:r>
          </a:p>
          <a:p>
            <a:pPr indent="-228600">
              <a:lnSpc>
                <a:spcPct val="90000"/>
              </a:lnSpc>
              <a:spcAft>
                <a:spcPts val="600"/>
              </a:spcAft>
              <a:buFont typeface="Arial" panose="020B0604020202020204" pitchFamily="34" charset="0"/>
              <a:buChar char="•"/>
            </a:pPr>
            <a:endParaRPr lang="en-US" sz="1600" dirty="0">
              <a:solidFill>
                <a:srgbClr val="000000"/>
              </a:solidFill>
            </a:endParaRPr>
          </a:p>
          <a:p>
            <a:pPr indent="-228600">
              <a:lnSpc>
                <a:spcPct val="90000"/>
              </a:lnSpc>
              <a:spcAft>
                <a:spcPts val="600"/>
              </a:spcAft>
              <a:buFont typeface="Arial" panose="020B0604020202020204" pitchFamily="34" charset="0"/>
              <a:buChar char="•"/>
            </a:pPr>
            <a:r>
              <a:rPr lang="en-US" sz="1600" dirty="0">
                <a:solidFill>
                  <a:srgbClr val="000000"/>
                </a:solidFill>
              </a:rPr>
              <a:t>Though people from most parts of the world have made visits, the highest number of new visitors are from Unites States.</a:t>
            </a:r>
          </a:p>
          <a:p>
            <a:pPr indent="-228600">
              <a:lnSpc>
                <a:spcPct val="90000"/>
              </a:lnSpc>
              <a:spcAft>
                <a:spcPts val="600"/>
              </a:spcAft>
              <a:buFont typeface="Arial" panose="020B0604020202020204" pitchFamily="34" charset="0"/>
              <a:buChar char="•"/>
            </a:pPr>
            <a:endParaRPr lang="en-US" sz="1600" dirty="0">
              <a:solidFill>
                <a:srgbClr val="000000"/>
              </a:solidFill>
            </a:endParaRPr>
          </a:p>
          <a:p>
            <a:pPr indent="-228600">
              <a:lnSpc>
                <a:spcPct val="90000"/>
              </a:lnSpc>
              <a:spcAft>
                <a:spcPts val="600"/>
              </a:spcAft>
              <a:buFont typeface="Arial" panose="020B0604020202020204" pitchFamily="34" charset="0"/>
              <a:buChar char="•"/>
            </a:pPr>
            <a:r>
              <a:rPr lang="en-US" sz="1600" dirty="0">
                <a:solidFill>
                  <a:srgbClr val="000000"/>
                </a:solidFill>
              </a:rPr>
              <a:t>Determining where the new visitors on the website are coming from is important in analyzing the effectiveness of the marketing campaigns and formulating new marketing policies.</a:t>
            </a:r>
          </a:p>
          <a:p>
            <a:pPr indent="-228600">
              <a:lnSpc>
                <a:spcPct val="90000"/>
              </a:lnSpc>
              <a:spcAft>
                <a:spcPts val="600"/>
              </a:spcAft>
              <a:buFont typeface="Arial" panose="020B0604020202020204" pitchFamily="34" charset="0"/>
              <a:buChar char="•"/>
            </a:pPr>
            <a:endParaRPr lang="en-US" sz="1600" dirty="0">
              <a:solidFill>
                <a:srgbClr val="000000"/>
              </a:solidFill>
            </a:endParaRPr>
          </a:p>
          <a:p>
            <a:pPr indent="-228600">
              <a:lnSpc>
                <a:spcPct val="90000"/>
              </a:lnSpc>
              <a:spcAft>
                <a:spcPts val="600"/>
              </a:spcAft>
              <a:buFont typeface="Arial" panose="020B0604020202020204" pitchFamily="34" charset="0"/>
              <a:buChar char="•"/>
            </a:pPr>
            <a:endParaRPr lang="en-US" sz="1600" dirty="0">
              <a:solidFill>
                <a:srgbClr val="000000"/>
              </a:solidFill>
            </a:endParaRPr>
          </a:p>
          <a:p>
            <a:pPr indent="-228600">
              <a:lnSpc>
                <a:spcPct val="90000"/>
              </a:lnSpc>
              <a:spcAft>
                <a:spcPts val="600"/>
              </a:spcAft>
              <a:buFont typeface="Arial" panose="020B0604020202020204" pitchFamily="34" charset="0"/>
              <a:buChar char="•"/>
            </a:pPr>
            <a:endParaRPr lang="en-US" sz="1600" dirty="0">
              <a:solidFill>
                <a:srgbClr val="000000"/>
              </a:solidFill>
            </a:endParaRPr>
          </a:p>
        </p:txBody>
      </p:sp>
      <p:pic>
        <p:nvPicPr>
          <p:cNvPr id="5" name="Content Placeholder 4">
            <a:extLst>
              <a:ext uri="{FF2B5EF4-FFF2-40B4-BE49-F238E27FC236}">
                <a16:creationId xmlns:a16="http://schemas.microsoft.com/office/drawing/2014/main" id="{FDA6B9C5-C61E-4C28-8A3A-B5EF17F3DBA5}"/>
              </a:ext>
            </a:extLst>
          </p:cNvPr>
          <p:cNvPicPr>
            <a:picLocks noGrp="1" noChangeAspect="1"/>
          </p:cNvPicPr>
          <p:nvPr>
            <p:ph idx="1"/>
          </p:nvPr>
        </p:nvPicPr>
        <p:blipFill rotWithShape="1">
          <a:blip r:embed="rId3"/>
          <a:srcRect r="3826" b="-3"/>
          <a:stretch/>
        </p:blipFill>
        <p:spPr>
          <a:xfrm>
            <a:off x="6738718" y="2837712"/>
            <a:ext cx="4336012" cy="3217333"/>
          </a:xfrm>
          <a:prstGeom prst="rect">
            <a:avLst/>
          </a:prstGeom>
        </p:spPr>
      </p:pic>
    </p:spTree>
    <p:extLst>
      <p:ext uri="{BB962C8B-B14F-4D97-AF65-F5344CB8AC3E}">
        <p14:creationId xmlns:p14="http://schemas.microsoft.com/office/powerpoint/2010/main" val="1698226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1285</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Final Presentation </vt:lpstr>
      <vt:lpstr>Business Problem</vt:lpstr>
      <vt:lpstr>Business Audience Affected</vt:lpstr>
      <vt:lpstr>Dimensions and Measures to look out for</vt:lpstr>
      <vt:lpstr>Analysis on Google Analytics Demo Account for achieving the business goals</vt:lpstr>
      <vt:lpstr>Users by Traffic Type</vt:lpstr>
      <vt:lpstr>Bounce Rate By Continent</vt:lpstr>
      <vt:lpstr>Real Time Metric</vt:lpstr>
      <vt:lpstr>New Users by Country</vt:lpstr>
      <vt:lpstr>Sessions by City</vt:lpstr>
      <vt:lpstr>Users and %Exit by Page</vt:lpstr>
      <vt:lpstr>Average Page Load Time and Pageviews</vt:lpstr>
      <vt:lpstr>Benefits of this Analysis</vt:lpstr>
      <vt:lpstr>Recommendations</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dc:title>
  <dc:creator>Avi</dc:creator>
  <cp:lastModifiedBy>Avi</cp:lastModifiedBy>
  <cp:revision>2</cp:revision>
  <dcterms:created xsi:type="dcterms:W3CDTF">2020-08-01T20:15:49Z</dcterms:created>
  <dcterms:modified xsi:type="dcterms:W3CDTF">2020-08-01T20:17:23Z</dcterms:modified>
</cp:coreProperties>
</file>