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72" r:id="rId3"/>
    <p:sldId id="274" r:id="rId4"/>
    <p:sldId id="275" r:id="rId5"/>
    <p:sldId id="256" r:id="rId6"/>
    <p:sldId id="257" r:id="rId7"/>
    <p:sldId id="258" r:id="rId8"/>
    <p:sldId id="259" r:id="rId9"/>
    <p:sldId id="260" r:id="rId10"/>
    <p:sldId id="261" r:id="rId11"/>
    <p:sldId id="262" r:id="rId12"/>
    <p:sldId id="263" r:id="rId13"/>
    <p:sldId id="270" r:id="rId14"/>
    <p:sldId id="273" r:id="rId15"/>
    <p:sldId id="264"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57F44-7852-4B4F-8658-26E99F6F3BC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948B96B6-02F3-44B9-B975-6E1AD9AD4E72}">
      <dgm:prSet/>
      <dgm:spPr/>
      <dgm:t>
        <a:bodyPr/>
        <a:lstStyle/>
        <a:p>
          <a:r>
            <a:rPr lang="en-US" dirty="0"/>
            <a:t>Suicidal thoughts and behaviors should be considered a psychiatric emergency.</a:t>
          </a:r>
        </a:p>
      </dgm:t>
    </dgm:pt>
    <dgm:pt modelId="{946B25C8-A806-4176-A414-2D7142AC938F}" type="parTrans" cxnId="{E008FC01-1FD0-4A59-AF02-4819865E4318}">
      <dgm:prSet/>
      <dgm:spPr/>
      <dgm:t>
        <a:bodyPr/>
        <a:lstStyle/>
        <a:p>
          <a:endParaRPr lang="en-US"/>
        </a:p>
      </dgm:t>
    </dgm:pt>
    <dgm:pt modelId="{5416F123-4918-4203-80DE-60B4501AA860}" type="sibTrans" cxnId="{E008FC01-1FD0-4A59-AF02-4819865E4318}">
      <dgm:prSet phldrT="01"/>
      <dgm:spPr/>
      <dgm:t>
        <a:bodyPr/>
        <a:lstStyle/>
        <a:p>
          <a:r>
            <a:rPr lang="en-US"/>
            <a:t>01</a:t>
          </a:r>
        </a:p>
      </dgm:t>
    </dgm:pt>
    <dgm:pt modelId="{3A017B3F-A707-43AC-B7FC-BF614179463C}">
      <dgm:prSet/>
      <dgm:spPr/>
      <dgm:t>
        <a:bodyPr/>
        <a:lstStyle/>
        <a:p>
          <a:r>
            <a:rPr lang="en-US" dirty="0"/>
            <a:t>If you or someone you know is exhibiting either, you should seek immediate assistance from a healthcare provider.</a:t>
          </a:r>
        </a:p>
      </dgm:t>
    </dgm:pt>
    <dgm:pt modelId="{73CC404D-44C9-49A2-A9C4-5728AAEF5B24}" type="parTrans" cxnId="{C9E71488-6280-4DD8-B11C-8EC17BF0827A}">
      <dgm:prSet/>
      <dgm:spPr/>
      <dgm:t>
        <a:bodyPr/>
        <a:lstStyle/>
        <a:p>
          <a:endParaRPr lang="en-US"/>
        </a:p>
      </dgm:t>
    </dgm:pt>
    <dgm:pt modelId="{CBFF35FA-DCF1-487C-93F8-70CB8064740A}" type="sibTrans" cxnId="{C9E71488-6280-4DD8-B11C-8EC17BF0827A}">
      <dgm:prSet phldrT="02"/>
      <dgm:spPr/>
      <dgm:t>
        <a:bodyPr/>
        <a:lstStyle/>
        <a:p>
          <a:r>
            <a:rPr lang="en-US"/>
            <a:t>02</a:t>
          </a:r>
        </a:p>
      </dgm:t>
    </dgm:pt>
    <dgm:pt modelId="{40402996-2AFF-4695-82E5-5B753853B36E}">
      <dgm:prSet/>
      <dgm:spPr/>
      <dgm:t>
        <a:bodyPr/>
        <a:lstStyle/>
        <a:p>
          <a:r>
            <a:rPr lang="en-US" dirty="0"/>
            <a:t>If you’re concerned and don’t know what to do, you can get help from a crisis or suicide prevention hotline.</a:t>
          </a:r>
        </a:p>
      </dgm:t>
    </dgm:pt>
    <dgm:pt modelId="{360231A5-B5E6-4B82-9D85-96F1E9FEC375}" type="parTrans" cxnId="{6306A1CB-AAE9-4BCF-8847-36D144B60CB5}">
      <dgm:prSet/>
      <dgm:spPr/>
      <dgm:t>
        <a:bodyPr/>
        <a:lstStyle/>
        <a:p>
          <a:endParaRPr lang="en-US"/>
        </a:p>
      </dgm:t>
    </dgm:pt>
    <dgm:pt modelId="{55C4BCD2-5D5A-49FB-8586-0521D33AE8F8}" type="sibTrans" cxnId="{6306A1CB-AAE9-4BCF-8847-36D144B60CB5}">
      <dgm:prSet phldrT="03"/>
      <dgm:spPr/>
      <dgm:t>
        <a:bodyPr/>
        <a:lstStyle/>
        <a:p>
          <a:r>
            <a:rPr lang="en-US"/>
            <a:t>03</a:t>
          </a:r>
        </a:p>
      </dgm:t>
    </dgm:pt>
    <dgm:pt modelId="{49C5A6ED-502F-4001-9858-B4FC8A5B258B}" type="pres">
      <dgm:prSet presAssocID="{06B57F44-7852-4B4F-8658-26E99F6F3BCA}" presName="Name0" presStyleCnt="0">
        <dgm:presLayoutVars>
          <dgm:animLvl val="lvl"/>
          <dgm:resizeHandles val="exact"/>
        </dgm:presLayoutVars>
      </dgm:prSet>
      <dgm:spPr/>
    </dgm:pt>
    <dgm:pt modelId="{5E5A23CE-6EE0-480C-8542-6A61BEC71547}" type="pres">
      <dgm:prSet presAssocID="{948B96B6-02F3-44B9-B975-6E1AD9AD4E72}" presName="compositeNode" presStyleCnt="0">
        <dgm:presLayoutVars>
          <dgm:bulletEnabled val="1"/>
        </dgm:presLayoutVars>
      </dgm:prSet>
      <dgm:spPr/>
    </dgm:pt>
    <dgm:pt modelId="{56C86ACA-075E-4471-BA16-2AE2F7064E38}" type="pres">
      <dgm:prSet presAssocID="{948B96B6-02F3-44B9-B975-6E1AD9AD4E72}" presName="bgRect" presStyleLbl="alignNode1" presStyleIdx="0" presStyleCnt="3"/>
      <dgm:spPr/>
    </dgm:pt>
    <dgm:pt modelId="{F4FBC3B8-8222-4FEA-91CE-41E14DB2C2E3}" type="pres">
      <dgm:prSet presAssocID="{5416F123-4918-4203-80DE-60B4501AA860}" presName="sibTransNodeRect" presStyleLbl="alignNode1" presStyleIdx="0" presStyleCnt="3">
        <dgm:presLayoutVars>
          <dgm:chMax val="0"/>
          <dgm:bulletEnabled val="1"/>
        </dgm:presLayoutVars>
      </dgm:prSet>
      <dgm:spPr/>
    </dgm:pt>
    <dgm:pt modelId="{A13FF920-DD73-4DC8-A46D-FF4AC9D3C074}" type="pres">
      <dgm:prSet presAssocID="{948B96B6-02F3-44B9-B975-6E1AD9AD4E72}" presName="nodeRect" presStyleLbl="alignNode1" presStyleIdx="0" presStyleCnt="3">
        <dgm:presLayoutVars>
          <dgm:bulletEnabled val="1"/>
        </dgm:presLayoutVars>
      </dgm:prSet>
      <dgm:spPr/>
    </dgm:pt>
    <dgm:pt modelId="{F7C2EB86-EEEE-459E-AC96-2151BE1AAEDC}" type="pres">
      <dgm:prSet presAssocID="{5416F123-4918-4203-80DE-60B4501AA860}" presName="sibTrans" presStyleCnt="0"/>
      <dgm:spPr/>
    </dgm:pt>
    <dgm:pt modelId="{C510BA09-0A10-4203-994D-8EE762F8E6AF}" type="pres">
      <dgm:prSet presAssocID="{3A017B3F-A707-43AC-B7FC-BF614179463C}" presName="compositeNode" presStyleCnt="0">
        <dgm:presLayoutVars>
          <dgm:bulletEnabled val="1"/>
        </dgm:presLayoutVars>
      </dgm:prSet>
      <dgm:spPr/>
    </dgm:pt>
    <dgm:pt modelId="{F42E0BFD-376C-45ED-B430-35D23A0FB69F}" type="pres">
      <dgm:prSet presAssocID="{3A017B3F-A707-43AC-B7FC-BF614179463C}" presName="bgRect" presStyleLbl="alignNode1" presStyleIdx="1" presStyleCnt="3"/>
      <dgm:spPr/>
    </dgm:pt>
    <dgm:pt modelId="{35BBBF8A-3A9E-41DA-A63F-5CE7D864B4B4}" type="pres">
      <dgm:prSet presAssocID="{CBFF35FA-DCF1-487C-93F8-70CB8064740A}" presName="sibTransNodeRect" presStyleLbl="alignNode1" presStyleIdx="1" presStyleCnt="3">
        <dgm:presLayoutVars>
          <dgm:chMax val="0"/>
          <dgm:bulletEnabled val="1"/>
        </dgm:presLayoutVars>
      </dgm:prSet>
      <dgm:spPr/>
    </dgm:pt>
    <dgm:pt modelId="{462E6D1F-F338-4E81-850E-1DDA6D6CA50C}" type="pres">
      <dgm:prSet presAssocID="{3A017B3F-A707-43AC-B7FC-BF614179463C}" presName="nodeRect" presStyleLbl="alignNode1" presStyleIdx="1" presStyleCnt="3">
        <dgm:presLayoutVars>
          <dgm:bulletEnabled val="1"/>
        </dgm:presLayoutVars>
      </dgm:prSet>
      <dgm:spPr/>
    </dgm:pt>
    <dgm:pt modelId="{175D259D-4763-481A-A25B-603614454E76}" type="pres">
      <dgm:prSet presAssocID="{CBFF35FA-DCF1-487C-93F8-70CB8064740A}" presName="sibTrans" presStyleCnt="0"/>
      <dgm:spPr/>
    </dgm:pt>
    <dgm:pt modelId="{B3CA8F0B-0AC0-4F4F-B9A3-41CD365864CD}" type="pres">
      <dgm:prSet presAssocID="{40402996-2AFF-4695-82E5-5B753853B36E}" presName="compositeNode" presStyleCnt="0">
        <dgm:presLayoutVars>
          <dgm:bulletEnabled val="1"/>
        </dgm:presLayoutVars>
      </dgm:prSet>
      <dgm:spPr/>
    </dgm:pt>
    <dgm:pt modelId="{F8AEFAA6-1EFB-476D-9A85-DD848B343829}" type="pres">
      <dgm:prSet presAssocID="{40402996-2AFF-4695-82E5-5B753853B36E}" presName="bgRect" presStyleLbl="alignNode1" presStyleIdx="2" presStyleCnt="3"/>
      <dgm:spPr/>
    </dgm:pt>
    <dgm:pt modelId="{71CC49C8-8BF5-4CD1-B9B3-A0C574EDF951}" type="pres">
      <dgm:prSet presAssocID="{55C4BCD2-5D5A-49FB-8586-0521D33AE8F8}" presName="sibTransNodeRect" presStyleLbl="alignNode1" presStyleIdx="2" presStyleCnt="3">
        <dgm:presLayoutVars>
          <dgm:chMax val="0"/>
          <dgm:bulletEnabled val="1"/>
        </dgm:presLayoutVars>
      </dgm:prSet>
      <dgm:spPr/>
    </dgm:pt>
    <dgm:pt modelId="{4DE1CDDD-5593-414C-9064-9F54CAC0BD66}" type="pres">
      <dgm:prSet presAssocID="{40402996-2AFF-4695-82E5-5B753853B36E}" presName="nodeRect" presStyleLbl="alignNode1" presStyleIdx="2" presStyleCnt="3">
        <dgm:presLayoutVars>
          <dgm:bulletEnabled val="1"/>
        </dgm:presLayoutVars>
      </dgm:prSet>
      <dgm:spPr/>
    </dgm:pt>
  </dgm:ptLst>
  <dgm:cxnLst>
    <dgm:cxn modelId="{E008FC01-1FD0-4A59-AF02-4819865E4318}" srcId="{06B57F44-7852-4B4F-8658-26E99F6F3BCA}" destId="{948B96B6-02F3-44B9-B975-6E1AD9AD4E72}" srcOrd="0" destOrd="0" parTransId="{946B25C8-A806-4176-A414-2D7142AC938F}" sibTransId="{5416F123-4918-4203-80DE-60B4501AA860}"/>
    <dgm:cxn modelId="{39D06709-44F7-4D40-839D-46C5ADE384D0}" type="presOf" srcId="{06B57F44-7852-4B4F-8658-26E99F6F3BCA}" destId="{49C5A6ED-502F-4001-9858-B4FC8A5B258B}" srcOrd="0" destOrd="0" presId="urn:microsoft.com/office/officeart/2016/7/layout/LinearBlockProcessNumbered"/>
    <dgm:cxn modelId="{46C6211B-CF2C-4758-ACA7-9F9CBFE6B03C}" type="presOf" srcId="{CBFF35FA-DCF1-487C-93F8-70CB8064740A}" destId="{35BBBF8A-3A9E-41DA-A63F-5CE7D864B4B4}" srcOrd="0" destOrd="0" presId="urn:microsoft.com/office/officeart/2016/7/layout/LinearBlockProcessNumbered"/>
    <dgm:cxn modelId="{11FC3761-AAE6-4F7F-BA8A-7E7977044CF6}" type="presOf" srcId="{3A017B3F-A707-43AC-B7FC-BF614179463C}" destId="{F42E0BFD-376C-45ED-B430-35D23A0FB69F}" srcOrd="0" destOrd="0" presId="urn:microsoft.com/office/officeart/2016/7/layout/LinearBlockProcessNumbered"/>
    <dgm:cxn modelId="{A5404B69-968F-476E-9223-479BC5C1950B}" type="presOf" srcId="{55C4BCD2-5D5A-49FB-8586-0521D33AE8F8}" destId="{71CC49C8-8BF5-4CD1-B9B3-A0C574EDF951}" srcOrd="0" destOrd="0" presId="urn:microsoft.com/office/officeart/2016/7/layout/LinearBlockProcessNumbered"/>
    <dgm:cxn modelId="{6B94F84E-EC11-4DDD-A550-D8D0E352F71F}" type="presOf" srcId="{5416F123-4918-4203-80DE-60B4501AA860}" destId="{F4FBC3B8-8222-4FEA-91CE-41E14DB2C2E3}" srcOrd="0" destOrd="0" presId="urn:microsoft.com/office/officeart/2016/7/layout/LinearBlockProcessNumbered"/>
    <dgm:cxn modelId="{C9E71488-6280-4DD8-B11C-8EC17BF0827A}" srcId="{06B57F44-7852-4B4F-8658-26E99F6F3BCA}" destId="{3A017B3F-A707-43AC-B7FC-BF614179463C}" srcOrd="1" destOrd="0" parTransId="{73CC404D-44C9-49A2-A9C4-5728AAEF5B24}" sibTransId="{CBFF35FA-DCF1-487C-93F8-70CB8064740A}"/>
    <dgm:cxn modelId="{80AD3FB4-84A7-48C4-B6B7-9BB103461644}" type="presOf" srcId="{948B96B6-02F3-44B9-B975-6E1AD9AD4E72}" destId="{56C86ACA-075E-4471-BA16-2AE2F7064E38}" srcOrd="0" destOrd="0" presId="urn:microsoft.com/office/officeart/2016/7/layout/LinearBlockProcessNumbered"/>
    <dgm:cxn modelId="{744FABBE-EA54-4242-871E-6DF8CB8B7397}" type="presOf" srcId="{3A017B3F-A707-43AC-B7FC-BF614179463C}" destId="{462E6D1F-F338-4E81-850E-1DDA6D6CA50C}" srcOrd="1" destOrd="0" presId="urn:microsoft.com/office/officeart/2016/7/layout/LinearBlockProcessNumbered"/>
    <dgm:cxn modelId="{B55FB7C7-0FA6-4B57-81FF-948DAB62FA17}" type="presOf" srcId="{948B96B6-02F3-44B9-B975-6E1AD9AD4E72}" destId="{A13FF920-DD73-4DC8-A46D-FF4AC9D3C074}" srcOrd="1" destOrd="0" presId="urn:microsoft.com/office/officeart/2016/7/layout/LinearBlockProcessNumbered"/>
    <dgm:cxn modelId="{6306A1CB-AAE9-4BCF-8847-36D144B60CB5}" srcId="{06B57F44-7852-4B4F-8658-26E99F6F3BCA}" destId="{40402996-2AFF-4695-82E5-5B753853B36E}" srcOrd="2" destOrd="0" parTransId="{360231A5-B5E6-4B82-9D85-96F1E9FEC375}" sibTransId="{55C4BCD2-5D5A-49FB-8586-0521D33AE8F8}"/>
    <dgm:cxn modelId="{641B1ED5-2574-4C4A-A2DB-6069FA74E79A}" type="presOf" srcId="{40402996-2AFF-4695-82E5-5B753853B36E}" destId="{4DE1CDDD-5593-414C-9064-9F54CAC0BD66}" srcOrd="1" destOrd="0" presId="urn:microsoft.com/office/officeart/2016/7/layout/LinearBlockProcessNumbered"/>
    <dgm:cxn modelId="{F84C5BE6-9E1F-46A3-B477-F527C99275F8}" type="presOf" srcId="{40402996-2AFF-4695-82E5-5B753853B36E}" destId="{F8AEFAA6-1EFB-476D-9A85-DD848B343829}" srcOrd="0" destOrd="0" presId="urn:microsoft.com/office/officeart/2016/7/layout/LinearBlockProcessNumbered"/>
    <dgm:cxn modelId="{B1D82DC7-0AA3-433A-8429-65DC8B3F6696}" type="presParOf" srcId="{49C5A6ED-502F-4001-9858-B4FC8A5B258B}" destId="{5E5A23CE-6EE0-480C-8542-6A61BEC71547}" srcOrd="0" destOrd="0" presId="urn:microsoft.com/office/officeart/2016/7/layout/LinearBlockProcessNumbered"/>
    <dgm:cxn modelId="{B79C5BE7-342A-4D11-942F-5A4A58B5A791}" type="presParOf" srcId="{5E5A23CE-6EE0-480C-8542-6A61BEC71547}" destId="{56C86ACA-075E-4471-BA16-2AE2F7064E38}" srcOrd="0" destOrd="0" presId="urn:microsoft.com/office/officeart/2016/7/layout/LinearBlockProcessNumbered"/>
    <dgm:cxn modelId="{7A307E23-D0AD-49BF-B20A-7A786A4D7BC8}" type="presParOf" srcId="{5E5A23CE-6EE0-480C-8542-6A61BEC71547}" destId="{F4FBC3B8-8222-4FEA-91CE-41E14DB2C2E3}" srcOrd="1" destOrd="0" presId="urn:microsoft.com/office/officeart/2016/7/layout/LinearBlockProcessNumbered"/>
    <dgm:cxn modelId="{DABEAF18-83B5-4C64-974E-85E67CE3E39F}" type="presParOf" srcId="{5E5A23CE-6EE0-480C-8542-6A61BEC71547}" destId="{A13FF920-DD73-4DC8-A46D-FF4AC9D3C074}" srcOrd="2" destOrd="0" presId="urn:microsoft.com/office/officeart/2016/7/layout/LinearBlockProcessNumbered"/>
    <dgm:cxn modelId="{3460EAA4-2A07-4B91-B854-429817D7C07A}" type="presParOf" srcId="{49C5A6ED-502F-4001-9858-B4FC8A5B258B}" destId="{F7C2EB86-EEEE-459E-AC96-2151BE1AAEDC}" srcOrd="1" destOrd="0" presId="urn:microsoft.com/office/officeart/2016/7/layout/LinearBlockProcessNumbered"/>
    <dgm:cxn modelId="{8EF535EB-781A-4987-BC26-1E972FE48C52}" type="presParOf" srcId="{49C5A6ED-502F-4001-9858-B4FC8A5B258B}" destId="{C510BA09-0A10-4203-994D-8EE762F8E6AF}" srcOrd="2" destOrd="0" presId="urn:microsoft.com/office/officeart/2016/7/layout/LinearBlockProcessNumbered"/>
    <dgm:cxn modelId="{00645EDB-6D35-4774-810C-0B6ADEE6E053}" type="presParOf" srcId="{C510BA09-0A10-4203-994D-8EE762F8E6AF}" destId="{F42E0BFD-376C-45ED-B430-35D23A0FB69F}" srcOrd="0" destOrd="0" presId="urn:microsoft.com/office/officeart/2016/7/layout/LinearBlockProcessNumbered"/>
    <dgm:cxn modelId="{16834D93-D8D6-48CC-BF23-A32D4AF26BF4}" type="presParOf" srcId="{C510BA09-0A10-4203-994D-8EE762F8E6AF}" destId="{35BBBF8A-3A9E-41DA-A63F-5CE7D864B4B4}" srcOrd="1" destOrd="0" presId="urn:microsoft.com/office/officeart/2016/7/layout/LinearBlockProcessNumbered"/>
    <dgm:cxn modelId="{DA96D37F-D4A1-49EB-BFD7-FD589D25516E}" type="presParOf" srcId="{C510BA09-0A10-4203-994D-8EE762F8E6AF}" destId="{462E6D1F-F338-4E81-850E-1DDA6D6CA50C}" srcOrd="2" destOrd="0" presId="urn:microsoft.com/office/officeart/2016/7/layout/LinearBlockProcessNumbered"/>
    <dgm:cxn modelId="{3FC255EF-4BD2-4E35-A780-FDBB6633E7AA}" type="presParOf" srcId="{49C5A6ED-502F-4001-9858-B4FC8A5B258B}" destId="{175D259D-4763-481A-A25B-603614454E76}" srcOrd="3" destOrd="0" presId="urn:microsoft.com/office/officeart/2016/7/layout/LinearBlockProcessNumbered"/>
    <dgm:cxn modelId="{CF79E36C-09D2-4897-88D8-E00A2C0BC843}" type="presParOf" srcId="{49C5A6ED-502F-4001-9858-B4FC8A5B258B}" destId="{B3CA8F0B-0AC0-4F4F-B9A3-41CD365864CD}" srcOrd="4" destOrd="0" presId="urn:microsoft.com/office/officeart/2016/7/layout/LinearBlockProcessNumbered"/>
    <dgm:cxn modelId="{BF9D147C-E1E8-4BC0-9BD2-701B0CFAD1A8}" type="presParOf" srcId="{B3CA8F0B-0AC0-4F4F-B9A3-41CD365864CD}" destId="{F8AEFAA6-1EFB-476D-9A85-DD848B343829}" srcOrd="0" destOrd="0" presId="urn:microsoft.com/office/officeart/2016/7/layout/LinearBlockProcessNumbered"/>
    <dgm:cxn modelId="{B23F3054-5A58-440C-99AD-0A5DACE7BAC1}" type="presParOf" srcId="{B3CA8F0B-0AC0-4F4F-B9A3-41CD365864CD}" destId="{71CC49C8-8BF5-4CD1-B9B3-A0C574EDF951}" srcOrd="1" destOrd="0" presId="urn:microsoft.com/office/officeart/2016/7/layout/LinearBlockProcessNumbered"/>
    <dgm:cxn modelId="{6EE9107A-11C4-4430-8905-B118C95829C6}" type="presParOf" srcId="{B3CA8F0B-0AC0-4F4F-B9A3-41CD365864CD}" destId="{4DE1CDDD-5593-414C-9064-9F54CAC0BD6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86ACA-075E-4471-BA16-2AE2F7064E38}">
      <dsp:nvSpPr>
        <dsp:cNvPr id="0" name=""/>
        <dsp:cNvSpPr/>
      </dsp:nvSpPr>
      <dsp:spPr>
        <a:xfrm>
          <a:off x="846" y="0"/>
          <a:ext cx="3426882" cy="35988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500" tIns="0" rIns="338500" bIns="330200" numCol="1" spcCol="1270" anchor="t" anchorCtr="0">
          <a:noAutofit/>
        </a:bodyPr>
        <a:lstStyle/>
        <a:p>
          <a:pPr marL="0" lvl="0" indent="0" algn="l" defTabSz="933450">
            <a:lnSpc>
              <a:spcPct val="90000"/>
            </a:lnSpc>
            <a:spcBef>
              <a:spcPct val="0"/>
            </a:spcBef>
            <a:spcAft>
              <a:spcPct val="35000"/>
            </a:spcAft>
            <a:buNone/>
          </a:pPr>
          <a:r>
            <a:rPr lang="en-US" sz="2100" kern="1200" dirty="0"/>
            <a:t>Suicidal thoughts and behaviors should be considered a psychiatric emergency.</a:t>
          </a:r>
        </a:p>
      </dsp:txBody>
      <dsp:txXfrm>
        <a:off x="846" y="1439545"/>
        <a:ext cx="3426882" cy="2159317"/>
      </dsp:txXfrm>
    </dsp:sp>
    <dsp:sp modelId="{F4FBC3B8-8222-4FEA-91CE-41E14DB2C2E3}">
      <dsp:nvSpPr>
        <dsp:cNvPr id="0" name=""/>
        <dsp:cNvSpPr/>
      </dsp:nvSpPr>
      <dsp:spPr>
        <a:xfrm>
          <a:off x="846" y="0"/>
          <a:ext cx="3426882" cy="14395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8500" tIns="165100" rIns="3385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46" y="0"/>
        <a:ext cx="3426882" cy="1439545"/>
      </dsp:txXfrm>
    </dsp:sp>
    <dsp:sp modelId="{F42E0BFD-376C-45ED-B430-35D23A0FB69F}">
      <dsp:nvSpPr>
        <dsp:cNvPr id="0" name=""/>
        <dsp:cNvSpPr/>
      </dsp:nvSpPr>
      <dsp:spPr>
        <a:xfrm>
          <a:off x="3701879" y="0"/>
          <a:ext cx="3426882" cy="359886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500" tIns="0" rIns="338500" bIns="330200" numCol="1" spcCol="1270" anchor="t" anchorCtr="0">
          <a:noAutofit/>
        </a:bodyPr>
        <a:lstStyle/>
        <a:p>
          <a:pPr marL="0" lvl="0" indent="0" algn="l" defTabSz="933450">
            <a:lnSpc>
              <a:spcPct val="90000"/>
            </a:lnSpc>
            <a:spcBef>
              <a:spcPct val="0"/>
            </a:spcBef>
            <a:spcAft>
              <a:spcPct val="35000"/>
            </a:spcAft>
            <a:buNone/>
          </a:pPr>
          <a:r>
            <a:rPr lang="en-US" sz="2100" kern="1200" dirty="0"/>
            <a:t>If you or someone you know is exhibiting either, you should seek immediate assistance from a healthcare provider.</a:t>
          </a:r>
        </a:p>
      </dsp:txBody>
      <dsp:txXfrm>
        <a:off x="3701879" y="1439545"/>
        <a:ext cx="3426882" cy="2159317"/>
      </dsp:txXfrm>
    </dsp:sp>
    <dsp:sp modelId="{35BBBF8A-3A9E-41DA-A63F-5CE7D864B4B4}">
      <dsp:nvSpPr>
        <dsp:cNvPr id="0" name=""/>
        <dsp:cNvSpPr/>
      </dsp:nvSpPr>
      <dsp:spPr>
        <a:xfrm>
          <a:off x="3701879" y="0"/>
          <a:ext cx="3426882" cy="14395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8500" tIns="165100" rIns="3385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01879" y="0"/>
        <a:ext cx="3426882" cy="1439545"/>
      </dsp:txXfrm>
    </dsp:sp>
    <dsp:sp modelId="{F8AEFAA6-1EFB-476D-9A85-DD848B343829}">
      <dsp:nvSpPr>
        <dsp:cNvPr id="0" name=""/>
        <dsp:cNvSpPr/>
      </dsp:nvSpPr>
      <dsp:spPr>
        <a:xfrm>
          <a:off x="7402912" y="0"/>
          <a:ext cx="3426882" cy="35988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8500" tIns="0" rIns="338500" bIns="330200" numCol="1" spcCol="1270" anchor="t" anchorCtr="0">
          <a:noAutofit/>
        </a:bodyPr>
        <a:lstStyle/>
        <a:p>
          <a:pPr marL="0" lvl="0" indent="0" algn="l" defTabSz="933450">
            <a:lnSpc>
              <a:spcPct val="90000"/>
            </a:lnSpc>
            <a:spcBef>
              <a:spcPct val="0"/>
            </a:spcBef>
            <a:spcAft>
              <a:spcPct val="35000"/>
            </a:spcAft>
            <a:buNone/>
          </a:pPr>
          <a:r>
            <a:rPr lang="en-US" sz="2100" kern="1200" dirty="0"/>
            <a:t>If you’re concerned and don’t know what to do, you can get help from a crisis or suicide prevention hotline.</a:t>
          </a:r>
        </a:p>
      </dsp:txBody>
      <dsp:txXfrm>
        <a:off x="7402912" y="1439545"/>
        <a:ext cx="3426882" cy="2159317"/>
      </dsp:txXfrm>
    </dsp:sp>
    <dsp:sp modelId="{71CC49C8-8BF5-4CD1-B9B3-A0C574EDF951}">
      <dsp:nvSpPr>
        <dsp:cNvPr id="0" name=""/>
        <dsp:cNvSpPr/>
      </dsp:nvSpPr>
      <dsp:spPr>
        <a:xfrm>
          <a:off x="7402912" y="0"/>
          <a:ext cx="3426882" cy="14395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8500" tIns="165100" rIns="33850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02912" y="0"/>
        <a:ext cx="3426882" cy="143954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00382-99EB-434A-BD5A-E48A921A02A9}"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163802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168865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218169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221DCE-458C-47DA-A36A-CB40F2BEC4F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0177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2386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500382-99EB-434A-BD5A-E48A921A02A9}"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427622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500382-99EB-434A-BD5A-E48A921A02A9}"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565823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00382-99EB-434A-BD5A-E48A921A02A9}"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3925667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0500382-99EB-434A-BD5A-E48A921A02A9}" type="datetimeFigureOut">
              <a:rPr lang="en-US" smtClean="0"/>
              <a:t>6/6/2021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4221DCE-458C-47DA-A36A-CB40F2BEC4FB}" type="slidenum">
              <a:rPr lang="en-US" smtClean="0"/>
              <a:t>‹#›</a:t>
            </a:fld>
            <a:endParaRPr lang="en-US"/>
          </a:p>
        </p:txBody>
      </p:sp>
    </p:spTree>
    <p:extLst>
      <p:ext uri="{BB962C8B-B14F-4D97-AF65-F5344CB8AC3E}">
        <p14:creationId xmlns:p14="http://schemas.microsoft.com/office/powerpoint/2010/main" val="180655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00382-99EB-434A-BD5A-E48A921A02A9}"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115622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00382-99EB-434A-BD5A-E48A921A02A9}"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60907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418239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00382-99EB-434A-BD5A-E48A921A02A9}"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397554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00382-99EB-434A-BD5A-E48A921A02A9}"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33250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0500382-99EB-434A-BD5A-E48A921A02A9}"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421010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350382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00382-99EB-434A-BD5A-E48A921A02A9}"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21DCE-458C-47DA-A36A-CB40F2BEC4FB}" type="slidenum">
              <a:rPr lang="en-US" smtClean="0"/>
              <a:t>‹#›</a:t>
            </a:fld>
            <a:endParaRPr lang="en-US"/>
          </a:p>
        </p:txBody>
      </p:sp>
    </p:spTree>
    <p:extLst>
      <p:ext uri="{BB962C8B-B14F-4D97-AF65-F5344CB8AC3E}">
        <p14:creationId xmlns:p14="http://schemas.microsoft.com/office/powerpoint/2010/main" val="399601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500382-99EB-434A-BD5A-E48A921A02A9}" type="datetimeFigureOut">
              <a:rPr lang="en-US" smtClean="0"/>
              <a:t>6/6/2021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4221DCE-458C-47DA-A36A-CB40F2BEC4FB}" type="slidenum">
              <a:rPr lang="en-US" smtClean="0"/>
              <a:t>‹#›</a:t>
            </a:fld>
            <a:endParaRPr lang="en-US"/>
          </a:p>
        </p:txBody>
      </p:sp>
    </p:spTree>
    <p:extLst>
      <p:ext uri="{BB962C8B-B14F-4D97-AF65-F5344CB8AC3E}">
        <p14:creationId xmlns:p14="http://schemas.microsoft.com/office/powerpoint/2010/main" val="29071995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r="25700"/>
          </a:stretch>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8D07A0C-3318-4FCC-84D7-D9534EF2E379}"/>
              </a:ext>
            </a:extLst>
          </p:cNvPr>
          <p:cNvSpPr>
            <a:spLocks noGrp="1"/>
          </p:cNvSpPr>
          <p:nvPr>
            <p:ph type="ctrTitle"/>
          </p:nvPr>
        </p:nvSpPr>
        <p:spPr>
          <a:xfrm>
            <a:off x="467258" y="2520645"/>
            <a:ext cx="8144134" cy="1373070"/>
          </a:xfrm>
        </p:spPr>
        <p:txBody>
          <a:bodyPr/>
          <a:lstStyle/>
          <a:p>
            <a:r>
              <a:rPr lang="en-US" dirty="0"/>
              <a:t>Suicides</a:t>
            </a:r>
          </a:p>
        </p:txBody>
      </p:sp>
    </p:spTree>
    <p:extLst>
      <p:ext uri="{BB962C8B-B14F-4D97-AF65-F5344CB8AC3E}">
        <p14:creationId xmlns:p14="http://schemas.microsoft.com/office/powerpoint/2010/main" val="3415070248"/>
      </p:ext>
    </p:extLst>
  </p:cSld>
  <p:clrMapOvr>
    <a:masterClrMapping/>
  </p:clrMapOvr>
  <mc:AlternateContent xmlns:mc="http://schemas.openxmlformats.org/markup-compatibility/2006" xmlns:p14="http://schemas.microsoft.com/office/powerpoint/2010/main">
    <mc:Choice Requires="p14">
      <p:transition spd="slow" p14:dur="2000" advTm="6757"/>
    </mc:Choice>
    <mc:Fallback xmlns="">
      <p:transition spd="slow" advTm="67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05AF-54F4-42B3-970E-849989BB1DA9}"/>
              </a:ext>
            </a:extLst>
          </p:cNvPr>
          <p:cNvSpPr>
            <a:spLocks noGrp="1"/>
          </p:cNvSpPr>
          <p:nvPr>
            <p:ph type="title"/>
          </p:nvPr>
        </p:nvSpPr>
        <p:spPr>
          <a:xfrm>
            <a:off x="680321" y="753228"/>
            <a:ext cx="9613861" cy="1080938"/>
          </a:xfrm>
        </p:spPr>
        <p:txBody>
          <a:bodyPr>
            <a:normAutofit/>
          </a:bodyPr>
          <a:lstStyle/>
          <a:p>
            <a:r>
              <a:rPr lang="en-US"/>
              <a:t>Average Suicides by Country</a:t>
            </a:r>
          </a:p>
        </p:txBody>
      </p:sp>
      <p:sp>
        <p:nvSpPr>
          <p:cNvPr id="3" name="Content Placeholder 2">
            <a:extLst>
              <a:ext uri="{FF2B5EF4-FFF2-40B4-BE49-F238E27FC236}">
                <a16:creationId xmlns:a16="http://schemas.microsoft.com/office/drawing/2014/main" id="{A6794EF6-34D3-47D8-ADB0-C550C9468230}"/>
              </a:ext>
            </a:extLst>
          </p:cNvPr>
          <p:cNvSpPr>
            <a:spLocks noGrp="1"/>
          </p:cNvSpPr>
          <p:nvPr>
            <p:ph idx="1"/>
          </p:nvPr>
        </p:nvSpPr>
        <p:spPr>
          <a:xfrm>
            <a:off x="8357472" y="2577566"/>
            <a:ext cx="3489341" cy="3599316"/>
          </a:xfrm>
        </p:spPr>
        <p:txBody>
          <a:bodyPr>
            <a:normAutofit/>
          </a:bodyPr>
          <a:lstStyle/>
          <a:p>
            <a:r>
              <a:rPr lang="en-US" sz="1800"/>
              <a:t>Lithuania tops the list with an average of around 40 suicide cases per 100 k population followed by Sri Lanka and Russia.</a:t>
            </a:r>
          </a:p>
          <a:p>
            <a:endParaRPr lang="en-US" sz="1800"/>
          </a:p>
          <a:p>
            <a:r>
              <a:rPr lang="en-US" sz="1800"/>
              <a:t>Countries in the bottom right corner of the tree map like Turkey, Oman and Jamaica have the lowest average number of suicide cases per 100k population.</a:t>
            </a:r>
            <a:endParaRPr lang="en-US" sz="1800" dirty="0"/>
          </a:p>
        </p:txBody>
      </p:sp>
      <p:pic>
        <p:nvPicPr>
          <p:cNvPr id="14" name="Picture 13">
            <a:extLst>
              <a:ext uri="{FF2B5EF4-FFF2-40B4-BE49-F238E27FC236}">
                <a16:creationId xmlns:a16="http://schemas.microsoft.com/office/drawing/2014/main" id="{9EECF973-B154-4E40-A2CE-806B8505B4A6}"/>
              </a:ext>
            </a:extLst>
          </p:cNvPr>
          <p:cNvPicPr/>
          <p:nvPr/>
        </p:nvPicPr>
        <p:blipFill>
          <a:blip r:embed="rId2"/>
          <a:stretch>
            <a:fillRect/>
          </a:stretch>
        </p:blipFill>
        <p:spPr>
          <a:xfrm>
            <a:off x="539494" y="2286973"/>
            <a:ext cx="7257433" cy="418050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82578410"/>
      </p:ext>
    </p:extLst>
  </p:cSld>
  <p:clrMapOvr>
    <a:masterClrMapping/>
  </p:clrMapOvr>
  <mc:AlternateContent xmlns:mc="http://schemas.openxmlformats.org/markup-compatibility/2006" xmlns:p14="http://schemas.microsoft.com/office/powerpoint/2010/main">
    <mc:Choice Requires="p14">
      <p:transition spd="slow" p14:dur="2000" advTm="44040"/>
    </mc:Choice>
    <mc:Fallback xmlns="">
      <p:transition spd="slow" advTm="440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8904C0-5415-48B5-83DD-F3BA56308C3D}"/>
              </a:ext>
            </a:extLst>
          </p:cNvPr>
          <p:cNvSpPr>
            <a:spLocks noGrp="1"/>
          </p:cNvSpPr>
          <p:nvPr>
            <p:ph type="title"/>
          </p:nvPr>
        </p:nvSpPr>
        <p:spPr>
          <a:xfrm>
            <a:off x="680321" y="753228"/>
            <a:ext cx="7087552" cy="1080938"/>
          </a:xfrm>
        </p:spPr>
        <p:txBody>
          <a:bodyPr vert="horz" lIns="91440" tIns="45720" rIns="91440" bIns="45720" rtlCol="0">
            <a:normAutofit/>
          </a:bodyPr>
          <a:lstStyle/>
          <a:p>
            <a:r>
              <a:rPr lang="en-US"/>
              <a:t>Country-wise population and suicide numbers</a:t>
            </a:r>
          </a:p>
        </p:txBody>
      </p:sp>
      <p:pic>
        <p:nvPicPr>
          <p:cNvPr id="22" name="Picture 21">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4460135A-9BD6-46F8-96CC-364FF300FD09}"/>
              </a:ext>
            </a:extLst>
          </p:cNvPr>
          <p:cNvSpPr>
            <a:spLocks noGrp="1"/>
          </p:cNvSpPr>
          <p:nvPr>
            <p:ph idx="1"/>
          </p:nvPr>
        </p:nvSpPr>
        <p:spPr>
          <a:xfrm>
            <a:off x="680321" y="2336873"/>
            <a:ext cx="6423211" cy="3599316"/>
          </a:xfrm>
        </p:spPr>
        <p:txBody>
          <a:bodyPr>
            <a:normAutofit/>
          </a:bodyPr>
          <a:lstStyle/>
          <a:p>
            <a:pPr lvl="0" indent="-228600">
              <a:spcAft>
                <a:spcPts val="600"/>
              </a:spcAft>
              <a:buFont typeface="Arial" panose="020B0604020202020204" pitchFamily="34" charset="0"/>
              <a:buChar char="•"/>
            </a:pPr>
            <a:r>
              <a:rPr lang="en-US" sz="1900"/>
              <a:t>Country’s population plays a major factor contributing to the number of suicidal cases in that country. </a:t>
            </a:r>
          </a:p>
          <a:p>
            <a:pPr lvl="0" indent="-228600">
              <a:spcAft>
                <a:spcPts val="600"/>
              </a:spcAft>
              <a:buFont typeface="Arial" panose="020B0604020202020204" pitchFamily="34" charset="0"/>
              <a:buChar char="•"/>
            </a:pPr>
            <a:endParaRPr lang="en-US" sz="1900"/>
          </a:p>
          <a:p>
            <a:pPr lvl="0" indent="-228600">
              <a:spcAft>
                <a:spcPts val="600"/>
              </a:spcAft>
              <a:buFont typeface="Arial" panose="020B0604020202020204" pitchFamily="34" charset="0"/>
              <a:buChar char="•"/>
            </a:pPr>
            <a:r>
              <a:rPr lang="en-US" sz="1900"/>
              <a:t>A general trend of more suicide cases in the country are registered if the population of the country itself is more. </a:t>
            </a:r>
          </a:p>
          <a:p>
            <a:pPr lvl="0" indent="-228600">
              <a:spcAft>
                <a:spcPts val="600"/>
              </a:spcAft>
              <a:buFont typeface="Arial" panose="020B0604020202020204" pitchFamily="34" charset="0"/>
              <a:buChar char="•"/>
            </a:pPr>
            <a:endParaRPr lang="en-US" sz="1900"/>
          </a:p>
          <a:p>
            <a:pPr indent="-228600">
              <a:spcAft>
                <a:spcPts val="600"/>
              </a:spcAft>
              <a:buFont typeface="Arial" panose="020B0604020202020204" pitchFamily="34" charset="0"/>
              <a:buChar char="•"/>
            </a:pPr>
            <a:r>
              <a:rPr lang="en-US" sz="1900"/>
              <a:t>For this reason, there are greater number of cases in countries like United States and Russia.</a:t>
            </a:r>
          </a:p>
          <a:p>
            <a:pPr lvl="0" indent="-228600">
              <a:spcAft>
                <a:spcPts val="600"/>
              </a:spcAft>
              <a:buFont typeface="Arial" panose="020B0604020202020204" pitchFamily="34" charset="0"/>
              <a:buChar char="•"/>
            </a:pPr>
            <a:endParaRPr lang="en-US" sz="1900"/>
          </a:p>
        </p:txBody>
      </p:sp>
      <p:pic>
        <p:nvPicPr>
          <p:cNvPr id="23" name="Picture 22">
            <a:extLst>
              <a:ext uri="{FF2B5EF4-FFF2-40B4-BE49-F238E27FC236}">
                <a16:creationId xmlns:a16="http://schemas.microsoft.com/office/drawing/2014/main" id="{6919F265-A697-412B-8554-2BFD292DB4BC}"/>
              </a:ext>
            </a:extLst>
          </p:cNvPr>
          <p:cNvPicPr/>
          <p:nvPr/>
        </p:nvPicPr>
        <p:blipFill>
          <a:blip r:embed="rId4"/>
          <a:stretch>
            <a:fillRect/>
          </a:stretch>
        </p:blipFill>
        <p:spPr>
          <a:xfrm>
            <a:off x="7783852" y="2291404"/>
            <a:ext cx="4246539" cy="3813368"/>
          </a:xfrm>
          <a:prstGeom prst="rect">
            <a:avLst/>
          </a:prstGeom>
        </p:spPr>
      </p:pic>
    </p:spTree>
    <p:extLst>
      <p:ext uri="{BB962C8B-B14F-4D97-AF65-F5344CB8AC3E}">
        <p14:creationId xmlns:p14="http://schemas.microsoft.com/office/powerpoint/2010/main" val="223147950"/>
      </p:ext>
    </p:extLst>
  </p:cSld>
  <p:clrMapOvr>
    <a:masterClrMapping/>
  </p:clrMapOvr>
  <mc:AlternateContent xmlns:mc="http://schemas.openxmlformats.org/markup-compatibility/2006" xmlns:p14="http://schemas.microsoft.com/office/powerpoint/2010/main">
    <mc:Choice Requires="p14">
      <p:transition spd="slow" p14:dur="2000" advTm="30640"/>
    </mc:Choice>
    <mc:Fallback xmlns="">
      <p:transition spd="slow" advTm="306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C430-2A48-4D7A-9EDA-33CA8E9B7CBC}"/>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3700"/>
              <a:t>Does Population affect Number of Suicides?</a:t>
            </a:r>
          </a:p>
        </p:txBody>
      </p:sp>
      <p:sp>
        <p:nvSpPr>
          <p:cNvPr id="5" name="TextBox 4">
            <a:extLst>
              <a:ext uri="{FF2B5EF4-FFF2-40B4-BE49-F238E27FC236}">
                <a16:creationId xmlns:a16="http://schemas.microsoft.com/office/drawing/2014/main" id="{DBFA71D2-31C0-4DC5-976D-6320AA3F7EA9}"/>
              </a:ext>
            </a:extLst>
          </p:cNvPr>
          <p:cNvSpPr txBox="1"/>
          <p:nvPr/>
        </p:nvSpPr>
        <p:spPr>
          <a:xfrm>
            <a:off x="590719" y="2330505"/>
            <a:ext cx="4559425" cy="3979585"/>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000"/>
              <a:t>The bars show the total number of suicides by year and the line represents the population over that period.</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 number of suicides seem to go hand in hand with population throughout the years.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 significant increase in the number of cases is observed with increase in population till year 2002 while the number of cases drop in year 2015 with decrease in population</a:t>
            </a:r>
          </a:p>
        </p:txBody>
      </p:sp>
      <p:pic>
        <p:nvPicPr>
          <p:cNvPr id="15" name="Picture 14">
            <a:extLst>
              <a:ext uri="{FF2B5EF4-FFF2-40B4-BE49-F238E27FC236}">
                <a16:creationId xmlns:a16="http://schemas.microsoft.com/office/drawing/2014/main" id="{EC26CC96-F61E-4E96-BD66-5EEF95F22666}"/>
              </a:ext>
            </a:extLst>
          </p:cNvPr>
          <p:cNvPicPr/>
          <p:nvPr/>
        </p:nvPicPr>
        <p:blipFill>
          <a:blip r:embed="rId2"/>
          <a:stretch>
            <a:fillRect/>
          </a:stretch>
        </p:blipFill>
        <p:spPr>
          <a:xfrm>
            <a:off x="5460100" y="2393491"/>
            <a:ext cx="6225540" cy="3687713"/>
          </a:xfrm>
          <a:prstGeom prst="rect">
            <a:avLst/>
          </a:prstGeom>
        </p:spPr>
      </p:pic>
    </p:spTree>
    <p:extLst>
      <p:ext uri="{BB962C8B-B14F-4D97-AF65-F5344CB8AC3E}">
        <p14:creationId xmlns:p14="http://schemas.microsoft.com/office/powerpoint/2010/main" val="3081749110"/>
      </p:ext>
    </p:extLst>
  </p:cSld>
  <p:clrMapOvr>
    <a:masterClrMapping/>
  </p:clrMapOvr>
  <mc:AlternateContent xmlns:mc="http://schemas.openxmlformats.org/markup-compatibility/2006" xmlns:p14="http://schemas.microsoft.com/office/powerpoint/2010/main">
    <mc:Choice Requires="p14">
      <p:transition spd="slow" p14:dur="2000" advTm="35262"/>
    </mc:Choice>
    <mc:Fallback xmlns="">
      <p:transition spd="slow" advTm="3526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6" name="Picture 4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8" name="Picture 4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0" name="Rectangle 4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4" name="Rectangle 53">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8" name="Rectangle 57">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BB19FC-9D81-4523-988A-DDDE3FD6A7EE}"/>
              </a:ext>
            </a:extLst>
          </p:cNvPr>
          <p:cNvSpPr>
            <a:spLocks noGrp="1"/>
          </p:cNvSpPr>
          <p:nvPr>
            <p:ph type="ctrTitle"/>
          </p:nvPr>
        </p:nvSpPr>
        <p:spPr>
          <a:xfrm>
            <a:off x="680321" y="753228"/>
            <a:ext cx="7087552" cy="1080938"/>
          </a:xfrm>
        </p:spPr>
        <p:txBody>
          <a:bodyPr vert="horz" lIns="91440" tIns="45720" rIns="91440" bIns="45720" rtlCol="0" anchor="ctr">
            <a:normAutofit/>
          </a:bodyPr>
          <a:lstStyle/>
          <a:p>
            <a:pPr algn="l"/>
            <a:r>
              <a:rPr lang="en-US" sz="3600"/>
              <a:t>Takeaways</a:t>
            </a:r>
          </a:p>
        </p:txBody>
      </p:sp>
      <p:pic>
        <p:nvPicPr>
          <p:cNvPr id="62" name="Picture 61">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14" name="Content Placeholder 2">
            <a:extLst>
              <a:ext uri="{FF2B5EF4-FFF2-40B4-BE49-F238E27FC236}">
                <a16:creationId xmlns:a16="http://schemas.microsoft.com/office/drawing/2014/main" id="{EC92E639-6438-4685-979B-687BBC40419A}"/>
              </a:ext>
            </a:extLst>
          </p:cNvPr>
          <p:cNvSpPr>
            <a:spLocks noGrp="1"/>
          </p:cNvSpPr>
          <p:nvPr>
            <p:ph type="subTitle" idx="1"/>
          </p:nvPr>
        </p:nvSpPr>
        <p:spPr>
          <a:xfrm>
            <a:off x="680321" y="2336873"/>
            <a:ext cx="6423211" cy="3599316"/>
          </a:xfrm>
        </p:spPr>
        <p:txBody>
          <a:bodyPr vert="horz" lIns="91440" tIns="45720" rIns="91440" bIns="45720" rtlCol="0">
            <a:normAutofit/>
          </a:bodyPr>
          <a:lstStyle/>
          <a:p>
            <a:pPr indent="-228600" algn="l">
              <a:buFont typeface="Arial" panose="020B0604020202020204" pitchFamily="34" charset="0"/>
              <a:buChar char="•"/>
            </a:pPr>
            <a:r>
              <a:rPr lang="en-US" sz="1900" dirty="0"/>
              <a:t>Country’s population plays a major factor contributing to the number of suicidal cases in that country</a:t>
            </a:r>
          </a:p>
          <a:p>
            <a:pPr indent="-228600" algn="l">
              <a:buFont typeface="Arial" panose="020B0604020202020204" pitchFamily="34" charset="0"/>
              <a:buChar char="•"/>
            </a:pPr>
            <a:r>
              <a:rPr lang="en-US" sz="1900" dirty="0"/>
              <a:t>Lithuania has the most number of suicide cases per 100k population </a:t>
            </a:r>
          </a:p>
          <a:p>
            <a:pPr indent="-228600" algn="l">
              <a:buFont typeface="Arial" panose="020B0604020202020204" pitchFamily="34" charset="0"/>
              <a:buChar char="•"/>
            </a:pPr>
            <a:r>
              <a:rPr lang="en-US" sz="1900" dirty="0"/>
              <a:t>Russia tops the list for most number of total suicide cases with more than 1,200,000 cases during the period</a:t>
            </a:r>
          </a:p>
          <a:p>
            <a:pPr indent="-228600" algn="l">
              <a:buFont typeface="Arial" panose="020B0604020202020204" pitchFamily="34" charset="0"/>
              <a:buChar char="•"/>
            </a:pPr>
            <a:r>
              <a:rPr lang="en-US" sz="1900"/>
              <a:t>People above the age of 75 years are most prone to commit suicide as compared to the other age groups</a:t>
            </a:r>
          </a:p>
          <a:p>
            <a:pPr indent="-228600" algn="l">
              <a:buFont typeface="Arial" panose="020B0604020202020204" pitchFamily="34" charset="0"/>
              <a:buChar char="•"/>
            </a:pPr>
            <a:r>
              <a:rPr lang="en-US" sz="1900" dirty="0"/>
              <a:t>Male have a higher tendency of committing suicide than female in general</a:t>
            </a:r>
          </a:p>
          <a:p>
            <a:pPr indent="-228600" algn="l">
              <a:buFont typeface="Arial" panose="020B0604020202020204" pitchFamily="34" charset="0"/>
              <a:buChar char="•"/>
            </a:pPr>
            <a:endParaRPr lang="en-US" sz="1900" dirty="0"/>
          </a:p>
        </p:txBody>
      </p:sp>
      <p:pic>
        <p:nvPicPr>
          <p:cNvPr id="41" name="Graphic 40" descr="Upward trend">
            <a:extLst>
              <a:ext uri="{FF2B5EF4-FFF2-40B4-BE49-F238E27FC236}">
                <a16:creationId xmlns:a16="http://schemas.microsoft.com/office/drawing/2014/main" id="{37890322-A89A-4F7E-8C15-05475F0A8A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82993040"/>
      </p:ext>
    </p:extLst>
  </p:cSld>
  <p:clrMapOvr>
    <a:masterClrMapping/>
  </p:clrMapOvr>
  <mc:AlternateContent xmlns:mc="http://schemas.openxmlformats.org/markup-compatibility/2006" xmlns:p14="http://schemas.microsoft.com/office/powerpoint/2010/main">
    <mc:Choice Requires="p14">
      <p:transition spd="slow" p14:dur="2000" advTm="42359"/>
    </mc:Choice>
    <mc:Fallback xmlns="">
      <p:transition spd="slow" advTm="4235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142C-6A42-4C0A-9DB4-D2F3AE1DCAD5}"/>
              </a:ext>
            </a:extLst>
          </p:cNvPr>
          <p:cNvSpPr>
            <a:spLocks noGrp="1"/>
          </p:cNvSpPr>
          <p:nvPr>
            <p:ph type="title"/>
          </p:nvPr>
        </p:nvSpPr>
        <p:spPr/>
        <p:txBody>
          <a:bodyPr>
            <a:normAutofit fontScale="90000"/>
          </a:bodyPr>
          <a:lstStyle/>
          <a:p>
            <a:br>
              <a:rPr lang="en-US" b="1" dirty="0"/>
            </a:br>
            <a:r>
              <a:rPr lang="en-US" b="1" dirty="0"/>
              <a:t>Warning signs that someone may attempt suicide</a:t>
            </a:r>
            <a:br>
              <a:rPr lang="en-US" dirty="0"/>
            </a:br>
            <a:endParaRPr lang="en-US" dirty="0"/>
          </a:p>
        </p:txBody>
      </p:sp>
      <p:pic>
        <p:nvPicPr>
          <p:cNvPr id="4" name="Picture 3">
            <a:extLst>
              <a:ext uri="{FF2B5EF4-FFF2-40B4-BE49-F238E27FC236}">
                <a16:creationId xmlns:a16="http://schemas.microsoft.com/office/drawing/2014/main" id="{2A04C347-8200-424D-9C6A-F5199A79316F}"/>
              </a:ext>
            </a:extLst>
          </p:cNvPr>
          <p:cNvPicPr>
            <a:picLocks noChangeAspect="1"/>
          </p:cNvPicPr>
          <p:nvPr/>
        </p:nvPicPr>
        <p:blipFill>
          <a:blip r:embed="rId2"/>
          <a:stretch>
            <a:fillRect/>
          </a:stretch>
        </p:blipFill>
        <p:spPr>
          <a:xfrm>
            <a:off x="1925279" y="2238375"/>
            <a:ext cx="8341441" cy="4331086"/>
          </a:xfrm>
          <a:prstGeom prst="rect">
            <a:avLst/>
          </a:prstGeom>
        </p:spPr>
      </p:pic>
    </p:spTree>
    <p:extLst>
      <p:ext uri="{BB962C8B-B14F-4D97-AF65-F5344CB8AC3E}">
        <p14:creationId xmlns:p14="http://schemas.microsoft.com/office/powerpoint/2010/main" val="452834789"/>
      </p:ext>
    </p:extLst>
  </p:cSld>
  <p:clrMapOvr>
    <a:masterClrMapping/>
  </p:clrMapOvr>
  <mc:AlternateContent xmlns:mc="http://schemas.openxmlformats.org/markup-compatibility/2006" xmlns:p14="http://schemas.microsoft.com/office/powerpoint/2010/main">
    <mc:Choice Requires="p14">
      <p:transition spd="slow" p14:dur="2000" advTm="17521"/>
    </mc:Choice>
    <mc:Fallback xmlns="">
      <p:transition spd="slow" advTm="175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AD5E-86EE-4968-BF83-0FE364AC613D}"/>
              </a:ext>
            </a:extLst>
          </p:cNvPr>
          <p:cNvSpPr>
            <a:spLocks noGrp="1"/>
          </p:cNvSpPr>
          <p:nvPr>
            <p:ph type="title"/>
          </p:nvPr>
        </p:nvSpPr>
        <p:spPr>
          <a:xfrm>
            <a:off x="680321" y="753228"/>
            <a:ext cx="9613861" cy="1080938"/>
          </a:xfrm>
        </p:spPr>
        <p:txBody>
          <a:bodyPr>
            <a:normAutofit/>
          </a:bodyPr>
          <a:lstStyle/>
          <a:p>
            <a:r>
              <a:rPr lang="en-US" dirty="0"/>
              <a:t>3-Step Process To Be Followed</a:t>
            </a:r>
          </a:p>
        </p:txBody>
      </p:sp>
      <p:graphicFrame>
        <p:nvGraphicFramePr>
          <p:cNvPr id="5" name="Content Placeholder 2">
            <a:extLst>
              <a:ext uri="{FF2B5EF4-FFF2-40B4-BE49-F238E27FC236}">
                <a16:creationId xmlns:a16="http://schemas.microsoft.com/office/drawing/2014/main" id="{66CF4B37-EB21-42A0-BEED-4A8A31D3F233}"/>
              </a:ext>
            </a:extLst>
          </p:cNvPr>
          <p:cNvGraphicFramePr>
            <a:graphicFrameLocks noGrp="1"/>
          </p:cNvGraphicFramePr>
          <p:nvPr>
            <p:ph idx="1"/>
            <p:extLst>
              <p:ext uri="{D42A27DB-BD31-4B8C-83A1-F6EECF244321}">
                <p14:modId xmlns:p14="http://schemas.microsoft.com/office/powerpoint/2010/main" val="165264431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38594"/>
      </p:ext>
    </p:extLst>
  </p:cSld>
  <p:clrMapOvr>
    <a:masterClrMapping/>
  </p:clrMapOvr>
  <mc:AlternateContent xmlns:mc="http://schemas.openxmlformats.org/markup-compatibility/2006" xmlns:p14="http://schemas.microsoft.com/office/powerpoint/2010/main">
    <mc:Choice Requires="p14">
      <p:transition spd="slow" p14:dur="2000" advTm="38200"/>
    </mc:Choice>
    <mc:Fallback xmlns="">
      <p:transition spd="slow" advTm="382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E89F3-DDCE-4E3D-ABAF-CF9CFC82CC11}"/>
              </a:ext>
            </a:extLst>
          </p:cNvPr>
          <p:cNvSpPr>
            <a:spLocks noGrp="1"/>
          </p:cNvSpPr>
          <p:nvPr>
            <p:ph type="title"/>
          </p:nvPr>
        </p:nvSpPr>
        <p:spPr>
          <a:xfrm>
            <a:off x="4214078" y="4660776"/>
            <a:ext cx="5755543" cy="1401696"/>
          </a:xfrm>
        </p:spPr>
        <p:txBody>
          <a:bodyPr anchor="b">
            <a:noAutofit/>
          </a:bodyPr>
          <a:lstStyle/>
          <a:p>
            <a:pPr algn="r"/>
            <a:br>
              <a:rPr lang="en-US" sz="10000" dirty="0">
                <a:solidFill>
                  <a:schemeClr val="accent1"/>
                </a:solidFill>
              </a:rPr>
            </a:br>
            <a:br>
              <a:rPr lang="en-US" sz="10000" dirty="0">
                <a:solidFill>
                  <a:schemeClr val="accent1"/>
                </a:solidFill>
              </a:rPr>
            </a:br>
            <a:r>
              <a:rPr lang="en-US" sz="10000" dirty="0">
                <a:solidFill>
                  <a:schemeClr val="accent1"/>
                </a:solidFill>
              </a:rPr>
              <a:t>Thank You</a:t>
            </a:r>
          </a:p>
        </p:txBody>
      </p:sp>
    </p:spTree>
    <p:extLst>
      <p:ext uri="{BB962C8B-B14F-4D97-AF65-F5344CB8AC3E}">
        <p14:creationId xmlns:p14="http://schemas.microsoft.com/office/powerpoint/2010/main" val="400288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D495E8-F04B-4082-9B54-57FCF5BF08EA}"/>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Objective </a:t>
            </a:r>
          </a:p>
        </p:txBody>
      </p:sp>
      <p:sp>
        <p:nvSpPr>
          <p:cNvPr id="3" name="Content Placeholder 2">
            <a:extLst>
              <a:ext uri="{FF2B5EF4-FFF2-40B4-BE49-F238E27FC236}">
                <a16:creationId xmlns:a16="http://schemas.microsoft.com/office/drawing/2014/main" id="{9A527C25-B9B4-49A6-9F55-E561DFCA1304}"/>
              </a:ext>
            </a:extLst>
          </p:cNvPr>
          <p:cNvSpPr>
            <a:spLocks noGrp="1"/>
          </p:cNvSpPr>
          <p:nvPr>
            <p:ph idx="1"/>
          </p:nvPr>
        </p:nvSpPr>
        <p:spPr>
          <a:xfrm>
            <a:off x="5287995" y="661106"/>
            <a:ext cx="6257362" cy="5503101"/>
          </a:xfrm>
        </p:spPr>
        <p:txBody>
          <a:bodyPr anchor="ctr">
            <a:normAutofit/>
          </a:bodyPr>
          <a:lstStyle/>
          <a:p>
            <a:endParaRPr lang="en-US" sz="1700">
              <a:solidFill>
                <a:srgbClr val="FFFFFF"/>
              </a:solidFill>
            </a:endParaRPr>
          </a:p>
          <a:p>
            <a:r>
              <a:rPr lang="en-US" sz="1700">
                <a:solidFill>
                  <a:srgbClr val="FFFFFF"/>
                </a:solidFill>
              </a:rPr>
              <a:t>Suicide is the 10th leading cause of death in the United States, taking the lives of approximately 47,000 Americans each year. Thus, it becomes a matter of concern that needs to be investigated.</a:t>
            </a:r>
          </a:p>
          <a:p>
            <a:pPr marL="0" indent="0">
              <a:buNone/>
            </a:pPr>
            <a:endParaRPr lang="en-US" sz="1700">
              <a:solidFill>
                <a:srgbClr val="FFFFFF"/>
              </a:solidFill>
            </a:endParaRPr>
          </a:p>
          <a:p>
            <a:r>
              <a:rPr lang="en-US" sz="1700">
                <a:solidFill>
                  <a:srgbClr val="FFFFFF"/>
                </a:solidFill>
              </a:rPr>
              <a:t>Keeping in mind that anything can be resolved with the help of adequate support and lifestyle, the act of ending one's own life specifying the reasons for being depression, alcoholism, social reasons or any other mental illness in that matter is not a good idea. We can make a difference by making lives more livable for those who struggle to cope.</a:t>
            </a:r>
          </a:p>
          <a:p>
            <a:endParaRPr lang="en-US" sz="1700">
              <a:solidFill>
                <a:srgbClr val="FFFFFF"/>
              </a:solidFill>
            </a:endParaRPr>
          </a:p>
          <a:p>
            <a:r>
              <a:rPr lang="en-US" sz="1700">
                <a:solidFill>
                  <a:srgbClr val="FFFFFF"/>
                </a:solidFill>
              </a:rPr>
              <a:t>Through this study, I look forward to identifying the trends in suicidal rates by region, gender, age and ethnicity, and to relate these trends to the possible reasons that lead to the drastic decision that could enable us to curb the thinking at the very start.</a:t>
            </a:r>
          </a:p>
          <a:p>
            <a:endParaRPr lang="en-US" sz="1700">
              <a:solidFill>
                <a:srgbClr val="FFFFFF"/>
              </a:solidFill>
            </a:endParaRPr>
          </a:p>
        </p:txBody>
      </p:sp>
    </p:spTree>
    <p:extLst>
      <p:ext uri="{BB962C8B-B14F-4D97-AF65-F5344CB8AC3E}">
        <p14:creationId xmlns:p14="http://schemas.microsoft.com/office/powerpoint/2010/main" val="3172904275"/>
      </p:ext>
    </p:extLst>
  </p:cSld>
  <p:clrMapOvr>
    <a:masterClrMapping/>
  </p:clrMapOvr>
  <mc:AlternateContent xmlns:mc="http://schemas.openxmlformats.org/markup-compatibility/2006" xmlns:p14="http://schemas.microsoft.com/office/powerpoint/2010/main">
    <mc:Choice Requires="p14">
      <p:transition spd="slow" p14:dur="2000" advTm="95075"/>
    </mc:Choice>
    <mc:Fallback xmlns="">
      <p:transition spd="slow" advTm="950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CEEC-CDF8-41CB-8454-5809AF448D1C}"/>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8E7C3318-6209-4DDE-A5FF-599F180168D5}"/>
              </a:ext>
            </a:extLst>
          </p:cNvPr>
          <p:cNvPicPr/>
          <p:nvPr/>
        </p:nvPicPr>
        <p:blipFill>
          <a:blip r:embed="rId2"/>
          <a:stretch>
            <a:fillRect/>
          </a:stretch>
        </p:blipFill>
        <p:spPr>
          <a:xfrm>
            <a:off x="466726" y="2308297"/>
            <a:ext cx="6320555" cy="3578154"/>
          </a:xfrm>
          <a:prstGeom prst="rect">
            <a:avLst/>
          </a:prstGeom>
        </p:spPr>
      </p:pic>
      <p:sp>
        <p:nvSpPr>
          <p:cNvPr id="9" name="Content Placeholder 8">
            <a:extLst>
              <a:ext uri="{FF2B5EF4-FFF2-40B4-BE49-F238E27FC236}">
                <a16:creationId xmlns:a16="http://schemas.microsoft.com/office/drawing/2014/main" id="{AAF9BF39-4A30-4433-8CC3-083EBE092C3E}"/>
              </a:ext>
            </a:extLst>
          </p:cNvPr>
          <p:cNvSpPr txBox="1">
            <a:spLocks noGrp="1"/>
          </p:cNvSpPr>
          <p:nvPr>
            <p:ph idx="1"/>
          </p:nvPr>
        </p:nvSpPr>
        <p:spPr>
          <a:xfrm>
            <a:off x="7086600" y="2428398"/>
            <a:ext cx="3761914" cy="3340402"/>
          </a:xfrm>
          <a:prstGeom prst="rect">
            <a:avLst/>
          </a:prstGeom>
          <a:noFill/>
        </p:spPr>
        <p:txBody>
          <a:bodyPr wrap="square" rtlCol="0">
            <a:spAutoFit/>
          </a:bodyPr>
          <a:lstStyle/>
          <a:p>
            <a:pPr lvl="0"/>
            <a:r>
              <a:rPr lang="en-US" sz="1800" dirty="0"/>
              <a:t>This is a country-wise representation of suicidal deaths per age group. The number of deaths vary largely depending on the country. </a:t>
            </a:r>
          </a:p>
          <a:p>
            <a:pPr lvl="0"/>
            <a:endParaRPr lang="en-US" sz="1800" dirty="0"/>
          </a:p>
          <a:p>
            <a:pPr lvl="0"/>
            <a:r>
              <a:rPr lang="en-US" sz="1800" dirty="0"/>
              <a:t>For ex., country like Albania has low suicidal death stats as compared to the other countries. One possible reason for this could be low population of the country.</a:t>
            </a:r>
          </a:p>
        </p:txBody>
      </p:sp>
    </p:spTree>
    <p:extLst>
      <p:ext uri="{BB962C8B-B14F-4D97-AF65-F5344CB8AC3E}">
        <p14:creationId xmlns:p14="http://schemas.microsoft.com/office/powerpoint/2010/main" val="2233760602"/>
      </p:ext>
    </p:extLst>
  </p:cSld>
  <p:clrMapOvr>
    <a:masterClrMapping/>
  </p:clrMapOvr>
  <mc:AlternateContent xmlns:mc="http://schemas.openxmlformats.org/markup-compatibility/2006" xmlns:p14="http://schemas.microsoft.com/office/powerpoint/2010/main">
    <mc:Choice Requires="p14">
      <p:transition spd="slow" p14:dur="2000" advTm="44576"/>
    </mc:Choice>
    <mc:Fallback xmlns="">
      <p:transition spd="slow" advTm="445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6949-EC4E-4D1F-AF9F-5F91D8EB3A13}"/>
              </a:ext>
            </a:extLst>
          </p:cNvPr>
          <p:cNvSpPr>
            <a:spLocks noGrp="1"/>
          </p:cNvSpPr>
          <p:nvPr>
            <p:ph type="title"/>
          </p:nvPr>
        </p:nvSpPr>
        <p:spPr/>
        <p:txBody>
          <a:bodyPr/>
          <a:lstStyle/>
          <a:p>
            <a:r>
              <a:rPr lang="en-US" dirty="0"/>
              <a:t>Number of Countries by Total Suicides</a:t>
            </a:r>
          </a:p>
        </p:txBody>
      </p:sp>
      <p:pic>
        <p:nvPicPr>
          <p:cNvPr id="8" name="Content Placeholder 7">
            <a:extLst>
              <a:ext uri="{FF2B5EF4-FFF2-40B4-BE49-F238E27FC236}">
                <a16:creationId xmlns:a16="http://schemas.microsoft.com/office/drawing/2014/main" id="{9BC1801E-4C73-450E-BAD9-99A854033D0A}"/>
              </a:ext>
            </a:extLst>
          </p:cNvPr>
          <p:cNvPicPr>
            <a:picLocks noGrp="1"/>
          </p:cNvPicPr>
          <p:nvPr>
            <p:ph idx="1"/>
          </p:nvPr>
        </p:nvPicPr>
        <p:blipFill>
          <a:blip r:embed="rId2"/>
          <a:stretch>
            <a:fillRect/>
          </a:stretch>
        </p:blipFill>
        <p:spPr>
          <a:xfrm>
            <a:off x="904411" y="2171690"/>
            <a:ext cx="6401912" cy="3933082"/>
          </a:xfrm>
          <a:prstGeom prst="rect">
            <a:avLst/>
          </a:prstGeom>
        </p:spPr>
      </p:pic>
      <p:sp>
        <p:nvSpPr>
          <p:cNvPr id="5" name="TextBox 4">
            <a:extLst>
              <a:ext uri="{FF2B5EF4-FFF2-40B4-BE49-F238E27FC236}">
                <a16:creationId xmlns:a16="http://schemas.microsoft.com/office/drawing/2014/main" id="{059F3F8C-A28E-46A6-A712-77A9D9072E9F}"/>
              </a:ext>
            </a:extLst>
          </p:cNvPr>
          <p:cNvSpPr txBox="1"/>
          <p:nvPr/>
        </p:nvSpPr>
        <p:spPr>
          <a:xfrm>
            <a:off x="8020049" y="2362200"/>
            <a:ext cx="3095625" cy="3970318"/>
          </a:xfrm>
          <a:prstGeom prst="rect">
            <a:avLst/>
          </a:prstGeom>
          <a:noFill/>
        </p:spPr>
        <p:txBody>
          <a:bodyPr wrap="square" rtlCol="0">
            <a:spAutoFit/>
          </a:bodyPr>
          <a:lstStyle/>
          <a:p>
            <a:r>
              <a:rPr lang="en-US" dirty="0"/>
              <a:t>This bar chart represents total no. of countries that fall in the given range of suicidal cases. </a:t>
            </a:r>
          </a:p>
          <a:p>
            <a:endParaRPr lang="en-US" dirty="0"/>
          </a:p>
          <a:p>
            <a:r>
              <a:rPr lang="en-US" dirty="0"/>
              <a:t>As observed here, about 56 countries witness suicidal cases between 0-10000, 15 countries observe between 10000 to 20000 suicidal cases and only 4 countries witnessed more than 50000 suicide cases each year.</a:t>
            </a:r>
          </a:p>
          <a:p>
            <a:pPr lvl="0"/>
            <a:endParaRPr lang="en-US" dirty="0"/>
          </a:p>
          <a:p>
            <a:pPr lvl="0"/>
            <a:endParaRPr lang="en-US" dirty="0"/>
          </a:p>
        </p:txBody>
      </p:sp>
    </p:spTree>
    <p:extLst>
      <p:ext uri="{BB962C8B-B14F-4D97-AF65-F5344CB8AC3E}">
        <p14:creationId xmlns:p14="http://schemas.microsoft.com/office/powerpoint/2010/main" val="1162135718"/>
      </p:ext>
    </p:extLst>
  </p:cSld>
  <p:clrMapOvr>
    <a:masterClrMapping/>
  </p:clrMapOvr>
  <mc:AlternateContent xmlns:mc="http://schemas.openxmlformats.org/markup-compatibility/2006" xmlns:p14="http://schemas.microsoft.com/office/powerpoint/2010/main">
    <mc:Choice Requires="p14">
      <p:transition spd="slow" p14:dur="2000" advTm="34286"/>
    </mc:Choice>
    <mc:Fallback xmlns="">
      <p:transition spd="slow" advTm="342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F88318-84EC-4DD7-9F10-72F199CECCB3}"/>
              </a:ext>
            </a:extLst>
          </p:cNvPr>
          <p:cNvSpPr>
            <a:spLocks noGrp="1"/>
          </p:cNvSpPr>
          <p:nvPr>
            <p:ph type="title"/>
          </p:nvPr>
        </p:nvSpPr>
        <p:spPr/>
        <p:txBody>
          <a:bodyPr/>
          <a:lstStyle/>
          <a:p>
            <a:r>
              <a:rPr lang="en-US" dirty="0"/>
              <a:t>Suicidal Rated Classified by Country</a:t>
            </a:r>
          </a:p>
        </p:txBody>
      </p:sp>
      <p:sp>
        <p:nvSpPr>
          <p:cNvPr id="7" name="Content Placeholder 6">
            <a:extLst>
              <a:ext uri="{FF2B5EF4-FFF2-40B4-BE49-F238E27FC236}">
                <a16:creationId xmlns:a16="http://schemas.microsoft.com/office/drawing/2014/main" id="{9AEA24D9-6765-495E-9BE5-35B1FCBA0EC4}"/>
              </a:ext>
            </a:extLst>
          </p:cNvPr>
          <p:cNvSpPr txBox="1">
            <a:spLocks noGrp="1"/>
          </p:cNvSpPr>
          <p:nvPr>
            <p:ph idx="1"/>
          </p:nvPr>
        </p:nvSpPr>
        <p:spPr>
          <a:xfrm>
            <a:off x="7993602" y="2305977"/>
            <a:ext cx="3912648" cy="4095480"/>
          </a:xfrm>
          <a:prstGeom prst="rect">
            <a:avLst/>
          </a:prstGeom>
          <a:noFill/>
        </p:spPr>
        <p:txBody>
          <a:bodyPr wrap="square" rtlCol="0">
            <a:spAutoFit/>
          </a:bodyPr>
          <a:lstStyle/>
          <a:p>
            <a:r>
              <a:rPr lang="en-US" sz="1800" dirty="0"/>
              <a:t>These are the average suicidal rate per 100k population classified by country.</a:t>
            </a:r>
          </a:p>
          <a:p>
            <a:endParaRPr lang="en-US" sz="1800" dirty="0"/>
          </a:p>
          <a:p>
            <a:r>
              <a:rPr lang="en-US" sz="1800" dirty="0"/>
              <a:t>High suicidal rates are identified as more than 24 suicide cases per 100k population in that country (observed in the north-west Asian countries).</a:t>
            </a:r>
          </a:p>
          <a:p>
            <a:endParaRPr lang="en-US" sz="1800" dirty="0"/>
          </a:p>
          <a:p>
            <a:r>
              <a:rPr lang="en-US" sz="1800" dirty="0"/>
              <a:t>Low suicidal rates are identified as less than 12 suicides per 100k population and are denoted by the yellow color.</a:t>
            </a:r>
          </a:p>
        </p:txBody>
      </p:sp>
      <p:pic>
        <p:nvPicPr>
          <p:cNvPr id="4" name="Picture 3">
            <a:extLst>
              <a:ext uri="{FF2B5EF4-FFF2-40B4-BE49-F238E27FC236}">
                <a16:creationId xmlns:a16="http://schemas.microsoft.com/office/drawing/2014/main" id="{6BF24F31-0404-43CA-ADF8-29BAC4E6B7A2}"/>
              </a:ext>
            </a:extLst>
          </p:cNvPr>
          <p:cNvPicPr>
            <a:picLocks noChangeAspect="1"/>
          </p:cNvPicPr>
          <p:nvPr/>
        </p:nvPicPr>
        <p:blipFill>
          <a:blip r:embed="rId2"/>
          <a:stretch>
            <a:fillRect/>
          </a:stretch>
        </p:blipFill>
        <p:spPr>
          <a:xfrm>
            <a:off x="581025" y="2178049"/>
            <a:ext cx="7231602" cy="4351337"/>
          </a:xfrm>
          <a:prstGeom prst="rect">
            <a:avLst/>
          </a:prstGeom>
        </p:spPr>
      </p:pic>
    </p:spTree>
    <p:extLst>
      <p:ext uri="{BB962C8B-B14F-4D97-AF65-F5344CB8AC3E}">
        <p14:creationId xmlns:p14="http://schemas.microsoft.com/office/powerpoint/2010/main" val="4085195567"/>
      </p:ext>
    </p:extLst>
  </p:cSld>
  <p:clrMapOvr>
    <a:masterClrMapping/>
  </p:clrMapOvr>
  <mc:AlternateContent xmlns:mc="http://schemas.openxmlformats.org/markup-compatibility/2006" xmlns:p14="http://schemas.microsoft.com/office/powerpoint/2010/main">
    <mc:Choice Requires="p14">
      <p:transition spd="slow" p14:dur="2000" advTm="61784"/>
    </mc:Choice>
    <mc:Fallback xmlns="">
      <p:transition spd="slow" advTm="617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5CC-2FF1-4F61-9C00-CBA4D3C5BAB4}"/>
              </a:ext>
            </a:extLst>
          </p:cNvPr>
          <p:cNvSpPr>
            <a:spLocks noGrp="1"/>
          </p:cNvSpPr>
          <p:nvPr>
            <p:ph type="title"/>
          </p:nvPr>
        </p:nvSpPr>
        <p:spPr/>
        <p:txBody>
          <a:bodyPr vert="horz" lIns="91440" tIns="45720" rIns="91440" bIns="45720" rtlCol="0" anchor="ctr">
            <a:normAutofit fontScale="90000"/>
          </a:bodyPr>
          <a:lstStyle/>
          <a:p>
            <a:r>
              <a:rPr lang="en-US" sz="4000" dirty="0">
                <a:solidFill>
                  <a:srgbClr val="FFFFFF"/>
                </a:solidFill>
              </a:rPr>
              <a:t>Males vs Females: Who are more prone to commit suicide?</a:t>
            </a:r>
          </a:p>
        </p:txBody>
      </p:sp>
      <p:pic>
        <p:nvPicPr>
          <p:cNvPr id="4" name="Content Placeholder 3">
            <a:extLst>
              <a:ext uri="{FF2B5EF4-FFF2-40B4-BE49-F238E27FC236}">
                <a16:creationId xmlns:a16="http://schemas.microsoft.com/office/drawing/2014/main" id="{5F8D0840-CFE0-4FA1-B245-7226FF46EDCD}"/>
              </a:ext>
            </a:extLst>
          </p:cNvPr>
          <p:cNvPicPr>
            <a:picLocks noGrp="1"/>
          </p:cNvPicPr>
          <p:nvPr>
            <p:ph idx="1"/>
          </p:nvPr>
        </p:nvPicPr>
        <p:blipFill rotWithShape="1">
          <a:blip r:embed="rId2"/>
          <a:stretch/>
        </p:blipFill>
        <p:spPr>
          <a:xfrm>
            <a:off x="6196518" y="2298700"/>
            <a:ext cx="4907540" cy="3598863"/>
          </a:xfrm>
          <a:prstGeom prst="rect">
            <a:avLst/>
          </a:prstGeom>
        </p:spPr>
      </p:pic>
      <p:sp>
        <p:nvSpPr>
          <p:cNvPr id="5" name="TextBox 4">
            <a:extLst>
              <a:ext uri="{FF2B5EF4-FFF2-40B4-BE49-F238E27FC236}">
                <a16:creationId xmlns:a16="http://schemas.microsoft.com/office/drawing/2014/main" id="{F5005F45-EC94-46BF-83B4-1BC2B68D3759}"/>
              </a:ext>
            </a:extLst>
          </p:cNvPr>
          <p:cNvSpPr txBox="1"/>
          <p:nvPr/>
        </p:nvSpPr>
        <p:spPr>
          <a:xfrm>
            <a:off x="1424904" y="2494450"/>
            <a:ext cx="4053545" cy="356315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400" dirty="0"/>
              <a:t>It is observed that around 20 out of every 100,000 males commit suicide as opposed to only 5 in case of females.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We can assume that male have a higher tendency of committing suicide than female in general.</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080285323"/>
      </p:ext>
    </p:extLst>
  </p:cSld>
  <p:clrMapOvr>
    <a:masterClrMapping/>
  </p:clrMapOvr>
  <mc:AlternateContent xmlns:mc="http://schemas.openxmlformats.org/markup-compatibility/2006" xmlns:p14="http://schemas.microsoft.com/office/powerpoint/2010/main">
    <mc:Choice Requires="p14">
      <p:transition spd="slow" p14:dur="2000" advTm="28939"/>
    </mc:Choice>
    <mc:Fallback xmlns="">
      <p:transition spd="slow" advTm="289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778B-3F93-4D73-9C06-4D1C8F95DA3A}"/>
              </a:ext>
            </a:extLst>
          </p:cNvPr>
          <p:cNvSpPr>
            <a:spLocks noGrp="1"/>
          </p:cNvSpPr>
          <p:nvPr>
            <p:ph type="title"/>
          </p:nvPr>
        </p:nvSpPr>
        <p:spPr/>
        <p:txBody>
          <a:bodyPr/>
          <a:lstStyle/>
          <a:p>
            <a:r>
              <a:rPr lang="en-US" dirty="0"/>
              <a:t>Country-wise Number of Suicide Cases</a:t>
            </a:r>
          </a:p>
        </p:txBody>
      </p:sp>
      <p:pic>
        <p:nvPicPr>
          <p:cNvPr id="4" name="Picture 3">
            <a:extLst>
              <a:ext uri="{FF2B5EF4-FFF2-40B4-BE49-F238E27FC236}">
                <a16:creationId xmlns:a16="http://schemas.microsoft.com/office/drawing/2014/main" id="{37807321-893F-42FB-A697-6AC2E8B693C8}"/>
              </a:ext>
            </a:extLst>
          </p:cNvPr>
          <p:cNvPicPr/>
          <p:nvPr/>
        </p:nvPicPr>
        <p:blipFill>
          <a:blip r:embed="rId2"/>
          <a:stretch>
            <a:fillRect/>
          </a:stretch>
        </p:blipFill>
        <p:spPr>
          <a:xfrm>
            <a:off x="680321" y="2158999"/>
            <a:ext cx="8172635" cy="4351337"/>
          </a:xfrm>
          <a:prstGeom prst="rect">
            <a:avLst/>
          </a:prstGeom>
        </p:spPr>
      </p:pic>
      <p:sp>
        <p:nvSpPr>
          <p:cNvPr id="5" name="TextBox 4">
            <a:extLst>
              <a:ext uri="{FF2B5EF4-FFF2-40B4-BE49-F238E27FC236}">
                <a16:creationId xmlns:a16="http://schemas.microsoft.com/office/drawing/2014/main" id="{E5B3CCEE-B5C1-451B-BD73-95C456CD482E}"/>
              </a:ext>
            </a:extLst>
          </p:cNvPr>
          <p:cNvSpPr txBox="1"/>
          <p:nvPr/>
        </p:nvSpPr>
        <p:spPr>
          <a:xfrm>
            <a:off x="9122699" y="2251751"/>
            <a:ext cx="2342965" cy="4351337"/>
          </a:xfrm>
          <a:prstGeom prst="rect">
            <a:avLst/>
          </a:prstGeom>
          <a:noFill/>
        </p:spPr>
        <p:txBody>
          <a:bodyPr wrap="square" rtlCol="0">
            <a:spAutoFit/>
          </a:bodyPr>
          <a:lstStyle/>
          <a:p>
            <a:r>
              <a:rPr lang="en-US" dirty="0"/>
              <a:t>Size of circles represents the number of cases in the country</a:t>
            </a:r>
          </a:p>
          <a:p>
            <a:endParaRPr lang="en-US" dirty="0"/>
          </a:p>
          <a:p>
            <a:r>
              <a:rPr lang="en-US" dirty="0"/>
              <a:t>Bigger circle means greater number of suicidal cases in that country</a:t>
            </a:r>
          </a:p>
          <a:p>
            <a:endParaRPr lang="en-US" dirty="0"/>
          </a:p>
          <a:p>
            <a:r>
              <a:rPr lang="en-US" dirty="0"/>
              <a:t>Russia, United States and Japan are the three countries with maximum number of cases.</a:t>
            </a:r>
          </a:p>
          <a:p>
            <a:endParaRPr lang="en-US" dirty="0"/>
          </a:p>
        </p:txBody>
      </p:sp>
    </p:spTree>
    <p:extLst>
      <p:ext uri="{BB962C8B-B14F-4D97-AF65-F5344CB8AC3E}">
        <p14:creationId xmlns:p14="http://schemas.microsoft.com/office/powerpoint/2010/main" val="1512313319"/>
      </p:ext>
    </p:extLst>
  </p:cSld>
  <p:clrMapOvr>
    <a:masterClrMapping/>
  </p:clrMapOvr>
  <mc:AlternateContent xmlns:mc="http://schemas.openxmlformats.org/markup-compatibility/2006" xmlns:p14="http://schemas.microsoft.com/office/powerpoint/2010/main">
    <mc:Choice Requires="p14">
      <p:transition spd="slow" p14:dur="2000" advTm="43941"/>
    </mc:Choice>
    <mc:Fallback xmlns="">
      <p:transition spd="slow" advTm="439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ADB569-1CA5-492F-B25A-82B01ACE26FB}"/>
              </a:ext>
            </a:extLst>
          </p:cNvPr>
          <p:cNvSpPr>
            <a:spLocks noGrp="1"/>
          </p:cNvSpPr>
          <p:nvPr>
            <p:ph type="title"/>
          </p:nvPr>
        </p:nvSpPr>
        <p:spPr>
          <a:xfrm>
            <a:off x="680321" y="753228"/>
            <a:ext cx="4136123" cy="1080938"/>
          </a:xfrm>
        </p:spPr>
        <p:txBody>
          <a:bodyPr>
            <a:normAutofit/>
          </a:bodyPr>
          <a:lstStyle/>
          <a:p>
            <a:r>
              <a:rPr lang="en-US" sz="2400"/>
              <a:t>Does increase in population have the same effect on both genders?</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FC58B3C-B008-4AEA-9EE9-1564BB5D4C13}"/>
              </a:ext>
            </a:extLst>
          </p:cNvPr>
          <p:cNvSpPr>
            <a:spLocks noGrp="1"/>
          </p:cNvSpPr>
          <p:nvPr>
            <p:ph idx="1"/>
          </p:nvPr>
        </p:nvSpPr>
        <p:spPr>
          <a:xfrm>
            <a:off x="680321" y="2336873"/>
            <a:ext cx="4136123" cy="3599316"/>
          </a:xfrm>
        </p:spPr>
        <p:txBody>
          <a:bodyPr>
            <a:normAutofit/>
          </a:bodyPr>
          <a:lstStyle/>
          <a:p>
            <a:r>
              <a:rPr lang="en-US" sz="1800"/>
              <a:t>For males, the graph for number of suicides committed seems to be very similar to that of the male population.</a:t>
            </a:r>
          </a:p>
          <a:p>
            <a:r>
              <a:rPr lang="en-US" sz="1800"/>
              <a:t>With increase in population there is increase in the number of male suicidal rates.</a:t>
            </a:r>
          </a:p>
          <a:p>
            <a:r>
              <a:rPr lang="en-US" sz="1800"/>
              <a:t>No such pattern is observed in case of females </a:t>
            </a:r>
          </a:p>
          <a:p>
            <a:r>
              <a:rPr lang="en-US" sz="1800"/>
              <a:t>The suicidal numbers for females look almost constant over time irrespective of its population.</a:t>
            </a:r>
          </a:p>
          <a:p>
            <a:endParaRPr lang="en-US" sz="1800"/>
          </a:p>
        </p:txBody>
      </p:sp>
      <p:pic>
        <p:nvPicPr>
          <p:cNvPr id="14" name="Picture 13">
            <a:extLst>
              <a:ext uri="{FF2B5EF4-FFF2-40B4-BE49-F238E27FC236}">
                <a16:creationId xmlns:a16="http://schemas.microsoft.com/office/drawing/2014/main" id="{7374802D-6698-491A-9BFE-D27C39DCD39A}"/>
              </a:ext>
            </a:extLst>
          </p:cNvPr>
          <p:cNvPicPr/>
          <p:nvPr/>
        </p:nvPicPr>
        <p:blipFill>
          <a:blip r:embed="rId4"/>
          <a:stretch>
            <a:fillRect/>
          </a:stretch>
        </p:blipFill>
        <p:spPr>
          <a:xfrm>
            <a:off x="5385199" y="680317"/>
            <a:ext cx="6126480" cy="5255871"/>
          </a:xfrm>
          <a:prstGeom prst="rect">
            <a:avLst/>
          </a:prstGeom>
        </p:spPr>
      </p:pic>
    </p:spTree>
    <p:extLst>
      <p:ext uri="{BB962C8B-B14F-4D97-AF65-F5344CB8AC3E}">
        <p14:creationId xmlns:p14="http://schemas.microsoft.com/office/powerpoint/2010/main" val="3750707751"/>
      </p:ext>
    </p:extLst>
  </p:cSld>
  <p:clrMapOvr>
    <a:masterClrMapping/>
  </p:clrMapOvr>
  <mc:AlternateContent xmlns:mc="http://schemas.openxmlformats.org/markup-compatibility/2006" xmlns:p14="http://schemas.microsoft.com/office/powerpoint/2010/main">
    <mc:Choice Requires="p14">
      <p:transition spd="slow" p14:dur="2000" advTm="36871"/>
    </mc:Choice>
    <mc:Fallback xmlns="">
      <p:transition spd="slow" advTm="368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2904-96EE-455B-B287-7C7A312CA05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Average suicides by Age group</a:t>
            </a:r>
          </a:p>
        </p:txBody>
      </p:sp>
      <p:sp>
        <p:nvSpPr>
          <p:cNvPr id="6" name="TextBox 5">
            <a:extLst>
              <a:ext uri="{FF2B5EF4-FFF2-40B4-BE49-F238E27FC236}">
                <a16:creationId xmlns:a16="http://schemas.microsoft.com/office/drawing/2014/main" id="{307303EE-C2BD-4A24-8BAE-8C0DC0BE26B5}"/>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Average number of suicide cases are per 100k population classified by age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People above the age of 75 years are most prone to commit suicide(highlighted in the bar chart) as compared to the other age groups.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There is a possibility that as a person grows older, the more he/she comes across the harsh realities of life and looses the will to live. </a:t>
            </a:r>
          </a:p>
          <a:p>
            <a:pPr indent="-228600">
              <a:lnSpc>
                <a:spcPct val="90000"/>
              </a:lnSpc>
              <a:spcAft>
                <a:spcPts val="600"/>
              </a:spcAft>
              <a:buFont typeface="Arial" panose="020B0604020202020204" pitchFamily="34" charset="0"/>
              <a:buChar char="•"/>
            </a:pPr>
            <a:endParaRPr lang="en-US" sz="2000" dirty="0"/>
          </a:p>
        </p:txBody>
      </p:sp>
      <p:pic>
        <p:nvPicPr>
          <p:cNvPr id="16" name="Picture 15">
            <a:extLst>
              <a:ext uri="{FF2B5EF4-FFF2-40B4-BE49-F238E27FC236}">
                <a16:creationId xmlns:a16="http://schemas.microsoft.com/office/drawing/2014/main" id="{8993D394-ADD6-4147-8470-14384BA06072}"/>
              </a:ext>
            </a:extLst>
          </p:cNvPr>
          <p:cNvPicPr/>
          <p:nvPr/>
        </p:nvPicPr>
        <p:blipFill>
          <a:blip r:embed="rId2"/>
          <a:stretch>
            <a:fillRect/>
          </a:stretch>
        </p:blipFill>
        <p:spPr>
          <a:xfrm>
            <a:off x="5905500" y="2254305"/>
            <a:ext cx="5629106" cy="3822498"/>
          </a:xfrm>
          <a:prstGeom prst="rect">
            <a:avLst/>
          </a:prstGeom>
        </p:spPr>
      </p:pic>
    </p:spTree>
    <p:extLst>
      <p:ext uri="{BB962C8B-B14F-4D97-AF65-F5344CB8AC3E}">
        <p14:creationId xmlns:p14="http://schemas.microsoft.com/office/powerpoint/2010/main" val="512086649"/>
      </p:ext>
    </p:extLst>
  </p:cSld>
  <p:clrMapOvr>
    <a:masterClrMapping/>
  </p:clrMapOvr>
  <mc:AlternateContent xmlns:mc="http://schemas.openxmlformats.org/markup-compatibility/2006" xmlns:p14="http://schemas.microsoft.com/office/powerpoint/2010/main">
    <mc:Choice Requires="p14">
      <p:transition spd="slow" p14:dur="2000" advTm="41480"/>
    </mc:Choice>
    <mc:Fallback xmlns="">
      <p:transition spd="slow" advTm="41480"/>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133</TotalTime>
  <Words>923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Suicides</vt:lpstr>
      <vt:lpstr>Objective </vt:lpstr>
      <vt:lpstr>Exploratory Data Analysis</vt:lpstr>
      <vt:lpstr>Number of Countries by Total Suicides</vt:lpstr>
      <vt:lpstr>Suicidal Rated Classified by Country</vt:lpstr>
      <vt:lpstr>Males vs Females: Who are more prone to commit suicide?</vt:lpstr>
      <vt:lpstr>Country-wise Number of Suicide Cases</vt:lpstr>
      <vt:lpstr>Does increase in population have the same effect on both genders?</vt:lpstr>
      <vt:lpstr>Average suicides by Age group</vt:lpstr>
      <vt:lpstr>Average Suicides by Country</vt:lpstr>
      <vt:lpstr>Country-wise population and suicide numbers</vt:lpstr>
      <vt:lpstr>Does Population affect Number of Suicides?</vt:lpstr>
      <vt:lpstr>Takeaways</vt:lpstr>
      <vt:lpstr> Warning signs that someone may attempt suicide </vt:lpstr>
      <vt:lpstr>3-Step Process To Be Followed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dc:title>
  <dc:creator>Avi Manawat</dc:creator>
  <cp:lastModifiedBy>Manawat, Avi</cp:lastModifiedBy>
  <cp:revision>5</cp:revision>
  <dcterms:created xsi:type="dcterms:W3CDTF">2020-04-19T23:13:35Z</dcterms:created>
  <dcterms:modified xsi:type="dcterms:W3CDTF">2021-06-07T00:35:13Z</dcterms:modified>
</cp:coreProperties>
</file>