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57" r:id="rId4"/>
    <p:sldId id="258" r:id="rId5"/>
    <p:sldId id="259" r:id="rId6"/>
    <p:sldId id="267" r:id="rId7"/>
    <p:sldId id="261" r:id="rId8"/>
    <p:sldId id="264" r:id="rId9"/>
    <p:sldId id="263" r:id="rId10"/>
    <p:sldId id="271" r:id="rId11"/>
    <p:sldId id="262" r:id="rId12"/>
    <p:sldId id="265" r:id="rId13"/>
    <p:sldId id="268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Servers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9F3-4727-B001-F2DC24D691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9F3-4727-B001-F2DC24D691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9F3-4727-B001-F2DC24D691FE}"/>
              </c:ext>
            </c:extLst>
          </c:dPt>
          <c:dLbls>
            <c:dLbl>
              <c:idx val="0"/>
              <c:layout>
                <c:manualLayout>
                  <c:x val="8.8383838383838381E-3"/>
                  <c:y val="-4.07523510971787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1B38FA9-D92A-430B-A48B-CF8BFB65BA35}" type="CATEGORYNAME">
                      <a:rPr lang="en-US" smtClean="0"/>
                      <a:pPr>
                        <a:defRPr/>
                      </a:pPr>
                      <a:t>[CATEGORY NAME]</a:t>
                    </a:fld>
                    <a:r>
                      <a:rPr lang="en-US" dirty="0"/>
                      <a:t> - 310667</a:t>
                    </a:r>
                    <a:r>
                      <a:rPr lang="en-US" baseline="0" dirty="0"/>
                      <a:t>
</a:t>
                    </a:r>
                    <a:fld id="{0200A6EE-79B3-4A50-86E7-C0F23461FAB9}" type="PERCENTAGE">
                      <a:rPr lang="en-US" baseline="0"/>
                      <a:pPr>
                        <a:defRPr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9F3-4727-B001-F2DC24D691FE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3.2828282828282832E-2"/>
                  <c:y val="-7.210031347962382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C6E6B2E-5B29-46B4-A3F1-DBAD104D9913}" type="CATEGORYNAME">
                      <a:rPr lang="en-US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dirty="0"/>
                      <a:t> - 689333</a:t>
                    </a:r>
                    <a:r>
                      <a:rPr lang="en-US" baseline="0" dirty="0"/>
                      <a:t>
65%</a:t>
                    </a:r>
                  </a:p>
                </c:rich>
              </c:tx>
              <c:spPr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9F3-4727-B001-F2DC24D691FE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15404040404040403"/>
                  <c:y val="2.507836990595611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DEF0683-2C7A-4925-9B37-81E5BAA5F600}" type="CATEGORYNAME">
                      <a:rPr lang="en-US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dirty="0"/>
                      <a:t> - 35728</a:t>
                    </a:r>
                    <a:r>
                      <a:rPr lang="en-US" baseline="0" dirty="0"/>
                      <a:t>
5.2 %</a:t>
                    </a:r>
                  </a:p>
                </c:rich>
              </c:tx>
              <c:spPr>
                <a:noFill/>
                <a:ln>
                  <a:solidFill>
                    <a:srgbClr val="92D05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9F3-4727-B001-F2DC24D691FE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No SSL/TLS</c:v>
                </c:pt>
                <c:pt idx="1">
                  <c:v>SSL/TLS Supported Websites</c:v>
                </c:pt>
                <c:pt idx="2">
                  <c:v>DROWN Vulnerable Websites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310667</c:v>
                </c:pt>
                <c:pt idx="1">
                  <c:v>653605</c:v>
                </c:pt>
                <c:pt idx="2">
                  <c:v>35728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9F3-4727-B001-F2DC24D691F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DROWN Vulnerable Websites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4640201224846881E-2"/>
                  <c:y val="-8.15047021943573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4CC-4E47-B002-9CD327D45A0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4119343036665917E-2"/>
                  <c:y val="-7.8369905956112859E-2"/>
                </c:manualLayout>
              </c:layout>
              <c:tx>
                <c:rich>
                  <a:bodyPr/>
                  <a:lstStyle/>
                  <a:p>
                    <a:fld id="{A38ACBB0-152E-472D-82F1-DEAE1CCB2C1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(1.33%)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4CC-4E47-B002-9CD327D45A04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5.748737373737383E-2"/>
                  <c:y val="-8.1504702194357362E-2"/>
                </c:manualLayout>
              </c:layout>
              <c:tx>
                <c:rich>
                  <a:bodyPr/>
                  <a:lstStyle/>
                  <a:p>
                    <a:fld id="{9394AB04-B702-4D51-BB50-CCBEED997B5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(2.22%)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4CC-4E47-B002-9CD327D45A04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3.4138332140300647E-2"/>
                  <c:y val="-0.13166119517192013"/>
                </c:manualLayout>
              </c:layout>
              <c:tx>
                <c:rich>
                  <a:bodyPr/>
                  <a:lstStyle/>
                  <a:p>
                    <a:fld id="{5848C4E9-087A-462D-B99B-6340E92DC30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(3.38%)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4CC-4E47-B002-9CD327D45A04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1.8364948699594368E-2"/>
                  <c:y val="-3.4482758620689655E-2"/>
                </c:manualLayout>
              </c:layout>
              <c:tx>
                <c:rich>
                  <a:bodyPr/>
                  <a:lstStyle/>
                  <a:p>
                    <a:fld id="{ED711455-F7C4-409A-ACFD-4CD0B653C60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(3.51%)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4CC-4E47-B002-9CD327D45A04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-0.10520838304302871"/>
                  <c:y val="9.4043887147335272E-3"/>
                </c:manualLayout>
              </c:layout>
              <c:tx>
                <c:rich>
                  <a:bodyPr/>
                  <a:lstStyle/>
                  <a:p>
                    <a:fld id="{FEDA75CD-F059-4999-8A3E-2137C3DE651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(3.67%)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4CC-4E47-B002-9CD327D45A04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solidFill>
                  <a:schemeClr val="accent1">
                    <a:lumMod val="50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1-100</c:v>
                </c:pt>
                <c:pt idx="1">
                  <c:v>101-1000</c:v>
                </c:pt>
                <c:pt idx="2">
                  <c:v>1001-10000</c:v>
                </c:pt>
                <c:pt idx="3">
                  <c:v>10001-100000</c:v>
                </c:pt>
                <c:pt idx="4">
                  <c:v>100001-500000</c:v>
                </c:pt>
                <c:pt idx="5">
                  <c:v>500001-1000000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12</c:v>
                </c:pt>
                <c:pt idx="2">
                  <c:v>200</c:v>
                </c:pt>
                <c:pt idx="3">
                  <c:v>3045</c:v>
                </c:pt>
                <c:pt idx="4">
                  <c:v>14075</c:v>
                </c:pt>
                <c:pt idx="5">
                  <c:v>18394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4CC-4E47-B002-9CD327D45A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30278208"/>
        <c:axId val="1730281472"/>
      </c:barChart>
      <c:catAx>
        <c:axId val="173027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281472"/>
        <c:crosses val="autoZero"/>
        <c:auto val="1"/>
        <c:lblAlgn val="ctr"/>
        <c:lblOffset val="100"/>
        <c:noMultiLvlLbl val="0"/>
      </c:catAx>
      <c:valAx>
        <c:axId val="1730281472"/>
        <c:scaling>
          <c:orientation val="minMax"/>
        </c:scaling>
        <c:delete val="0"/>
        <c:axPos val="l"/>
        <c:majorGridlines>
          <c:spPr>
            <a:ln w="6350" cap="flat" cmpd="dbl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27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Websites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com</c:v>
                </c:pt>
                <c:pt idx="1">
                  <c:v>org</c:v>
                </c:pt>
                <c:pt idx="2">
                  <c:v>net</c:v>
                </c:pt>
                <c:pt idx="3">
                  <c:v>int</c:v>
                </c:pt>
                <c:pt idx="4">
                  <c:v>edu</c:v>
                </c:pt>
                <c:pt idx="5">
                  <c:v>gov</c:v>
                </c:pt>
                <c:pt idx="6">
                  <c:v>mil</c:v>
                </c:pt>
                <c:pt idx="7">
                  <c:v>other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543629</c:v>
                </c:pt>
                <c:pt idx="1">
                  <c:v>50356</c:v>
                </c:pt>
                <c:pt idx="2">
                  <c:v>52607</c:v>
                </c:pt>
                <c:pt idx="3">
                  <c:v>90</c:v>
                </c:pt>
                <c:pt idx="4">
                  <c:v>7645</c:v>
                </c:pt>
                <c:pt idx="5">
                  <c:v>8079</c:v>
                </c:pt>
                <c:pt idx="6">
                  <c:v>140</c:v>
                </c:pt>
                <c:pt idx="7">
                  <c:v>337454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52-4D58-A054-928E36E249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SSL/TLS Supported Websites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1750F003-2AE8-4080-BB5F-B4BE1AB01AA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(71%)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378B1BC-CB4A-4020-87CE-628867E528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(70%)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759339D-BB16-41CC-BEC5-056C205B3509}" type="VALUE">
                      <a:rPr lang="en-US" smtClean="0"/>
                      <a:pPr/>
                      <a:t>[VALUE]</a:t>
                    </a:fld>
                    <a:r>
                      <a:rPr lang="en-US"/>
                      <a:t> (65%)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93AC3A1-3F09-4944-8579-E21A51539A39}" type="VALUE">
                      <a:rPr lang="en-US" smtClean="0"/>
                      <a:pPr/>
                      <a:t>[VALUE]</a:t>
                    </a:fld>
                    <a:r>
                      <a:rPr lang="en-US"/>
                      <a:t> (45%)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0D3B64D-0C30-4E9F-B918-E347E079D86F}" type="VALUE">
                      <a:rPr lang="en-US" smtClean="0"/>
                      <a:pPr/>
                      <a:t>[VALUE]</a:t>
                    </a:fld>
                    <a:r>
                      <a:rPr lang="en-US"/>
                      <a:t> (61%)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752169FB-F48B-4961-8C75-BABEF44DE94A}" type="VALUE">
                      <a:rPr lang="en-US" smtClean="0"/>
                      <a:pPr/>
                      <a:t>[VALUE]</a:t>
                    </a:fld>
                    <a:r>
                      <a:rPr lang="en-US"/>
                      <a:t> (49%)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7768773D-99AD-4BB9-B2B6-17AD83978F54}" type="VALUE">
                      <a:rPr lang="en-US" smtClean="0"/>
                      <a:pPr/>
                      <a:t>[VALUE]</a:t>
                    </a:fld>
                    <a:r>
                      <a:rPr lang="en-US"/>
                      <a:t> (69%)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87FCE108-9CE8-45D8-AE11-1ABB96DA9E2D}" type="VALUE">
                      <a:rPr lang="en-US" smtClean="0"/>
                      <a:pPr/>
                      <a:t>[VALUE]</a:t>
                    </a:fld>
                    <a:r>
                      <a:rPr lang="en-US"/>
                      <a:t> (67%)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com</c:v>
                </c:pt>
                <c:pt idx="1">
                  <c:v>org</c:v>
                </c:pt>
                <c:pt idx="2">
                  <c:v>net</c:v>
                </c:pt>
                <c:pt idx="3">
                  <c:v>int</c:v>
                </c:pt>
                <c:pt idx="4">
                  <c:v>edu</c:v>
                </c:pt>
                <c:pt idx="5">
                  <c:v>gov</c:v>
                </c:pt>
                <c:pt idx="6">
                  <c:v>mil</c:v>
                </c:pt>
                <c:pt idx="7">
                  <c:v>other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384662</c:v>
                </c:pt>
                <c:pt idx="1">
                  <c:v>35571</c:v>
                </c:pt>
                <c:pt idx="2">
                  <c:v>34145</c:v>
                </c:pt>
                <c:pt idx="3">
                  <c:v>41</c:v>
                </c:pt>
                <c:pt idx="4">
                  <c:v>4644</c:v>
                </c:pt>
                <c:pt idx="5">
                  <c:v>3954</c:v>
                </c:pt>
                <c:pt idx="6">
                  <c:v>97</c:v>
                </c:pt>
                <c:pt idx="7">
                  <c:v>226219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2252-4D58-A054-928E36E249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DROWN Vulnerable Websites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55BF3EE8-ED32-416C-AC92-439575439352}" type="VALUE">
                      <a:rPr lang="en-US"/>
                      <a:pPr/>
                      <a:t>[VALUE]</a:t>
                    </a:fld>
                    <a:r>
                      <a:rPr lang="en-US"/>
                      <a:t> (4.9%)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619F22F-959C-4612-8925-FA9C8897FFD1}" type="VALUE">
                      <a:rPr lang="en-US" smtClean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pPr/>
                      <a:t>[VALUE]</a:t>
                    </a:fld>
                    <a:r>
                      <a:rPr lang="en-US" dirty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t> (6.0%)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CC229AD3-E509-44EC-98FF-F4B833751300}" type="VALUE">
                      <a:rPr lang="en-US" smtClean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pPr/>
                      <a:t>[VALUE]</a:t>
                    </a:fld>
                    <a:r>
                      <a:rPr lang="en-US" dirty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t> (5.2%)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2A768B4-2FFE-4FAA-B5EF-9928DC2A73F0}" type="VALUE">
                      <a:rPr lang="en-US" smtClean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pPr/>
                      <a:t>[VALUE]</a:t>
                    </a:fld>
                    <a:r>
                      <a:rPr lang="en-US" dirty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t> (7.3%)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AB37F6A9-FCB1-4841-A75E-087F65B78F8B}" type="VALUE">
                      <a:rPr lang="en-US" smtClean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pPr/>
                      <a:t>[VALUE]</a:t>
                    </a:fld>
                    <a:r>
                      <a:rPr lang="en-US" dirty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t> (10. 3%)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31E7C3B-210A-4FFB-B594-587872A99A81}" type="VALUE">
                      <a:rPr lang="en-US" smtClean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pPr/>
                      <a:t>[VALUE]</a:t>
                    </a:fld>
                    <a:r>
                      <a:rPr lang="en-US" dirty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t> (13.5%)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264A7E48-FEC3-44DA-B786-BDC670D6D38A}" type="VALUE">
                      <a:rPr lang="en-US" smtClean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pPr/>
                      <a:t>[VALUE]</a:t>
                    </a:fld>
                    <a:r>
                      <a:rPr lang="en-US" dirty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t> (5.2%)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653375E9-2AB0-45D1-BB93-0FDD98EB3475}" type="VALUE">
                      <a:rPr lang="en-US" smtClean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pPr/>
                      <a:t>[VALUE]</a:t>
                    </a:fld>
                    <a:r>
                      <a:rPr lang="en-US" dirty="0">
                        <a:effectLst>
                          <a:glow rad="1016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a:t> (5.3%)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2252-4D58-A054-928E36E2495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com</c:v>
                </c:pt>
                <c:pt idx="1">
                  <c:v>org</c:v>
                </c:pt>
                <c:pt idx="2">
                  <c:v>net</c:v>
                </c:pt>
                <c:pt idx="3">
                  <c:v>int</c:v>
                </c:pt>
                <c:pt idx="4">
                  <c:v>edu</c:v>
                </c:pt>
                <c:pt idx="5">
                  <c:v>gov</c:v>
                </c:pt>
                <c:pt idx="6">
                  <c:v>mil</c:v>
                </c:pt>
                <c:pt idx="7">
                  <c:v>other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18837</c:v>
                </c:pt>
                <c:pt idx="1">
                  <c:v>2127</c:v>
                </c:pt>
                <c:pt idx="2">
                  <c:v>1783</c:v>
                </c:pt>
                <c:pt idx="3">
                  <c:v>3</c:v>
                </c:pt>
                <c:pt idx="4">
                  <c:v>477</c:v>
                </c:pt>
                <c:pt idx="5">
                  <c:v>535</c:v>
                </c:pt>
                <c:pt idx="6">
                  <c:v>5</c:v>
                </c:pt>
                <c:pt idx="7">
                  <c:v>11961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2252-4D58-A054-928E36E249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15538240"/>
        <c:axId val="1835534016"/>
      </c:barChart>
      <c:catAx>
        <c:axId val="151553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34016"/>
        <c:crosses val="autoZero"/>
        <c:auto val="1"/>
        <c:lblAlgn val="ctr"/>
        <c:lblOffset val="100"/>
        <c:noMultiLvlLbl val="0"/>
      </c:catAx>
      <c:valAx>
        <c:axId val="1835534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155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5/3/2016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Survey on Alexa’s Top 1 Million Websites – DROWN Vulnerability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069848"/>
          </a:xfrm>
        </p:spPr>
        <p:txBody>
          <a:bodyPr/>
          <a:lstStyle/>
          <a:p>
            <a:pPr algn="ctr"/>
            <a:r>
              <a:rPr lang="en-US" dirty="0"/>
              <a:t>Avinash Ravi</a:t>
            </a:r>
          </a:p>
          <a:p>
            <a:pPr algn="ctr"/>
            <a:r>
              <a:rPr lang="en-US" dirty="0"/>
              <a:t>Sravya Gudipudi</a:t>
            </a:r>
          </a:p>
        </p:txBody>
      </p:sp>
    </p:spTree>
    <p:extLst>
      <p:ext uri="{BB962C8B-B14F-4D97-AF65-F5344CB8AC3E}">
        <p14:creationId xmlns:p14="http://schemas.microsoft.com/office/powerpoint/2010/main" val="241692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Vulnerable Websites in Top 1000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64" y="2093976"/>
            <a:ext cx="5074767" cy="3771786"/>
          </a:xfrm>
        </p:spPr>
      </p:pic>
    </p:spTree>
    <p:extLst>
      <p:ext uri="{BB962C8B-B14F-4D97-AF65-F5344CB8AC3E}">
        <p14:creationId xmlns:p14="http://schemas.microsoft.com/office/powerpoint/2010/main" val="348866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Level Domains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49811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63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gov</a:t>
            </a:r>
            <a:r>
              <a:rPr lang="en-US" dirty="0"/>
              <a:t> and </a:t>
            </a:r>
            <a:r>
              <a:rPr lang="en-US" dirty="0" err="1"/>
              <a:t>edu</a:t>
            </a:r>
            <a:r>
              <a:rPr lang="en-US" dirty="0"/>
              <a:t> websites are the most vulnerable to DROWN attack.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13.5% of all the government websites that support TLS/SSL are vulnerable.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4125 (51%) </a:t>
            </a:r>
            <a:r>
              <a:rPr lang="en-US" dirty="0" err="1"/>
              <a:t>gov</a:t>
            </a:r>
            <a:r>
              <a:rPr lang="en-US" dirty="0"/>
              <a:t> websites of 8079 do not support HTTPS.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10.3% of all the </a:t>
            </a:r>
            <a:r>
              <a:rPr lang="en-US" dirty="0" err="1"/>
              <a:t>edu</a:t>
            </a:r>
            <a:r>
              <a:rPr lang="en-US" dirty="0"/>
              <a:t> websites that support TLS/SSL are vulnerable.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3001 (39.3%) </a:t>
            </a:r>
            <a:r>
              <a:rPr lang="en-US" dirty="0" err="1"/>
              <a:t>edu</a:t>
            </a:r>
            <a:r>
              <a:rPr lang="en-US" dirty="0"/>
              <a:t> websites of 7645 do not support HTTPS.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Widespread Certificates reuse – 153175 websites share certificates with multiple servers.</a:t>
            </a:r>
          </a:p>
          <a:p>
            <a:pPr>
              <a:lnSpc>
                <a:spcPct val="150000"/>
              </a:lnSpc>
            </a:pPr>
            <a:r>
              <a:rPr lang="en-US" dirty="0"/>
              <a:t>SSLv2 and SSLv3 are still in use - 1227 websites have them as highest supported 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DROWN is a serious vulnerability that affects HTTPS and other services that rely on SSL and TLS</a:t>
            </a:r>
          </a:p>
          <a:p>
            <a:pPr>
              <a:lnSpc>
                <a:spcPct val="150000"/>
              </a:lnSpc>
            </a:pPr>
            <a:r>
              <a:rPr lang="en-US" dirty="0"/>
              <a:t>5% of top 1 million websites are still vulnerable to DROWN.</a:t>
            </a:r>
          </a:p>
          <a:p>
            <a:pPr>
              <a:lnSpc>
                <a:spcPct val="150000"/>
              </a:lnSpc>
            </a:pPr>
            <a:r>
              <a:rPr lang="en-US" dirty="0"/>
              <a:t>Top level Domains - </a:t>
            </a:r>
            <a:r>
              <a:rPr lang="en-US" dirty="0" err="1"/>
              <a:t>gov</a:t>
            </a:r>
            <a:r>
              <a:rPr lang="en-US" dirty="0"/>
              <a:t> and </a:t>
            </a:r>
            <a:r>
              <a:rPr lang="en-US" dirty="0" err="1"/>
              <a:t>edu</a:t>
            </a:r>
            <a:r>
              <a:rPr lang="en-US" dirty="0"/>
              <a:t>  websites have highest percentage of their servers still unpatched.</a:t>
            </a:r>
          </a:p>
          <a:p>
            <a:pPr>
              <a:lnSpc>
                <a:spcPct val="150000"/>
              </a:lnSpc>
            </a:pPr>
            <a:r>
              <a:rPr lang="en-US" dirty="0"/>
              <a:t>DROWN vulnerability is equally distributed across the top million websites.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Administrators of these 35728 vulnerable servers need to take action</a:t>
            </a:r>
            <a:r>
              <a:rPr lang="en-US" dirty="0"/>
              <a:t>  - We have the list of all vulnerable websites.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0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1647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DROWN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SSL and TLS – Some of the essential cryptographic protocols for Internet security.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SSlv2 is known to be insecure for a very long time – over 20 years.</a:t>
            </a:r>
          </a:p>
          <a:p>
            <a:pPr>
              <a:lnSpc>
                <a:spcPct val="150000"/>
              </a:lnSpc>
            </a:pPr>
            <a:r>
              <a:rPr lang="en-US" dirty="0"/>
              <a:t>DROWN makes things worse, as it exploits SSLv2 to attack other protocols (TLS/SSLv3).</a:t>
            </a:r>
          </a:p>
          <a:p>
            <a:pPr>
              <a:lnSpc>
                <a:spcPct val="150000"/>
              </a:lnSpc>
            </a:pPr>
            <a:r>
              <a:rPr lang="en-US" dirty="0"/>
              <a:t>DROWN is a serious vulnerability that affects HTTPS and other services that rely on SSL and TLS.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DROWN is made public in March 2016 and showed ways to attack TLS.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There is nothing practical that browsers or end-users can do on their own to protect against this attack.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3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DROWN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DROWN introduces two additional attack vectors: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server that has SSL v2 enabled can be used to attack any other servers that reuse the same RSA key; even those servers that don’t themselves support SSL v2. This attack is generic and affects any protocol implementation.</a:t>
            </a:r>
          </a:p>
          <a:p>
            <a:pPr algn="just"/>
            <a:r>
              <a:rPr lang="en-US" dirty="0"/>
              <a:t>A Server is directly vulnerable to DROWN if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 If it accepts SSLv2 connections.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 Its private key is used by an other server that accepts SSLv2 connections.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4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150000"/>
              </a:lnSpc>
            </a:pPr>
            <a:r>
              <a:rPr lang="en-US" dirty="0"/>
              <a:t>Scanning Methodology: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The Script scans the Alexa’s top 1 million websites and writes the results in to a CSV file.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For each server in the list, a DNS Lookup is performed to get the list of IP addresses for the given domain.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Each of this address is scanned to check if it accepts HTTPS connections (Checked for  port 443).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For the servers that accepts HTTPS connections, a TLS/SSL session is started to get the highest version of TLS supported, SSLv2 support and SSLv2 with export cipher support.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The bash script is run on 20 instances of Amazon EC2 for 2 days (= 960 hours).</a:t>
            </a:r>
          </a:p>
        </p:txBody>
      </p:sp>
    </p:spTree>
    <p:extLst>
      <p:ext uri="{BB962C8B-B14F-4D97-AF65-F5344CB8AC3E}">
        <p14:creationId xmlns:p14="http://schemas.microsoft.com/office/powerpoint/2010/main" val="214797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Result Extraction and Survey: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A Java program dumps the results from CSV files into PostgreSQL database.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All the survey results are queried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6737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Survey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Number of websites that support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TLSv1.2 or below – 587095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TLSv1.1 or below – 1225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TLSv1.0 or below – 99786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SSLv3 or below – 863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SSLv2 only – 364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 TLS/SSL Support - 310667</a:t>
            </a:r>
          </a:p>
        </p:txBody>
      </p:sp>
    </p:spTree>
    <p:extLst>
      <p:ext uri="{BB962C8B-B14F-4D97-AF65-F5344CB8AC3E}">
        <p14:creationId xmlns:p14="http://schemas.microsoft.com/office/powerpoint/2010/main" val="355329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DROWN Vulnerability Survey Results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05238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274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About 5% (35728) of the top 1 million websites are vulnerable to DROWN.</a:t>
            </a:r>
          </a:p>
          <a:p>
            <a:pPr algn="just">
              <a:lnSpc>
                <a:spcPct val="150000"/>
              </a:lnSpc>
            </a:pPr>
            <a:r>
              <a:rPr lang="en-US"/>
              <a:t>7439 </a:t>
            </a:r>
            <a:r>
              <a:rPr lang="en-US" dirty="0"/>
              <a:t>websites support SSLv2 and higher versions making them vulnerable to DROWN.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28289 websites are vulnerable as they share a certificate with other server that supports SSLv2.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Of 35728 vulnerable websites, 22695 websites support the export ciphers reducing the computational power required for the attacker to decrypt a session.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9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 based Survey</a:t>
            </a:r>
          </a:p>
        </p:txBody>
      </p:sp>
      <p:graphicFrame>
        <p:nvGraphicFramePr>
          <p:cNvPr id="38" name="Content Placeholder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853366"/>
              </p:ext>
            </p:extLst>
          </p:nvPr>
        </p:nvGraphicFramePr>
        <p:xfrm>
          <a:off x="1069848" y="1952087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7691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854</TotalTime>
  <Words>587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Georgia</vt:lpstr>
      <vt:lpstr>Trebuchet MS</vt:lpstr>
      <vt:lpstr>Wingdings</vt:lpstr>
      <vt:lpstr>Wood Type</vt:lpstr>
      <vt:lpstr>Survey on Alexa’s Top 1 Million Websites – DROWN Vulnerability</vt:lpstr>
      <vt:lpstr>Why DROWN Attack</vt:lpstr>
      <vt:lpstr>What is DROWN Attack</vt:lpstr>
      <vt:lpstr>Implementation</vt:lpstr>
      <vt:lpstr>Implementation</vt:lpstr>
      <vt:lpstr>Survey Results</vt:lpstr>
      <vt:lpstr>DROWN Vulnerability Survey Results</vt:lpstr>
      <vt:lpstr>Key Observations</vt:lpstr>
      <vt:lpstr>Rank based Survey</vt:lpstr>
      <vt:lpstr>Vulnerable Websites in Top 1000</vt:lpstr>
      <vt:lpstr>Top Level Domains</vt:lpstr>
      <vt:lpstr>Key Observations</vt:lpstr>
      <vt:lpstr>Other Stats</vt:lpstr>
      <vt:lpstr>Conclusion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DROWN ATTACK</dc:title>
  <dc:creator>Avinash Ravi</dc:creator>
  <cp:lastModifiedBy>Avinash Ravi</cp:lastModifiedBy>
  <cp:revision>174</cp:revision>
  <dcterms:created xsi:type="dcterms:W3CDTF">2016-05-01T23:49:05Z</dcterms:created>
  <dcterms:modified xsi:type="dcterms:W3CDTF">2016-05-04T02:55:31Z</dcterms:modified>
</cp:coreProperties>
</file>