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3FD08AB-1213-418D-97CB-012E4EF26F51}">
  <a:tblStyle styleId="{D3FD08AB-1213-418D-97CB-012E4EF26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E270A62-B58D-44EC-9B82-194334E0F13F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1bd8ca9_0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1bd8ca9_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1bd8ca9_0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1bd8ca9_0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1bd8ca9_01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1bd8ca9_0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1bd8ca9_0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1bd8ca9_0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1bd8ca9_0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1bd8ca9_0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1bd8ca9_0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1bd8ca9_0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1bd8ca9_0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1bd8ca9_0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1bd8ca9_0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1bd8ca9_0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1bd8ca9_0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1bd8ca9_0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1bd8ca9_01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1bd8ca9_0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41bd8ca9_0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41bd8ca9_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1bd8ca9_01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1bd8ca9_0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1bd8ca9_02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1bd8ca9_0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1bd8ca9_01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1bd8ca9_0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1bd8ca9_01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41bd8ca9_0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1bd8ca9_02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1bd8ca9_0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1bd8ca9_02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1bd8ca9_0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1bd8ca9_02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1bd8ca9_0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41bd8ca9_0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41bd8ca9_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41bd8ca9_0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41bd8ca9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1bd8ca9_0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1bd8ca9_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1bd8ca9_0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1bd8ca9_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1bd8ca9_0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1bd8ca9_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1bd8ca9_0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1bd8ca9_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1bd8ca9_0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1bd8ca9_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351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349660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3627027"/>
            <a:ext cx="77724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4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z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en.wikipedia.org/wiki/Plagiarism#Academia" TargetMode="External"/><Relationship Id="rId4" Type="http://schemas.openxmlformats.org/officeDocument/2006/relationships/hyperlink" Target="http://en.wikipedia.org/wiki/Plagiarism_detection" TargetMode="External"/><Relationship Id="rId5" Type="http://schemas.openxmlformats.org/officeDocument/2006/relationships/hyperlink" Target="http://www.cs.utsa.edu/~wagner/pubs/plagiarism.html#Table%204" TargetMode="External"/><Relationship Id="rId6" Type="http://schemas.openxmlformats.org/officeDocument/2006/relationships/hyperlink" Target="http://www.ics.heacademy.ac.uk/resources/assessment/plagiarism/detectiontools_sourcecode.html" TargetMode="External"/><Relationship Id="rId7" Type="http://schemas.openxmlformats.org/officeDocument/2006/relationships/hyperlink" Target="http://bongpedia.tumblr.com/post/75133328287/lyadh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s.utsa.edu/~wagner/pubs/plagiarism.html#Table%204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499900" y="1434006"/>
            <a:ext cx="7772400" cy="16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Source Code Plagiarisation and Detection</a:t>
            </a:r>
            <a:endParaRPr sz="6000"/>
          </a:p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85800" y="3627025"/>
            <a:ext cx="29526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Avinaba Mistry	001010501008 	Jadavpur University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MOSS : Similarity Measures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Longest Common Subsequence</a:t>
            </a:r>
            <a:r>
              <a:rPr lang="en" sz="2400"/>
              <a:t>: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Similarity = 100 * A / ( F1 + F2 - A 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     = 100 * A / ( A + B + A + C - A 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		     = 100 * A / ( A + B + C )</a:t>
            </a:r>
            <a:endParaRPr sz="2400"/>
          </a:p>
        </p:txBody>
      </p:sp>
      <p:graphicFrame>
        <p:nvGraphicFramePr>
          <p:cNvPr id="98" name="Google Shape;98;p17"/>
          <p:cNvGraphicFramePr/>
          <p:nvPr/>
        </p:nvGraphicFramePr>
        <p:xfrm>
          <a:off x="1296550" y="198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{D3FD08AB-1213-418D-97CB-012E4EF26F51}</a:tableStyleId>
              </a:tblPr>
              <a:tblGrid>
                <a:gridCol w="720425"/>
                <a:gridCol w="1827950"/>
                <a:gridCol w="1505475"/>
                <a:gridCol w="1492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Files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Similar Section</a:t>
                      </a:r>
                      <a:endParaRPr b="1"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Rest of the file</a:t>
                      </a:r>
                      <a:endParaRPr b="1"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Size</a:t>
                      </a:r>
                      <a:endParaRPr b="1"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+ B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+ 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MOSS: Example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double power(double x,double n)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{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double result=1;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for(int i=0;i&lt;n;i++)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{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	result = result * x;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}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return result;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}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/>
              <a:t>long</a:t>
            </a:r>
            <a:r>
              <a:rPr lang="en" sz="1600"/>
              <a:t> double power(</a:t>
            </a:r>
            <a:r>
              <a:rPr i="1" lang="en" sz="1600"/>
              <a:t>long</a:t>
            </a:r>
            <a:r>
              <a:rPr lang="en" sz="1600"/>
              <a:t> double x,int </a:t>
            </a:r>
            <a:r>
              <a:rPr i="1" lang="en" sz="1600"/>
              <a:t>exp</a:t>
            </a:r>
            <a:r>
              <a:rPr lang="en" sz="1600"/>
              <a:t>)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{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</a:t>
            </a:r>
            <a:r>
              <a:rPr i="1" lang="en" sz="1600"/>
              <a:t>long</a:t>
            </a:r>
            <a:r>
              <a:rPr lang="en" sz="1600"/>
              <a:t> double </a:t>
            </a:r>
            <a:r>
              <a:rPr i="1" lang="en" sz="1600"/>
              <a:t>res</a:t>
            </a:r>
            <a:r>
              <a:rPr lang="en" sz="1600"/>
              <a:t>=1;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for(int i=0;i&lt;</a:t>
            </a:r>
            <a:r>
              <a:rPr i="1" lang="en" sz="1600"/>
              <a:t>exp</a:t>
            </a:r>
            <a:r>
              <a:rPr lang="en" sz="1600"/>
              <a:t>;i++)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	</a:t>
            </a:r>
            <a:r>
              <a:rPr i="1" lang="en" sz="1600"/>
              <a:t>res = res * x;</a:t>
            </a:r>
            <a:endParaRPr i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return </a:t>
            </a:r>
            <a:r>
              <a:rPr i="1" lang="en" sz="1600"/>
              <a:t>res</a:t>
            </a:r>
            <a:r>
              <a:rPr lang="en" sz="1600"/>
              <a:t>;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}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MOSS: Results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Edit Distance: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Length of function 1 (F1) : 96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Length of function 2 (F2) : 95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Edit Distance (d) = 36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Similarity % = 100 (1 – (36/96)) = 62.5%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Longest Common Subsequence: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Length of Longest Common Subsequence (A) : 75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B = F1-A = 96 -75 = 21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C = F2 -A = 95 -75 =20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Similarity % =  100 * ( 75 / (75 + 21 + 20)) = 64.65%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Inspite it is trivial to see the program (function) was copied the similarity measure was only 64.65 %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maybe improved by applying a level of abstraction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a programming language specific approach where we pre-process the source code into groups operations of atomic data types based on the grammar of the language.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source code pre-processing</a:t>
            </a:r>
            <a:endParaRPr/>
          </a:p>
        </p:txBody>
      </p:sp>
      <p:graphicFrame>
        <p:nvGraphicFramePr>
          <p:cNvPr id="129" name="Google Shape;129;p22"/>
          <p:cNvGraphicFramePr/>
          <p:nvPr/>
        </p:nvGraphicFramePr>
        <p:xfrm>
          <a:off x="952500" y="189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{D3FD08AB-1213-418D-97CB-012E4EF26F51}</a:tableStyleId>
              </a:tblPr>
              <a:tblGrid>
                <a:gridCol w="2823825"/>
                <a:gridCol w="2192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Language specific construct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Replacement Strategy</a:t>
                      </a:r>
                      <a:endParaRPr b="1"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Preprocessor directive, Declaration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 string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int, float, double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char, char*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literals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 constants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 not replace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: Pre-processing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8006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number function(number, number)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{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number=1;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	for(number=0;number&lt;number;number++)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{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	number = number * number;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}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return number;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26649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double power(double x,double n)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double result=1;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for(int i=0;i&lt;n;i++)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{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	result = result * x;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}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return result;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: Pre-processing</a:t>
            </a:r>
            <a:endParaRPr/>
          </a:p>
        </p:txBody>
      </p:sp>
      <p:sp>
        <p:nvSpPr>
          <p:cNvPr id="142" name="Google Shape;142;p2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number function(number,number)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number=1;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for(number=0;number&lt;number;number++)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	number = number * number;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return number;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3" name="Google Shape;143;p24"/>
          <p:cNvSpPr txBox="1"/>
          <p:nvPr>
            <p:ph idx="2" type="body"/>
          </p:nvPr>
        </p:nvSpPr>
        <p:spPr>
          <a:xfrm>
            <a:off x="3488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long double power(long double x,int exp)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long double res=1;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for(int i=0;i&lt;exp;i++)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	res = res * x;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return res;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: Pre-processed</a:t>
            </a:r>
            <a:endParaRPr/>
          </a:p>
        </p:txBody>
      </p:sp>
      <p:sp>
        <p:nvSpPr>
          <p:cNvPr id="149" name="Google Shape;149;p25"/>
          <p:cNvSpPr txBox="1"/>
          <p:nvPr>
            <p:ph idx="4294967295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Edit Distance: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Length of function 1 (F1) : 113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Length of function 2 (F2) : 111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Edit Distance (d) = 2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Similarity % = 100 (1 – (2/113)) = 98.23%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Longest Common Subsequence: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Length of Longest Common Subsequence (A) : 111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B = F1-A = 113 - 111 = 2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 = F2 -A = 111 - 111 =20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Similarity % =  100 * ( 111 / (111 + 2 + 0)) = 98.23%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 and FP rates with both preprocessed and original source codes</a:t>
            </a:r>
            <a:endParaRPr/>
          </a:p>
        </p:txBody>
      </p:sp>
      <p:graphicFrame>
        <p:nvGraphicFramePr>
          <p:cNvPr id="155" name="Google Shape;155;p26"/>
          <p:cNvGraphicFramePr/>
          <p:nvPr/>
        </p:nvGraphicFramePr>
        <p:xfrm>
          <a:off x="452438" y="17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{EE270A62-B58D-44EC-9B82-194334E0F13F}</a:tableStyleId>
              </a:tblPr>
              <a:tblGrid>
                <a:gridCol w="962025"/>
                <a:gridCol w="1043825"/>
                <a:gridCol w="1004050"/>
                <a:gridCol w="1465550"/>
                <a:gridCol w="525175"/>
                <a:gridCol w="800100"/>
              </a:tblGrid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Program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Is Plagiarised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Edit_Distance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Edit_Distance+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LCS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LCS+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Palindrome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Yes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53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80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52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82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Palindrome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No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13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17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16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21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Power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Yes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62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98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64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98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Power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Yes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68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71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65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68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Power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No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28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46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35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53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Class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Yes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59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62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67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87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Class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No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26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30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34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40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Lift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Yes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70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100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68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100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Max and Min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Yes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90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89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Max and Min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Yes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58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100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59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100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Max and Min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No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89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82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89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84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Plagiarisation</a:t>
            </a:r>
            <a:endParaRPr/>
          </a:p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Plagiarisation of source codes in a programming course involves students deliberately using materials from various sources without giving due credit.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graph for preprocessed and original source code similarity</a:t>
            </a:r>
            <a:endParaRPr/>
          </a:p>
        </p:txBody>
      </p:sp>
      <p:pic>
        <p:nvPicPr>
          <p:cNvPr descr="Comparison_graph2_cropped.png"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25" y="200325"/>
            <a:ext cx="7409802" cy="40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http://en.wikipedia.org/wiki/Plagiarism#Academia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http://en.wikipedia.org/wiki/Plagiarism_detection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http://www.cs.utsa.edu/~wagner/pubs/plagiarism.html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http://www.ics.heacademy.ac.uk/resources/assessment/plagiarism/detectiontools_sourcecode.html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7"/>
              </a:rPr>
              <a:t>http://bongpedia.tumblr.com/post/75133328287/lyadh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/>
        </p:nvSpPr>
        <p:spPr>
          <a:xfrm>
            <a:off x="2260675" y="2136000"/>
            <a:ext cx="5279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Questions?</a:t>
            </a:r>
            <a:endParaRPr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/>
        </p:nvSpPr>
        <p:spPr>
          <a:xfrm>
            <a:off x="2260675" y="2136000"/>
            <a:ext cx="5279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Thank You</a:t>
            </a:r>
            <a:endParaRPr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using ANTLR</a:t>
            </a:r>
            <a:endParaRPr/>
          </a:p>
        </p:txBody>
      </p:sp>
      <p:sp>
        <p:nvSpPr>
          <p:cNvPr id="183" name="Google Shape;183;p31"/>
          <p:cNvSpPr txBox="1"/>
          <p:nvPr/>
        </p:nvSpPr>
        <p:spPr>
          <a:xfrm>
            <a:off x="2765100" y="2096950"/>
            <a:ext cx="3006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 sum(int a, int b){ return a+b; }</a:t>
            </a:r>
            <a:endParaRPr b="1"/>
          </a:p>
        </p:txBody>
      </p:sp>
      <p:pic>
        <p:nvPicPr>
          <p:cNvPr descr="antlr4_parse_tree_sum1_crop1.png"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50" y="2475538"/>
            <a:ext cx="9143999" cy="186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 txBox="1"/>
          <p:nvPr/>
        </p:nvSpPr>
        <p:spPr>
          <a:xfrm>
            <a:off x="3272400" y="4345500"/>
            <a:ext cx="1227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(int a, int b)</a:t>
            </a:r>
            <a:endParaRPr b="1"/>
          </a:p>
        </p:txBody>
      </p:sp>
      <p:sp>
        <p:nvSpPr>
          <p:cNvPr id="186" name="Google Shape;186;p31"/>
          <p:cNvSpPr txBox="1"/>
          <p:nvPr/>
        </p:nvSpPr>
        <p:spPr>
          <a:xfrm>
            <a:off x="6817650" y="4345500"/>
            <a:ext cx="1227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return a+b;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using ANTLR</a:t>
            </a:r>
            <a:endParaRPr/>
          </a:p>
        </p:txBody>
      </p:sp>
      <p:sp>
        <p:nvSpPr>
          <p:cNvPr id="192" name="Google Shape;192;p32"/>
          <p:cNvSpPr txBox="1"/>
          <p:nvPr/>
        </p:nvSpPr>
        <p:spPr>
          <a:xfrm>
            <a:off x="3196200" y="1678500"/>
            <a:ext cx="1227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(int a, int b)</a:t>
            </a:r>
            <a:endParaRPr b="1"/>
          </a:p>
        </p:txBody>
      </p:sp>
      <p:sp>
        <p:nvSpPr>
          <p:cNvPr id="193" name="Google Shape;193;p32"/>
          <p:cNvSpPr txBox="1"/>
          <p:nvPr/>
        </p:nvSpPr>
        <p:spPr>
          <a:xfrm>
            <a:off x="6817650" y="1678500"/>
            <a:ext cx="1227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return a+b;</a:t>
            </a:r>
            <a:endParaRPr b="1"/>
          </a:p>
        </p:txBody>
      </p:sp>
      <p:pic>
        <p:nvPicPr>
          <p:cNvPr descr="antlr4_parse_tree_sum1_crop2.png"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50" y="2064570"/>
            <a:ext cx="9143999" cy="272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 txBox="1"/>
          <p:nvPr/>
        </p:nvSpPr>
        <p:spPr>
          <a:xfrm>
            <a:off x="6704825" y="4688700"/>
            <a:ext cx="1227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a+b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using ANTLR</a:t>
            </a:r>
            <a:endParaRPr/>
          </a:p>
        </p:txBody>
      </p:sp>
      <p:sp>
        <p:nvSpPr>
          <p:cNvPr id="201" name="Google Shape;201;p33"/>
          <p:cNvSpPr txBox="1"/>
          <p:nvPr/>
        </p:nvSpPr>
        <p:spPr>
          <a:xfrm>
            <a:off x="6285514" y="1386840"/>
            <a:ext cx="1227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a+b</a:t>
            </a:r>
            <a:endParaRPr b="1"/>
          </a:p>
        </p:txBody>
      </p:sp>
      <p:pic>
        <p:nvPicPr>
          <p:cNvPr descr="antlr4_parse_tree_sum1_crop3.png"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225" y="1685913"/>
            <a:ext cx="42672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Tight Deadlines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Boring Assignments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Dishonest environment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Rigid drop policies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Inadequate consultants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Complete lack of interest (Lyadh)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Change file names.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Change comments.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Change case.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Reformat the code (input/output).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Reorder the code.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or delete redundant elements.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MIT Spring 1990, course CE 1.00 - © Neal R. Wagner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http://www.cs.utsa.edu/~wagner/pubs/plagiarism.html#Table 4</a:t>
            </a:r>
            <a:endParaRPr/>
          </a:p>
        </p:txBody>
      </p:sp>
      <p:graphicFrame>
        <p:nvGraphicFramePr>
          <p:cNvPr id="62" name="Google Shape;62;p12"/>
          <p:cNvGraphicFramePr/>
          <p:nvPr/>
        </p:nvGraphicFramePr>
        <p:xfrm>
          <a:off x="970600" y="119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{D3FD08AB-1213-418D-97CB-012E4EF26F51}</a:tableStyleId>
              </a:tblPr>
              <a:tblGrid>
                <a:gridCol w="3619500"/>
                <a:gridCol w="559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Number of students with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One duplicate set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Two duplicate sets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Three duplicate sets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Four duplicate sets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Five duplicate sets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Total students involved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p12"/>
          <p:cNvSpPr txBox="1"/>
          <p:nvPr/>
        </p:nvSpPr>
        <p:spPr>
          <a:xfrm>
            <a:off x="1104525" y="416450"/>
            <a:ext cx="49251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2"/>
          <p:cNvSpPr txBox="1"/>
          <p:nvPr>
            <p:ph idx="4294967295"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Distribution of problem sets duplication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Source codes are different in nature of production and evaluation from other textual material.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Source codes contains special characters which creates the logic of a program, unlike proses.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based detection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57200" y="1200150"/>
            <a:ext cx="16794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MOSS</a:t>
            </a:r>
            <a:r>
              <a:rPr lang="en"/>
              <a:t> : 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1905750" y="1200150"/>
            <a:ext cx="6640800" cy="20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Measure of Software Similarity by   	substring matching.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</a:t>
            </a:r>
            <a:r>
              <a:rPr lang="en" sz="2400"/>
              <a:t>- Alex Aiken, 1994, Stanford University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57200" y="2841075"/>
            <a:ext cx="16794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JPlag</a:t>
            </a:r>
            <a:r>
              <a:rPr lang="en"/>
              <a:t> : 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1905750" y="2841075"/>
            <a:ext cx="6640800" cy="20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Uses variation of Karp-Rabin comparison algorithm.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- Guido Malpohl, 1996,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Karlsruhe Institute of Technology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Removes irrelevant features from the text. 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Takes the whole source code for each file as a string.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Compute the common substrings from the two strings. </a:t>
            </a:r>
            <a:endParaRPr sz="28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800"/>
              <a:t>This is used as a similarity measure for the strings.</a:t>
            </a:r>
            <a:br>
              <a:rPr lang="en" sz="2600"/>
            </a:b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MOSS : Similarity Measures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Edit Distance</a:t>
            </a:r>
            <a:r>
              <a:rPr lang="en" sz="2400"/>
              <a:t>: The minimum number of changes needed to change on string to another.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Let, edit distance = ed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dissimilarity, d = ed/max(sizeof(file1), sizeof(file2))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Similarity = 100 * (1 - d)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