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6"/>
  </p:notesMasterIdLst>
  <p:handoutMasterIdLst>
    <p:handoutMasterId r:id="rId27"/>
  </p:handoutMasterIdLst>
  <p:sldIdLst>
    <p:sldId id="410" r:id="rId5"/>
    <p:sldId id="383" r:id="rId6"/>
    <p:sldId id="409" r:id="rId7"/>
    <p:sldId id="391" r:id="rId8"/>
    <p:sldId id="411" r:id="rId9"/>
    <p:sldId id="418" r:id="rId10"/>
    <p:sldId id="419" r:id="rId11"/>
    <p:sldId id="389" r:id="rId12"/>
    <p:sldId id="412" r:id="rId13"/>
    <p:sldId id="413" r:id="rId14"/>
    <p:sldId id="417" r:id="rId15"/>
    <p:sldId id="414" r:id="rId16"/>
    <p:sldId id="415" r:id="rId17"/>
    <p:sldId id="416" r:id="rId18"/>
    <p:sldId id="406" r:id="rId19"/>
    <p:sldId id="420" r:id="rId20"/>
    <p:sldId id="408" r:id="rId21"/>
    <p:sldId id="423" r:id="rId22"/>
    <p:sldId id="424" r:id="rId23"/>
    <p:sldId id="425" r:id="rId24"/>
    <p:sldId id="39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398" autoAdjust="0"/>
    <p:restoredTop sz="96327" autoAdjust="0"/>
  </p:normalViewPr>
  <p:slideViewPr>
    <p:cSldViewPr snapToGrid="0">
      <p:cViewPr>
        <p:scale>
          <a:sx n="90" d="100"/>
          <a:sy n="90" d="100"/>
        </p:scale>
        <p:origin x="-288" y="-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pPr/>
              <a:t>3/28/2025</a:t>
            </a:fld>
            <a:endParaRPr lang="en-US" dirty="0"/>
          </a:p>
        </p:txBody>
      </p:sp>
      <p:sp>
        <p:nvSpPr>
          <p:cNvPr id="6" name="Slide Number Placeholder 5">
            <a:extLst>
              <a:ext uri="{FF2B5EF4-FFF2-40B4-BE49-F238E27FC236}">
                <a16:creationId xmlns=""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pPr/>
              <a:t>‹#›</a:t>
            </a:fld>
            <a:endParaRPr lang="en-US" dirty="0"/>
          </a:p>
        </p:txBody>
      </p:sp>
      <p:sp>
        <p:nvSpPr>
          <p:cNvPr id="7" name="Footer Placeholder 6">
            <a:extLst>
              <a:ext uri="{FF2B5EF4-FFF2-40B4-BE49-F238E27FC236}">
                <a16:creationId xmlns=""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pPr/>
              <a:t>3/28/2025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pPr/>
              <a:t>‹#›</a:t>
            </a:fld>
            <a:endParaRPr lang="en-US" dirty="0"/>
          </a:p>
        </p:txBody>
      </p:sp>
    </p:spTree>
    <p:extLst>
      <p:ext uri="{BB962C8B-B14F-4D97-AF65-F5344CB8AC3E}">
        <p14:creationId xmlns=""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a:t>
            </a:fld>
            <a:endParaRPr lang="en-US" dirty="0"/>
          </a:p>
        </p:txBody>
      </p:sp>
    </p:spTree>
    <p:extLst>
      <p:ext uri="{BB962C8B-B14F-4D97-AF65-F5344CB8AC3E}">
        <p14:creationId xmlns=""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10</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11</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12</a:t>
            </a:fld>
            <a:endParaRPr lang="en-US" dirty="0"/>
          </a:p>
        </p:txBody>
      </p:sp>
    </p:spTree>
    <p:extLst>
      <p:ext uri="{BB962C8B-B14F-4D97-AF65-F5344CB8AC3E}">
        <p14:creationId xmlns="" xmlns:p14="http://schemas.microsoft.com/office/powerpoint/2010/main" val="273043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13</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14</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15</a:t>
            </a:fld>
            <a:endParaRPr lang="en-US" dirty="0"/>
          </a:p>
        </p:txBody>
      </p:sp>
    </p:spTree>
    <p:extLst>
      <p:ext uri="{BB962C8B-B14F-4D97-AF65-F5344CB8AC3E}">
        <p14:creationId xmlns="" xmlns:p14="http://schemas.microsoft.com/office/powerpoint/2010/main" val="2994759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16</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17</a:t>
            </a:fld>
            <a:endParaRPr lang="en-US" dirty="0"/>
          </a:p>
        </p:txBody>
      </p:sp>
    </p:spTree>
    <p:extLst>
      <p:ext uri="{BB962C8B-B14F-4D97-AF65-F5344CB8AC3E}">
        <p14:creationId xmlns="" xmlns:p14="http://schemas.microsoft.com/office/powerpoint/2010/main" val="23861837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18</a:t>
            </a:fld>
            <a:endParaRPr lang="en-US" dirty="0"/>
          </a:p>
        </p:txBody>
      </p:sp>
    </p:spTree>
    <p:extLst>
      <p:ext uri="{BB962C8B-B14F-4D97-AF65-F5344CB8AC3E}">
        <p14:creationId xmlns="" xmlns:p14="http://schemas.microsoft.com/office/powerpoint/2010/main" val="4050233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19</a:t>
            </a:fld>
            <a:endParaRPr lang="en-US" dirty="0"/>
          </a:p>
        </p:txBody>
      </p:sp>
    </p:spTree>
    <p:extLst>
      <p:ext uri="{BB962C8B-B14F-4D97-AF65-F5344CB8AC3E}">
        <p14:creationId xmlns="" xmlns:p14="http://schemas.microsoft.com/office/powerpoint/2010/main" val="2386183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a:t>
            </a:fld>
            <a:endParaRPr lang="en-US" dirty="0"/>
          </a:p>
        </p:txBody>
      </p:sp>
    </p:spTree>
    <p:extLst>
      <p:ext uri="{BB962C8B-B14F-4D97-AF65-F5344CB8AC3E}">
        <p14:creationId xmlns=""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20</a:t>
            </a:fld>
            <a:endParaRPr lang="en-US" dirty="0"/>
          </a:p>
        </p:txBody>
      </p:sp>
    </p:spTree>
    <p:extLst>
      <p:ext uri="{BB962C8B-B14F-4D97-AF65-F5344CB8AC3E}">
        <p14:creationId xmlns="" xmlns:p14="http://schemas.microsoft.com/office/powerpoint/2010/main" val="4050233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21</a:t>
            </a:fld>
            <a:endParaRPr lang="en-US" dirty="0"/>
          </a:p>
        </p:txBody>
      </p:sp>
    </p:spTree>
    <p:extLst>
      <p:ext uri="{BB962C8B-B14F-4D97-AF65-F5344CB8AC3E}">
        <p14:creationId xmlns=""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3</a:t>
            </a:fld>
            <a:endParaRPr lang="en-US" dirty="0"/>
          </a:p>
        </p:txBody>
      </p:sp>
    </p:spTree>
    <p:extLst>
      <p:ext uri="{BB962C8B-B14F-4D97-AF65-F5344CB8AC3E}">
        <p14:creationId xmlns=""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4</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5</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6</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7</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8</a:t>
            </a:fld>
            <a:endParaRPr lang="en-US" dirty="0"/>
          </a:p>
        </p:txBody>
      </p:sp>
    </p:spTree>
    <p:extLst>
      <p:ext uri="{BB962C8B-B14F-4D97-AF65-F5344CB8AC3E}">
        <p14:creationId xmlns="" xmlns:p14="http://schemas.microsoft.com/office/powerpoint/2010/main" val="3576248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9</a:t>
            </a:fld>
            <a:endParaRPr lang="en-US" dirty="0"/>
          </a:p>
        </p:txBody>
      </p:sp>
    </p:spTree>
    <p:extLst>
      <p:ext uri="{BB962C8B-B14F-4D97-AF65-F5344CB8AC3E}">
        <p14:creationId xmlns="" xmlns:p14="http://schemas.microsoft.com/office/powerpoint/2010/main" val="390827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 xmlns:a16="http://schemas.microsoft.com/office/drawing/2014/main" id="{CF555767-B3D8-BD57-1D42-7F6E1E66892B}"/>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 xmlns:p14="http://schemas.microsoft.com/office/powerpoint/2010/main" val="2244329111"/>
      </p:ext>
    </p:extLst>
  </p:cSld>
  <p:clrMapOvr>
    <a:masterClrMapping/>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 xmlns:p14="http://schemas.microsoft.com/office/powerpoint/2010/main" val="649744719"/>
      </p:ext>
    </p:extLst>
  </p:cSld>
  <p:clrMapOvr>
    <a:masterClrMapping/>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310410957"/>
      </p:ext>
    </p:extLst>
  </p:cSld>
  <p:clrMapOvr>
    <a:masterClrMapping/>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 xmlns:a16="http://schemas.microsoft.com/office/drawing/2014/main" id="{58B149C6-5AAC-B8E5-5411-EA38821F6754}"/>
              </a:ext>
              <a:ext uri="{C183D7F6-B498-43B3-948B-1728B52AA6E4}">
                <adec:decorative xmlns=""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 xmlns:a16="http://schemas.microsoft.com/office/drawing/2014/main" id="{806C6F65-35CD-D64B-992A-0C1C1E00384D}"/>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 xmlns:a16="http://schemas.microsoft.com/office/drawing/2014/main" id="{979826C1-7A52-DA25-F422-EE62DED7D1B6}"/>
              </a:ext>
              <a:ext uri="{C183D7F6-B498-43B3-948B-1728B52AA6E4}">
                <adec:decorative xmlns=""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 xmlns:a16="http://schemas.microsoft.com/office/drawing/2014/main" id="{D96BA398-1ED2-1FCA-63B9-8915A8C7A524}"/>
              </a:ext>
              <a:ext uri="{C183D7F6-B498-43B3-948B-1728B52AA6E4}">
                <adec:decorative xmlns=""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1729169562"/>
      </p:ext>
    </p:extLst>
  </p:cSld>
  <p:clrMapOvr>
    <a:masterClrMapping/>
  </p:clrMapOvr>
  <p:extLst>
    <p:ext uri="{DCECCB84-F9BA-43D5-87BE-67443E8EF086}">
      <p15:sldGuideLst xmlns=""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 xmlns:a16="http://schemas.microsoft.com/office/drawing/2014/main" id="{29169ED6-4B82-6844-119F-AC15CDF2D3E5}"/>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 xmlns:a16="http://schemas.microsoft.com/office/drawing/2014/main" id="{C57F1500-1A16-D1EF-4F0C-030852B291FC}"/>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 xmlns:a16="http://schemas.microsoft.com/office/drawing/2014/main" id="{2D07A0BE-3890-193E-9439-F294E61A71B9}"/>
              </a:ext>
              <a:ext uri="{C183D7F6-B498-43B3-948B-1728B52AA6E4}">
                <adec:decorative xmlns=""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 xmlns:a16="http://schemas.microsoft.com/office/drawing/2014/main" id="{C26C18C3-ED25-DD4B-BA72-24932D54DE37}"/>
              </a:ext>
              <a:ext uri="{C183D7F6-B498-43B3-948B-1728B52AA6E4}">
                <adec:decorative xmlns=""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 xmlns:a16="http://schemas.microsoft.com/office/drawing/2014/main" id="{A69706A2-3726-FE4E-B923-E75D48597816}"/>
              </a:ext>
              <a:ext uri="{C183D7F6-B498-43B3-948B-1728B52AA6E4}">
                <adec:decorative xmlns=""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C97D5AF2-684A-4A8D-3D82-B57D7AC44677}"/>
              </a:ext>
              <a:ext uri="{C183D7F6-B498-43B3-948B-1728B52AA6E4}">
                <adec:decorative xmlns=""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941056953"/>
      </p:ext>
    </p:extLst>
  </p:cSld>
  <p:clrMapOvr>
    <a:masterClrMapping/>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42E558A9-6DD6-E21D-3A8F-6707E1DD19F1}"/>
              </a:ext>
              <a:ext uri="{C183D7F6-B498-43B3-948B-1728B52AA6E4}">
                <adec:decorative xmlns=""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 xmlns:p14="http://schemas.microsoft.com/office/powerpoint/2010/main" val="554606805"/>
      </p:ext>
    </p:extLst>
  </p:cSld>
  <p:clrMapOvr>
    <a:masterClrMapping/>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 xmlns:a16="http://schemas.microsoft.com/office/drawing/2014/main" id="{E66081BA-9135-73B1-DCE5-77FD12431F13}"/>
              </a:ext>
              <a:ext uri="{C183D7F6-B498-43B3-948B-1728B52AA6E4}">
                <adec:decorative xmlns=""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 xmlns:p14="http://schemas.microsoft.com/office/powerpoint/2010/main" val="1429319764"/>
      </p:ext>
    </p:extLst>
  </p:cSld>
  <p:clrMapOvr>
    <a:masterClrMapping/>
  </p:clrMapOvr>
  <p:extLst>
    <p:ext uri="{DCECCB84-F9BA-43D5-87BE-67443E8EF086}">
      <p15:sldGuideLst xmlns=""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Customer Behavior Analysis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39030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94360" y="102876"/>
            <a:ext cx="10726783" cy="996582"/>
          </a:xfrm>
        </p:spPr>
        <p:txBody>
          <a:bodyPr/>
          <a:lstStyle/>
          <a:p>
            <a:r>
              <a:rPr lang="en-US" dirty="0" smtClean="0">
                <a:latin typeface="Times New Roman" pitchFamily="18" charset="0"/>
                <a:cs typeface="Times New Roman" pitchFamily="18" charset="0"/>
              </a:rPr>
              <a:t>Aggregate Product Feedback</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4605866" y="1380065"/>
            <a:ext cx="7416800" cy="4572001"/>
          </a:xfrm>
        </p:spPr>
        <p:txBody>
          <a:bodyPr>
            <a:normAutofit/>
          </a:bodyPr>
          <a:lstStyle/>
          <a:p>
            <a:pPr>
              <a:buNone/>
            </a:pPr>
            <a:r>
              <a:rPr lang="en-US" sz="1600" b="1" dirty="0" smtClean="0">
                <a:latin typeface="Times New Roman" pitchFamily="18" charset="0"/>
                <a:cs typeface="Times New Roman" pitchFamily="18" charset="0"/>
              </a:rPr>
              <a:t>High Positive Feedback</a:t>
            </a:r>
            <a:r>
              <a:rPr lang="en-US" sz="1600" dirty="0" smtClean="0">
                <a:latin typeface="Times New Roman" pitchFamily="18" charset="0"/>
                <a:cs typeface="Times New Roman" pitchFamily="18" charset="0"/>
              </a:rPr>
              <a:t>: Products like </a:t>
            </a:r>
            <a:r>
              <a:rPr lang="en-US" sz="1600" b="1" dirty="0" smtClean="0">
                <a:latin typeface="Times New Roman" pitchFamily="18" charset="0"/>
                <a:cs typeface="Times New Roman" pitchFamily="18" charset="0"/>
              </a:rPr>
              <a:t>Product 13</a:t>
            </a:r>
            <a:r>
              <a:rPr lang="en-US" sz="1600" dirty="0" smtClean="0">
                <a:latin typeface="Times New Roman" pitchFamily="18" charset="0"/>
                <a:cs typeface="Times New Roman" pitchFamily="18" charset="0"/>
              </a:rPr>
              <a:t> (6 Positive), </a:t>
            </a:r>
            <a:r>
              <a:rPr lang="en-US" sz="1600" b="1" dirty="0" smtClean="0">
                <a:latin typeface="Times New Roman" pitchFamily="18" charset="0"/>
                <a:cs typeface="Times New Roman" pitchFamily="18" charset="0"/>
              </a:rPr>
              <a:t>Product 17</a:t>
            </a:r>
            <a:r>
              <a:rPr lang="en-US" sz="1600" dirty="0" smtClean="0">
                <a:latin typeface="Times New Roman" pitchFamily="18" charset="0"/>
                <a:cs typeface="Times New Roman" pitchFamily="18" charset="0"/>
              </a:rPr>
              <a:t> (6 Positive), and </a:t>
            </a:r>
            <a:r>
              <a:rPr lang="en-US" sz="1600" b="1" dirty="0" smtClean="0">
                <a:latin typeface="Times New Roman" pitchFamily="18" charset="0"/>
                <a:cs typeface="Times New Roman" pitchFamily="18" charset="0"/>
              </a:rPr>
              <a:t>Product 19</a:t>
            </a:r>
            <a:r>
              <a:rPr lang="en-US" sz="1600" dirty="0" smtClean="0">
                <a:latin typeface="Times New Roman" pitchFamily="18" charset="0"/>
                <a:cs typeface="Times New Roman" pitchFamily="18" charset="0"/>
              </a:rPr>
              <a:t> (5 Positive) stand out with a higher number of positive feedback, suggesting strong customer satisfaction for these items.</a:t>
            </a:r>
          </a:p>
          <a:p>
            <a:pPr>
              <a:buNone/>
            </a:pPr>
            <a:r>
              <a:rPr lang="en-US" sz="1600" b="1" dirty="0" smtClean="0">
                <a:latin typeface="Times New Roman" pitchFamily="18" charset="0"/>
                <a:cs typeface="Times New Roman" pitchFamily="18" charset="0"/>
              </a:rPr>
              <a:t>Products with Balanced Feedback</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Product 16</a:t>
            </a:r>
            <a:r>
              <a:rPr lang="en-US" sz="1600" dirty="0" smtClean="0">
                <a:latin typeface="Times New Roman" pitchFamily="18" charset="0"/>
                <a:cs typeface="Times New Roman" pitchFamily="18" charset="0"/>
              </a:rPr>
              <a:t> has a balance of feedback, with </a:t>
            </a:r>
            <a:r>
              <a:rPr lang="en-US" sz="1600" b="1" dirty="0" smtClean="0">
                <a:latin typeface="Times New Roman" pitchFamily="18" charset="0"/>
                <a:cs typeface="Times New Roman" pitchFamily="18" charset="0"/>
              </a:rPr>
              <a:t>4 Neutral</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1 Poor</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5 Positive</a:t>
            </a:r>
            <a:r>
              <a:rPr lang="en-US" sz="1600" dirty="0" smtClean="0">
                <a:latin typeface="Times New Roman" pitchFamily="18" charset="0"/>
                <a:cs typeface="Times New Roman" pitchFamily="18" charset="0"/>
              </a:rPr>
              <a:t> reviews, indicating mixed reactions, still have more positive feedback </a:t>
            </a:r>
            <a:r>
              <a:rPr lang="en-US" sz="1600" b="1" dirty="0" smtClean="0">
                <a:latin typeface="Times New Roman" pitchFamily="18" charset="0"/>
                <a:cs typeface="Times New Roman" pitchFamily="18" charset="0"/>
              </a:rPr>
              <a:t>Product 3</a:t>
            </a:r>
            <a:r>
              <a:rPr lang="en-US" sz="1600" dirty="0" smtClean="0">
                <a:latin typeface="Times New Roman" pitchFamily="18" charset="0"/>
                <a:cs typeface="Times New Roman" pitchFamily="18" charset="0"/>
              </a:rPr>
              <a:t> has </a:t>
            </a:r>
            <a:r>
              <a:rPr lang="en-US" sz="1600" b="1" dirty="0" smtClean="0">
                <a:latin typeface="Times New Roman" pitchFamily="18" charset="0"/>
                <a:cs typeface="Times New Roman" pitchFamily="18" charset="0"/>
              </a:rPr>
              <a:t>1 Negative</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4 Positive</a:t>
            </a:r>
            <a:r>
              <a:rPr lang="en-US" sz="1600" dirty="0" smtClean="0">
                <a:latin typeface="Times New Roman" pitchFamily="18" charset="0"/>
                <a:cs typeface="Times New Roman" pitchFamily="18" charset="0"/>
              </a:rPr>
              <a:t> feedback. </a:t>
            </a:r>
          </a:p>
          <a:p>
            <a:pPr>
              <a:buNone/>
            </a:pPr>
            <a:r>
              <a:rPr lang="en-US" sz="1600" b="1" dirty="0" smtClean="0">
                <a:latin typeface="Times New Roman" pitchFamily="18" charset="0"/>
                <a:cs typeface="Times New Roman" pitchFamily="18" charset="0"/>
              </a:rPr>
              <a:t>Product with Most Negative Feedback</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Product 7</a:t>
            </a:r>
            <a:r>
              <a:rPr lang="en-US" sz="1600" dirty="0" smtClean="0">
                <a:latin typeface="Times New Roman" pitchFamily="18" charset="0"/>
                <a:cs typeface="Times New Roman" pitchFamily="18" charset="0"/>
              </a:rPr>
              <a:t> stands out as having 2</a:t>
            </a:r>
            <a:r>
              <a:rPr lang="en-US" sz="1600" b="1" dirty="0" smtClean="0">
                <a:latin typeface="Times New Roman" pitchFamily="18" charset="0"/>
                <a:cs typeface="Times New Roman" pitchFamily="18" charset="0"/>
              </a:rPr>
              <a:t> Neutral</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1 Poor</a:t>
            </a:r>
            <a:r>
              <a:rPr lang="en-US" sz="1600" dirty="0" smtClean="0">
                <a:latin typeface="Times New Roman" pitchFamily="18" charset="0"/>
                <a:cs typeface="Times New Roman" pitchFamily="18" charset="0"/>
              </a:rPr>
              <a:t>, which could imply issues with product quality or customer satisfaction. product 12 has 2 neutral.</a:t>
            </a:r>
          </a:p>
          <a:p>
            <a:pPr>
              <a:buNone/>
            </a:pPr>
            <a:r>
              <a:rPr lang="en-US" sz="1600" b="1" dirty="0" smtClean="0">
                <a:latin typeface="Times New Roman" pitchFamily="18" charset="0"/>
                <a:cs typeface="Times New Roman" pitchFamily="18" charset="0"/>
              </a:rPr>
              <a:t>Positive feedback</a:t>
            </a:r>
            <a:r>
              <a:rPr lang="en-US" sz="1600" dirty="0" smtClean="0">
                <a:latin typeface="Times New Roman" pitchFamily="18" charset="0"/>
                <a:cs typeface="Times New Roman" pitchFamily="18" charset="0"/>
              </a:rPr>
              <a:t> is a key indicator of customer satisfaction and seems to be the dominant category across the products, suggesting that these products are generally well-received.</a:t>
            </a:r>
          </a:p>
          <a:p>
            <a:pPr>
              <a:buNone/>
            </a:pPr>
            <a:r>
              <a:rPr lang="en-US" sz="1600" b="1" dirty="0" smtClean="0">
                <a:latin typeface="Times New Roman" pitchFamily="18" charset="0"/>
                <a:cs typeface="Times New Roman" pitchFamily="18" charset="0"/>
              </a:rPr>
              <a:t>Negative</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Poor feedback</a:t>
            </a:r>
            <a:r>
              <a:rPr lang="en-US" sz="1600" dirty="0" smtClean="0">
                <a:latin typeface="Times New Roman" pitchFamily="18" charset="0"/>
                <a:cs typeface="Times New Roman" pitchFamily="18" charset="0"/>
              </a:rPr>
              <a:t> appear less frequently, but products with higher counts in these categories (like </a:t>
            </a:r>
            <a:r>
              <a:rPr lang="en-US" sz="1600" b="1" dirty="0" smtClean="0">
                <a:latin typeface="Times New Roman" pitchFamily="18" charset="0"/>
                <a:cs typeface="Times New Roman" pitchFamily="18" charset="0"/>
              </a:rPr>
              <a:t>Product 4</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Product 7</a:t>
            </a:r>
            <a:r>
              <a:rPr lang="en-US" sz="1600" dirty="0" smtClean="0">
                <a:latin typeface="Times New Roman" pitchFamily="18" charset="0"/>
                <a:cs typeface="Times New Roman" pitchFamily="18" charset="0"/>
              </a:rPr>
              <a:t>) may require attention to improve customer experience or address specific issues. </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10" name="Table 9"/>
          <p:cNvGraphicFramePr>
            <a:graphicFrameLocks noGrp="1"/>
          </p:cNvGraphicFramePr>
          <p:nvPr/>
        </p:nvGraphicFramePr>
        <p:xfrm>
          <a:off x="0" y="1396048"/>
          <a:ext cx="4531783" cy="4534852"/>
        </p:xfrm>
        <a:graphic>
          <a:graphicData uri="http://schemas.openxmlformats.org/drawingml/2006/table">
            <a:tbl>
              <a:tblPr/>
              <a:tblGrid>
                <a:gridCol w="609600"/>
                <a:gridCol w="609600"/>
                <a:gridCol w="609600"/>
                <a:gridCol w="609600"/>
                <a:gridCol w="609600"/>
                <a:gridCol w="1483783"/>
              </a:tblGrid>
              <a:tr h="426720">
                <a:tc>
                  <a:txBody>
                    <a:bodyPr/>
                    <a:lstStyle/>
                    <a:p>
                      <a:pPr algn="ctr" fontAlgn="ctr"/>
                      <a:r>
                        <a:rPr lang="en-US" sz="1100" b="1" i="0" u="none" strike="noStrike" dirty="0" err="1">
                          <a:solidFill>
                            <a:srgbClr val="000000"/>
                          </a:solidFill>
                          <a:latin typeface="Segoe UI"/>
                        </a:rPr>
                        <a:t>ProductID</a:t>
                      </a:r>
                      <a:endParaRPr lang="en-US" sz="1100" b="1" i="0" u="none" strike="noStrike" dirty="0">
                        <a:solidFill>
                          <a:srgbClr val="000000"/>
                        </a:solidFill>
                        <a:latin typeface="Segoe UI"/>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Negative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Neutral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dirty="0">
                          <a:solidFill>
                            <a:srgbClr val="000000"/>
                          </a:solidFill>
                          <a:latin typeface="Segoe UI"/>
                        </a:rPr>
                        <a:t>Poor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Positive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TotalFeedbackCount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213360">
                <a:tc>
                  <a:txBody>
                    <a:bodyPr/>
                    <a:lstStyle/>
                    <a:p>
                      <a:pPr algn="ctr" fontAlgn="ctr"/>
                      <a:r>
                        <a:rPr lang="en-US" sz="1100" b="0" i="0" u="none" strike="noStrike">
                          <a:solidFill>
                            <a:srgbClr val="000000"/>
                          </a:solidFill>
                          <a:latin typeface="Segoe UI"/>
                        </a:rPr>
                        <a:t>16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49872">
                <a:tc>
                  <a:txBody>
                    <a:bodyPr/>
                    <a:lstStyle/>
                    <a:p>
                      <a:pPr algn="ctr" fontAlgn="ctr"/>
                      <a:r>
                        <a:rPr lang="en-US" sz="1100" b="0" i="0" u="none" strike="noStrike">
                          <a:solidFill>
                            <a:srgbClr val="000000"/>
                          </a:solidFill>
                          <a:latin typeface="Segoe UI"/>
                        </a:rPr>
                        <a:t>13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dirty="0">
                          <a:solidFill>
                            <a:srgbClr val="000000"/>
                          </a:solidFill>
                          <a:latin typeface="Segoe UI"/>
                        </a:rPr>
                        <a:t>17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11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15</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4</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19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10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dirty="0">
                          <a:solidFill>
                            <a:srgbClr val="000000"/>
                          </a:solidFill>
                          <a:latin typeface="Segoe UI"/>
                        </a:rPr>
                        <a:t>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23520">
                <a:tc>
                  <a:txBody>
                    <a:bodyPr/>
                    <a:lstStyle/>
                    <a:p>
                      <a:pPr algn="ctr" fontAlgn="ctr"/>
                      <a:r>
                        <a:rPr lang="en-US" sz="1100" b="0" i="0" u="none" strike="noStrike">
                          <a:solidFill>
                            <a:srgbClr val="000000"/>
                          </a:solidFill>
                          <a:latin typeface="Segoe UI"/>
                        </a:rPr>
                        <a:t>18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5</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13360">
                <a:tc>
                  <a:txBody>
                    <a:bodyPr/>
                    <a:lstStyle/>
                    <a:p>
                      <a:pPr algn="ctr" fontAlgn="ctr"/>
                      <a:r>
                        <a:rPr lang="en-US" sz="1100" b="0" i="0" u="none" strike="noStrike">
                          <a:solidFill>
                            <a:srgbClr val="000000"/>
                          </a:solidFill>
                          <a:latin typeface="Segoe UI"/>
                        </a:rPr>
                        <a:t>12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20980">
                <a:tc>
                  <a:txBody>
                    <a:bodyPr/>
                    <a:lstStyle/>
                    <a:p>
                      <a:pPr algn="ctr" fontAlgn="ctr"/>
                      <a:r>
                        <a:rPr lang="en-US" sz="1100" b="0" i="0" u="none" strike="noStrike">
                          <a:solidFill>
                            <a:srgbClr val="000000"/>
                          </a:solidFill>
                          <a:latin typeface="Segoe UI"/>
                        </a:rPr>
                        <a:t>20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94360" y="102876"/>
            <a:ext cx="10726783" cy="996582"/>
          </a:xfrm>
        </p:spPr>
        <p:txBody>
          <a:bodyPr/>
          <a:lstStyle/>
          <a:p>
            <a:r>
              <a:rPr lang="en-US" dirty="0" smtClean="0">
                <a:latin typeface="Times New Roman" pitchFamily="18" charset="0"/>
                <a:cs typeface="Times New Roman" pitchFamily="18" charset="0"/>
              </a:rPr>
              <a:t>Product Engagement</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4605866" y="1380065"/>
            <a:ext cx="7416800" cy="4572001"/>
          </a:xfrm>
        </p:spPr>
        <p:txBody>
          <a:bodyPr>
            <a:normAutofit/>
          </a:bodyPr>
          <a:lstStyle/>
          <a:p>
            <a:pPr>
              <a:buNone/>
            </a:pPr>
            <a:r>
              <a:rPr lang="en-US" sz="1600" b="1" dirty="0" smtClean="0">
                <a:latin typeface="Times New Roman" pitchFamily="18" charset="0"/>
                <a:cs typeface="Times New Roman" pitchFamily="18" charset="0"/>
              </a:rPr>
              <a:t>Ratings and Engagement Correlation</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Higher-rated products tend to have </a:t>
            </a:r>
            <a:r>
              <a:rPr lang="en-US" sz="1600" b="1" dirty="0" smtClean="0">
                <a:latin typeface="Times New Roman" pitchFamily="18" charset="0"/>
                <a:cs typeface="Times New Roman" pitchFamily="18" charset="0"/>
              </a:rPr>
              <a:t>higher engagement</a:t>
            </a:r>
            <a:r>
              <a:rPr lang="en-US" sz="1600" dirty="0" smtClean="0">
                <a:latin typeface="Times New Roman" pitchFamily="18" charset="0"/>
                <a:cs typeface="Times New Roman" pitchFamily="18" charset="0"/>
              </a:rPr>
              <a:t> in terms of likes, views, and clicks. However, </a:t>
            </a:r>
            <a:r>
              <a:rPr lang="en-US" sz="1600" b="1" dirty="0" smtClean="0">
                <a:latin typeface="Times New Roman" pitchFamily="18" charset="0"/>
                <a:cs typeface="Times New Roman" pitchFamily="18" charset="0"/>
              </a:rPr>
              <a:t>Product ID 8</a:t>
            </a:r>
            <a:r>
              <a:rPr lang="en-US" sz="1600" dirty="0" smtClean="0">
                <a:latin typeface="Times New Roman" pitchFamily="18" charset="0"/>
                <a:cs typeface="Times New Roman" pitchFamily="18" charset="0"/>
              </a:rPr>
              <a:t> is an exception, where despite its perfect rating, its engagement metrics are lower than expected. </a:t>
            </a:r>
          </a:p>
          <a:p>
            <a:pPr>
              <a:buNone/>
            </a:pPr>
            <a:r>
              <a:rPr lang="en-US" sz="1600" b="1" dirty="0" smtClean="0">
                <a:latin typeface="Times New Roman" pitchFamily="18" charset="0"/>
                <a:cs typeface="Times New Roman" pitchFamily="18" charset="0"/>
              </a:rPr>
              <a:t>Product ID 7</a:t>
            </a:r>
            <a:r>
              <a:rPr lang="en-US" sz="1600" dirty="0" smtClean="0">
                <a:latin typeface="Times New Roman" pitchFamily="18" charset="0"/>
                <a:cs typeface="Times New Roman" pitchFamily="18" charset="0"/>
              </a:rPr>
              <a:t> shows that even products with </a:t>
            </a:r>
            <a:r>
              <a:rPr lang="en-US" sz="1600" b="1" dirty="0" smtClean="0">
                <a:latin typeface="Times New Roman" pitchFamily="18" charset="0"/>
                <a:cs typeface="Times New Roman" pitchFamily="18" charset="0"/>
              </a:rPr>
              <a:t>low ratings</a:t>
            </a:r>
            <a:r>
              <a:rPr lang="en-US" sz="1600" dirty="0" smtClean="0">
                <a:latin typeface="Times New Roman" pitchFamily="18" charset="0"/>
                <a:cs typeface="Times New Roman" pitchFamily="18" charset="0"/>
              </a:rPr>
              <a:t> can still receive a fair amount of attention and interaction, as seen with its </a:t>
            </a:r>
            <a:r>
              <a:rPr lang="en-US" sz="1600" b="1" dirty="0" smtClean="0">
                <a:latin typeface="Times New Roman" pitchFamily="18" charset="0"/>
                <a:cs typeface="Times New Roman" pitchFamily="18" charset="0"/>
              </a:rPr>
              <a:t>40,767 views</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6,363 clicks</a:t>
            </a:r>
            <a:r>
              <a:rPr lang="en-US" sz="1600" dirty="0" smtClean="0">
                <a:latin typeface="Times New Roman" pitchFamily="18" charset="0"/>
                <a:cs typeface="Times New Roman" pitchFamily="18" charset="0"/>
              </a:rPr>
              <a:t>. </a:t>
            </a:r>
          </a:p>
          <a:p>
            <a:pPr>
              <a:buNone/>
            </a:pPr>
            <a:r>
              <a:rPr lang="en-US" sz="1600" b="1" dirty="0" smtClean="0">
                <a:latin typeface="Times New Roman" pitchFamily="18" charset="0"/>
                <a:cs typeface="Times New Roman" pitchFamily="18" charset="0"/>
              </a:rPr>
              <a:t>Overall Engagement</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The products with </a:t>
            </a:r>
            <a:r>
              <a:rPr lang="en-US" sz="1600" b="1" dirty="0" smtClean="0">
                <a:latin typeface="Times New Roman" pitchFamily="18" charset="0"/>
                <a:cs typeface="Times New Roman" pitchFamily="18" charset="0"/>
              </a:rPr>
              <a:t>average ratings above 4</a:t>
            </a:r>
            <a:r>
              <a:rPr lang="en-US" sz="1600" dirty="0" smtClean="0">
                <a:latin typeface="Times New Roman" pitchFamily="18" charset="0"/>
                <a:cs typeface="Times New Roman" pitchFamily="18" charset="0"/>
              </a:rPr>
              <a:t> tend to have a good balance of </a:t>
            </a:r>
            <a:r>
              <a:rPr lang="en-US" sz="1600" b="1" dirty="0" smtClean="0">
                <a:latin typeface="Times New Roman" pitchFamily="18" charset="0"/>
                <a:cs typeface="Times New Roman" pitchFamily="18" charset="0"/>
              </a:rPr>
              <a:t>moderate to high</a:t>
            </a:r>
            <a:r>
              <a:rPr lang="en-US" sz="1600" dirty="0" smtClean="0">
                <a:latin typeface="Times New Roman" pitchFamily="18" charset="0"/>
                <a:cs typeface="Times New Roman" pitchFamily="18" charset="0"/>
              </a:rPr>
              <a:t> likes, views, and clicks, indicating that positive ratings usually correlate with higher product visibility and user interaction.</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9" name="Table 8"/>
          <p:cNvGraphicFramePr>
            <a:graphicFrameLocks noGrp="1"/>
          </p:cNvGraphicFramePr>
          <p:nvPr/>
        </p:nvGraphicFramePr>
        <p:xfrm>
          <a:off x="135467" y="1370647"/>
          <a:ext cx="4411135" cy="5199478"/>
        </p:xfrm>
        <a:graphic>
          <a:graphicData uri="http://schemas.openxmlformats.org/drawingml/2006/table">
            <a:tbl>
              <a:tblPr/>
              <a:tblGrid>
                <a:gridCol w="882227"/>
                <a:gridCol w="882227"/>
                <a:gridCol w="882227"/>
                <a:gridCol w="882227"/>
                <a:gridCol w="882227"/>
              </a:tblGrid>
              <a:tr h="462912">
                <a:tc>
                  <a:txBody>
                    <a:bodyPr/>
                    <a:lstStyle/>
                    <a:p>
                      <a:pPr algn="ctr" fontAlgn="ctr"/>
                      <a:r>
                        <a:rPr lang="en-US" sz="1100" b="1" i="0" u="none" strike="noStrike">
                          <a:solidFill>
                            <a:srgbClr val="000000"/>
                          </a:solidFill>
                          <a:latin typeface="Segoe UI"/>
                        </a:rPr>
                        <a:t>ProductID</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AverageRating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TotalLikes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TotalViews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TotalClicks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231455">
                <a:tc>
                  <a:txBody>
                    <a:bodyPr/>
                    <a:lstStyle/>
                    <a:p>
                      <a:pPr algn="ctr" fontAlgn="ctr"/>
                      <a:r>
                        <a:rPr lang="en-US" sz="1100" b="0" i="0" u="none" strike="noStrike">
                          <a:solidFill>
                            <a:srgbClr val="000000"/>
                          </a:solidFill>
                          <a:latin typeface="Segoe UI"/>
                        </a:rPr>
                        <a:t>16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12310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264560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60730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96782">
                <a:tc>
                  <a:txBody>
                    <a:bodyPr/>
                    <a:lstStyle/>
                    <a:p>
                      <a:pPr algn="ctr" fontAlgn="ctr"/>
                      <a:r>
                        <a:rPr lang="en-US" sz="1100" b="0" i="0" u="none" strike="noStrike">
                          <a:solidFill>
                            <a:srgbClr val="000000"/>
                          </a:solidFill>
                          <a:latin typeface="Segoe UI"/>
                        </a:rPr>
                        <a:t>17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3.88889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5346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90225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25236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15</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4716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90600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17436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4640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92632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24796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4515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36205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12420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3.71429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4319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67487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22281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19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4.4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4175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77235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12740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3.57143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3192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97692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22442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2787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41289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9669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11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2298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30654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7518</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4</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1825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45175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7215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10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1628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41792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8716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2.66667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870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40767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6363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13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3.66667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684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35658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3843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20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24360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2762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96782">
                <a:tc>
                  <a:txBody>
                    <a:bodyPr/>
                    <a:lstStyle/>
                    <a:p>
                      <a:pPr algn="ctr" fontAlgn="ctr"/>
                      <a:r>
                        <a:rPr lang="en-US" sz="1100" b="0" i="0" u="none" strike="noStrike">
                          <a:solidFill>
                            <a:srgbClr val="000000"/>
                          </a:solidFill>
                          <a:latin typeface="Segoe UI"/>
                        </a:rPr>
                        <a:t>12</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17310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3306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18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513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13662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2394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1455">
                <a:tc>
                  <a:txBody>
                    <a:bodyPr/>
                    <a:lstStyle/>
                    <a:p>
                      <a:pPr algn="ctr" fontAlgn="ctr"/>
                      <a:r>
                        <a:rPr lang="en-US" sz="1100" b="0" i="0" u="none" strike="noStrike">
                          <a:solidFill>
                            <a:srgbClr val="000000"/>
                          </a:solidFill>
                          <a:latin typeface="Segoe UI"/>
                        </a:rPr>
                        <a:t>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3.85714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385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60571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4116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39722">
                <a:tc>
                  <a:txBody>
                    <a:bodyPr/>
                    <a:lstStyle/>
                    <a:p>
                      <a:pPr algn="ctr" fontAlgn="ctr"/>
                      <a:r>
                        <a:rPr lang="en-US" sz="1100" b="0" i="0" u="none" strike="noStrike">
                          <a:solidFill>
                            <a:srgbClr val="000000"/>
                          </a:solidFill>
                          <a:latin typeface="Segoe UI"/>
                        </a:rPr>
                        <a:t>5</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7245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540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up of a plant">
            <a:extLst>
              <a:ext uri="{FF2B5EF4-FFF2-40B4-BE49-F238E27FC236}">
                <a16:creationId xmlns="" xmlns:a16="http://schemas.microsoft.com/office/drawing/2014/main" id="{8DB431A1-9806-9CFE-0E5F-1A5611C2A666}"/>
              </a:ext>
            </a:extLst>
          </p:cNvPr>
          <p:cNvPicPr>
            <a:picLocks noGrp="1" noChangeAspect="1"/>
          </p:cNvPicPr>
          <p:nvPr>
            <p:ph type="pic" sz="quarter" idx="13"/>
          </p:nvPr>
        </p:nvPicPr>
        <p:blipFill>
          <a:blip r:embed="rId3">
            <a:extLst>
              <a:ext uri="{28A0092B-C50C-407E-A947-70E740481C1C}">
                <a14:useLocalDpi xmlns="" xmlns:a14="http://schemas.microsoft.com/office/drawing/2010/main" val="0"/>
              </a:ext>
            </a:extLst>
          </a:blip>
          <a:srcRect l="23" r="23"/>
          <a:stretch/>
        </p:blipFill>
        <p:spPr>
          <a:xfrm>
            <a:off x="0" y="-16934"/>
            <a:ext cx="12192000" cy="6880225"/>
          </a:xfrm>
        </p:spPr>
      </p:pic>
      <p:sp>
        <p:nvSpPr>
          <p:cNvPr id="3" name="Title 2">
            <a:extLst>
              <a:ext uri="{FF2B5EF4-FFF2-40B4-BE49-F238E27FC236}">
                <a16:creationId xmlns="" xmlns:a16="http://schemas.microsoft.com/office/drawing/2014/main" id="{9C37279A-330D-886F-340D-494A5005E5FC}"/>
              </a:ext>
            </a:extLst>
          </p:cNvPr>
          <p:cNvSpPr>
            <a:spLocks noGrp="1"/>
          </p:cNvSpPr>
          <p:nvPr>
            <p:ph type="title"/>
          </p:nvPr>
        </p:nvSpPr>
        <p:spPr>
          <a:xfrm>
            <a:off x="6309359" y="444933"/>
            <a:ext cx="5477479" cy="3291840"/>
          </a:xfrm>
        </p:spPr>
        <p:txBody>
          <a:bodyPr/>
          <a:lstStyle/>
          <a:p>
            <a:r>
              <a:rPr lang="en-US" dirty="0" smtClean="0">
                <a:latin typeface="Times New Roman" pitchFamily="18" charset="0"/>
                <a:cs typeface="Times New Roman" pitchFamily="18" charset="0"/>
              </a:rPr>
              <a:t>Performance Analysis by Region</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249372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94360" y="102876"/>
            <a:ext cx="10726783" cy="996582"/>
          </a:xfrm>
        </p:spPr>
        <p:txBody>
          <a:bodyPr/>
          <a:lstStyle/>
          <a:p>
            <a:r>
              <a:rPr lang="en-US" dirty="0" smtClean="0">
                <a:latin typeface="Times New Roman" pitchFamily="18" charset="0"/>
                <a:cs typeface="Times New Roman" pitchFamily="18" charset="0"/>
              </a:rPr>
              <a:t>Product Rating per Region </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3657600" y="1625600"/>
            <a:ext cx="7810500" cy="4356100"/>
          </a:xfrm>
        </p:spPr>
        <p:txBody>
          <a:bodyPr>
            <a:normAutofit/>
          </a:bodyPr>
          <a:lstStyle/>
          <a:p>
            <a:r>
              <a:rPr lang="en-US" sz="1600" b="1" dirty="0" smtClean="0">
                <a:latin typeface="Times New Roman" pitchFamily="18" charset="0"/>
                <a:cs typeface="Times New Roman" pitchFamily="18" charset="0"/>
              </a:rPr>
              <a:t>Top Cities</a:t>
            </a:r>
            <a:r>
              <a:rPr lang="en-US" sz="1600" dirty="0" smtClean="0">
                <a:latin typeface="Times New Roman" pitchFamily="18" charset="0"/>
                <a:cs typeface="Times New Roman" pitchFamily="18" charset="0"/>
              </a:rPr>
              <a:t>: London leads the table, followed by Zurich (Switzerland) and Berlin (Germany) with ratings close to 3.8.</a:t>
            </a:r>
          </a:p>
          <a:p>
            <a:r>
              <a:rPr lang="en-US" sz="1600" b="1" dirty="0" smtClean="0">
                <a:latin typeface="Times New Roman" pitchFamily="18" charset="0"/>
                <a:cs typeface="Times New Roman" pitchFamily="18" charset="0"/>
              </a:rPr>
              <a:t>Middle Tier</a:t>
            </a:r>
            <a:r>
              <a:rPr lang="en-US" sz="1600" dirty="0" smtClean="0">
                <a:latin typeface="Times New Roman" pitchFamily="18" charset="0"/>
                <a:cs typeface="Times New Roman" pitchFamily="18" charset="0"/>
              </a:rPr>
              <a:t>: Cities like Amsterdam (Netherlands), Madrid (Spain), and Paris (France) have average ratings around 3.7.</a:t>
            </a:r>
          </a:p>
          <a:p>
            <a:r>
              <a:rPr lang="en-US" sz="1600" b="1" dirty="0" smtClean="0">
                <a:latin typeface="Times New Roman" pitchFamily="18" charset="0"/>
                <a:cs typeface="Times New Roman" pitchFamily="18" charset="0"/>
              </a:rPr>
              <a:t>Bottom Cities</a:t>
            </a:r>
            <a:r>
              <a:rPr lang="en-US" sz="1600" dirty="0" smtClean="0">
                <a:latin typeface="Times New Roman" pitchFamily="18" charset="0"/>
                <a:cs typeface="Times New Roman" pitchFamily="18" charset="0"/>
              </a:rPr>
              <a:t>: The cities with the lowest ratings, Rome (Italy), Vienna (Austria), Brussels (Belgium), and Stockholm (Sweden), have ratings gradually decreasing as we move down the list. </a:t>
            </a:r>
          </a:p>
          <a:p>
            <a:r>
              <a:rPr lang="en-US" sz="1600" dirty="0" smtClean="0">
                <a:latin typeface="Times New Roman" pitchFamily="18" charset="0"/>
                <a:cs typeface="Times New Roman" pitchFamily="18" charset="0"/>
              </a:rPr>
              <a:t>Overall, while there are slight variations in the ratings, London stands out as the highest-rated city, and Stockholm ranks the lowest in this comparison. Most cities have similar average ratings clustered around the 3.7 range.</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10" name="Table 9"/>
          <p:cNvGraphicFramePr>
            <a:graphicFrameLocks noGrp="1"/>
          </p:cNvGraphicFramePr>
          <p:nvPr/>
        </p:nvGraphicFramePr>
        <p:xfrm>
          <a:off x="296333" y="1560302"/>
          <a:ext cx="2963334" cy="4611897"/>
        </p:xfrm>
        <a:graphic>
          <a:graphicData uri="http://schemas.openxmlformats.org/drawingml/2006/table">
            <a:tbl>
              <a:tblPr/>
              <a:tblGrid>
                <a:gridCol w="987778"/>
                <a:gridCol w="987778"/>
                <a:gridCol w="987778"/>
              </a:tblGrid>
              <a:tr h="541439">
                <a:tc>
                  <a:txBody>
                    <a:bodyPr/>
                    <a:lstStyle/>
                    <a:p>
                      <a:pPr algn="ctr" fontAlgn="ctr"/>
                      <a:r>
                        <a:rPr lang="en-US" sz="1100" b="1" i="0" u="none" strike="noStrike">
                          <a:solidFill>
                            <a:srgbClr val="000000"/>
                          </a:solidFill>
                          <a:latin typeface="Segoe UI"/>
                        </a:rPr>
                        <a:t>Country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AverageRating</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270719">
                <a:tc>
                  <a:txBody>
                    <a:bodyPr/>
                    <a:lstStyle/>
                    <a:p>
                      <a:pPr algn="ctr" fontAlgn="ctr"/>
                      <a:r>
                        <a:rPr lang="en-US" sz="1100" b="0" i="0" u="none" strike="noStrike">
                          <a:solidFill>
                            <a:srgbClr val="000000"/>
                          </a:solidFill>
                          <a:latin typeface="Segoe UI"/>
                        </a:rPr>
                        <a:t>UK</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London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541439">
                <a:tc>
                  <a:txBody>
                    <a:bodyPr/>
                    <a:lstStyle/>
                    <a:p>
                      <a:pPr algn="ctr" fontAlgn="ctr"/>
                      <a:r>
                        <a:rPr lang="en-US" sz="1100" b="0" i="0" u="none" strike="noStrike">
                          <a:solidFill>
                            <a:srgbClr val="000000"/>
                          </a:solidFill>
                          <a:latin typeface="Segoe UI"/>
                        </a:rPr>
                        <a:t>Switzerland</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Zurich</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3.82672</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70719">
                <a:tc>
                  <a:txBody>
                    <a:bodyPr/>
                    <a:lstStyle/>
                    <a:p>
                      <a:pPr algn="ctr" fontAlgn="ctr"/>
                      <a:r>
                        <a:rPr lang="en-US" sz="1100" b="0" i="0" u="none" strike="noStrike">
                          <a:solidFill>
                            <a:srgbClr val="000000"/>
                          </a:solidFill>
                          <a:latin typeface="Segoe UI"/>
                        </a:rPr>
                        <a:t>Germany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Berlin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3.78115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541439">
                <a:tc>
                  <a:txBody>
                    <a:bodyPr/>
                    <a:lstStyle/>
                    <a:p>
                      <a:pPr algn="ctr" fontAlgn="ctr"/>
                      <a:r>
                        <a:rPr lang="en-US" sz="1100" b="0" i="0" u="none" strike="noStrike">
                          <a:solidFill>
                            <a:srgbClr val="000000"/>
                          </a:solidFill>
                          <a:latin typeface="Segoe UI"/>
                        </a:rPr>
                        <a:t>Netherlands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Amsterdam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3.76435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541439">
                <a:tc>
                  <a:txBody>
                    <a:bodyPr/>
                    <a:lstStyle/>
                    <a:p>
                      <a:pPr algn="ctr" fontAlgn="ctr"/>
                      <a:r>
                        <a:rPr lang="en-US" sz="1100" b="0" i="0" u="none" strike="noStrike">
                          <a:solidFill>
                            <a:srgbClr val="000000"/>
                          </a:solidFill>
                          <a:latin typeface="Segoe UI"/>
                        </a:rPr>
                        <a:t>Spain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Madrid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3.75079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70719">
                <a:tc>
                  <a:txBody>
                    <a:bodyPr/>
                    <a:lstStyle/>
                    <a:p>
                      <a:pPr algn="ctr" fontAlgn="ctr"/>
                      <a:r>
                        <a:rPr lang="en-US" sz="1100" b="0" i="0" u="none" strike="noStrike">
                          <a:solidFill>
                            <a:srgbClr val="000000"/>
                          </a:solidFill>
                          <a:latin typeface="Segoe UI"/>
                        </a:rPr>
                        <a:t>France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Paris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3.71746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541439">
                <a:tc>
                  <a:txBody>
                    <a:bodyPr/>
                    <a:lstStyle/>
                    <a:p>
                      <a:pPr algn="ctr" fontAlgn="ctr"/>
                      <a:r>
                        <a:rPr lang="en-US" sz="1100" b="0" i="0" u="none" strike="noStrike">
                          <a:solidFill>
                            <a:srgbClr val="000000"/>
                          </a:solidFill>
                          <a:latin typeface="Segoe UI"/>
                        </a:rPr>
                        <a:t>Italy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Rome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3.69559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70719">
                <a:tc>
                  <a:txBody>
                    <a:bodyPr/>
                    <a:lstStyle/>
                    <a:p>
                      <a:pPr algn="ctr" fontAlgn="ctr"/>
                      <a:r>
                        <a:rPr lang="en-US" sz="1100" b="0" i="0" u="none" strike="noStrike">
                          <a:solidFill>
                            <a:srgbClr val="000000"/>
                          </a:solidFill>
                          <a:latin typeface="Segoe UI"/>
                        </a:rPr>
                        <a:t>Austria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Vienna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3.64881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70719">
                <a:tc>
                  <a:txBody>
                    <a:bodyPr/>
                    <a:lstStyle/>
                    <a:p>
                      <a:pPr algn="ctr" fontAlgn="ctr"/>
                      <a:r>
                        <a:rPr lang="en-US" sz="1100" b="0" i="0" u="none" strike="noStrike">
                          <a:solidFill>
                            <a:srgbClr val="000000"/>
                          </a:solidFill>
                          <a:latin typeface="Segoe UI"/>
                        </a:rPr>
                        <a:t>Belgium</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Brussels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3.63148</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551107">
                <a:tc>
                  <a:txBody>
                    <a:bodyPr/>
                    <a:lstStyle/>
                    <a:p>
                      <a:pPr algn="ctr" fontAlgn="ctr"/>
                      <a:r>
                        <a:rPr lang="en-US" sz="1100" b="0" i="0" u="none" strike="noStrike">
                          <a:solidFill>
                            <a:srgbClr val="000000"/>
                          </a:solidFill>
                          <a:latin typeface="Segoe UI"/>
                        </a:rPr>
                        <a:t>Sweden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Stockholm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3.57707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68960" y="272209"/>
            <a:ext cx="10726783" cy="996582"/>
          </a:xfrm>
        </p:spPr>
        <p:txBody>
          <a:bodyPr/>
          <a:lstStyle/>
          <a:p>
            <a:r>
              <a:rPr lang="en-US" dirty="0" smtClean="0">
                <a:latin typeface="Times New Roman" pitchFamily="18" charset="0"/>
                <a:cs typeface="Times New Roman" pitchFamily="18" charset="0"/>
              </a:rPr>
              <a:t>Top and Bottom Product Ratings Across Regions</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3657600" y="1625600"/>
            <a:ext cx="7810500" cy="4356100"/>
          </a:xfrm>
        </p:spPr>
        <p:txBody>
          <a:bodyPr>
            <a:normAutofit/>
          </a:bodyPr>
          <a:lstStyle/>
          <a:p>
            <a:r>
              <a:rPr lang="en-US" sz="1600" b="1" dirty="0" smtClean="0">
                <a:latin typeface="Times New Roman" pitchFamily="18" charset="0"/>
                <a:cs typeface="Times New Roman" pitchFamily="18" charset="0"/>
              </a:rPr>
              <a:t>Top Performers</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Product ID 8</a:t>
            </a:r>
            <a:r>
              <a:rPr lang="en-US" sz="1600" dirty="0" smtClean="0">
                <a:latin typeface="Times New Roman" pitchFamily="18" charset="0"/>
                <a:cs typeface="Times New Roman" pitchFamily="18" charset="0"/>
              </a:rPr>
              <a:t> stands out as the highest-rated product across multiple cities with a perfect score of 5.</a:t>
            </a:r>
          </a:p>
          <a:p>
            <a:r>
              <a:rPr lang="en-US" sz="1600" b="1" dirty="0" smtClean="0">
                <a:latin typeface="Times New Roman" pitchFamily="18" charset="0"/>
                <a:cs typeface="Times New Roman" pitchFamily="18" charset="0"/>
              </a:rPr>
              <a:t>Consistent Poor Performance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Product ID 7</a:t>
            </a:r>
            <a:r>
              <a:rPr lang="en-US" sz="1600" dirty="0" smtClean="0">
                <a:latin typeface="Times New Roman" pitchFamily="18" charset="0"/>
                <a:cs typeface="Times New Roman" pitchFamily="18" charset="0"/>
              </a:rPr>
              <a:t> consistently performs poorly, with an average rating of 2.67 in three different cities (Stockholm, Amsterdam, and Madrid).</a:t>
            </a:r>
          </a:p>
          <a:p>
            <a:r>
              <a:rPr lang="en-US" sz="1600" b="1" dirty="0" smtClean="0">
                <a:latin typeface="Times New Roman" pitchFamily="18" charset="0"/>
                <a:cs typeface="Times New Roman" pitchFamily="18" charset="0"/>
              </a:rPr>
              <a:t>Mixed Performances</a:t>
            </a:r>
            <a:r>
              <a:rPr lang="en-US" sz="1600" dirty="0" smtClean="0">
                <a:latin typeface="Times New Roman" pitchFamily="18" charset="0"/>
                <a:cs typeface="Times New Roman" pitchFamily="18" charset="0"/>
              </a:rPr>
              <a:t>: Products like </a:t>
            </a:r>
            <a:r>
              <a:rPr lang="en-US" sz="1600" b="1" dirty="0" smtClean="0">
                <a:latin typeface="Times New Roman" pitchFamily="18" charset="0"/>
                <a:cs typeface="Times New Roman" pitchFamily="18" charset="0"/>
              </a:rPr>
              <a:t>Product ID 19</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Product ID 4</a:t>
            </a:r>
            <a:r>
              <a:rPr lang="en-US" sz="1600" dirty="0" smtClean="0">
                <a:latin typeface="Times New Roman" pitchFamily="18" charset="0"/>
                <a:cs typeface="Times New Roman" pitchFamily="18" charset="0"/>
              </a:rPr>
              <a:t> show moderate ratings (around 4 and 3), with some cities performing better or worse than others.</a:t>
            </a:r>
          </a:p>
          <a:p>
            <a:r>
              <a:rPr lang="en-US" sz="1600" dirty="0" smtClean="0">
                <a:latin typeface="Times New Roman" pitchFamily="18" charset="0"/>
                <a:cs typeface="Times New Roman" pitchFamily="18" charset="0"/>
              </a:rPr>
              <a:t>Overall, the product ratings vary significantly across different cities, with </a:t>
            </a:r>
            <a:r>
              <a:rPr lang="en-US" sz="1600" b="1" dirty="0" smtClean="0">
                <a:latin typeface="Times New Roman" pitchFamily="18" charset="0"/>
                <a:cs typeface="Times New Roman" pitchFamily="18" charset="0"/>
              </a:rPr>
              <a:t>Product ID 8</a:t>
            </a:r>
            <a:r>
              <a:rPr lang="en-US" sz="1600" dirty="0" smtClean="0">
                <a:latin typeface="Times New Roman" pitchFamily="18" charset="0"/>
                <a:cs typeface="Times New Roman" pitchFamily="18" charset="0"/>
              </a:rPr>
              <a:t> receiving perfect ratings, while </a:t>
            </a:r>
            <a:r>
              <a:rPr lang="en-US" sz="1600" b="1" dirty="0" smtClean="0">
                <a:latin typeface="Times New Roman" pitchFamily="18" charset="0"/>
                <a:cs typeface="Times New Roman" pitchFamily="18" charset="0"/>
              </a:rPr>
              <a:t>Product ID 7</a:t>
            </a:r>
            <a:r>
              <a:rPr lang="en-US" sz="1600" dirty="0" smtClean="0">
                <a:latin typeface="Times New Roman" pitchFamily="18" charset="0"/>
                <a:cs typeface="Times New Roman" pitchFamily="18" charset="0"/>
              </a:rPr>
              <a:t> struggles with very low ratings across multiple regions.</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9" name="Table 8"/>
          <p:cNvGraphicFramePr>
            <a:graphicFrameLocks noGrp="1"/>
          </p:cNvGraphicFramePr>
          <p:nvPr/>
        </p:nvGraphicFramePr>
        <p:xfrm>
          <a:off x="143930" y="1340592"/>
          <a:ext cx="3344336" cy="2477877"/>
        </p:xfrm>
        <a:graphic>
          <a:graphicData uri="http://schemas.openxmlformats.org/drawingml/2006/table">
            <a:tbl>
              <a:tblPr/>
              <a:tblGrid>
                <a:gridCol w="836084"/>
                <a:gridCol w="836084"/>
                <a:gridCol w="836084"/>
                <a:gridCol w="836084"/>
              </a:tblGrid>
              <a:tr h="450523">
                <a:tc>
                  <a:txBody>
                    <a:bodyPr/>
                    <a:lstStyle/>
                    <a:p>
                      <a:pPr algn="ctr" fontAlgn="ctr"/>
                      <a:r>
                        <a:rPr lang="en-US" sz="1100" b="1" i="0" u="none" strike="noStrike" dirty="0">
                          <a:solidFill>
                            <a:srgbClr val="000000"/>
                          </a:solidFill>
                          <a:latin typeface="Segoe UI"/>
                        </a:rPr>
                        <a:t>Country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ProductID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AverageRating</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225262">
                <a:tc>
                  <a:txBody>
                    <a:bodyPr/>
                    <a:lstStyle/>
                    <a:p>
                      <a:pPr algn="ctr" fontAlgn="ctr"/>
                      <a:r>
                        <a:rPr lang="en-US" sz="1100" b="0" i="0" u="none" strike="noStrike">
                          <a:solidFill>
                            <a:srgbClr val="000000"/>
                          </a:solidFill>
                          <a:latin typeface="Segoe UI"/>
                        </a:rPr>
                        <a:t>UK</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London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50523">
                <a:tc>
                  <a:txBody>
                    <a:bodyPr/>
                    <a:lstStyle/>
                    <a:p>
                      <a:pPr algn="ctr" fontAlgn="ctr"/>
                      <a:r>
                        <a:rPr lang="en-US" sz="1100" b="0" i="0" u="none" strike="noStrike">
                          <a:solidFill>
                            <a:srgbClr val="000000"/>
                          </a:solidFill>
                          <a:latin typeface="Segoe UI"/>
                        </a:rPr>
                        <a:t>Austria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Vienna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50523">
                <a:tc>
                  <a:txBody>
                    <a:bodyPr/>
                    <a:lstStyle/>
                    <a:p>
                      <a:pPr algn="ctr" fontAlgn="ctr"/>
                      <a:r>
                        <a:rPr lang="en-US" sz="1100" b="0" i="0" u="none" strike="noStrike">
                          <a:solidFill>
                            <a:srgbClr val="000000"/>
                          </a:solidFill>
                          <a:latin typeface="Segoe UI"/>
                        </a:rPr>
                        <a:t>Spain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Madrid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50523">
                <a:tc>
                  <a:txBody>
                    <a:bodyPr/>
                    <a:lstStyle/>
                    <a:p>
                      <a:pPr algn="ctr" fontAlgn="ctr"/>
                      <a:r>
                        <a:rPr lang="en-US" sz="1100" b="0" i="0" u="none" strike="noStrike">
                          <a:solidFill>
                            <a:srgbClr val="000000"/>
                          </a:solidFill>
                          <a:latin typeface="Segoe UI"/>
                        </a:rPr>
                        <a:t>Spain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Madrid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4.4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50523">
                <a:tc>
                  <a:txBody>
                    <a:bodyPr/>
                    <a:lstStyle/>
                    <a:p>
                      <a:pPr algn="ctr" fontAlgn="ctr"/>
                      <a:r>
                        <a:rPr lang="en-US" sz="1100" b="0" i="0" u="none" strike="noStrike">
                          <a:solidFill>
                            <a:srgbClr val="000000"/>
                          </a:solidFill>
                          <a:latin typeface="Segoe UI"/>
                        </a:rPr>
                        <a:t>Netherlands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Amsterdam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4.4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bl>
          </a:graphicData>
        </a:graphic>
      </p:graphicFrame>
      <p:graphicFrame>
        <p:nvGraphicFramePr>
          <p:cNvPr id="11" name="Table 10"/>
          <p:cNvGraphicFramePr>
            <a:graphicFrameLocks noGrp="1"/>
          </p:cNvGraphicFramePr>
          <p:nvPr/>
        </p:nvGraphicFramePr>
        <p:xfrm>
          <a:off x="152400" y="3927579"/>
          <a:ext cx="3327400" cy="2405835"/>
        </p:xfrm>
        <a:graphic>
          <a:graphicData uri="http://schemas.openxmlformats.org/drawingml/2006/table">
            <a:tbl>
              <a:tblPr/>
              <a:tblGrid>
                <a:gridCol w="831850"/>
                <a:gridCol w="831850"/>
                <a:gridCol w="831850"/>
                <a:gridCol w="831850"/>
              </a:tblGrid>
              <a:tr h="606686">
                <a:tc>
                  <a:txBody>
                    <a:bodyPr/>
                    <a:lstStyle/>
                    <a:p>
                      <a:pPr algn="ctr" fontAlgn="ctr"/>
                      <a:r>
                        <a:rPr lang="en-US" sz="1100" b="1" i="0" u="none" strike="noStrike" dirty="0">
                          <a:solidFill>
                            <a:srgbClr val="000000"/>
                          </a:solidFill>
                          <a:latin typeface="Segoe UI"/>
                        </a:rPr>
                        <a:t>Country</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dirty="0" err="1">
                          <a:solidFill>
                            <a:srgbClr val="000000"/>
                          </a:solidFill>
                          <a:latin typeface="Segoe UI"/>
                        </a:rPr>
                        <a:t>ProductID</a:t>
                      </a:r>
                      <a:endParaRPr lang="en-US" sz="1100" b="1" i="0" u="none" strike="noStrike" dirty="0">
                        <a:solidFill>
                          <a:srgbClr val="000000"/>
                        </a:solidFill>
                        <a:latin typeface="Segoe U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AverageRating</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376402">
                <a:tc>
                  <a:txBody>
                    <a:bodyPr/>
                    <a:lstStyle/>
                    <a:p>
                      <a:pPr algn="ctr" fontAlgn="ctr"/>
                      <a:r>
                        <a:rPr lang="en-US" sz="1100" b="0" i="0" u="none" strike="noStrike" dirty="0">
                          <a:solidFill>
                            <a:srgbClr val="000000"/>
                          </a:solidFill>
                          <a:latin typeface="Segoe UI"/>
                        </a:rPr>
                        <a:t>Austria</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Vienna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03343">
                <a:tc>
                  <a:txBody>
                    <a:bodyPr/>
                    <a:lstStyle/>
                    <a:p>
                      <a:pPr algn="ctr" fontAlgn="ctr"/>
                      <a:r>
                        <a:rPr lang="en-US" sz="1100" b="0" i="0" u="none" strike="noStrike">
                          <a:solidFill>
                            <a:srgbClr val="000000"/>
                          </a:solidFill>
                          <a:latin typeface="Segoe UI"/>
                        </a:rPr>
                        <a:t>UK</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London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70088">
                <a:tc>
                  <a:txBody>
                    <a:bodyPr/>
                    <a:lstStyle/>
                    <a:p>
                      <a:pPr algn="ctr" fontAlgn="ctr"/>
                      <a:r>
                        <a:rPr lang="en-US" sz="1100" b="0" i="0" u="none" strike="noStrike">
                          <a:solidFill>
                            <a:srgbClr val="000000"/>
                          </a:solidFill>
                          <a:latin typeface="Segoe UI"/>
                        </a:rPr>
                        <a:t>Sweden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Stockholm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2.66667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35140">
                <a:tc>
                  <a:txBody>
                    <a:bodyPr/>
                    <a:lstStyle/>
                    <a:p>
                      <a:pPr algn="ctr" fontAlgn="ctr"/>
                      <a:r>
                        <a:rPr lang="en-US" sz="1100" b="0" i="0" u="none" strike="noStrike">
                          <a:solidFill>
                            <a:srgbClr val="000000"/>
                          </a:solidFill>
                          <a:latin typeface="Segoe UI"/>
                        </a:rPr>
                        <a:t>Netherlands</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Amsterdam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2.66667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14176">
                <a:tc>
                  <a:txBody>
                    <a:bodyPr/>
                    <a:lstStyle/>
                    <a:p>
                      <a:pPr algn="ctr" fontAlgn="ctr"/>
                      <a:r>
                        <a:rPr lang="en-US" sz="1100" b="0" i="0" u="none" strike="noStrike">
                          <a:solidFill>
                            <a:srgbClr val="000000"/>
                          </a:solidFill>
                          <a:latin typeface="Segoe UI"/>
                        </a:rPr>
                        <a:t>Spain</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Madrid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2.66667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smtClean="0">
                <a:latin typeface="Times New Roman" pitchFamily="18" charset="0"/>
                <a:cs typeface="Times New Roman" pitchFamily="18" charset="0"/>
              </a:rPr>
              <a:t>Marketing Effectiveness </a:t>
            </a:r>
            <a:endParaRPr lang="en-US" dirty="0">
              <a:latin typeface="Times New Roman" pitchFamily="18" charset="0"/>
              <a:cs typeface="Times New Roman" pitchFamily="18" charset="0"/>
            </a:endParaRPr>
          </a:p>
        </p:txBody>
      </p:sp>
      <p:pic>
        <p:nvPicPr>
          <p:cNvPr id="5" name="Picture Placeholder 52" descr="Hanging lightbulbs">
            <a:extLst>
              <a:ext uri="{FF2B5EF4-FFF2-40B4-BE49-F238E27FC236}">
                <a16:creationId xmlns="" xmlns:a16="http://schemas.microsoft.com/office/drawing/2014/main" id="{F2B2501C-600C-11B3-1ECD-912D988906A5}"/>
              </a:ext>
            </a:extLst>
          </p:cNvPr>
          <p:cNvPicPr>
            <a:picLocks noGrp="1" noChangeAspect="1"/>
          </p:cNvPicPr>
          <p:nvPr>
            <p:ph type="pic" sz="quarter" idx="15"/>
          </p:nvPr>
        </p:nvPicPr>
        <p:blipFill>
          <a:blip r:embed="rId3" cstate="print">
            <a:extLst>
              <a:ext uri="{28A0092B-C50C-407E-A947-70E740481C1C}">
                <a14:useLocalDpi xmlns="" xmlns:a14="http://schemas.microsoft.com/office/drawing/2010/main" val="0"/>
              </a:ext>
            </a:extLst>
          </a:blip>
          <a:srcRect l="16" r="16"/>
          <a:stretch/>
        </p:blipFill>
        <p:spPr>
          <a:xfrm>
            <a:off x="6096000" y="0"/>
            <a:ext cx="6118225" cy="6858000"/>
          </a:xfrm>
        </p:spPr>
      </p:pic>
    </p:spTree>
    <p:extLst>
      <p:ext uri="{BB962C8B-B14F-4D97-AF65-F5344CB8AC3E}">
        <p14:creationId xmlns="" xmlns:p14="http://schemas.microsoft.com/office/powerpoint/2010/main" val="298364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68960" y="272209"/>
            <a:ext cx="10726783" cy="996582"/>
          </a:xfrm>
        </p:spPr>
        <p:txBody>
          <a:bodyPr/>
          <a:lstStyle/>
          <a:p>
            <a:r>
              <a:rPr lang="en-US" dirty="0" smtClean="0">
                <a:latin typeface="Times New Roman" pitchFamily="18" charset="0"/>
                <a:cs typeface="Times New Roman" pitchFamily="18" charset="0"/>
              </a:rPr>
              <a:t>Buyer Insights</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3657600" y="1625600"/>
            <a:ext cx="7810500" cy="4356100"/>
          </a:xfrm>
        </p:spPr>
        <p:txBody>
          <a:bodyPr>
            <a:normAutofit/>
          </a:bodyPr>
          <a:lstStyle/>
          <a:p>
            <a:r>
              <a:rPr lang="en-US" sz="1600" dirty="0" smtClean="0">
                <a:latin typeface="Times New Roman" pitchFamily="18" charset="0"/>
                <a:cs typeface="Times New Roman" pitchFamily="18" charset="0"/>
              </a:rPr>
              <a:t>The higher number of first-time buyers could indicate a good reach or marketing efforts attracting new customers. However, strategies may need to be employed to convert these first-time buyers into repeat customers.</a:t>
            </a:r>
          </a:p>
          <a:p>
            <a:r>
              <a:rPr lang="en-US" sz="1600" dirty="0" smtClean="0">
                <a:latin typeface="Times New Roman" pitchFamily="18" charset="0"/>
                <a:cs typeface="Times New Roman" pitchFamily="18" charset="0"/>
              </a:rPr>
              <a:t>There is also an opportunity to focus on customer retention strategies to increase the number of repeat buyers.</a:t>
            </a:r>
          </a:p>
          <a:p>
            <a:r>
              <a:rPr lang="en-US" sz="1600" b="1" dirty="0" smtClean="0">
                <a:latin typeface="Times New Roman" pitchFamily="18" charset="0"/>
                <a:cs typeface="Times New Roman" pitchFamily="18" charset="0"/>
              </a:rPr>
              <a:t>Overall :</a:t>
            </a:r>
            <a:r>
              <a:rPr lang="en-US" sz="1600" dirty="0" smtClean="0">
                <a:latin typeface="Times New Roman" pitchFamily="18" charset="0"/>
                <a:cs typeface="Times New Roman" pitchFamily="18" charset="0"/>
              </a:rPr>
              <a:t> The business has a solid mix of both new and returning customers. </a:t>
            </a:r>
          </a:p>
          <a:p>
            <a:r>
              <a:rPr lang="en-US" sz="1600" dirty="0" smtClean="0">
                <a:latin typeface="Times New Roman" pitchFamily="18" charset="0"/>
                <a:cs typeface="Times New Roman" pitchFamily="18" charset="0"/>
              </a:rPr>
              <a:t>More emphasis on retaining first-time buyers and increasing the repeat buyer rate could lead to improved customer loyalty and long-term success.</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10" name="Table 9"/>
          <p:cNvGraphicFramePr>
            <a:graphicFrameLocks noGrp="1"/>
          </p:cNvGraphicFramePr>
          <p:nvPr/>
        </p:nvGraphicFramePr>
        <p:xfrm>
          <a:off x="372534" y="2598313"/>
          <a:ext cx="2954866" cy="2094315"/>
        </p:xfrm>
        <a:graphic>
          <a:graphicData uri="http://schemas.openxmlformats.org/drawingml/2006/table">
            <a:tbl>
              <a:tblPr/>
              <a:tblGrid>
                <a:gridCol w="1477433"/>
                <a:gridCol w="1477433"/>
              </a:tblGrid>
              <a:tr h="625718">
                <a:tc>
                  <a:txBody>
                    <a:bodyPr/>
                    <a:lstStyle/>
                    <a:p>
                      <a:pPr algn="ctr" fontAlgn="ctr"/>
                      <a:r>
                        <a:rPr lang="en-US" sz="1100" b="1" i="0" u="none" strike="noStrike">
                          <a:solidFill>
                            <a:srgbClr val="000000"/>
                          </a:solidFill>
                          <a:latin typeface="Segoe UI"/>
                        </a:rPr>
                        <a:t>BuyerType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count</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729902">
                <a:tc>
                  <a:txBody>
                    <a:bodyPr/>
                    <a:lstStyle/>
                    <a:p>
                      <a:pPr algn="ctr" fontAlgn="ctr"/>
                      <a:r>
                        <a:rPr lang="en-US" sz="1100" b="0" i="0" u="none" strike="noStrike">
                          <a:solidFill>
                            <a:srgbClr val="000000"/>
                          </a:solidFill>
                          <a:latin typeface="Segoe UI"/>
                        </a:rPr>
                        <a:t>First-Time Buyer</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738695">
                <a:tc>
                  <a:txBody>
                    <a:bodyPr/>
                    <a:lstStyle/>
                    <a:p>
                      <a:pPr algn="ctr" fontAlgn="ctr"/>
                      <a:r>
                        <a:rPr lang="en-US" sz="1100" b="0" i="0" u="none" strike="noStrike">
                          <a:solidFill>
                            <a:srgbClr val="000000"/>
                          </a:solidFill>
                          <a:latin typeface="Segoe UI"/>
                        </a:rPr>
                        <a:t>Repeat Buyer</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dirty="0">
                          <a:solidFill>
                            <a:srgbClr val="000000"/>
                          </a:solidFill>
                          <a:latin typeface="Segoe UI"/>
                        </a:rPr>
                        <a:t>26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60BD29B5-1B58-809F-FEA7-B82105E94664}"/>
              </a:ext>
            </a:extLst>
          </p:cNvPr>
          <p:cNvSpPr>
            <a:spLocks noGrp="1"/>
          </p:cNvSpPr>
          <p:nvPr>
            <p:ph type="title"/>
          </p:nvPr>
        </p:nvSpPr>
        <p:spPr>
          <a:xfrm>
            <a:off x="426084" y="448733"/>
            <a:ext cx="6220250" cy="987876"/>
          </a:xfrm>
        </p:spPr>
        <p:txBody>
          <a:bodyPr/>
          <a:lstStyle/>
          <a:p>
            <a:r>
              <a:rPr lang="en-US" dirty="0" smtClean="0">
                <a:latin typeface="Times New Roman" pitchFamily="18" charset="0"/>
                <a:cs typeface="Times New Roman" pitchFamily="18" charset="0"/>
              </a:rPr>
              <a:t>customer sentiments</a:t>
            </a:r>
            <a:endParaRPr lang="en-US" dirty="0">
              <a:latin typeface="Times New Roman" pitchFamily="18" charset="0"/>
              <a:cs typeface="Times New Roman" pitchFamily="18" charset="0"/>
            </a:endParaRPr>
          </a:p>
        </p:txBody>
      </p:sp>
      <p:sp>
        <p:nvSpPr>
          <p:cNvPr id="10" name="Text Placeholder 6">
            <a:extLst>
              <a:ext uri="{FF2B5EF4-FFF2-40B4-BE49-F238E27FC236}">
                <a16:creationId xmlns="" xmlns:a16="http://schemas.microsoft.com/office/drawing/2014/main" id="{F70BD87D-F7DA-961B-4024-A354DC87D168}"/>
              </a:ext>
            </a:extLst>
          </p:cNvPr>
          <p:cNvSpPr>
            <a:spLocks noGrp="1"/>
          </p:cNvSpPr>
          <p:nvPr>
            <p:ph sz="quarter" idx="4294967295"/>
          </p:nvPr>
        </p:nvSpPr>
        <p:spPr>
          <a:xfrm>
            <a:off x="2819400" y="1786466"/>
            <a:ext cx="8508999" cy="4893733"/>
          </a:xfrm>
          <a:prstGeom prst="rect">
            <a:avLst/>
          </a:prstGeom>
        </p:spPr>
        <p:txBody>
          <a:bodyPr>
            <a:normAutofit/>
          </a:bodyPr>
          <a:lstStyle/>
          <a:p>
            <a:pPr>
              <a:buNone/>
            </a:pPr>
            <a:r>
              <a:rPr lang="en-US" sz="1600" b="1" dirty="0" smtClean="0">
                <a:latin typeface="Times New Roman" pitchFamily="18" charset="0"/>
                <a:cs typeface="Times New Roman" pitchFamily="18" charset="0"/>
              </a:rPr>
              <a:t>Based on Feedback:</a:t>
            </a:r>
            <a:r>
              <a:rPr lang="en-US" sz="1600" dirty="0" smtClean="0">
                <a:latin typeface="Times New Roman" pitchFamily="18" charset="0"/>
                <a:cs typeface="Times New Roman" pitchFamily="18" charset="0"/>
              </a:rPr>
              <a:t> </a:t>
            </a:r>
          </a:p>
          <a:p>
            <a:pPr>
              <a:buNone/>
            </a:pPr>
            <a:r>
              <a:rPr lang="en-US" sz="1600" b="1" dirty="0" smtClean="0">
                <a:latin typeface="Times New Roman" pitchFamily="18" charset="0"/>
                <a:cs typeface="Times New Roman" pitchFamily="18" charset="0"/>
              </a:rPr>
              <a:t>Positive Feedback:</a:t>
            </a:r>
            <a:r>
              <a:rPr lang="en-US" sz="1600" dirty="0" smtClean="0">
                <a:latin typeface="Times New Roman" pitchFamily="18" charset="0"/>
                <a:cs typeface="Times New Roman" pitchFamily="18" charset="0"/>
              </a:rPr>
              <a:t> Praise for product quality, delivery speed, and overall experience. Positive reviews often include words like “excellent,” “highly recommend,” and “top-notch.” </a:t>
            </a:r>
          </a:p>
          <a:p>
            <a:pPr>
              <a:buNone/>
            </a:pPr>
            <a:r>
              <a:rPr lang="en-US" sz="1600" b="1" dirty="0" smtClean="0">
                <a:latin typeface="Times New Roman" pitchFamily="18" charset="0"/>
                <a:cs typeface="Times New Roman" pitchFamily="18" charset="0"/>
              </a:rPr>
              <a:t>Indication:</a:t>
            </a:r>
            <a:r>
              <a:rPr lang="en-US" sz="1600" dirty="0" smtClean="0">
                <a:latin typeface="Times New Roman" pitchFamily="18" charset="0"/>
                <a:cs typeface="Times New Roman" pitchFamily="18" charset="0"/>
              </a:rPr>
              <a:t> These products are well-received, reflecting a stronger customer preference.(Product IDs 8 (5.0), 19 (4.4), 1 (4.0), and 20 (4.0))</a:t>
            </a:r>
          </a:p>
          <a:p>
            <a:pPr>
              <a:buNone/>
            </a:pPr>
            <a:r>
              <a:rPr lang="en-US" sz="1600" b="1" dirty="0" smtClean="0">
                <a:latin typeface="Times New Roman" pitchFamily="18" charset="0"/>
                <a:cs typeface="Times New Roman" pitchFamily="18" charset="0"/>
              </a:rPr>
              <a:t>Neutral Feedback:</a:t>
            </a:r>
            <a:r>
              <a:rPr lang="en-US" sz="1600" dirty="0" smtClean="0">
                <a:latin typeface="Times New Roman" pitchFamily="18" charset="0"/>
                <a:cs typeface="Times New Roman" pitchFamily="18" charset="0"/>
              </a:rPr>
              <a:t> Customers show moderate satisfaction with a few suggestions for improvement. Common phrases include "good quality but could be cheaper" or "average experience." </a:t>
            </a:r>
          </a:p>
          <a:p>
            <a:pPr>
              <a:buNone/>
            </a:pPr>
            <a:r>
              <a:rPr lang="en-US" sz="1600" b="1" dirty="0" smtClean="0">
                <a:latin typeface="Times New Roman" pitchFamily="18" charset="0"/>
                <a:cs typeface="Times New Roman" pitchFamily="18" charset="0"/>
              </a:rPr>
              <a:t>Indication:</a:t>
            </a:r>
            <a:r>
              <a:rPr lang="en-US" sz="1600" dirty="0" smtClean="0">
                <a:latin typeface="Times New Roman" pitchFamily="18" charset="0"/>
                <a:cs typeface="Times New Roman" pitchFamily="18" charset="0"/>
              </a:rPr>
              <a:t> No strong feelings of either satisfaction or dissatisfaction.( Product IDs 19 and 1)</a:t>
            </a:r>
          </a:p>
          <a:p>
            <a:pPr>
              <a:buNone/>
            </a:pPr>
            <a:r>
              <a:rPr lang="en-US" sz="1600" b="1" dirty="0" smtClean="0">
                <a:latin typeface="Times New Roman" pitchFamily="18" charset="0"/>
                <a:cs typeface="Times New Roman" pitchFamily="18" charset="0"/>
              </a:rPr>
              <a:t>Negative Feedback:</a:t>
            </a:r>
            <a:r>
              <a:rPr lang="en-US" sz="1600" dirty="0" smtClean="0">
                <a:latin typeface="Times New Roman" pitchFamily="18" charset="0"/>
                <a:cs typeface="Times New Roman" pitchFamily="18" charset="0"/>
              </a:rPr>
              <a:t> Complaints about product performance or value for money. Common phrases include "not worth the money," "product stopped working," and "disappointed with the performance.”</a:t>
            </a:r>
          </a:p>
          <a:p>
            <a:pPr>
              <a:buNone/>
            </a:pPr>
            <a:r>
              <a:rPr lang="en-US" sz="1600" b="1" dirty="0" smtClean="0">
                <a:latin typeface="Times New Roman" pitchFamily="18" charset="0"/>
                <a:cs typeface="Times New Roman" pitchFamily="18" charset="0"/>
              </a:rPr>
              <a:t>Indication:</a:t>
            </a:r>
            <a:r>
              <a:rPr lang="en-US" sz="1600" dirty="0" smtClean="0">
                <a:latin typeface="Times New Roman" pitchFamily="18" charset="0"/>
                <a:cs typeface="Times New Roman" pitchFamily="18" charset="0"/>
              </a:rPr>
              <a:t> These products require attention and improvement based on customer dissatisfaction.(Product IDs 7 (2.67), 4 (3.0), and 12 (3.0)) </a:t>
            </a:r>
          </a:p>
          <a:p>
            <a:pPr>
              <a:buNone/>
            </a:pPr>
            <a:r>
              <a:rPr lang="en-US" sz="1600" b="1" dirty="0" smtClean="0">
                <a:latin typeface="Times New Roman" pitchFamily="18" charset="0"/>
                <a:cs typeface="Times New Roman" pitchFamily="18" charset="0"/>
              </a:rPr>
              <a:t>Based on Average:</a:t>
            </a:r>
            <a:r>
              <a:rPr lang="en-US" sz="1600" dirty="0" smtClean="0">
                <a:latin typeface="Times New Roman" pitchFamily="18" charset="0"/>
                <a:cs typeface="Times New Roman" pitchFamily="18" charset="0"/>
              </a:rPr>
              <a:t> </a:t>
            </a:r>
          </a:p>
          <a:p>
            <a:pPr>
              <a:buNone/>
            </a:pPr>
            <a:r>
              <a:rPr lang="en-US" sz="1600" b="1" dirty="0" smtClean="0">
                <a:latin typeface="Times New Roman" pitchFamily="18" charset="0"/>
                <a:cs typeface="Times New Roman" pitchFamily="18" charset="0"/>
              </a:rPr>
              <a:t>High Ratings (4.0 and Above):</a:t>
            </a:r>
            <a:r>
              <a:rPr lang="en-US" sz="1600" dirty="0" smtClean="0">
                <a:latin typeface="Times New Roman" pitchFamily="18" charset="0"/>
                <a:cs typeface="Times New Roman" pitchFamily="18" charset="0"/>
              </a:rPr>
              <a:t> Suggest positive sentiment and high customer satisfaction. </a:t>
            </a:r>
          </a:p>
          <a:p>
            <a:pPr>
              <a:buNone/>
            </a:pPr>
            <a:r>
              <a:rPr lang="en-US" sz="1600" b="1" dirty="0" smtClean="0">
                <a:latin typeface="Times New Roman" pitchFamily="18" charset="0"/>
                <a:cs typeface="Times New Roman" pitchFamily="18" charset="0"/>
              </a:rPr>
              <a:t>Low Ratings (3.0 and Below):</a:t>
            </a:r>
            <a:r>
              <a:rPr lang="en-US" sz="1600" dirty="0" smtClean="0">
                <a:latin typeface="Times New Roman" pitchFamily="18" charset="0"/>
                <a:cs typeface="Times New Roman" pitchFamily="18" charset="0"/>
              </a:rPr>
              <a:t> Indicate dissatisfaction and areas for improvement. </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888484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76A9A9A7-F1D2-237D-AC72-E21A286F0A6F}"/>
              </a:ext>
            </a:extLst>
          </p:cNvPr>
          <p:cNvSpPr>
            <a:spLocks noGrp="1"/>
          </p:cNvSpPr>
          <p:nvPr>
            <p:ph type="title"/>
          </p:nvPr>
        </p:nvSpPr>
        <p:spPr>
          <a:xfrm>
            <a:off x="147742" y="135467"/>
            <a:ext cx="11146791" cy="778933"/>
          </a:xfrm>
        </p:spPr>
        <p:txBody>
          <a:bodyPr/>
          <a:lstStyle/>
          <a:p>
            <a:r>
              <a:rPr lang="en-US" dirty="0" smtClean="0">
                <a:latin typeface="Times New Roman" pitchFamily="18" charset="0"/>
                <a:cs typeface="Times New Roman" pitchFamily="18" charset="0"/>
              </a:rPr>
              <a:t>Concerns and Areas for Improvements</a:t>
            </a:r>
            <a:endParaRPr lang="en-US" dirty="0">
              <a:latin typeface="Times New Roman" pitchFamily="18" charset="0"/>
              <a:cs typeface="Times New Roman" pitchFamily="18" charset="0"/>
            </a:endParaRPr>
          </a:p>
        </p:txBody>
      </p:sp>
      <p:sp>
        <p:nvSpPr>
          <p:cNvPr id="9" name="Text Placeholder 6">
            <a:extLst>
              <a:ext uri="{FF2B5EF4-FFF2-40B4-BE49-F238E27FC236}">
                <a16:creationId xmlns="" xmlns:a16="http://schemas.microsoft.com/office/drawing/2014/main" id="{F70BD87D-F7DA-961B-4024-A354DC87D168}"/>
              </a:ext>
            </a:extLst>
          </p:cNvPr>
          <p:cNvSpPr>
            <a:spLocks noGrp="1"/>
          </p:cNvSpPr>
          <p:nvPr>
            <p:ph sz="quarter" idx="4294967295"/>
          </p:nvPr>
        </p:nvSpPr>
        <p:spPr>
          <a:xfrm>
            <a:off x="1981200" y="1049866"/>
            <a:ext cx="9779000" cy="5147733"/>
          </a:xfrm>
          <a:prstGeom prst="rect">
            <a:avLst/>
          </a:prstGeom>
        </p:spPr>
        <p:txBody>
          <a:bodyPr>
            <a:normAutofit fontScale="92500"/>
          </a:bodyPr>
          <a:lstStyle/>
          <a:p>
            <a:pPr>
              <a:buNone/>
            </a:pPr>
            <a:r>
              <a:rPr lang="en-US" sz="1900" b="1" dirty="0" smtClean="0">
                <a:latin typeface="Times New Roman" pitchFamily="18" charset="0"/>
                <a:cs typeface="Times New Roman" pitchFamily="18" charset="0"/>
              </a:rPr>
              <a:t>Key Complaints Identified:</a:t>
            </a:r>
            <a:r>
              <a:rPr lang="en-US" sz="1900" dirty="0" smtClean="0">
                <a:latin typeface="Times New Roman" pitchFamily="18" charset="0"/>
                <a:cs typeface="Times New Roman" pitchFamily="18" charset="0"/>
              </a:rPr>
              <a:t> </a:t>
            </a:r>
          </a:p>
          <a:p>
            <a:pPr>
              <a:buNone/>
            </a:pPr>
            <a:r>
              <a:rPr lang="en-US" sz="1600" b="1" dirty="0" smtClean="0">
                <a:latin typeface="Times New Roman" pitchFamily="18" charset="0"/>
                <a:cs typeface="Times New Roman" pitchFamily="18" charset="0"/>
              </a:rPr>
              <a:t>Product Quality &amp; Performance Issues:</a:t>
            </a:r>
            <a:r>
              <a:rPr lang="en-US" sz="1600" dirty="0" smtClean="0">
                <a:latin typeface="Times New Roman" pitchFamily="18" charset="0"/>
                <a:cs typeface="Times New Roman" pitchFamily="18" charset="0"/>
              </a:rPr>
              <a:t> Customers express dissatisfaction when products do not meet performance expectations, particularly in terms of reliability and longevity. </a:t>
            </a:r>
          </a:p>
          <a:p>
            <a:pPr>
              <a:buNone/>
            </a:pPr>
            <a:r>
              <a:rPr lang="en-US" sz="1600" b="1" dirty="0" smtClean="0">
                <a:latin typeface="Times New Roman" pitchFamily="18" charset="0"/>
                <a:cs typeface="Times New Roman" pitchFamily="18" charset="0"/>
              </a:rPr>
              <a:t>Poor Functionality or Usability:</a:t>
            </a:r>
            <a:r>
              <a:rPr lang="en-US" sz="1600" dirty="0" smtClean="0">
                <a:latin typeface="Times New Roman" pitchFamily="18" charset="0"/>
                <a:cs typeface="Times New Roman" pitchFamily="18" charset="0"/>
              </a:rPr>
              <a:t> Issues such as unclear instructions or difficulty using the product contribute to a negative experience. </a:t>
            </a:r>
          </a:p>
          <a:p>
            <a:pPr>
              <a:buNone/>
            </a:pPr>
            <a:r>
              <a:rPr lang="en-US" sz="1600" b="1" dirty="0" smtClean="0">
                <a:latin typeface="Times New Roman" pitchFamily="18" charset="0"/>
                <a:cs typeface="Times New Roman" pitchFamily="18" charset="0"/>
              </a:rPr>
              <a:t>Value for Money Concerns:</a:t>
            </a:r>
            <a:r>
              <a:rPr lang="en-US" sz="1600" dirty="0" smtClean="0">
                <a:latin typeface="Times New Roman" pitchFamily="18" charset="0"/>
                <a:cs typeface="Times New Roman" pitchFamily="18" charset="0"/>
              </a:rPr>
              <a:t> Customers feel the product price is too high relative to the quality, affecting overall satisfaction. </a:t>
            </a:r>
          </a:p>
          <a:p>
            <a:pPr>
              <a:buNone/>
            </a:pPr>
            <a:r>
              <a:rPr lang="en-US" sz="1600" b="1" dirty="0" smtClean="0">
                <a:latin typeface="Times New Roman" pitchFamily="18" charset="0"/>
                <a:cs typeface="Times New Roman" pitchFamily="18" charset="0"/>
              </a:rPr>
              <a:t>Unclear or Insufficient Instructions:</a:t>
            </a:r>
            <a:r>
              <a:rPr lang="en-US" sz="1600" dirty="0" smtClean="0">
                <a:latin typeface="Times New Roman" pitchFamily="18" charset="0"/>
                <a:cs typeface="Times New Roman" pitchFamily="18" charset="0"/>
              </a:rPr>
              <a:t> Difficulty understanding how to properly use the product leads to frustration and poor experiences. </a:t>
            </a:r>
          </a:p>
          <a:p>
            <a:pPr>
              <a:buNone/>
            </a:pPr>
            <a:r>
              <a:rPr lang="en-US" sz="1600" b="1" dirty="0" smtClean="0">
                <a:latin typeface="Times New Roman" pitchFamily="18" charset="0"/>
                <a:cs typeface="Times New Roman" pitchFamily="18" charset="0"/>
              </a:rPr>
              <a:t>Shipping &amp; Delivery Issues:</a:t>
            </a:r>
            <a:r>
              <a:rPr lang="en-US" sz="1600" dirty="0" smtClean="0">
                <a:latin typeface="Times New Roman" pitchFamily="18" charset="0"/>
                <a:cs typeface="Times New Roman" pitchFamily="18" charset="0"/>
              </a:rPr>
              <a:t> Delays in shipping or failure to meet delivery expectations may contribute to a negative customer experience. </a:t>
            </a:r>
          </a:p>
          <a:p>
            <a:pPr>
              <a:buNone/>
            </a:pPr>
            <a:r>
              <a:rPr lang="en-US" sz="1900" b="1" dirty="0" smtClean="0">
                <a:latin typeface="Times New Roman" pitchFamily="18" charset="0"/>
                <a:cs typeface="Times New Roman" pitchFamily="18" charset="0"/>
              </a:rPr>
              <a:t>Key Improvement Areas:</a:t>
            </a:r>
            <a:r>
              <a:rPr lang="en-US" sz="1900" dirty="0" smtClean="0">
                <a:latin typeface="Times New Roman" pitchFamily="18" charset="0"/>
                <a:cs typeface="Times New Roman" pitchFamily="18" charset="0"/>
              </a:rPr>
              <a:t> </a:t>
            </a:r>
          </a:p>
          <a:p>
            <a:pPr>
              <a:buNone/>
            </a:pPr>
            <a:r>
              <a:rPr lang="en-US" sz="1600" b="1" dirty="0" smtClean="0">
                <a:latin typeface="Times New Roman" pitchFamily="18" charset="0"/>
                <a:cs typeface="Times New Roman" pitchFamily="18" charset="0"/>
              </a:rPr>
              <a:t>Product Quality &amp; Reliability:</a:t>
            </a:r>
            <a:r>
              <a:rPr lang="en-US" sz="1600" dirty="0" smtClean="0">
                <a:latin typeface="Times New Roman" pitchFamily="18" charset="0"/>
                <a:cs typeface="Times New Roman" pitchFamily="18" charset="0"/>
              </a:rPr>
              <a:t> Enhance quality control and performance testing to ensure products meet customer expectations. Improve functionality, durability, and overall product reliability. </a:t>
            </a:r>
          </a:p>
          <a:p>
            <a:pPr>
              <a:buNone/>
            </a:pPr>
            <a:r>
              <a:rPr lang="en-US" sz="1600" b="1" dirty="0" smtClean="0">
                <a:latin typeface="Times New Roman" pitchFamily="18" charset="0"/>
                <a:cs typeface="Times New Roman" pitchFamily="18" charset="0"/>
              </a:rPr>
              <a:t>Clearer Product Descriptions &amp; Features:</a:t>
            </a:r>
            <a:r>
              <a:rPr lang="en-US" sz="1600" dirty="0" smtClean="0">
                <a:latin typeface="Times New Roman" pitchFamily="18" charset="0"/>
                <a:cs typeface="Times New Roman" pitchFamily="18" charset="0"/>
              </a:rPr>
              <a:t> Ensure product features are clearly communicated, and customers know exactly what to expect. </a:t>
            </a:r>
          </a:p>
          <a:p>
            <a:pPr>
              <a:buNone/>
            </a:pPr>
            <a:r>
              <a:rPr lang="en-US" sz="1600" b="1" dirty="0" smtClean="0">
                <a:latin typeface="Times New Roman" pitchFamily="18" charset="0"/>
                <a:cs typeface="Times New Roman" pitchFamily="18" charset="0"/>
              </a:rPr>
              <a:t>Improving Customer Support &amp; Instructions:</a:t>
            </a:r>
            <a:r>
              <a:rPr lang="en-US" sz="1600" dirty="0" smtClean="0">
                <a:latin typeface="Times New Roman" pitchFamily="18" charset="0"/>
                <a:cs typeface="Times New Roman" pitchFamily="18" charset="0"/>
              </a:rPr>
              <a:t> Provide better customer support and guidance to enhance product usability. </a:t>
            </a:r>
          </a:p>
          <a:p>
            <a:pPr>
              <a:buNone/>
            </a:pPr>
            <a:r>
              <a:rPr lang="en-US" sz="1600" b="1" dirty="0" smtClean="0">
                <a:latin typeface="Times New Roman" pitchFamily="18" charset="0"/>
                <a:cs typeface="Times New Roman" pitchFamily="18" charset="0"/>
              </a:rPr>
              <a:t>Shipping &amp; Logistics:</a:t>
            </a:r>
            <a:r>
              <a:rPr lang="en-US" sz="1600" dirty="0" smtClean="0">
                <a:latin typeface="Times New Roman" pitchFamily="18" charset="0"/>
                <a:cs typeface="Times New Roman" pitchFamily="18" charset="0"/>
              </a:rPr>
              <a:t> Consistent and reliable shipping performance to meet customer expectations and also ensure that the pricing aligns with product quality, and consider offering discounts or adjustments for underperforming products.</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4127695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60BD29B5-1B58-809F-FEA7-B82105E94664}"/>
              </a:ext>
            </a:extLst>
          </p:cNvPr>
          <p:cNvSpPr>
            <a:spLocks noGrp="1"/>
          </p:cNvSpPr>
          <p:nvPr>
            <p:ph type="title"/>
          </p:nvPr>
        </p:nvSpPr>
        <p:spPr>
          <a:xfrm>
            <a:off x="256749" y="499533"/>
            <a:ext cx="7803518" cy="1422400"/>
          </a:xfrm>
        </p:spPr>
        <p:txBody>
          <a:bodyPr/>
          <a:lstStyle/>
          <a:p>
            <a:r>
              <a:rPr lang="en-US" dirty="0" smtClean="0">
                <a:latin typeface="Times New Roman" pitchFamily="18" charset="0"/>
                <a:cs typeface="Times New Roman" pitchFamily="18" charset="0"/>
              </a:rPr>
              <a:t>Impact of Negative Reviews on Product Performance</a:t>
            </a:r>
            <a:endParaRPr lang="en-US" dirty="0">
              <a:latin typeface="Times New Roman" pitchFamily="18" charset="0"/>
              <a:cs typeface="Times New Roman" pitchFamily="18" charset="0"/>
            </a:endParaRPr>
          </a:p>
        </p:txBody>
      </p:sp>
      <p:sp>
        <p:nvSpPr>
          <p:cNvPr id="10" name="Text Placeholder 6">
            <a:extLst>
              <a:ext uri="{FF2B5EF4-FFF2-40B4-BE49-F238E27FC236}">
                <a16:creationId xmlns="" xmlns:a16="http://schemas.microsoft.com/office/drawing/2014/main" id="{F70BD87D-F7DA-961B-4024-A354DC87D168}"/>
              </a:ext>
            </a:extLst>
          </p:cNvPr>
          <p:cNvSpPr>
            <a:spLocks noGrp="1"/>
          </p:cNvSpPr>
          <p:nvPr>
            <p:ph sz="quarter" idx="4294967295"/>
          </p:nvPr>
        </p:nvSpPr>
        <p:spPr>
          <a:xfrm>
            <a:off x="364066" y="2243666"/>
            <a:ext cx="11065934" cy="4445000"/>
          </a:xfrm>
          <a:prstGeom prst="rect">
            <a:avLst/>
          </a:prstGeom>
        </p:spPr>
        <p:txBody>
          <a:bodyPr>
            <a:normAutofit/>
          </a:bodyPr>
          <a:lstStyle/>
          <a:p>
            <a:pPr>
              <a:buNone/>
            </a:pPr>
            <a:r>
              <a:rPr lang="en-US" sz="1600" b="1" dirty="0" smtClean="0">
                <a:latin typeface="Times New Roman" pitchFamily="18" charset="0"/>
                <a:cs typeface="Times New Roman" pitchFamily="18" charset="0"/>
              </a:rPr>
              <a:t>Low Feedback:</a:t>
            </a:r>
            <a:r>
              <a:rPr lang="en-US" sz="1600" dirty="0" smtClean="0">
                <a:latin typeface="Times New Roman" pitchFamily="18" charset="0"/>
                <a:cs typeface="Times New Roman" pitchFamily="18" charset="0"/>
              </a:rPr>
              <a:t> Products like </a:t>
            </a:r>
            <a:r>
              <a:rPr lang="en-US" sz="1600" b="1" dirty="0" smtClean="0">
                <a:latin typeface="Times New Roman" pitchFamily="18" charset="0"/>
                <a:cs typeface="Times New Roman" pitchFamily="18" charset="0"/>
              </a:rPr>
              <a:t>Product ID 3</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Product ID 4</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Product ID 6</a:t>
            </a:r>
            <a:r>
              <a:rPr lang="en-US" sz="1600" dirty="0" smtClean="0">
                <a:latin typeface="Times New Roman" pitchFamily="18" charset="0"/>
                <a:cs typeface="Times New Roman" pitchFamily="18" charset="0"/>
              </a:rPr>
              <a:t> have lower feedback counts and a mix of Negative and Poor reviews. Lack of consistency in product performance leading to varied customer experiences. Small issues may affect customer satisfaction, leading to negative feedback.</a:t>
            </a:r>
          </a:p>
          <a:p>
            <a:pPr>
              <a:buNone/>
            </a:pPr>
            <a:r>
              <a:rPr lang="en-US" sz="1600" b="1" dirty="0" smtClean="0">
                <a:latin typeface="Times New Roman" pitchFamily="18" charset="0"/>
                <a:cs typeface="Times New Roman" pitchFamily="18" charset="0"/>
              </a:rPr>
              <a:t>Common Complaints:</a:t>
            </a:r>
            <a:r>
              <a:rPr lang="en-US" sz="1600" dirty="0" smtClean="0">
                <a:latin typeface="Times New Roman" pitchFamily="18" charset="0"/>
                <a:cs typeface="Times New Roman" pitchFamily="18" charset="0"/>
              </a:rPr>
              <a:t> Negative reviews (1-2 stars) often focus on </a:t>
            </a:r>
            <a:r>
              <a:rPr lang="en-US" sz="1600" b="1" dirty="0" smtClean="0">
                <a:latin typeface="Times New Roman" pitchFamily="18" charset="0"/>
                <a:cs typeface="Times New Roman" pitchFamily="18" charset="0"/>
              </a:rPr>
              <a:t>poor product performance</a:t>
            </a:r>
            <a:r>
              <a:rPr lang="en-US" sz="1600" dirty="0" smtClean="0">
                <a:latin typeface="Times New Roman" pitchFamily="18" charset="0"/>
                <a:cs typeface="Times New Roman" pitchFamily="18" charset="0"/>
              </a:rPr>
              <a:t>, such as products that stop working or fail to meet expectations. Customers who gave 1 or 2 stars frequently cited performance issues, indicating that product </a:t>
            </a:r>
            <a:r>
              <a:rPr lang="en-US" sz="1600" b="1" dirty="0" smtClean="0">
                <a:latin typeface="Times New Roman" pitchFamily="18" charset="0"/>
                <a:cs typeface="Times New Roman" pitchFamily="18" charset="0"/>
              </a:rPr>
              <a:t>functionality</a:t>
            </a:r>
            <a:r>
              <a:rPr lang="en-US" sz="1600" dirty="0" smtClean="0">
                <a:latin typeface="Times New Roman" pitchFamily="18" charset="0"/>
                <a:cs typeface="Times New Roman" pitchFamily="18" charset="0"/>
              </a:rPr>
              <a:t> is a key factor driving dissatisfaction.</a:t>
            </a:r>
          </a:p>
          <a:p>
            <a:pPr>
              <a:buNone/>
            </a:pPr>
            <a:r>
              <a:rPr lang="en-US" sz="1600" b="1" dirty="0" smtClean="0">
                <a:latin typeface="Times New Roman" pitchFamily="18" charset="0"/>
                <a:cs typeface="Times New Roman" pitchFamily="18" charset="0"/>
              </a:rPr>
              <a:t>Negative Sentiment Linked to Pricing:</a:t>
            </a:r>
            <a:r>
              <a:rPr lang="en-US" sz="1600" dirty="0" smtClean="0">
                <a:latin typeface="Times New Roman" pitchFamily="18" charset="0"/>
                <a:cs typeface="Times New Roman" pitchFamily="18" charset="0"/>
              </a:rPr>
              <a:t> Many 3-star and 2-star reviews express frustration with products being </a:t>
            </a:r>
            <a:r>
              <a:rPr lang="en-US" sz="1600" b="1" dirty="0" smtClean="0">
                <a:latin typeface="Times New Roman" pitchFamily="18" charset="0"/>
                <a:cs typeface="Times New Roman" pitchFamily="18" charset="0"/>
              </a:rPr>
              <a:t>too expensive</a:t>
            </a:r>
            <a:r>
              <a:rPr lang="en-US" sz="1600" dirty="0" smtClean="0">
                <a:latin typeface="Times New Roman" pitchFamily="18" charset="0"/>
                <a:cs typeface="Times New Roman" pitchFamily="18" charset="0"/>
              </a:rPr>
              <a:t> for the quality they delivered. Reviews with phrases like “not worth the money” or “could be cheaper” suggest that pricing plays a role in negative sentiment, particularly when the value doesn’t match the price.</a:t>
            </a:r>
          </a:p>
          <a:p>
            <a:pPr>
              <a:buNone/>
            </a:pPr>
            <a:r>
              <a:rPr lang="en-US" sz="1600" b="1" dirty="0" smtClean="0">
                <a:latin typeface="Times New Roman" pitchFamily="18" charset="0"/>
                <a:cs typeface="Times New Roman" pitchFamily="18" charset="0"/>
              </a:rPr>
              <a:t>Experience with Usability:</a:t>
            </a:r>
            <a:r>
              <a:rPr lang="en-US" sz="1600" dirty="0" smtClean="0">
                <a:latin typeface="Times New Roman" pitchFamily="18" charset="0"/>
                <a:cs typeface="Times New Roman" pitchFamily="18" charset="0"/>
              </a:rPr>
              <a:t> Negative reviews often mention </a:t>
            </a:r>
            <a:r>
              <a:rPr lang="en-US" sz="1600" b="1" dirty="0" smtClean="0">
                <a:latin typeface="Times New Roman" pitchFamily="18" charset="0"/>
                <a:cs typeface="Times New Roman" pitchFamily="18" charset="0"/>
              </a:rPr>
              <a:t>unclear instructions</a:t>
            </a:r>
            <a:r>
              <a:rPr lang="en-US" sz="1600" dirty="0" smtClean="0">
                <a:latin typeface="Times New Roman" pitchFamily="18" charset="0"/>
                <a:cs typeface="Times New Roman" pitchFamily="18" charset="0"/>
              </a:rPr>
              <a:t> or difficulty using the product, which affects the </a:t>
            </a:r>
            <a:r>
              <a:rPr lang="en-US" sz="1600" b="1" dirty="0" smtClean="0">
                <a:latin typeface="Times New Roman" pitchFamily="18" charset="0"/>
                <a:cs typeface="Times New Roman" pitchFamily="18" charset="0"/>
              </a:rPr>
              <a:t>usability</a:t>
            </a:r>
            <a:r>
              <a:rPr lang="en-US" sz="1600" dirty="0" smtClean="0">
                <a:latin typeface="Times New Roman" pitchFamily="18" charset="0"/>
                <a:cs typeface="Times New Roman" pitchFamily="18" charset="0"/>
              </a:rPr>
              <a:t> and overall satisfaction.</a:t>
            </a:r>
          </a:p>
          <a:p>
            <a:pPr>
              <a:buNone/>
            </a:pPr>
            <a:r>
              <a:rPr lang="en-US" sz="1600" b="1" dirty="0" smtClean="0">
                <a:latin typeface="Times New Roman" pitchFamily="18" charset="0"/>
                <a:cs typeface="Times New Roman" pitchFamily="18" charset="0"/>
              </a:rPr>
              <a:t>Engagement Experience:</a:t>
            </a:r>
            <a:r>
              <a:rPr lang="en-US" sz="1600" dirty="0" smtClean="0">
                <a:latin typeface="Times New Roman" pitchFamily="18" charset="0"/>
                <a:cs typeface="Times New Roman" pitchFamily="18" charset="0"/>
              </a:rPr>
              <a:t> Products like </a:t>
            </a:r>
            <a:r>
              <a:rPr lang="en-US" sz="1600" b="1" dirty="0" smtClean="0">
                <a:latin typeface="Times New Roman" pitchFamily="18" charset="0"/>
                <a:cs typeface="Times New Roman" pitchFamily="18" charset="0"/>
              </a:rPr>
              <a:t>Product ID 7</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Product ID 4</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Product ID 12</a:t>
            </a:r>
            <a:r>
              <a:rPr lang="en-US" sz="1600" dirty="0" smtClean="0">
                <a:latin typeface="Times New Roman" pitchFamily="18" charset="0"/>
                <a:cs typeface="Times New Roman" pitchFamily="18" charset="0"/>
              </a:rPr>
              <a:t> receive relatively high views and clicks but low </a:t>
            </a:r>
            <a:r>
              <a:rPr lang="en-US" sz="1600" b="1" dirty="0" smtClean="0">
                <a:latin typeface="Times New Roman" pitchFamily="18" charset="0"/>
                <a:cs typeface="Times New Roman" pitchFamily="18" charset="0"/>
              </a:rPr>
              <a:t>likes</a:t>
            </a:r>
            <a:r>
              <a:rPr lang="en-US" sz="1600" dirty="0" smtClean="0">
                <a:latin typeface="Times New Roman" pitchFamily="18" charset="0"/>
                <a:cs typeface="Times New Roman" pitchFamily="18" charset="0"/>
              </a:rPr>
              <a:t> or </a:t>
            </a:r>
            <a:r>
              <a:rPr lang="en-US" sz="1600" b="1" dirty="0" smtClean="0">
                <a:latin typeface="Times New Roman" pitchFamily="18" charset="0"/>
                <a:cs typeface="Times New Roman" pitchFamily="18" charset="0"/>
              </a:rPr>
              <a:t>positive feedback</a:t>
            </a:r>
            <a:r>
              <a:rPr lang="en-US" sz="1600" dirty="0" smtClean="0">
                <a:latin typeface="Times New Roman" pitchFamily="18" charset="0"/>
                <a:cs typeface="Times New Roman" pitchFamily="18" charset="0"/>
              </a:rPr>
              <a:t>, indicating that: </a:t>
            </a:r>
            <a:r>
              <a:rPr lang="en-US" sz="1600" b="1" dirty="0" smtClean="0">
                <a:latin typeface="Times New Roman" pitchFamily="18" charset="0"/>
                <a:cs typeface="Times New Roman" pitchFamily="18" charset="0"/>
              </a:rPr>
              <a:t>Initial curiosity</a:t>
            </a:r>
            <a:r>
              <a:rPr lang="en-US" sz="1600" dirty="0" smtClean="0">
                <a:latin typeface="Times New Roman" pitchFamily="18" charset="0"/>
                <a:cs typeface="Times New Roman" pitchFamily="18" charset="0"/>
              </a:rPr>
              <a:t> is high, but once customers interact with the product, they are </a:t>
            </a:r>
            <a:r>
              <a:rPr lang="en-US" sz="1600" b="1" dirty="0" smtClean="0">
                <a:latin typeface="Times New Roman" pitchFamily="18" charset="0"/>
                <a:cs typeface="Times New Roman" pitchFamily="18" charset="0"/>
              </a:rPr>
              <a:t>disappointed</a:t>
            </a:r>
            <a:r>
              <a:rPr lang="en-US" sz="1600" dirty="0" smtClean="0">
                <a:latin typeface="Times New Roman" pitchFamily="18" charset="0"/>
                <a:cs typeface="Times New Roman" pitchFamily="18" charset="0"/>
              </a:rPr>
              <a:t>, leading to poor satisfaction and low engagement. </a:t>
            </a:r>
          </a:p>
          <a:p>
            <a:pPr>
              <a:buNone/>
            </a:pPr>
            <a:r>
              <a:rPr lang="en-US" sz="1600" b="1" dirty="0" smtClean="0">
                <a:latin typeface="Times New Roman" pitchFamily="18" charset="0"/>
                <a:cs typeface="Times New Roman" pitchFamily="18" charset="0"/>
              </a:rPr>
              <a:t>Overall:</a:t>
            </a:r>
            <a:r>
              <a:rPr lang="en-US" sz="1600" dirty="0" smtClean="0">
                <a:latin typeface="Times New Roman" pitchFamily="18" charset="0"/>
                <a:cs typeface="Times New Roman" pitchFamily="18" charset="0"/>
              </a:rPr>
              <a:t> Negative reviews correlate with low overall ratings, suggesting that these products are not meeting customer expectations consistently.</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888484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3B8EBC2C-6DD7-5003-38EB-40753046FE8C}"/>
              </a:ext>
            </a:extLst>
          </p:cNvPr>
          <p:cNvSpPr>
            <a:spLocks noGrp="1"/>
          </p:cNvSpPr>
          <p:nvPr>
            <p:ph sz="quarter" idx="13"/>
          </p:nvPr>
        </p:nvSpPr>
        <p:spPr>
          <a:xfrm>
            <a:off x="593724" y="2281239"/>
            <a:ext cx="6790055" cy="2679382"/>
          </a:xfrm>
        </p:spPr>
        <p:txBody>
          <a:bodyPr tIns="457200"/>
          <a:lstStyle/>
          <a:p>
            <a:pPr>
              <a:buNone/>
            </a:pPr>
            <a:r>
              <a:rPr smtClean="0">
                <a:latin typeface="Times New Roman" pitchFamily="18" charset="0"/>
                <a:cs typeface="Times New Roman" pitchFamily="18" charset="0"/>
              </a:rPr>
              <a:t>	Thank you for providing the opportunity to assess the challenges you're currently encountering in the market. In this report, we will offer valuable insights to enhance your marketing strategy and drive improved business outcomes.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346685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76A9A9A7-F1D2-237D-AC72-E21A286F0A6F}"/>
              </a:ext>
            </a:extLst>
          </p:cNvPr>
          <p:cNvSpPr>
            <a:spLocks noGrp="1"/>
          </p:cNvSpPr>
          <p:nvPr>
            <p:ph type="title"/>
          </p:nvPr>
        </p:nvSpPr>
        <p:spPr>
          <a:xfrm>
            <a:off x="190075" y="406401"/>
            <a:ext cx="11146791" cy="778933"/>
          </a:xfrm>
        </p:spPr>
        <p:txBody>
          <a:bodyPr/>
          <a:lstStyle/>
          <a:p>
            <a:r>
              <a:rPr lang="en-US" dirty="0" smtClean="0">
                <a:latin typeface="Times New Roman" pitchFamily="18" charset="0"/>
                <a:cs typeface="Times New Roman" pitchFamily="18" charset="0"/>
              </a:rPr>
              <a:t>Innovative Strategies to Elevate Customer Satisfaction</a:t>
            </a:r>
            <a:endParaRPr lang="en-US" dirty="0">
              <a:latin typeface="Times New Roman" pitchFamily="18" charset="0"/>
              <a:cs typeface="Times New Roman" pitchFamily="18" charset="0"/>
            </a:endParaRPr>
          </a:p>
        </p:txBody>
      </p:sp>
      <p:sp>
        <p:nvSpPr>
          <p:cNvPr id="9" name="Text Placeholder 6">
            <a:extLst>
              <a:ext uri="{FF2B5EF4-FFF2-40B4-BE49-F238E27FC236}">
                <a16:creationId xmlns="" xmlns:a16="http://schemas.microsoft.com/office/drawing/2014/main" id="{F70BD87D-F7DA-961B-4024-A354DC87D168}"/>
              </a:ext>
            </a:extLst>
          </p:cNvPr>
          <p:cNvSpPr>
            <a:spLocks noGrp="1"/>
          </p:cNvSpPr>
          <p:nvPr>
            <p:ph sz="quarter" idx="4294967295"/>
          </p:nvPr>
        </p:nvSpPr>
        <p:spPr>
          <a:xfrm>
            <a:off x="1947333" y="1346200"/>
            <a:ext cx="9779000" cy="5156199"/>
          </a:xfrm>
          <a:prstGeom prst="rect">
            <a:avLst/>
          </a:prstGeom>
        </p:spPr>
        <p:txBody>
          <a:bodyPr>
            <a:normAutofit/>
          </a:bodyPr>
          <a:lstStyle/>
          <a:p>
            <a:pPr>
              <a:buNone/>
            </a:pPr>
            <a:r>
              <a:rPr lang="en-US" sz="1600" b="1" dirty="0" smtClean="0">
                <a:latin typeface="Times New Roman" pitchFamily="18" charset="0"/>
                <a:cs typeface="Times New Roman" pitchFamily="18" charset="0"/>
              </a:rPr>
              <a:t>Focus on Negative Point:</a:t>
            </a:r>
            <a:r>
              <a:rPr lang="en-US" sz="1600" dirty="0" smtClean="0">
                <a:latin typeface="Times New Roman" pitchFamily="18" charset="0"/>
                <a:cs typeface="Times New Roman" pitchFamily="18" charset="0"/>
              </a:rPr>
              <a:t> Investigate direct customer feedback to identify the root causes of complaints and resolve them through product improvements. </a:t>
            </a:r>
          </a:p>
          <a:p>
            <a:pPr>
              <a:buNone/>
            </a:pPr>
            <a:r>
              <a:rPr lang="en-US" sz="1600" b="1" dirty="0" smtClean="0">
                <a:latin typeface="Times New Roman" pitchFamily="18" charset="0"/>
                <a:cs typeface="Times New Roman" pitchFamily="18" charset="0"/>
              </a:rPr>
              <a:t>Positive Reviews as Case Studies:</a:t>
            </a:r>
            <a:r>
              <a:rPr lang="en-US" sz="1600" dirty="0" smtClean="0">
                <a:latin typeface="Times New Roman" pitchFamily="18" charset="0"/>
                <a:cs typeface="Times New Roman" pitchFamily="18" charset="0"/>
              </a:rPr>
              <a:t> Analyze and understand the successful features of these products, and incorporate those elements into future product designs and marketing efforts. </a:t>
            </a:r>
          </a:p>
          <a:p>
            <a:pPr>
              <a:buNone/>
            </a:pPr>
            <a:r>
              <a:rPr lang="en-US" sz="1600" b="1" dirty="0" smtClean="0">
                <a:latin typeface="Times New Roman" pitchFamily="18" charset="0"/>
                <a:cs typeface="Times New Roman" pitchFamily="18" charset="0"/>
              </a:rPr>
              <a:t>Improve Communication:</a:t>
            </a:r>
            <a:r>
              <a:rPr lang="en-US" sz="1600" dirty="0" smtClean="0">
                <a:latin typeface="Times New Roman" pitchFamily="18" charset="0"/>
                <a:cs typeface="Times New Roman" pitchFamily="18" charset="0"/>
              </a:rPr>
              <a:t>  Enhance product information, clarify features, and improve instructions to better align customer expectations and shift neutral sentiment toward positive. </a:t>
            </a:r>
          </a:p>
          <a:p>
            <a:pPr>
              <a:buNone/>
            </a:pPr>
            <a:r>
              <a:rPr lang="en-US" sz="1600" b="1" dirty="0" smtClean="0">
                <a:latin typeface="Times New Roman" pitchFamily="18" charset="0"/>
                <a:cs typeface="Times New Roman" pitchFamily="18" charset="0"/>
              </a:rPr>
              <a:t>Product Quality Assurance:</a:t>
            </a:r>
            <a:r>
              <a:rPr lang="en-US" sz="1600" dirty="0" smtClean="0">
                <a:latin typeface="Times New Roman" pitchFamily="18" charset="0"/>
                <a:cs typeface="Times New Roman" pitchFamily="18" charset="0"/>
              </a:rPr>
              <a:t> Implement product quality assurance measures to reduce defects and improve product reliability. </a:t>
            </a:r>
          </a:p>
          <a:p>
            <a:pPr>
              <a:buNone/>
            </a:pPr>
            <a:r>
              <a:rPr lang="en-US" sz="1600" b="1" dirty="0" smtClean="0">
                <a:latin typeface="Times New Roman" pitchFamily="18" charset="0"/>
                <a:cs typeface="Times New Roman" pitchFamily="18" charset="0"/>
              </a:rPr>
              <a:t>Increase Customer Engagement:</a:t>
            </a:r>
            <a:r>
              <a:rPr lang="en-US" sz="1600" dirty="0" smtClean="0">
                <a:latin typeface="Times New Roman" pitchFamily="18" charset="0"/>
                <a:cs typeface="Times New Roman" pitchFamily="18" charset="0"/>
              </a:rPr>
              <a:t> Actively engage with customers by gathering more detailed feedback via surveys or direct communication channels. </a:t>
            </a:r>
          </a:p>
          <a:p>
            <a:pPr>
              <a:buNone/>
            </a:pPr>
            <a:r>
              <a:rPr lang="en-US" sz="1600" b="1" dirty="0" smtClean="0">
                <a:latin typeface="Times New Roman" pitchFamily="18" charset="0"/>
                <a:cs typeface="Times New Roman" pitchFamily="18" charset="0"/>
              </a:rPr>
              <a:t>Offer Personalized Support:</a:t>
            </a:r>
            <a:r>
              <a:rPr lang="en-US" sz="1600" dirty="0" smtClean="0">
                <a:latin typeface="Times New Roman" pitchFamily="18" charset="0"/>
                <a:cs typeface="Times New Roman" pitchFamily="18" charset="0"/>
              </a:rPr>
              <a:t> Provide customer support for recurring issues, such as technical problems or compatibility concerns, based on frequent negative feedback. </a:t>
            </a:r>
          </a:p>
          <a:p>
            <a:pPr>
              <a:buNone/>
            </a:pPr>
            <a:r>
              <a:rPr lang="en-US" sz="1600" b="1" dirty="0" smtClean="0">
                <a:latin typeface="Times New Roman" pitchFamily="18" charset="0"/>
                <a:cs typeface="Times New Roman" pitchFamily="18" charset="0"/>
              </a:rPr>
              <a:t>Monitor Customer Feedback:</a:t>
            </a:r>
            <a:r>
              <a:rPr lang="en-US" sz="1600" dirty="0" smtClean="0">
                <a:latin typeface="Times New Roman" pitchFamily="18" charset="0"/>
                <a:cs typeface="Times New Roman" pitchFamily="18" charset="0"/>
              </a:rPr>
              <a:t> Implement a system for regularly analyzing customer feedback and trends. </a:t>
            </a:r>
          </a:p>
          <a:p>
            <a:pPr>
              <a:buNone/>
            </a:pPr>
            <a:r>
              <a:rPr lang="en-US" sz="1600" b="1" dirty="0" smtClean="0">
                <a:latin typeface="Times New Roman" pitchFamily="18" charset="0"/>
                <a:cs typeface="Times New Roman" pitchFamily="18" charset="0"/>
              </a:rPr>
              <a:t>Clarify Instructions:</a:t>
            </a:r>
            <a:r>
              <a:rPr lang="en-US" sz="1600" dirty="0" smtClean="0">
                <a:latin typeface="Times New Roman" pitchFamily="18" charset="0"/>
                <a:cs typeface="Times New Roman" pitchFamily="18" charset="0"/>
              </a:rPr>
              <a:t> Address complaints about unclear instructions by providing better manuals, video tutorials, or clearer online guides. </a:t>
            </a:r>
          </a:p>
          <a:p>
            <a:pPr>
              <a:buNone/>
            </a:pPr>
            <a:r>
              <a:rPr lang="en-US" sz="1600" b="1" dirty="0" smtClean="0">
                <a:latin typeface="Times New Roman" pitchFamily="18" charset="0"/>
                <a:cs typeface="Times New Roman" pitchFamily="18" charset="0"/>
              </a:rPr>
              <a:t>Review Pricing Strategy:</a:t>
            </a:r>
            <a:r>
              <a:rPr lang="en-US" sz="1600" dirty="0" smtClean="0">
                <a:latin typeface="Times New Roman" pitchFamily="18" charset="0"/>
                <a:cs typeface="Times New Roman" pitchFamily="18" charset="0"/>
              </a:rPr>
              <a:t> Evaluate the </a:t>
            </a:r>
            <a:r>
              <a:rPr lang="en-US" sz="1600" b="1" dirty="0" smtClean="0">
                <a:latin typeface="Times New Roman" pitchFamily="18" charset="0"/>
                <a:cs typeface="Times New Roman" pitchFamily="18" charset="0"/>
              </a:rPr>
              <a:t>pricing strategy</a:t>
            </a:r>
            <a:r>
              <a:rPr lang="en-US" sz="1600" dirty="0" smtClean="0">
                <a:latin typeface="Times New Roman" pitchFamily="18" charset="0"/>
                <a:cs typeface="Times New Roman" pitchFamily="18" charset="0"/>
              </a:rPr>
              <a:t> for products that have received complaints about value for money (e.g., products mentioned as overpriced). </a:t>
            </a: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41276951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latin typeface="Times New Roman" pitchFamily="18" charset="0"/>
                <a:cs typeface="Times New Roman" pitchFamily="18" charset="0"/>
              </a:rPr>
              <a:t>Thank you</a:t>
            </a:r>
          </a:p>
        </p:txBody>
      </p:sp>
      <p:sp>
        <p:nvSpPr>
          <p:cNvPr id="3" name="Text Placeholder 2">
            <a:extLst>
              <a:ext uri="{FF2B5EF4-FFF2-40B4-BE49-F238E27FC236}">
                <a16:creationId xmlns=""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smtClean="0">
                <a:latin typeface="Times New Roman" pitchFamily="18" charset="0"/>
                <a:cs typeface="Times New Roman" pitchFamily="18" charset="0"/>
              </a:rPr>
              <a:t>Avinache. M</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GUVI Team</a:t>
            </a:r>
          </a:p>
          <a:p>
            <a:r>
              <a:rPr lang="en-IN" dirty="0" smtClean="0">
                <a:latin typeface="Times New Roman" pitchFamily="18" charset="0"/>
                <a:cs typeface="Times New Roman" pitchFamily="18" charset="0"/>
              </a:rPr>
              <a:t>Data Analyst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4261132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up of a plant">
            <a:extLst>
              <a:ext uri="{FF2B5EF4-FFF2-40B4-BE49-F238E27FC236}">
                <a16:creationId xmlns="" xmlns:a16="http://schemas.microsoft.com/office/drawing/2014/main" id="{8DB431A1-9806-9CFE-0E5F-1A5611C2A666}"/>
              </a:ext>
            </a:extLst>
          </p:cNvPr>
          <p:cNvPicPr>
            <a:picLocks noGrp="1" noChangeAspect="1"/>
          </p:cNvPicPr>
          <p:nvPr>
            <p:ph type="pic" sz="quarter" idx="13"/>
          </p:nvPr>
        </p:nvPicPr>
        <p:blipFill>
          <a:blip r:embed="rId3">
            <a:extLst>
              <a:ext uri="{28A0092B-C50C-407E-A947-70E740481C1C}">
                <a14:useLocalDpi xmlns="" xmlns:a14="http://schemas.microsoft.com/office/drawing/2010/main" val="0"/>
              </a:ext>
            </a:extLst>
          </a:blip>
          <a:srcRect l="23" r="23"/>
          <a:stretch/>
        </p:blipFill>
        <p:spPr>
          <a:xfrm>
            <a:off x="0" y="-16934"/>
            <a:ext cx="12192000" cy="6880225"/>
          </a:xfrm>
        </p:spPr>
      </p:pic>
      <p:sp>
        <p:nvSpPr>
          <p:cNvPr id="3" name="Title 2">
            <a:extLst>
              <a:ext uri="{FF2B5EF4-FFF2-40B4-BE49-F238E27FC236}">
                <a16:creationId xmlns="" xmlns:a16="http://schemas.microsoft.com/office/drawing/2014/main" id="{9C37279A-330D-886F-340D-494A5005E5FC}"/>
              </a:ext>
            </a:extLst>
          </p:cNvPr>
          <p:cNvSpPr>
            <a:spLocks noGrp="1"/>
          </p:cNvSpPr>
          <p:nvPr>
            <p:ph type="title"/>
          </p:nvPr>
        </p:nvSpPr>
        <p:spPr>
          <a:xfrm>
            <a:off x="6309359" y="444933"/>
            <a:ext cx="5477479" cy="3291840"/>
          </a:xfrm>
        </p:spPr>
        <p:txBody>
          <a:bodyPr/>
          <a:lstStyle/>
          <a:p>
            <a:r>
              <a:rPr lang="en-US" b="0" dirty="0" smtClean="0">
                <a:latin typeface="Times New Roman" pitchFamily="18" charset="0"/>
                <a:cs typeface="Times New Roman" pitchFamily="18" charset="0"/>
              </a:rPr>
              <a:t>Factors Influencing customer Engagement</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2249372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smtClean="0">
                <a:latin typeface="Times New Roman" pitchFamily="18" charset="0"/>
                <a:cs typeface="Times New Roman" pitchFamily="18" charset="0"/>
              </a:rPr>
              <a:t>Maximizing Content Interaction</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sz="1600" b="1" dirty="0" smtClean="0">
                <a:latin typeface="Times New Roman" pitchFamily="18" charset="0"/>
                <a:cs typeface="Times New Roman" pitchFamily="18" charset="0"/>
              </a:rPr>
              <a:t>Videos</a:t>
            </a:r>
            <a:r>
              <a:rPr lang="en-US" sz="1600" dirty="0" smtClean="0">
                <a:latin typeface="Times New Roman" pitchFamily="18" charset="0"/>
                <a:cs typeface="Times New Roman" pitchFamily="18" charset="0"/>
              </a:rPr>
              <a:t> may be the most effective content type in terms of engagement, likely due to their interactive nature. </a:t>
            </a:r>
          </a:p>
          <a:p>
            <a:r>
              <a:rPr lang="en-US" sz="1600" b="1" dirty="0" smtClean="0">
                <a:latin typeface="Times New Roman" pitchFamily="18" charset="0"/>
                <a:cs typeface="Times New Roman" pitchFamily="18" charset="0"/>
              </a:rPr>
              <a:t>Blogs</a:t>
            </a:r>
            <a:r>
              <a:rPr lang="en-US" sz="1600" dirty="0" smtClean="0">
                <a:latin typeface="Times New Roman" pitchFamily="18" charset="0"/>
                <a:cs typeface="Times New Roman" pitchFamily="18" charset="0"/>
              </a:rPr>
              <a:t> are also a strong contender but may need to focus on increasing </a:t>
            </a:r>
            <a:r>
              <a:rPr lang="en-US" sz="1600" b="1" dirty="0" smtClean="0">
                <a:latin typeface="Times New Roman" pitchFamily="18" charset="0"/>
                <a:cs typeface="Times New Roman" pitchFamily="18" charset="0"/>
              </a:rPr>
              <a:t>Likes</a:t>
            </a:r>
            <a:r>
              <a:rPr lang="en-US" sz="1600" dirty="0" smtClean="0">
                <a:latin typeface="Times New Roman" pitchFamily="18" charset="0"/>
                <a:cs typeface="Times New Roman" pitchFamily="18" charset="0"/>
              </a:rPr>
              <a:t> to match video content in overall engagement. </a:t>
            </a:r>
          </a:p>
          <a:p>
            <a:r>
              <a:rPr lang="en-US" sz="1600" b="1" dirty="0" smtClean="0">
                <a:latin typeface="Times New Roman" pitchFamily="18" charset="0"/>
                <a:cs typeface="Times New Roman" pitchFamily="18" charset="0"/>
              </a:rPr>
              <a:t>Social Media</a:t>
            </a:r>
            <a:r>
              <a:rPr lang="en-US" sz="1600" dirty="0" smtClean="0">
                <a:latin typeface="Times New Roman" pitchFamily="18" charset="0"/>
                <a:cs typeface="Times New Roman" pitchFamily="18" charset="0"/>
              </a:rPr>
              <a:t> content could improve by turning more views and clicks into engagement. This can be done by making the content more engaging. </a:t>
            </a:r>
          </a:p>
          <a:p>
            <a:r>
              <a:rPr lang="en-US" sz="1600" b="1" dirty="0" smtClean="0">
                <a:latin typeface="Times New Roman" pitchFamily="18" charset="0"/>
                <a:cs typeface="Times New Roman" pitchFamily="18" charset="0"/>
              </a:rPr>
              <a:t>Newsletters</a:t>
            </a:r>
            <a:r>
              <a:rPr lang="en-US" sz="1600" dirty="0" smtClean="0">
                <a:latin typeface="Times New Roman" pitchFamily="18" charset="0"/>
                <a:cs typeface="Times New Roman" pitchFamily="18" charset="0"/>
              </a:rPr>
              <a:t> might need to improve reach and engagement to match other content types, potentially through more engaging content formats. </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grpSp>
        <p:nvGrpSpPr>
          <p:cNvPr id="19"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9" name="Table 8"/>
          <p:cNvGraphicFramePr>
            <a:graphicFrameLocks noGrp="1"/>
          </p:cNvGraphicFramePr>
          <p:nvPr/>
        </p:nvGraphicFramePr>
        <p:xfrm>
          <a:off x="152400" y="2735583"/>
          <a:ext cx="3162300" cy="2453637"/>
        </p:xfrm>
        <a:graphic>
          <a:graphicData uri="http://schemas.openxmlformats.org/drawingml/2006/table">
            <a:tbl>
              <a:tblPr/>
              <a:tblGrid>
                <a:gridCol w="977265"/>
                <a:gridCol w="752475"/>
                <a:gridCol w="716280"/>
                <a:gridCol w="716280"/>
              </a:tblGrid>
              <a:tr h="613409">
                <a:tc>
                  <a:txBody>
                    <a:bodyPr/>
                    <a:lstStyle/>
                    <a:p>
                      <a:pPr algn="ctr" fontAlgn="ctr"/>
                      <a:r>
                        <a:rPr lang="en-US" sz="1100" b="1" i="0" u="none" strike="noStrike" dirty="0" err="1">
                          <a:solidFill>
                            <a:srgbClr val="000000"/>
                          </a:solidFill>
                          <a:latin typeface="Segoe UI"/>
                        </a:rPr>
                        <a:t>ContentType</a:t>
                      </a:r>
                      <a:endParaRPr lang="en-US" sz="1100" b="1" i="0" u="none" strike="noStrike" dirty="0">
                        <a:solidFill>
                          <a:srgbClr val="000000"/>
                        </a:solidFill>
                        <a:latin typeface="Segoe U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Likes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dirty="0">
                          <a:solidFill>
                            <a:srgbClr val="000000"/>
                          </a:solidFill>
                          <a:latin typeface="Segoe UI"/>
                        </a:rPr>
                        <a:t>Views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Clicks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306705">
                <a:tc>
                  <a:txBody>
                    <a:bodyPr/>
                    <a:lstStyle/>
                    <a:p>
                      <a:pPr algn="ctr" fontAlgn="ctr"/>
                      <a:r>
                        <a:rPr lang="en-US" sz="1100" b="1" i="0" u="none" strike="noStrike">
                          <a:solidFill>
                            <a:srgbClr val="000000"/>
                          </a:solidFill>
                          <a:latin typeface="Segoe UI"/>
                        </a:rPr>
                        <a:t>video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3473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64073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13803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06705">
                <a:tc>
                  <a:txBody>
                    <a:bodyPr/>
                    <a:lstStyle/>
                    <a:p>
                      <a:pPr algn="ctr" fontAlgn="ctr"/>
                      <a:r>
                        <a:rPr lang="en-US" sz="1100" b="1" i="0" u="none" strike="noStrike">
                          <a:solidFill>
                            <a:srgbClr val="000000"/>
                          </a:solidFill>
                          <a:latin typeface="Segoe UI"/>
                        </a:rPr>
                        <a:t>blog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2999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65977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14300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613409">
                <a:tc>
                  <a:txBody>
                    <a:bodyPr/>
                    <a:lstStyle/>
                    <a:p>
                      <a:pPr algn="ctr" fontAlgn="ctr"/>
                      <a:r>
                        <a:rPr lang="en-US" sz="1100" b="1" i="0" u="none" strike="noStrike">
                          <a:solidFill>
                            <a:srgbClr val="000000"/>
                          </a:solidFill>
                          <a:latin typeface="Segoe UI"/>
                        </a:rPr>
                        <a:t>socialmedia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2594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59936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12498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613409">
                <a:tc>
                  <a:txBody>
                    <a:bodyPr/>
                    <a:lstStyle/>
                    <a:p>
                      <a:pPr algn="ctr" fontAlgn="ctr"/>
                      <a:r>
                        <a:rPr lang="en-US" sz="1100" b="1" i="0" u="none" strike="noStrike">
                          <a:solidFill>
                            <a:srgbClr val="000000"/>
                          </a:solidFill>
                          <a:latin typeface="Segoe UI"/>
                        </a:rPr>
                        <a:t>newsletter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1380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37059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dirty="0">
                          <a:solidFill>
                            <a:srgbClr val="000000"/>
                          </a:solidFill>
                          <a:latin typeface="Segoe UI"/>
                        </a:rPr>
                        <a:t>6350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smtClean="0">
                <a:latin typeface="Times New Roman" pitchFamily="18" charset="0"/>
                <a:cs typeface="Times New Roman" pitchFamily="18" charset="0"/>
              </a:rPr>
              <a:t>Drop-Off Rates</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homepage</a:t>
            </a:r>
            <a:r>
              <a:rPr lang="en-US" sz="1600" dirty="0" smtClean="0">
                <a:latin typeface="Times New Roman" pitchFamily="18" charset="0"/>
                <a:cs typeface="Times New Roman" pitchFamily="18" charset="0"/>
              </a:rPr>
              <a:t> has the highest drop-off rate (48.19%), which could indicate that many customers are leaving early in the process, possibly due to lack of engagement or having lower experience in product ratings </a:t>
            </a:r>
          </a:p>
          <a:p>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product page</a:t>
            </a:r>
            <a:r>
              <a:rPr lang="en-US" sz="1600" dirty="0" smtClean="0">
                <a:latin typeface="Times New Roman" pitchFamily="18" charset="0"/>
                <a:cs typeface="Times New Roman" pitchFamily="18" charset="0"/>
              </a:rPr>
              <a:t> has a moderate drop-off rate of 28.92%, indicating that some customers are still leaving but the issue is less severe compared to the homepage. </a:t>
            </a:r>
          </a:p>
          <a:p>
            <a:r>
              <a:rPr lang="en-US" sz="1600" dirty="0" smtClean="0">
                <a:latin typeface="Times New Roman" pitchFamily="18" charset="0"/>
                <a:cs typeface="Times New Roman" pitchFamily="18" charset="0"/>
              </a:rPr>
              <a:t>Although the checkout stage has the lowest drop-off rate at 22.89%, still 70% of potential buyers still abandon their carts, possibly due to dissatisfaction with factors like product quality, pricing, or reviews. Only 30% of customers continue to complete their purchase.</a:t>
            </a:r>
          </a:p>
          <a:p>
            <a:r>
              <a:rPr lang="en-US" sz="1600" dirty="0" smtClean="0">
                <a:latin typeface="Times New Roman" pitchFamily="18" charset="0"/>
                <a:cs typeface="Times New Roman" pitchFamily="18" charset="0"/>
              </a:rPr>
              <a:t>The main area of concern is the </a:t>
            </a:r>
            <a:r>
              <a:rPr lang="en-US" sz="1600" b="1" dirty="0" smtClean="0">
                <a:latin typeface="Times New Roman" pitchFamily="18" charset="0"/>
                <a:cs typeface="Times New Roman" pitchFamily="18" charset="0"/>
              </a:rPr>
              <a:t>homepage</a:t>
            </a:r>
            <a:r>
              <a:rPr lang="en-US" sz="1600" dirty="0" smtClean="0">
                <a:latin typeface="Times New Roman" pitchFamily="18" charset="0"/>
                <a:cs typeface="Times New Roman" pitchFamily="18" charset="0"/>
              </a:rPr>
              <a:t> stage, where almost half of the customers drop off. Improvements in user experience or engagement at this stage could lead to reduce the customers drop off. </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11" name="Table 10"/>
          <p:cNvGraphicFramePr>
            <a:graphicFrameLocks noGrp="1"/>
          </p:cNvGraphicFramePr>
          <p:nvPr/>
        </p:nvGraphicFramePr>
        <p:xfrm>
          <a:off x="327660" y="2385060"/>
          <a:ext cx="3223260" cy="1706880"/>
        </p:xfrm>
        <a:graphic>
          <a:graphicData uri="http://schemas.openxmlformats.org/drawingml/2006/table">
            <a:tbl>
              <a:tblPr/>
              <a:tblGrid>
                <a:gridCol w="1074420"/>
                <a:gridCol w="1074420"/>
                <a:gridCol w="1074420"/>
              </a:tblGrid>
              <a:tr h="469060">
                <a:tc>
                  <a:txBody>
                    <a:bodyPr/>
                    <a:lstStyle/>
                    <a:p>
                      <a:pPr algn="ctr" fontAlgn="ctr"/>
                      <a:r>
                        <a:rPr lang="en-US" sz="1100" b="1" i="0" u="none" strike="noStrike" dirty="0">
                          <a:solidFill>
                            <a:srgbClr val="000000"/>
                          </a:solidFill>
                          <a:latin typeface="Segoe UI"/>
                        </a:rPr>
                        <a:t>Stage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dirty="0" err="1">
                          <a:solidFill>
                            <a:srgbClr val="000000"/>
                          </a:solidFill>
                          <a:latin typeface="Segoe UI"/>
                        </a:rPr>
                        <a:t>CustomerCount</a:t>
                      </a:r>
                      <a:endParaRPr lang="en-US" sz="1100" b="1" i="0" u="none" strike="noStrike" dirty="0">
                        <a:solidFill>
                          <a:srgbClr val="000000"/>
                        </a:solidFill>
                        <a:latin typeface="Segoe UI"/>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DropOffRate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245808">
                <a:tc>
                  <a:txBody>
                    <a:bodyPr/>
                    <a:lstStyle/>
                    <a:p>
                      <a:pPr algn="ctr" fontAlgn="ctr"/>
                      <a:r>
                        <a:rPr lang="en-US" sz="1100" b="0" i="0" u="none" strike="noStrike">
                          <a:solidFill>
                            <a:srgbClr val="000000"/>
                          </a:solidFill>
                          <a:latin typeface="Segoe UI"/>
                        </a:rPr>
                        <a:t>checkout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19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22.8916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91617">
                <a:tc>
                  <a:txBody>
                    <a:bodyPr/>
                    <a:lstStyle/>
                    <a:p>
                      <a:pPr algn="ctr" fontAlgn="ctr"/>
                      <a:r>
                        <a:rPr lang="en-US" sz="1100" b="0" i="0" u="none" strike="noStrike">
                          <a:solidFill>
                            <a:srgbClr val="000000"/>
                          </a:solidFill>
                          <a:latin typeface="Segoe UI"/>
                        </a:rPr>
                        <a:t>homepage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48.1928</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500395">
                <a:tc>
                  <a:txBody>
                    <a:bodyPr/>
                    <a:lstStyle/>
                    <a:p>
                      <a:pPr algn="ctr" fontAlgn="ctr"/>
                      <a:r>
                        <a:rPr lang="en-US" sz="1100" b="0" i="0" u="none" strike="noStrike">
                          <a:solidFill>
                            <a:srgbClr val="000000"/>
                          </a:solidFill>
                          <a:latin typeface="Segoe UI"/>
                        </a:rPr>
                        <a:t>productpage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dirty="0">
                          <a:solidFill>
                            <a:srgbClr val="000000"/>
                          </a:solidFill>
                          <a:latin typeface="Segoe UI"/>
                        </a:rPr>
                        <a:t>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dirty="0">
                          <a:solidFill>
                            <a:srgbClr val="000000"/>
                          </a:solidFill>
                          <a:latin typeface="Segoe UI"/>
                        </a:rPr>
                        <a:t>28.9157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graphicFrame>
        <p:nvGraphicFramePr>
          <p:cNvPr id="12" name="Table 11"/>
          <p:cNvGraphicFramePr>
            <a:graphicFrameLocks noGrp="1"/>
          </p:cNvGraphicFramePr>
          <p:nvPr/>
        </p:nvGraphicFramePr>
        <p:xfrm>
          <a:off x="160020" y="4255241"/>
          <a:ext cx="3482340" cy="1566440"/>
        </p:xfrm>
        <a:graphic>
          <a:graphicData uri="http://schemas.openxmlformats.org/drawingml/2006/table">
            <a:tbl>
              <a:tblPr/>
              <a:tblGrid>
                <a:gridCol w="723900"/>
                <a:gridCol w="723900"/>
                <a:gridCol w="1163955"/>
                <a:gridCol w="870585"/>
              </a:tblGrid>
              <a:tr h="622132">
                <a:tc>
                  <a:txBody>
                    <a:bodyPr/>
                    <a:lstStyle/>
                    <a:p>
                      <a:pPr algn="ctr" fontAlgn="ctr"/>
                      <a:r>
                        <a:rPr lang="en-US" sz="1100" b="1" i="0" u="none" strike="noStrike">
                          <a:solidFill>
                            <a:srgbClr val="000000"/>
                          </a:solidFill>
                          <a:latin typeface="Segoe UI"/>
                        </a:rPr>
                        <a:t>Stage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Action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CustomerCount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DropOffRate</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311066">
                <a:tc>
                  <a:txBody>
                    <a:bodyPr/>
                    <a:lstStyle/>
                    <a:p>
                      <a:pPr algn="ctr" fontAlgn="ctr"/>
                      <a:r>
                        <a:rPr lang="en-US" sz="1100" b="0" i="0" u="none" strike="noStrike">
                          <a:solidFill>
                            <a:srgbClr val="000000"/>
                          </a:solidFill>
                          <a:latin typeface="Segoe UI"/>
                        </a:rPr>
                        <a:t>checkout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Drop-off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70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633242">
                <a:tc>
                  <a:txBody>
                    <a:bodyPr/>
                    <a:lstStyle/>
                    <a:p>
                      <a:pPr algn="ctr" fontAlgn="ctr"/>
                      <a:r>
                        <a:rPr lang="en-US" sz="1100" b="0" i="0" u="none" strike="noStrike">
                          <a:solidFill>
                            <a:srgbClr val="000000"/>
                          </a:solidFill>
                          <a:latin typeface="Segoe UI"/>
                        </a:rPr>
                        <a:t>checkout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Purchase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dirty="0">
                          <a:solidFill>
                            <a:srgbClr val="000000"/>
                          </a:solidFill>
                          <a:latin typeface="Segoe UI"/>
                        </a:rPr>
                        <a:t>30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smtClean="0">
                <a:latin typeface="Times New Roman" pitchFamily="18" charset="0"/>
                <a:cs typeface="Times New Roman" pitchFamily="18" charset="0"/>
              </a:rPr>
              <a:t>Campaign Engagement</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3657600" y="2281238"/>
            <a:ext cx="7810500" cy="2468562"/>
          </a:xfrm>
        </p:spPr>
        <p:txBody>
          <a:bodyPr>
            <a:normAutofit/>
          </a:bodyPr>
          <a:lstStyle/>
          <a:p>
            <a:r>
              <a:rPr lang="en-US" sz="1600" b="1" dirty="0" smtClean="0">
                <a:latin typeface="Times New Roman" pitchFamily="18" charset="0"/>
                <a:cs typeface="Times New Roman" pitchFamily="18" charset="0"/>
              </a:rPr>
              <a:t>Top-performing campaigns</a:t>
            </a:r>
            <a:r>
              <a:rPr lang="en-US" sz="1600" dirty="0" smtClean="0">
                <a:latin typeface="Times New Roman" pitchFamily="18" charset="0"/>
                <a:cs typeface="Times New Roman" pitchFamily="18" charset="0"/>
              </a:rPr>
              <a:t> (like Campaign 17, 7, 11, 18) should continue leveraging their strategies to maintain or boost engagement levels. </a:t>
            </a:r>
            <a:endParaRPr lang="en-US" sz="1600" b="1"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campaigns</a:t>
            </a:r>
            <a:r>
              <a:rPr lang="en-US" sz="1600" dirty="0" smtClean="0">
                <a:latin typeface="Times New Roman" pitchFamily="18" charset="0"/>
                <a:cs typeface="Times New Roman" pitchFamily="18" charset="0"/>
              </a:rPr>
              <a:t> (like Campaign 10, 19, 13, 20) need more strategies to improve visibility and engagement, possibly by enhancing the content or revising the campaign's approach to better capture the audience's attention.</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10" name="Table 9"/>
          <p:cNvGraphicFramePr>
            <a:graphicFrameLocks noGrp="1"/>
          </p:cNvGraphicFramePr>
          <p:nvPr/>
        </p:nvGraphicFramePr>
        <p:xfrm>
          <a:off x="220134" y="2049673"/>
          <a:ext cx="3005668" cy="1756895"/>
        </p:xfrm>
        <a:graphic>
          <a:graphicData uri="http://schemas.openxmlformats.org/drawingml/2006/table">
            <a:tbl>
              <a:tblPr/>
              <a:tblGrid>
                <a:gridCol w="751417"/>
                <a:gridCol w="751417"/>
                <a:gridCol w="751417"/>
                <a:gridCol w="751417"/>
              </a:tblGrid>
              <a:tr h="500206">
                <a:tc>
                  <a:txBody>
                    <a:bodyPr/>
                    <a:lstStyle/>
                    <a:p>
                      <a:pPr algn="ctr" fontAlgn="ctr"/>
                      <a:r>
                        <a:rPr lang="en-US" sz="1100" b="1" i="0" u="none" strike="noStrike">
                          <a:solidFill>
                            <a:srgbClr val="000000"/>
                          </a:solidFill>
                          <a:latin typeface="Segoe UI"/>
                        </a:rPr>
                        <a:t>CampaignID</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Likes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Views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Clicks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250103">
                <a:tc>
                  <a:txBody>
                    <a:bodyPr/>
                    <a:lstStyle/>
                    <a:p>
                      <a:pPr algn="ctr" fontAlgn="ctr"/>
                      <a:r>
                        <a:rPr lang="en-US" sz="1100" b="0" i="0" u="none" strike="noStrike">
                          <a:solidFill>
                            <a:srgbClr val="000000"/>
                          </a:solidFill>
                          <a:latin typeface="Segoe UI"/>
                        </a:rPr>
                        <a:t>17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1910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27141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7077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48018">
                <a:tc>
                  <a:txBody>
                    <a:bodyPr/>
                    <a:lstStyle/>
                    <a:p>
                      <a:pPr algn="ctr" fontAlgn="ctr"/>
                      <a:r>
                        <a:rPr lang="en-US" sz="1100" b="0" i="0" u="none" strike="noStrike">
                          <a:solidFill>
                            <a:srgbClr val="000000"/>
                          </a:solidFill>
                          <a:latin typeface="Segoe UI"/>
                        </a:rPr>
                        <a:t>7</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1103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20423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5648</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50103">
                <a:tc>
                  <a:txBody>
                    <a:bodyPr/>
                    <a:lstStyle/>
                    <a:p>
                      <a:pPr algn="ctr" fontAlgn="ctr"/>
                      <a:r>
                        <a:rPr lang="en-US" sz="1100" b="0" i="0" u="none" strike="noStrike">
                          <a:solidFill>
                            <a:srgbClr val="000000"/>
                          </a:solidFill>
                          <a:latin typeface="Segoe UI"/>
                        </a:rPr>
                        <a:t>11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990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12726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3014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49430">
                <a:tc>
                  <a:txBody>
                    <a:bodyPr/>
                    <a:lstStyle/>
                    <a:p>
                      <a:pPr algn="ctr" fontAlgn="ctr"/>
                      <a:r>
                        <a:rPr lang="en-US" sz="1100" b="0" i="0" u="none" strike="noStrike">
                          <a:solidFill>
                            <a:srgbClr val="000000"/>
                          </a:solidFill>
                          <a:latin typeface="Segoe UI"/>
                        </a:rPr>
                        <a:t>18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907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24383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3350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59035">
                <a:tc>
                  <a:txBody>
                    <a:bodyPr/>
                    <a:lstStyle/>
                    <a:p>
                      <a:pPr algn="ctr" fontAlgn="ctr"/>
                      <a:r>
                        <a:rPr lang="en-US" sz="1100" b="0" i="0" u="none" strike="noStrike">
                          <a:solidFill>
                            <a:srgbClr val="000000"/>
                          </a:solidFill>
                          <a:latin typeface="Segoe UI"/>
                        </a:rPr>
                        <a:t>16</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849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15126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3918</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graphicFrame>
        <p:nvGraphicFramePr>
          <p:cNvPr id="13" name="Table 12"/>
          <p:cNvGraphicFramePr>
            <a:graphicFrameLocks noGrp="1"/>
          </p:cNvGraphicFramePr>
          <p:nvPr/>
        </p:nvGraphicFramePr>
        <p:xfrm>
          <a:off x="220133" y="3951287"/>
          <a:ext cx="3073400" cy="1798999"/>
        </p:xfrm>
        <a:graphic>
          <a:graphicData uri="http://schemas.openxmlformats.org/drawingml/2006/table">
            <a:tbl>
              <a:tblPr/>
              <a:tblGrid>
                <a:gridCol w="768350"/>
                <a:gridCol w="768350"/>
                <a:gridCol w="768350"/>
                <a:gridCol w="768350"/>
              </a:tblGrid>
              <a:tr h="509573">
                <a:tc>
                  <a:txBody>
                    <a:bodyPr/>
                    <a:lstStyle/>
                    <a:p>
                      <a:pPr algn="ctr" fontAlgn="ctr"/>
                      <a:r>
                        <a:rPr lang="en-US" sz="1100" b="1" i="0" u="none" strike="noStrike">
                          <a:solidFill>
                            <a:srgbClr val="000000"/>
                          </a:solidFill>
                          <a:latin typeface="Segoe UI"/>
                        </a:rPr>
                        <a:t>CampaignID</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Likes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Views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Clicks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254786">
                <a:tc>
                  <a:txBody>
                    <a:bodyPr/>
                    <a:lstStyle/>
                    <a:p>
                      <a:pPr algn="ctr" fontAlgn="ctr"/>
                      <a:r>
                        <a:rPr lang="en-US" sz="1100" b="0" i="0" u="none" strike="noStrike">
                          <a:solidFill>
                            <a:srgbClr val="000000"/>
                          </a:solidFill>
                          <a:latin typeface="Segoe UI"/>
                        </a:rPr>
                        <a:t>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303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9167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1215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45821">
                <a:tc>
                  <a:txBody>
                    <a:bodyPr/>
                    <a:lstStyle/>
                    <a:p>
                      <a:pPr algn="ctr" fontAlgn="ctr"/>
                      <a:r>
                        <a:rPr lang="en-US" sz="1100" b="0" i="0" u="none" strike="noStrike">
                          <a:solidFill>
                            <a:srgbClr val="000000"/>
                          </a:solidFill>
                          <a:latin typeface="Segoe UI"/>
                        </a:rPr>
                        <a:t>20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159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4423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749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54786">
                <a:tc>
                  <a:txBody>
                    <a:bodyPr/>
                    <a:lstStyle/>
                    <a:p>
                      <a:pPr algn="ctr" fontAlgn="ctr"/>
                      <a:r>
                        <a:rPr lang="en-US" sz="1100" b="0" i="0" u="none" strike="noStrike">
                          <a:solidFill>
                            <a:srgbClr val="000000"/>
                          </a:solidFill>
                          <a:latin typeface="Segoe UI"/>
                        </a:rPr>
                        <a:t>13</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136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7546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1715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70147">
                <a:tc>
                  <a:txBody>
                    <a:bodyPr/>
                    <a:lstStyle/>
                    <a:p>
                      <a:pPr algn="ctr" fontAlgn="ctr"/>
                      <a:r>
                        <a:rPr lang="en-US" sz="1100" b="0" i="0" u="none" strike="noStrike">
                          <a:solidFill>
                            <a:srgbClr val="000000"/>
                          </a:solidFill>
                          <a:latin typeface="Segoe UI"/>
                        </a:rPr>
                        <a:t>19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9935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781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63886">
                <a:tc>
                  <a:txBody>
                    <a:bodyPr/>
                    <a:lstStyle/>
                    <a:p>
                      <a:pPr algn="ctr" fontAlgn="ctr"/>
                      <a:r>
                        <a:rPr lang="en-US" sz="1100" b="0" i="0" u="none" strike="noStrike">
                          <a:solidFill>
                            <a:srgbClr val="000000"/>
                          </a:solidFill>
                          <a:latin typeface="Segoe UI"/>
                        </a:rPr>
                        <a:t>10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1141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46</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smtClean="0">
                <a:latin typeface="Times New Roman" pitchFamily="18" charset="0"/>
                <a:cs typeface="Times New Roman" pitchFamily="18" charset="0"/>
              </a:rPr>
              <a:t>Stage Duration</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3657600" y="2281238"/>
            <a:ext cx="7810500" cy="2468562"/>
          </a:xfrm>
        </p:spPr>
        <p:txBody>
          <a:bodyPr>
            <a:normAutofit/>
          </a:bodyPr>
          <a:lstStyle/>
          <a:p>
            <a:r>
              <a:rPr lang="en-US" sz="1600" dirty="0" smtClean="0">
                <a:latin typeface="Times New Roman" pitchFamily="18" charset="0"/>
                <a:cs typeface="Times New Roman" pitchFamily="18" charset="0"/>
              </a:rPr>
              <a:t>The table indicates that the majority of the time is spent on the </a:t>
            </a:r>
            <a:r>
              <a:rPr lang="en-US" sz="1600" b="1" dirty="0" smtClean="0">
                <a:latin typeface="Times New Roman" pitchFamily="18" charset="0"/>
                <a:cs typeface="Times New Roman" pitchFamily="18" charset="0"/>
              </a:rPr>
              <a:t>homepage</a:t>
            </a:r>
            <a:r>
              <a:rPr lang="en-US" sz="1600" dirty="0" smtClean="0">
                <a:latin typeface="Times New Roman" pitchFamily="18" charset="0"/>
                <a:cs typeface="Times New Roman" pitchFamily="18" charset="0"/>
              </a:rPr>
              <a:t> (6,200 seconds for view and 2,469 seconds for click). However, there seems to be a drop in engagement when users move from the homepage to product pages and checkout.</a:t>
            </a:r>
          </a:p>
          <a:p>
            <a:r>
              <a:rPr lang="en-US" sz="1600" dirty="0" smtClean="0">
                <a:latin typeface="Times New Roman" pitchFamily="18" charset="0"/>
                <a:cs typeface="Times New Roman" pitchFamily="18" charset="0"/>
              </a:rPr>
              <a:t>Focusing on improving user interaction and engagement during the homepage stage—such as enhancing product visibility, simplifying navigation, and encouraging product views </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11" name="Table 10"/>
          <p:cNvGraphicFramePr>
            <a:graphicFrameLocks noGrp="1"/>
          </p:cNvGraphicFramePr>
          <p:nvPr/>
        </p:nvGraphicFramePr>
        <p:xfrm>
          <a:off x="262465" y="2491635"/>
          <a:ext cx="3234267" cy="2612513"/>
        </p:xfrm>
        <a:graphic>
          <a:graphicData uri="http://schemas.openxmlformats.org/drawingml/2006/table">
            <a:tbl>
              <a:tblPr/>
              <a:tblGrid>
                <a:gridCol w="1078089"/>
                <a:gridCol w="1078089"/>
                <a:gridCol w="1078089"/>
              </a:tblGrid>
              <a:tr h="528204">
                <a:tc>
                  <a:txBody>
                    <a:bodyPr/>
                    <a:lstStyle/>
                    <a:p>
                      <a:pPr algn="ctr" fontAlgn="ctr"/>
                      <a:r>
                        <a:rPr lang="en-US" sz="1100" b="1" i="0" u="none" strike="noStrike">
                          <a:solidFill>
                            <a:srgbClr val="000000"/>
                          </a:solidFill>
                          <a:latin typeface="Segoe UI"/>
                        </a:rPr>
                        <a:t>Stage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Action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TotalDuration</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349894">
                <a:tc>
                  <a:txBody>
                    <a:bodyPr/>
                    <a:lstStyle/>
                    <a:p>
                      <a:pPr algn="ctr" fontAlgn="ctr"/>
                      <a:r>
                        <a:rPr lang="en-US" sz="1100" b="0" i="0" u="none" strike="noStrike">
                          <a:solidFill>
                            <a:srgbClr val="000000"/>
                          </a:solidFill>
                          <a:latin typeface="Segoe UI"/>
                        </a:rPr>
                        <a:t>checkout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Drop-off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264102">
                <a:tc>
                  <a:txBody>
                    <a:bodyPr/>
                    <a:lstStyle/>
                    <a:p>
                      <a:pPr algn="ctr" fontAlgn="ctr"/>
                      <a:r>
                        <a:rPr lang="en-US" sz="1100" b="0" i="0" u="none" strike="noStrike">
                          <a:solidFill>
                            <a:srgbClr val="000000"/>
                          </a:solidFill>
                          <a:latin typeface="Segoe UI"/>
                        </a:rPr>
                        <a:t>checkout</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Purchase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901</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86580">
                <a:tc>
                  <a:txBody>
                    <a:bodyPr/>
                    <a:lstStyle/>
                    <a:p>
                      <a:pPr algn="ctr" fontAlgn="ctr"/>
                      <a:r>
                        <a:rPr lang="en-US" sz="1100" b="0" i="0" u="none" strike="noStrike">
                          <a:solidFill>
                            <a:srgbClr val="000000"/>
                          </a:solidFill>
                          <a:latin typeface="Segoe UI"/>
                        </a:rPr>
                        <a:t>homepage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Click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2469</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30200">
                <a:tc>
                  <a:txBody>
                    <a:bodyPr/>
                    <a:lstStyle/>
                    <a:p>
                      <a:pPr algn="ctr" fontAlgn="ctr"/>
                      <a:r>
                        <a:rPr lang="en-US" sz="1100" b="0" i="0" u="none" strike="noStrike">
                          <a:solidFill>
                            <a:srgbClr val="000000"/>
                          </a:solidFill>
                          <a:latin typeface="Segoe UI"/>
                        </a:rPr>
                        <a:t>homepage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View</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6200</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06400">
                <a:tc>
                  <a:txBody>
                    <a:bodyPr/>
                    <a:lstStyle/>
                    <a:p>
                      <a:pPr algn="ctr" fontAlgn="ctr"/>
                      <a:r>
                        <a:rPr lang="en-US" sz="1100" b="0" i="0" u="none" strike="noStrike">
                          <a:solidFill>
                            <a:srgbClr val="000000"/>
                          </a:solidFill>
                          <a:latin typeface="Segoe UI"/>
                        </a:rPr>
                        <a:t>productpage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Click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827</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47133">
                <a:tc>
                  <a:txBody>
                    <a:bodyPr/>
                    <a:lstStyle/>
                    <a:p>
                      <a:pPr algn="ctr" fontAlgn="ctr"/>
                      <a:r>
                        <a:rPr lang="en-US" sz="1100" b="0" i="0" u="none" strike="noStrike">
                          <a:solidFill>
                            <a:srgbClr val="000000"/>
                          </a:solidFill>
                          <a:latin typeface="Segoe UI"/>
                        </a:rPr>
                        <a:t>productpage</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ctr" fontAlgn="ctr"/>
                      <a:r>
                        <a:rPr lang="en-US" sz="1100" b="0" i="0" u="none" strike="noStrike">
                          <a:solidFill>
                            <a:srgbClr val="000000"/>
                          </a:solidFill>
                          <a:latin typeface="Segoe UI"/>
                        </a:rPr>
                        <a:t>View</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3925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smtClean="0">
                <a:latin typeface="Times New Roman" pitchFamily="18" charset="0"/>
                <a:cs typeface="Times New Roman" pitchFamily="18" charset="0"/>
              </a:rPr>
              <a:t>Customer Review Outcomes</a:t>
            </a:r>
            <a:endParaRPr lang="en-US" dirty="0">
              <a:latin typeface="Times New Roman" pitchFamily="18" charset="0"/>
              <a:cs typeface="Times New Roman" pitchFamily="18" charset="0"/>
            </a:endParaRPr>
          </a:p>
        </p:txBody>
      </p:sp>
      <p:pic>
        <p:nvPicPr>
          <p:cNvPr id="12" name="Picture Placeholder 4" descr="A close-up of a wood grain">
            <a:extLst>
              <a:ext uri="{FF2B5EF4-FFF2-40B4-BE49-F238E27FC236}">
                <a16:creationId xmlns="" xmlns:a16="http://schemas.microsoft.com/office/drawing/2014/main" id="{7D5BDB53-9169-3BBC-9362-0539514AC7DD}"/>
              </a:ext>
            </a:extLst>
          </p:cNvPr>
          <p:cNvPicPr>
            <a:picLocks noGrp="1" noChangeAspect="1"/>
          </p:cNvPicPr>
          <p:nvPr>
            <p:ph type="pic" sz="quarter" idx="12"/>
          </p:nvPr>
        </p:nvPicPr>
        <p:blipFill rotWithShape="1">
          <a:blip r:embed="rId3">
            <a:extLst>
              <a:ext uri="{BEBA8EAE-BF5A-486C-A8C5-ECC9F3942E4B}">
                <a14:imgProps xmlns="" xmlns:a14="http://schemas.microsoft.com/office/drawing/2010/main">
                  <a14:imgLayer r:embed="rId4">
                    <a14:imgEffect>
                      <a14:colorTemperature colorTemp="4700"/>
                    </a14:imgEffect>
                    <a14:imgEffect>
                      <a14:saturation sat="0"/>
                    </a14:imgEffect>
                  </a14:imgLayer>
                </a14:imgProps>
              </a:ext>
              <a:ext uri="{28A0092B-C50C-407E-A947-70E740481C1C}">
                <a14:useLocalDpi xmlns="" xmlns:a14="http://schemas.microsoft.com/office/drawing/2010/main" val="0"/>
              </a:ext>
            </a:extLst>
          </a:blip>
          <a:srcRect/>
          <a:stretch/>
        </p:blipFill>
        <p:spPr>
          <a:xfrm>
            <a:off x="0" y="-11113"/>
            <a:ext cx="5791200" cy="6880226"/>
          </a:xfrm>
        </p:spPr>
      </p:pic>
    </p:spTree>
    <p:extLst>
      <p:ext uri="{BB962C8B-B14F-4D97-AF65-F5344CB8AC3E}">
        <p14:creationId xmlns="" xmlns:p14="http://schemas.microsoft.com/office/powerpoint/2010/main" val="1440871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545D3755-C3E2-975E-DE68-CDECC4B526EC}"/>
              </a:ext>
            </a:extLst>
          </p:cNvPr>
          <p:cNvSpPr>
            <a:spLocks noGrp="1"/>
          </p:cNvSpPr>
          <p:nvPr>
            <p:ph type="title"/>
          </p:nvPr>
        </p:nvSpPr>
        <p:spPr>
          <a:xfrm>
            <a:off x="594360" y="102876"/>
            <a:ext cx="10726783" cy="996582"/>
          </a:xfrm>
        </p:spPr>
        <p:txBody>
          <a:bodyPr/>
          <a:lstStyle/>
          <a:p>
            <a:r>
              <a:rPr lang="en-US" dirty="0" smtClean="0">
                <a:latin typeface="Times New Roman" pitchFamily="18" charset="0"/>
                <a:cs typeface="Times New Roman" pitchFamily="18" charset="0"/>
              </a:rPr>
              <a:t>Customer Rating</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 xmlns:a16="http://schemas.microsoft.com/office/drawing/2014/main" id="{F70BD87D-F7DA-961B-4024-A354DC87D168}"/>
              </a:ext>
            </a:extLst>
          </p:cNvPr>
          <p:cNvSpPr>
            <a:spLocks noGrp="1"/>
          </p:cNvSpPr>
          <p:nvPr>
            <p:ph sz="quarter" idx="13"/>
          </p:nvPr>
        </p:nvSpPr>
        <p:spPr>
          <a:xfrm>
            <a:off x="3657600" y="1625600"/>
            <a:ext cx="7810500" cy="4356100"/>
          </a:xfrm>
        </p:spPr>
        <p:txBody>
          <a:bodyPr>
            <a:normAutofit/>
          </a:bodyPr>
          <a:lstStyle/>
          <a:p>
            <a:r>
              <a:rPr lang="en-US" sz="1600" dirty="0" smtClean="0">
                <a:latin typeface="Times New Roman" pitchFamily="18" charset="0"/>
                <a:cs typeface="Times New Roman" pitchFamily="18" charset="0"/>
              </a:rPr>
              <a:t>products with higher ratings (4 and above) appear to have a higher chance of buying products and also seem to be more trusted by customers, while those with lower ratings (below 3) will makes less interest for the customer to buy product which lead to poor customer feedback. </a:t>
            </a:r>
          </a:p>
          <a:p>
            <a:r>
              <a:rPr lang="en-US" sz="1600" dirty="0" smtClean="0">
                <a:latin typeface="Times New Roman" pitchFamily="18" charset="0"/>
                <a:cs typeface="Times New Roman" pitchFamily="18" charset="0"/>
              </a:rPr>
              <a:t>High ratings helps to create positive social feedback, which enhancing in product's sales.</a:t>
            </a:r>
          </a:p>
          <a:p>
            <a:r>
              <a:rPr lang="en-US" sz="1600" dirty="0" smtClean="0">
                <a:latin typeface="Times New Roman" pitchFamily="18" charset="0"/>
                <a:cs typeface="Times New Roman" pitchFamily="18" charset="0"/>
              </a:rPr>
              <a:t>Reduce lower ratings product price to be lower, will help to improve the sales and also helps to improve customer feedback.</a:t>
            </a:r>
          </a:p>
          <a:p>
            <a:r>
              <a:rPr lang="en-US" sz="1600" dirty="0" smtClean="0">
                <a:latin typeface="Times New Roman" pitchFamily="18" charset="0"/>
                <a:cs typeface="Times New Roman" pitchFamily="18" charset="0"/>
              </a:rPr>
              <a:t>Customer reviews play a significant impact on purchase behavior. Positive ratings increase trust and likely boost purchases. Negative reviews on the other hand can deter customers to buy products. customer satisfaction and product quality is the major influencing factor for buying decisions. </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 xmlns:a16="http://schemas.microsoft.com/office/drawing/2014/main" id="{C78CEA4F-D72A-C069-6A51-328B103CA0CA}"/>
              </a:ext>
              <a:ext uri="{C183D7F6-B498-43B3-948B-1728B52AA6E4}">
                <adec:decorative xmlns=""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11" name="Table 10"/>
          <p:cNvGraphicFramePr>
            <a:graphicFrameLocks noGrp="1"/>
          </p:cNvGraphicFramePr>
          <p:nvPr/>
        </p:nvGraphicFramePr>
        <p:xfrm>
          <a:off x="118533" y="1286934"/>
          <a:ext cx="3420536" cy="2446865"/>
        </p:xfrm>
        <a:graphic>
          <a:graphicData uri="http://schemas.openxmlformats.org/drawingml/2006/table">
            <a:tbl>
              <a:tblPr/>
              <a:tblGrid>
                <a:gridCol w="855134"/>
                <a:gridCol w="855134"/>
                <a:gridCol w="855134"/>
                <a:gridCol w="855134"/>
              </a:tblGrid>
              <a:tr h="504503">
                <a:tc>
                  <a:txBody>
                    <a:bodyPr/>
                    <a:lstStyle/>
                    <a:p>
                      <a:pPr algn="ctr" fontAlgn="ctr"/>
                      <a:r>
                        <a:rPr lang="en-US" sz="1100" b="1" i="0" u="none" strike="noStrike" dirty="0" err="1">
                          <a:solidFill>
                            <a:srgbClr val="000000"/>
                          </a:solidFill>
                          <a:latin typeface="Segoe UI"/>
                        </a:rPr>
                        <a:t>ProductID</a:t>
                      </a:r>
                      <a:endParaRPr lang="en-US" sz="1100" b="1" i="0" u="none" strike="noStrike" dirty="0">
                        <a:solidFill>
                          <a:srgbClr val="000000"/>
                        </a:solidFill>
                        <a:latin typeface="Segoe UI"/>
                      </a:endParaRP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ProductName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AverageRating</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387090">
                <a:tc>
                  <a:txBody>
                    <a:bodyPr/>
                    <a:lstStyle/>
                    <a:p>
                      <a:pPr algn="r" fontAlgn="ctr"/>
                      <a:r>
                        <a:rPr lang="en-US" sz="1100" b="0" i="0" u="none" strike="noStrike">
                          <a:solidFill>
                            <a:srgbClr val="000000"/>
                          </a:solidFill>
                          <a:latin typeface="Segoe UI"/>
                        </a:rPr>
                        <a:t>8</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Football Helmet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44.75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5</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87090">
                <a:tc>
                  <a:txBody>
                    <a:bodyPr/>
                    <a:lstStyle/>
                    <a:p>
                      <a:pPr algn="r" fontAlgn="ctr"/>
                      <a:r>
                        <a:rPr lang="en-US" sz="1100" b="0" i="0" u="none" strike="noStrike">
                          <a:solidFill>
                            <a:srgbClr val="000000"/>
                          </a:solidFill>
                          <a:latin typeface="Segoe UI"/>
                        </a:rPr>
                        <a:t>19</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Hockey Stick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173.83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87090">
                <a:tc>
                  <a:txBody>
                    <a:bodyPr/>
                    <a:lstStyle/>
                    <a:p>
                      <a:pPr algn="r" fontAlgn="ctr"/>
                      <a:r>
                        <a:rPr lang="en-US" sz="1100" b="0" i="0" u="none" strike="noStrike">
                          <a:solidFill>
                            <a:srgbClr val="000000"/>
                          </a:solidFill>
                          <a:latin typeface="Segoe UI"/>
                        </a:rPr>
                        <a:t>15</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Climbing Rope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410.17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87090">
                <a:tc>
                  <a:txBody>
                    <a:bodyPr/>
                    <a:lstStyle/>
                    <a:p>
                      <a:pPr algn="r" fontAlgn="ctr"/>
                      <a:r>
                        <a:rPr lang="en-US" sz="1100" b="0" i="0" u="none" strike="noStrike">
                          <a:solidFill>
                            <a:srgbClr val="000000"/>
                          </a:solidFill>
                          <a:latin typeface="Segoe UI"/>
                        </a:rPr>
                        <a:t>11</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Ski Boots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340.2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394002">
                <a:tc>
                  <a:txBody>
                    <a:bodyPr/>
                    <a:lstStyle/>
                    <a:p>
                      <a:pPr algn="r" fontAlgn="ctr"/>
                      <a:r>
                        <a:rPr lang="en-US" sz="1100" b="0" i="0" u="none" strike="noStrike">
                          <a:solidFill>
                            <a:srgbClr val="000000"/>
                          </a:solidFill>
                          <a:latin typeface="Segoe UI"/>
                        </a:rPr>
                        <a:t>20</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Boxing Gloves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262.32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799"/>
                    </a:solidFill>
                  </a:tcPr>
                </a:tc>
              </a:tr>
            </a:tbl>
          </a:graphicData>
        </a:graphic>
      </p:graphicFrame>
      <p:graphicFrame>
        <p:nvGraphicFramePr>
          <p:cNvPr id="13" name="Table 12"/>
          <p:cNvGraphicFramePr>
            <a:graphicFrameLocks noGrp="1"/>
          </p:cNvGraphicFramePr>
          <p:nvPr/>
        </p:nvGraphicFramePr>
        <p:xfrm>
          <a:off x="127000" y="3913611"/>
          <a:ext cx="3395132" cy="2476500"/>
        </p:xfrm>
        <a:graphic>
          <a:graphicData uri="http://schemas.openxmlformats.org/drawingml/2006/table">
            <a:tbl>
              <a:tblPr/>
              <a:tblGrid>
                <a:gridCol w="848783"/>
                <a:gridCol w="848783"/>
                <a:gridCol w="848783"/>
                <a:gridCol w="848783"/>
              </a:tblGrid>
              <a:tr h="0">
                <a:tc>
                  <a:txBody>
                    <a:bodyPr/>
                    <a:lstStyle/>
                    <a:p>
                      <a:pPr algn="ctr" fontAlgn="ctr"/>
                      <a:r>
                        <a:rPr lang="en-US" sz="1100" b="1" i="0" u="none" strike="noStrike">
                          <a:solidFill>
                            <a:srgbClr val="000000"/>
                          </a:solidFill>
                          <a:latin typeface="Segoe UI"/>
                        </a:rPr>
                        <a:t>ProductID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ProductName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dirty="0">
                          <a:solidFill>
                            <a:srgbClr val="000000"/>
                          </a:solidFill>
                          <a:latin typeface="Segoe UI"/>
                        </a:rPr>
                        <a:t>Price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c>
                  <a:txBody>
                    <a:bodyPr/>
                    <a:lstStyle/>
                    <a:p>
                      <a:pPr algn="ctr" fontAlgn="ctr"/>
                      <a:r>
                        <a:rPr lang="en-US" sz="1100" b="1" i="0" u="none" strike="noStrike">
                          <a:solidFill>
                            <a:srgbClr val="000000"/>
                          </a:solidFill>
                          <a:latin typeface="Segoe UI"/>
                        </a:rPr>
                        <a:t>AverageRating</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E0B2"/>
                    </a:solidFill>
                  </a:tcPr>
                </a:tc>
              </a:tr>
              <a:tr h="426720">
                <a:tc>
                  <a:txBody>
                    <a:bodyPr/>
                    <a:lstStyle/>
                    <a:p>
                      <a:pPr algn="r" fontAlgn="ctr"/>
                      <a:r>
                        <a:rPr lang="en-US" sz="1100" b="0" i="0" u="none" strike="noStrike">
                          <a:solidFill>
                            <a:srgbClr val="000000"/>
                          </a:solidFill>
                          <a:latin typeface="Segoe UI"/>
                        </a:rPr>
                        <a:t>16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Kayak</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259.4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26720">
                <a:tc>
                  <a:txBody>
                    <a:bodyPr/>
                    <a:lstStyle/>
                    <a:p>
                      <a:pPr algn="r" fontAlgn="ctr"/>
                      <a:r>
                        <a:rPr lang="en-US" sz="1100" b="0" i="0" u="none" strike="noStrike">
                          <a:solidFill>
                            <a:srgbClr val="000000"/>
                          </a:solidFill>
                          <a:latin typeface="Segoe UI"/>
                        </a:rPr>
                        <a:t>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Ice Skates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37.56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26720">
                <a:tc>
                  <a:txBody>
                    <a:bodyPr/>
                    <a:lstStyle/>
                    <a:p>
                      <a:pPr algn="r" fontAlgn="ctr"/>
                      <a:r>
                        <a:rPr lang="en-US" sz="1100" b="0" i="0" u="none" strike="noStrike">
                          <a:solidFill>
                            <a:srgbClr val="000000"/>
                          </a:solidFill>
                          <a:latin typeface="Segoe UI"/>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Dumbbells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26.21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26720">
                <a:tc>
                  <a:txBody>
                    <a:bodyPr/>
                    <a:lstStyle/>
                    <a:p>
                      <a:pPr algn="r" fontAlgn="ctr"/>
                      <a:r>
                        <a:rPr lang="en-US" sz="1100" b="0" i="0" u="none" strike="noStrike">
                          <a:solidFill>
                            <a:srgbClr val="000000"/>
                          </a:solidFill>
                          <a:latin typeface="Segoe UI"/>
                        </a:rPr>
                        <a:t>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Basketball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225.12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a:solidFill>
                            <a:srgbClr val="000000"/>
                          </a:solidFill>
                          <a:latin typeface="Segoe UI"/>
                        </a:rPr>
                        <a:t>2.67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r h="426720">
                <a:tc>
                  <a:txBody>
                    <a:bodyPr/>
                    <a:lstStyle/>
                    <a:p>
                      <a:pPr algn="r" fontAlgn="ctr"/>
                      <a:r>
                        <a:rPr lang="en-US" sz="1100" b="0" i="0" u="none" strike="noStrike">
                          <a:solidFill>
                            <a:srgbClr val="000000"/>
                          </a:solidFill>
                          <a:latin typeface="Segoe UI"/>
                        </a:rPr>
                        <a:t>14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3C6E7"/>
                    </a:solidFill>
                  </a:tcPr>
                </a:tc>
                <a:tc>
                  <a:txBody>
                    <a:bodyPr/>
                    <a:lstStyle/>
                    <a:p>
                      <a:pPr algn="r" fontAlgn="ctr"/>
                      <a:r>
                        <a:rPr lang="en-US" sz="1100" b="0" i="0" u="none" strike="noStrike">
                          <a:solidFill>
                            <a:srgbClr val="000000"/>
                          </a:solidFill>
                          <a:latin typeface="Segoe UI"/>
                        </a:rPr>
                        <a:t>Cycling Helmet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r" fontAlgn="ctr"/>
                      <a:r>
                        <a:rPr lang="en-US" sz="1100" b="0" i="0" u="none" strike="noStrike">
                          <a:solidFill>
                            <a:srgbClr val="000000"/>
                          </a:solidFill>
                          <a:latin typeface="Segoe UI"/>
                        </a:rPr>
                        <a:t>472.32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c>
                  <a:txBody>
                    <a:bodyPr/>
                    <a:lstStyle/>
                    <a:p>
                      <a:pPr algn="ctr" fontAlgn="ctr"/>
                      <a:r>
                        <a:rPr lang="en-US" sz="1100" b="0" i="0" u="none" strike="noStrike" dirty="0">
                          <a:solidFill>
                            <a:srgbClr val="000000"/>
                          </a:solidFill>
                          <a:latin typeface="Segoe UI"/>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799"/>
                    </a:solidFill>
                  </a:tcPr>
                </a:tc>
              </a:tr>
            </a:tbl>
          </a:graphicData>
        </a:graphic>
      </p:graphicFrame>
    </p:spTree>
    <p:extLst>
      <p:ext uri="{BB962C8B-B14F-4D97-AF65-F5344CB8AC3E}">
        <p14:creationId xmlns="" xmlns:p14="http://schemas.microsoft.com/office/powerpoint/2010/main" val="3200312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2608</Words>
  <Application>Microsoft Office PowerPoint</Application>
  <PresentationFormat>Custom</PresentationFormat>
  <Paragraphs>587</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Custom</vt:lpstr>
      <vt:lpstr> Customer Behavior Analysis</vt:lpstr>
      <vt:lpstr>Slide 2</vt:lpstr>
      <vt:lpstr>Factors Influencing customer Engagement</vt:lpstr>
      <vt:lpstr>Maximizing Content Interaction</vt:lpstr>
      <vt:lpstr>Drop-Off Rates</vt:lpstr>
      <vt:lpstr>Campaign Engagement</vt:lpstr>
      <vt:lpstr>Stage Duration</vt:lpstr>
      <vt:lpstr>Customer Review Outcomes</vt:lpstr>
      <vt:lpstr>Customer Rating</vt:lpstr>
      <vt:lpstr>Aggregate Product Feedback</vt:lpstr>
      <vt:lpstr>Product Engagement</vt:lpstr>
      <vt:lpstr>Performance Analysis by Region</vt:lpstr>
      <vt:lpstr>Product Rating per Region </vt:lpstr>
      <vt:lpstr>Top and Bottom Product Ratings Across Regions</vt:lpstr>
      <vt:lpstr>Marketing Effectiveness </vt:lpstr>
      <vt:lpstr>Buyer Insights</vt:lpstr>
      <vt:lpstr>customer sentiments</vt:lpstr>
      <vt:lpstr>Concerns and Areas for Improvements</vt:lpstr>
      <vt:lpstr>Impact of Negative Reviews on Product Performance</vt:lpstr>
      <vt:lpstr>Innovative Strategies to Elevate Customer Satisfaction</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2025-03-28T04:42:41Z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