
<file path=[Content_Types].xml><?xml version="1.0" encoding="utf-8"?>
<Types xmlns="http://schemas.openxmlformats.org/package/2006/content-types">
  <Override PartName="/customXml/itemProps3.xml" ContentType="application/vnd.openxmlformats-officedocument.customXmlProperties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docMetadata/LabelInfo.xml" ContentType="application/vnd.ms-office.classificationlabels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ustom.xml" ContentType="application/vnd.openxmlformats-officedocument.custom-properties+xml"/>
  <Default Extension="wdp" ContentType="image/vnd.ms-photo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customXml/itemProps2.xml" ContentType="application/vnd.openxmlformats-officedocument.customXml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Layouts/slideLayout3.xml" ContentType="application/vnd.openxmlformats-officedocument.presentationml.slideLayout+xml"/>
  <Default Extension="jpeg" ContentType="image/jpeg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Layouts/slideLayout1.xml" ContentType="application/vnd.openxmlformats-officedocument.presentationml.slideLayout+xml"/>
  <Override PartName="/ppt/notesSlides/notesSlide15.xml" ContentType="application/vnd.openxmlformats-officedocument.presentationml.notesSlide+xml"/>
  <Override PartName="/docProps/app.xml" ContentType="application/vnd.openxmlformats-officedocument.extended-properties+xml"/>
  <Override PartName="/ppt/authors.xml" ContentType="application/vnd.ms-powerpoint.author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409" r:id="rId7"/>
    <p:sldId id="391" r:id="rId8"/>
    <p:sldId id="411" r:id="rId9"/>
    <p:sldId id="418" r:id="rId10"/>
    <p:sldId id="419" r:id="rId11"/>
    <p:sldId id="434" r:id="rId12"/>
    <p:sldId id="436" r:id="rId13"/>
    <p:sldId id="389" r:id="rId14"/>
    <p:sldId id="412" r:id="rId15"/>
    <p:sldId id="435" r:id="rId16"/>
    <p:sldId id="438" r:id="rId17"/>
    <p:sldId id="437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/>
    </p:ext>
    <p:ext uri="{2D200454-40CA-4A62-9FC3-DE9A4176ACB9}">
      <p15:notesGuideLst xmlns=""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="" xmlns:p14="http://schemas.microsoft.com/office/powerpoint/2010/main">
          <a:srgbClr val="FF0000"/>
        </p14:laserClr>
      </p:ext>
      <p:ext uri="{2FDB2607-1784-4EEB-B798-7EB5836EED8A}">
        <p14:showMediaCtrls xmlns="" xmlns:p14="http://schemas.microsoft.com/office/powerpoint/2010/main" val="1"/>
      </p:ext>
    </p:extLst>
  </p:showPr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32767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7398" autoAdjust="0"/>
    <p:restoredTop sz="96327" autoAdjust="0"/>
  </p:normalViewPr>
  <p:slideViewPr>
    <p:cSldViewPr snapToGrid="0">
      <p:cViewPr>
        <p:scale>
          <a:sx n="80" d="100"/>
          <a:sy n="80" d="100"/>
        </p:scale>
        <p:origin x="-672" y="-23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38" Type="http://schemas.microsoft.com/office/2018/10/relationships/authors" Target="author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pPr/>
              <a:t>8/3/2025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=""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=""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pPr/>
              <a:t>8/3/2025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7624801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27304331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90827656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="" xmlns:a16="http://schemas.microsoft.com/office/drawing/2014/main" id="{CF555767-B3D8-BD57-1D42-7F6E1E66892B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=""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=""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=""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=""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58B149C6-5AAC-B8E5-5411-EA38821F675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="" xmlns:a16="http://schemas.microsoft.com/office/drawing/2014/main" id="{806C6F65-35CD-D64B-992A-0C1C1E00384D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=""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=""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=""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=""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=""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=""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979826C1-7A52-DA25-F422-EE62DED7D1B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=""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itle 1">
            <a:extLst>
              <a:ext uri="{FF2B5EF4-FFF2-40B4-BE49-F238E27FC236}">
                <a16:creationId xmlns=""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D96BA398-1ED2-1FCA-63B9-8915A8C7A524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=""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="" xmlns:a16="http://schemas.microsoft.com/office/drawing/2014/main" id="{29169ED6-4B82-6844-119F-AC15CDF2D3E5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="" xmlns:a16="http://schemas.microsoft.com/office/drawing/2014/main" id="{C57F1500-1A16-D1EF-4F0C-030852B291FC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="" xmlns:a16="http://schemas.microsoft.com/office/drawing/2014/main" id="{2D07A0BE-3890-193E-9439-F294E61A71B9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=""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=""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=""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=""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=""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="" xmlns:a16="http://schemas.microsoft.com/office/drawing/2014/main" id="{C26C18C3-ED25-DD4B-BA72-24932D54DE3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=""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=""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=""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="" xmlns:a16="http://schemas.microsoft.com/office/drawing/2014/main" id="{A69706A2-3726-FE4E-B923-E75D48597816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=""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=""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C97D5AF2-684A-4A8D-3D82-B57D7AC44677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=""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=""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=""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=""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=""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="" xmlns:a16="http://schemas.microsoft.com/office/drawing/2014/main" id="{42E558A9-6DD6-E21D-3A8F-6707E1DD19F1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=""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=""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=""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=""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=""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=""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=""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=""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=""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="" xmlns:a16="http://schemas.microsoft.com/office/drawing/2014/main" id="{E66081BA-9135-73B1-DCE5-77FD12431F13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=""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=""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=""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=""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Title Placeholder 11">
            <a:extLst>
              <a:ext uri="{FF2B5EF4-FFF2-40B4-BE49-F238E27FC236}">
                <a16:creationId xmlns=""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0" name="Date Placeholder 3">
            <a:extLst>
              <a:ext uri="{FF2B5EF4-FFF2-40B4-BE49-F238E27FC236}">
                <a16:creationId xmlns=""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=""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=""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=""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Netflix Movies and TV Shows Clustering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90304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sz="4800" dirty="0" smtClean="0">
                <a:latin typeface="Times New Roman" pitchFamily="18" charset="0"/>
                <a:cs typeface="Times New Roman" pitchFamily="18" charset="0"/>
              </a:rPr>
              <a:t>Model Selection</a:t>
            </a:r>
            <a:endParaRPr lang="en-US" sz="48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=""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=""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=""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</p:spTree>
    <p:extLst>
      <p:ext uri="{BB962C8B-B14F-4D97-AF65-F5344CB8AC3E}">
        <p14:creationId xmlns="" xmlns:p14="http://schemas.microsoft.com/office/powerpoint/2010/main" val="1440871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10726783" cy="996582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Model Selection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276600" y="1390650"/>
            <a:ext cx="8276167" cy="527685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Selected the relevant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input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(feature) columns for to perform clustering Netflix movies and TV shows based on various features like genre, rating, and duration.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Preprocess Numeric Columns Use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standardization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normalization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to bring features to a common scale.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Preprocess Text Columns two main options depending on use case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Vectorization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or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Category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Encoding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Dimensionality Reduction apply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PCA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to reduce feature space especially if text vectorization adds many dimensions. Useful for visualization and faster clustering.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Apply Unsupervised Learning Algorithm based on the task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K-Means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DBSCAN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Hierarchical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Clustering for clustering.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Evaluate and Interpret Result by Using metrics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Silhouette Score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Davies </a:t>
            </a:r>
            <a:r>
              <a:rPr lang="en-US" sz="1600" b="1" dirty="0" err="1" smtClean="0">
                <a:latin typeface="Times New Roman" pitchFamily="18" charset="0"/>
                <a:cs typeface="Times New Roman" pitchFamily="18" charset="0"/>
              </a:rPr>
              <a:t>Bouldin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 Index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, or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Elbow Method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(for clustering) . Use visualization 2D/3D scatter plots.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Save and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Reuse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Model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by Saving preprocessing pipelines and model using </a:t>
            </a:r>
            <a:r>
              <a:rPr lang="en-US" sz="1600" b="1" dirty="0" smtClean="0">
                <a:latin typeface="Times New Roman" pitchFamily="18" charset="0"/>
                <a:cs typeface="Times New Roman" pitchFamily="18" charset="0"/>
              </a:rPr>
              <a:t>pickle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file.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8082915" cy="8400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 Clustering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248399" y="1028701"/>
            <a:ext cx="5657851" cy="2933700"/>
          </a:xfrm>
        </p:spPr>
        <p:txBody>
          <a:bodyPr>
            <a:normAutofit/>
          </a:bodyPr>
          <a:lstStyle/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Apply Elbow method to find the K value.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WCSS drops steeply from K=1 to around K=5-6.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After that the curve bends and starts to flatten.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So I have chosen the K value as 6 and built the model.</a:t>
            </a: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Plotted the clustering using scatter plot.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973138"/>
            <a:ext cx="6343649" cy="2770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157288" y="4068763"/>
            <a:ext cx="10447337" cy="27892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8082915" cy="8400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K-Mean Clustering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09901" y="1028700"/>
            <a:ext cx="8896350" cy="5295899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Cluster 0 - Solidly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performing shows/movies. Consistent popularity or critical reception.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Cluster 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1 - Very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high value, possibly indicating high feature score. Could include legacy classics, high critic scores but low recent popularity, or a mix of standout attributes.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2 - Slightly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below “Top Rated” but above mid-tier. Could be genre specific hits or well reviewed content that isn’t broadly known.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3 - Lowest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value, possibly low rating or popularity. Could represent unpopular, niche, or new/unrated content.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4 - High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popularity or ratings. Potentially trending, blockbuster, or highly rated content.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Cluster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5 -Mid-range 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content in terms of ratings/popularity. Possibly under-the-radar or emerging content.</a:t>
            </a:r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6"/>
            <a:ext cx="8082915" cy="840099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Hierarchical clustering Model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81276" y="3638550"/>
            <a:ext cx="8772524" cy="2828925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Create linkage matrix using Ward's method.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Plot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Dendrogram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the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dendrogram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helps decide how many clusters to form by visually cutting the tree.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Assign cluster labels. The largest height jump appears at the top 2 merges.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If you draw a horizontal line slightly below the tallest merge. It will intersect 3 vertical lines, meaning 3 clusters.</a:t>
            </a:r>
            <a:endParaRPr lang="en-IN" sz="1600" dirty="0" smtClean="0">
              <a:latin typeface="Times New Roman" pitchFamily="18" charset="0"/>
              <a:cs typeface="Times New Roman" pitchFamily="18" charset="0"/>
            </a:endParaRPr>
          </a:p>
          <a:p>
            <a:r>
              <a:rPr lang="en-IN" sz="1600" dirty="0" smtClean="0">
                <a:latin typeface="Times New Roman" pitchFamily="18" charset="0"/>
                <a:cs typeface="Times New Roman" pitchFamily="18" charset="0"/>
              </a:rPr>
              <a:t>Plotted the clustering using scatter plot.</a:t>
            </a:r>
          </a:p>
          <a:p>
            <a:endParaRPr lang="en-US" sz="1600" dirty="0" smtClean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0650" y="935038"/>
            <a:ext cx="10387013" cy="264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>
                <a:latin typeface="Times New Roman" pitchFamily="18" charset="0"/>
                <a:cs typeface="Times New Roman" pitchFamily="18" charset="0"/>
              </a:rPr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5486400" cy="1645920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Avinache. M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GUVI Team</a:t>
            </a:r>
          </a:p>
          <a:p>
            <a:r>
              <a:rPr lang="en-IN" dirty="0" smtClean="0">
                <a:latin typeface="Times New Roman" pitchFamily="18" charset="0"/>
                <a:cs typeface="Times New Roman" pitchFamily="18" charset="0"/>
              </a:rPr>
              <a:t>Data Analyst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611324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4" y="2281239"/>
            <a:ext cx="6848476" cy="3653894"/>
          </a:xfrm>
        </p:spPr>
        <p:txBody>
          <a:bodyPr tIns="457200">
            <a:normAutofit/>
          </a:bodyPr>
          <a:lstStyle/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	We sincerely appreciate the opportunity to analyse Netflix movies and TV shows based on various features like genre, rating, and duration. And also develop a machine learning model that can identify similar content groups, which can help users discover content based on preferences.</a:t>
            </a:r>
          </a:p>
          <a:p>
            <a:pPr>
              <a:buNone/>
            </a:pPr>
            <a:r>
              <a:rPr smtClean="0">
                <a:latin typeface="Times New Roman" pitchFamily="18" charset="0"/>
                <a:cs typeface="Times New Roman" pitchFamily="18" charset="0"/>
              </a:rPr>
              <a:t>Our analysis will include insights into Movies and TV shows trends and deliver a clustering model that can can identify similar content groups.</a:t>
            </a:r>
          </a:p>
          <a:p>
            <a:pPr>
              <a:buNone/>
            </a:pPr>
            <a:endParaRPr smtClean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33466857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=""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-16934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=""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b="0" dirty="0" smtClean="0">
                <a:latin typeface="Times New Roman" pitchFamily="18" charset="0"/>
                <a:cs typeface="Times New Roman" pitchFamily="18" charset="0"/>
              </a:rPr>
              <a:t>EDA Analysis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="" xmlns:p14="http://schemas.microsoft.com/office/powerpoint/2010/main" val="22493726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=""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627" y="160866"/>
            <a:ext cx="10873740" cy="724747"/>
          </a:xfrm>
        </p:spPr>
        <p:txBody>
          <a:bodyPr/>
          <a:lstStyle/>
          <a:p>
            <a:r>
              <a:rPr lang="en-US" dirty="0" smtClean="0">
                <a:latin typeface="Times New Roman" pitchFamily="18" charset="0"/>
                <a:cs typeface="Times New Roman" pitchFamily="18" charset="0"/>
              </a:rPr>
              <a:t>Data Preprocessing</a:t>
            </a:r>
            <a:endParaRPr lang="en-US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056467" y="1278466"/>
            <a:ext cx="8411633" cy="4703233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Downloaded the dataset from the provided link, extracted it, and read it into a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DataFrame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Started data preprocessing by checking for null or empty values and applied imputation where necessary.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Performed value counts on each feature to detect missing or unusual data entries.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Identified and handled unknown or inconsistent values within columns to clean the dataset.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Determined the encoding technique for to convert text to number format.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Reformatted columns to ensure consistency and followed a uniform pattern.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Applied normalization and standardization to scale the selected columns appropriately.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19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571750" y="3448050"/>
            <a:ext cx="8896350" cy="3228975"/>
          </a:xfrm>
        </p:spPr>
        <p:txBody>
          <a:bodyPr>
            <a:normAutofit fontScale="92500"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Movies have a significantly higher count than TV Shows — over 5,000 titles, compared to approximately 2,400 TV Shows. Ratio: Roughly 2:1 (Movies: TV Shows).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This suggests the platform prioritizes more movie content than TV shows, either due to: Licensing ease, Lower production cost per title, Viewer preference or platform strategy.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A user opening the app is more likely to be shown a movie, simply due to volume. However, TV show watchers may be more engaged over time (multiple episodes), so quantity doesn’t always mean better retention.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TV-Show expansion: Target emerging market where serialized content is preferred. Focus on regional or original series, especially if competing platforms (like Disney+ or HBO Max) dominate in that segment.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Movie enhancement: Select more genre-specific movie clusters Emphasize top-rated or trending movies using cluster plus rating combos.</a:t>
            </a:r>
          </a:p>
          <a:p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390525" y="0"/>
            <a:ext cx="11182350" cy="3406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19350" y="3324225"/>
            <a:ext cx="9334500" cy="3135841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The peak in content releases occurred between 2017 and 2019. This surge is driven primarily by movies (shown in red) but also includes a noticeable rise in TV shows. Suggests Netflix ramped up content acquisition and production during this time.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Noticeable There is a drop in title count after 2020, visible in both types. This may be due to COVID-19 pandemic halting productions, Shifts in strategy focus on quality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vs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quantity, Longer production timelines for new shows/movies post-pandemic.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Minimal titles from earlier decades, especially pre-2000. Indicates Netflix focuses more on modern content (less classic/archival material), Possibly reflects licensing limitations for older titles.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From around 2015 onwards, TV show production has steadily grown.TV Shows (blue) account for a larger proportion of new titles post-2016 than in earlier periods.</a:t>
            </a:r>
            <a:endParaRPr 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371137" cy="31400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66975" y="3333750"/>
            <a:ext cx="9515475" cy="327660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TV-MA is the most frequent rating, with nearly 3,000 titles. This rating includes content with strong language, violence, or other content. Suggests that a large portion of Netflix’s catalog targets adult viewers.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TV-14 is suitable for viewers age 14 and up. Also widely represented with nearly 2000 titles. A significant portion of content is teen-friendly, capturing a younger demographic. May include teen dramas, action shows, and some comedies.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Ratings like TV-Y, TV-G, TV-Y7, PG, G all appear with much smaller counts. Even PG-13, PG, and TV-PG are lower compared to mature ratings.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Strategic Takeaways Netflix targets a mature, global audience, with emphasis on thrillers, dramas, action, and adult themes.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185738"/>
            <a:ext cx="10066337" cy="313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8399" y="2952750"/>
            <a:ext cx="9591675" cy="371475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International Movies are the most common genre, with over 2400 titles. Netflix has heavily invested in global content, reflecting its international expansion strategy. Includes films in non-English languages (e.g., Indian, Korean, Spanish, French).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Dramas come second, with ~2200 titles. Dramas offer deep engagement, emotional storylines, and wide appeal across ages and cultures. 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International TV Show With ~1200 titles, Likely includes hit series from Korea (Squid Game), India, Brazil, Spain (Money Heist), etc.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Independent Movies, Children &amp; Family Movies, Romantic Movies rank lower in count. Netflix offers some variety in niche and family content, but they are not the focus.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Netflix’s content library is genre-diverse but clearly prioritizes International titles, Dramatic storytelling, Mass-appeal comedy, With growing support for non-fiction, action, and global TV.</a:t>
            </a:r>
          </a:p>
        </p:txBody>
      </p:sp>
      <p:grpSp>
        <p:nvGrpSpPr>
          <p:cNvPr id="2" name="Group 18">
            <a:extLst>
              <a:ext uri="{FF2B5EF4-FFF2-40B4-BE49-F238E27FC236}">
                <a16:creationId xmlns="" xmlns:a16="http://schemas.microsoft.com/office/drawing/2014/main" id="{C78CEA4F-D72A-C069-6A51-328B103CA0CA}"/>
              </a:ext>
              <a:ext uri="{C183D7F6-B498-43B3-948B-1728B52AA6E4}">
                <adec:decorative xmlns=""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=""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=""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=""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58750" y="0"/>
            <a:ext cx="10501313" cy="2933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=""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2438399" y="2952750"/>
            <a:ext cx="9591675" cy="3714750"/>
          </a:xfrm>
        </p:spPr>
        <p:txBody>
          <a:bodyPr>
            <a:normAutofit/>
          </a:bodyPr>
          <a:lstStyle/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US With ~2600 titles, the United States leads by a large margin. Far ahead of other countries, nearly 3× more content than the second-ranked(India). Reflects Netflix's roots in the U.S. and its massive Hollywood content catalog. Indicates Netflix still heavily relies on Western and English-language content.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India contributes close to 900–1000 titles. Includes a mix of </a:t>
            </a:r>
            <a:r>
              <a:rPr lang="en-US" sz="1600" dirty="0" err="1" smtClean="0">
                <a:latin typeface="Times New Roman" pitchFamily="18" charset="0"/>
                <a:cs typeface="Times New Roman" pitchFamily="18" charset="0"/>
              </a:rPr>
              <a:t>Bollywood</a:t>
            </a:r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 movies, regional-language films, and Indian TV/web series. India is a priority market for Netflix.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Japan and South Korea these countries are major exporters of anime, K-dramas, and local films. Reflects Netflix’s deliberate push into Asian entertainment. Korean content has seen global success. Japan is a leader in anime.</a:t>
            </a:r>
          </a:p>
          <a:p>
            <a:r>
              <a:rPr lang="en-US" sz="1600" dirty="0" smtClean="0">
                <a:latin typeface="Times New Roman" pitchFamily="18" charset="0"/>
                <a:cs typeface="Times New Roman" pitchFamily="18" charset="0"/>
              </a:rPr>
              <a:t>Spain and France provide critically acclaimed cinema and series. Egypt rounds out the top 10 with a few hundred titles. Represents Netflix’s investment in Arabic-language content for the Middle East and North Africa (MENA) region.</a:t>
            </a:r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0" y="0"/>
            <a:ext cx="10555287" cy="295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="" xmlns:p14="http://schemas.microsoft.com/office/powerpoint/2010/main" val="32003120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A8A8ECD1-788F-484B-9043-D957FCFDF1F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D24F1A-6251-4B9A-A918-7D6F3A8F7E2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A0FE134-9032-4C7F-BC57-C7DE3F833363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1297</Words>
  <Application>Microsoft Office PowerPoint</Application>
  <PresentationFormat>Custom</PresentationFormat>
  <Paragraphs>81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Custom</vt:lpstr>
      <vt:lpstr>Netflix Movies and TV Shows Clustering</vt:lpstr>
      <vt:lpstr>Slide 2</vt:lpstr>
      <vt:lpstr>EDA Analysis</vt:lpstr>
      <vt:lpstr>Data Preprocessing</vt:lpstr>
      <vt:lpstr>Slide 5</vt:lpstr>
      <vt:lpstr>Slide 6</vt:lpstr>
      <vt:lpstr>Slide 7</vt:lpstr>
      <vt:lpstr>Slide 8</vt:lpstr>
      <vt:lpstr>Slide 9</vt:lpstr>
      <vt:lpstr>Model Selection</vt:lpstr>
      <vt:lpstr>Model Selection</vt:lpstr>
      <vt:lpstr>K-Mean Clustering Model</vt:lpstr>
      <vt:lpstr>K-Mean Clustering Model</vt:lpstr>
      <vt:lpstr>Hierarchical clustering Model</vt:lpstr>
      <vt:lpstr>Thank you</vt:lpstr>
    </vt:vector>
  </TitlesOfParts>
  <Company/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2023-12-20T08:12:12Z</dcterms:created>
  <dcterms:modified xsi:type="dcterms:W3CDTF">2025-08-03T12:43:47Z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