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4"/>
  </p:sldMasterIdLst>
  <p:notesMasterIdLst>
    <p:notesMasterId r:id="rId30"/>
  </p:notesMasterIdLst>
  <p:handoutMasterIdLst>
    <p:handoutMasterId r:id="rId31"/>
  </p:handoutMasterIdLst>
  <p:sldIdLst>
    <p:sldId id="410" r:id="rId5"/>
    <p:sldId id="383" r:id="rId6"/>
    <p:sldId id="409" r:id="rId7"/>
    <p:sldId id="391" r:id="rId8"/>
    <p:sldId id="411" r:id="rId9"/>
    <p:sldId id="418" r:id="rId10"/>
    <p:sldId id="419" r:id="rId11"/>
    <p:sldId id="389" r:id="rId12"/>
    <p:sldId id="412" r:id="rId13"/>
    <p:sldId id="413" r:id="rId14"/>
    <p:sldId id="417" r:id="rId15"/>
    <p:sldId id="414" r:id="rId16"/>
    <p:sldId id="415" r:id="rId17"/>
    <p:sldId id="416" r:id="rId18"/>
    <p:sldId id="426" r:id="rId19"/>
    <p:sldId id="427" r:id="rId20"/>
    <p:sldId id="406" r:id="rId21"/>
    <p:sldId id="420" r:id="rId22"/>
    <p:sldId id="428" r:id="rId23"/>
    <p:sldId id="429" r:id="rId24"/>
    <p:sldId id="430" r:id="rId25"/>
    <p:sldId id="431" r:id="rId26"/>
    <p:sldId id="432" r:id="rId27"/>
    <p:sldId id="433" r:id="rId28"/>
    <p:sldId id="39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398" autoAdjust="0"/>
    <p:restoredTop sz="96327" autoAdjust="0"/>
  </p:normalViewPr>
  <p:slideViewPr>
    <p:cSldViewPr snapToGrid="0">
      <p:cViewPr>
        <p:scale>
          <a:sx n="90" d="100"/>
          <a:sy n="90" d="100"/>
        </p:scale>
        <p:origin x="-288" y="-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pPr/>
              <a:t>4/28/2025</a:t>
            </a:fld>
            <a:endParaRPr lang="en-US" dirty="0"/>
          </a:p>
        </p:txBody>
      </p:sp>
      <p:sp>
        <p:nvSpPr>
          <p:cNvPr id="6" name="Slide Number Placeholder 5">
            <a:extLst>
              <a:ext uri="{FF2B5EF4-FFF2-40B4-BE49-F238E27FC236}">
                <a16:creationId xmlns:a16="http://schemas.microsoft.com/office/drawing/2014/main" xmlns=""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pPr/>
              <a:t>‹#›</a:t>
            </a:fld>
            <a:endParaRPr lang="en-US" dirty="0"/>
          </a:p>
        </p:txBody>
      </p:sp>
      <p:sp>
        <p:nvSpPr>
          <p:cNvPr id="7" name="Footer Placeholder 6">
            <a:extLst>
              <a:ext uri="{FF2B5EF4-FFF2-40B4-BE49-F238E27FC236}">
                <a16:creationId xmlns:a16="http://schemas.microsoft.com/office/drawing/2014/main" xmlns=""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xmlns=""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xmlns=""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pPr/>
              <a:t>4/28/2025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pPr/>
              <a:t>‹#›</a:t>
            </a:fld>
            <a:endParaRPr lang="en-US" dirty="0"/>
          </a:p>
        </p:txBody>
      </p:sp>
    </p:spTree>
    <p:extLst>
      <p:ext uri="{BB962C8B-B14F-4D97-AF65-F5344CB8AC3E}">
        <p14:creationId xmlns:p14="http://schemas.microsoft.com/office/powerpoint/2010/main" xmlns=""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a:t>
            </a:fld>
            <a:endParaRPr lang="en-US" dirty="0"/>
          </a:p>
        </p:txBody>
      </p:sp>
    </p:spTree>
    <p:extLst>
      <p:ext uri="{BB962C8B-B14F-4D97-AF65-F5344CB8AC3E}">
        <p14:creationId xmlns:p14="http://schemas.microsoft.com/office/powerpoint/2010/main" xmlns=""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10</a:t>
            </a:fld>
            <a:endParaRPr lang="en-US" dirty="0"/>
          </a:p>
        </p:txBody>
      </p:sp>
    </p:spTree>
    <p:extLst>
      <p:ext uri="{BB962C8B-B14F-4D97-AF65-F5344CB8AC3E}">
        <p14:creationId xmlns:p14="http://schemas.microsoft.com/office/powerpoint/2010/main" xmlns="" val="3908276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11</a:t>
            </a:fld>
            <a:endParaRPr lang="en-US" dirty="0"/>
          </a:p>
        </p:txBody>
      </p:sp>
    </p:spTree>
    <p:extLst>
      <p:ext uri="{BB962C8B-B14F-4D97-AF65-F5344CB8AC3E}">
        <p14:creationId xmlns:p14="http://schemas.microsoft.com/office/powerpoint/2010/main" xmlns="" val="3908276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12</a:t>
            </a:fld>
            <a:endParaRPr lang="en-US" dirty="0"/>
          </a:p>
        </p:txBody>
      </p:sp>
    </p:spTree>
    <p:extLst>
      <p:ext uri="{BB962C8B-B14F-4D97-AF65-F5344CB8AC3E}">
        <p14:creationId xmlns:p14="http://schemas.microsoft.com/office/powerpoint/2010/main" xmlns="" val="2730433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13</a:t>
            </a:fld>
            <a:endParaRPr lang="en-US" dirty="0"/>
          </a:p>
        </p:txBody>
      </p:sp>
    </p:spTree>
    <p:extLst>
      <p:ext uri="{BB962C8B-B14F-4D97-AF65-F5344CB8AC3E}">
        <p14:creationId xmlns:p14="http://schemas.microsoft.com/office/powerpoint/2010/main" xmlns="" val="3908276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14</a:t>
            </a:fld>
            <a:endParaRPr lang="en-US" dirty="0"/>
          </a:p>
        </p:txBody>
      </p:sp>
    </p:spTree>
    <p:extLst>
      <p:ext uri="{BB962C8B-B14F-4D97-AF65-F5344CB8AC3E}">
        <p14:creationId xmlns:p14="http://schemas.microsoft.com/office/powerpoint/2010/main" xmlns="" val="3908276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15</a:t>
            </a:fld>
            <a:endParaRPr lang="en-US" dirty="0"/>
          </a:p>
        </p:txBody>
      </p:sp>
    </p:spTree>
    <p:extLst>
      <p:ext uri="{BB962C8B-B14F-4D97-AF65-F5344CB8AC3E}">
        <p14:creationId xmlns:p14="http://schemas.microsoft.com/office/powerpoint/2010/main" xmlns="" val="3908276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16</a:t>
            </a:fld>
            <a:endParaRPr lang="en-US" dirty="0"/>
          </a:p>
        </p:txBody>
      </p:sp>
    </p:spTree>
    <p:extLst>
      <p:ext uri="{BB962C8B-B14F-4D97-AF65-F5344CB8AC3E}">
        <p14:creationId xmlns:p14="http://schemas.microsoft.com/office/powerpoint/2010/main" xmlns="" val="3908276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17</a:t>
            </a:fld>
            <a:endParaRPr lang="en-US" dirty="0"/>
          </a:p>
        </p:txBody>
      </p:sp>
    </p:spTree>
    <p:extLst>
      <p:ext uri="{BB962C8B-B14F-4D97-AF65-F5344CB8AC3E}">
        <p14:creationId xmlns:p14="http://schemas.microsoft.com/office/powerpoint/2010/main" xmlns="" val="2994759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18</a:t>
            </a:fld>
            <a:endParaRPr lang="en-US" dirty="0"/>
          </a:p>
        </p:txBody>
      </p:sp>
    </p:spTree>
    <p:extLst>
      <p:ext uri="{BB962C8B-B14F-4D97-AF65-F5344CB8AC3E}">
        <p14:creationId xmlns:p14="http://schemas.microsoft.com/office/powerpoint/2010/main" xmlns="" val="39082765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19</a:t>
            </a:fld>
            <a:endParaRPr lang="en-US" dirty="0"/>
          </a:p>
        </p:txBody>
      </p:sp>
    </p:spTree>
    <p:extLst>
      <p:ext uri="{BB962C8B-B14F-4D97-AF65-F5344CB8AC3E}">
        <p14:creationId xmlns:p14="http://schemas.microsoft.com/office/powerpoint/2010/main" xmlns="" val="3908276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2</a:t>
            </a:fld>
            <a:endParaRPr lang="en-US" dirty="0"/>
          </a:p>
        </p:txBody>
      </p:sp>
    </p:spTree>
    <p:extLst>
      <p:ext uri="{BB962C8B-B14F-4D97-AF65-F5344CB8AC3E}">
        <p14:creationId xmlns:p14="http://schemas.microsoft.com/office/powerpoint/2010/main" xmlns=""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20</a:t>
            </a:fld>
            <a:endParaRPr lang="en-US" dirty="0"/>
          </a:p>
        </p:txBody>
      </p:sp>
    </p:spTree>
    <p:extLst>
      <p:ext uri="{BB962C8B-B14F-4D97-AF65-F5344CB8AC3E}">
        <p14:creationId xmlns:p14="http://schemas.microsoft.com/office/powerpoint/2010/main" xmlns="" val="3576248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21</a:t>
            </a:fld>
            <a:endParaRPr lang="en-US" dirty="0"/>
          </a:p>
        </p:txBody>
      </p:sp>
    </p:spTree>
    <p:extLst>
      <p:ext uri="{BB962C8B-B14F-4D97-AF65-F5344CB8AC3E}">
        <p14:creationId xmlns:p14="http://schemas.microsoft.com/office/powerpoint/2010/main" xmlns="" val="39082765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22</a:t>
            </a:fld>
            <a:endParaRPr lang="en-US" dirty="0"/>
          </a:p>
        </p:txBody>
      </p:sp>
    </p:spTree>
    <p:extLst>
      <p:ext uri="{BB962C8B-B14F-4D97-AF65-F5344CB8AC3E}">
        <p14:creationId xmlns:p14="http://schemas.microsoft.com/office/powerpoint/2010/main" xmlns="" val="3908276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23</a:t>
            </a:fld>
            <a:endParaRPr lang="en-US" dirty="0"/>
          </a:p>
        </p:txBody>
      </p:sp>
    </p:spTree>
    <p:extLst>
      <p:ext uri="{BB962C8B-B14F-4D97-AF65-F5344CB8AC3E}">
        <p14:creationId xmlns:p14="http://schemas.microsoft.com/office/powerpoint/2010/main" xmlns="" val="3908276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24</a:t>
            </a:fld>
            <a:endParaRPr lang="en-US" dirty="0"/>
          </a:p>
        </p:txBody>
      </p:sp>
    </p:spTree>
    <p:extLst>
      <p:ext uri="{BB962C8B-B14F-4D97-AF65-F5344CB8AC3E}">
        <p14:creationId xmlns:p14="http://schemas.microsoft.com/office/powerpoint/2010/main" xmlns="" val="3908276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25</a:t>
            </a:fld>
            <a:endParaRPr lang="en-US" dirty="0"/>
          </a:p>
        </p:txBody>
      </p:sp>
    </p:spTree>
    <p:extLst>
      <p:ext uri="{BB962C8B-B14F-4D97-AF65-F5344CB8AC3E}">
        <p14:creationId xmlns:p14="http://schemas.microsoft.com/office/powerpoint/2010/main" xmlns=""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3</a:t>
            </a:fld>
            <a:endParaRPr lang="en-US" dirty="0"/>
          </a:p>
        </p:txBody>
      </p:sp>
    </p:spTree>
    <p:extLst>
      <p:ext uri="{BB962C8B-B14F-4D97-AF65-F5344CB8AC3E}">
        <p14:creationId xmlns:p14="http://schemas.microsoft.com/office/powerpoint/2010/main" xmlns="" val="273043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4</a:t>
            </a:fld>
            <a:endParaRPr lang="en-US" dirty="0"/>
          </a:p>
        </p:txBody>
      </p:sp>
    </p:spTree>
    <p:extLst>
      <p:ext uri="{BB962C8B-B14F-4D97-AF65-F5344CB8AC3E}">
        <p14:creationId xmlns:p14="http://schemas.microsoft.com/office/powerpoint/2010/main" xmlns=""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5</a:t>
            </a:fld>
            <a:endParaRPr lang="en-US" dirty="0"/>
          </a:p>
        </p:txBody>
      </p:sp>
    </p:spTree>
    <p:extLst>
      <p:ext uri="{BB962C8B-B14F-4D97-AF65-F5344CB8AC3E}">
        <p14:creationId xmlns:p14="http://schemas.microsoft.com/office/powerpoint/2010/main" xmlns="" val="3908276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6</a:t>
            </a:fld>
            <a:endParaRPr lang="en-US" dirty="0"/>
          </a:p>
        </p:txBody>
      </p:sp>
    </p:spTree>
    <p:extLst>
      <p:ext uri="{BB962C8B-B14F-4D97-AF65-F5344CB8AC3E}">
        <p14:creationId xmlns:p14="http://schemas.microsoft.com/office/powerpoint/2010/main" xmlns="" val="3908276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7</a:t>
            </a:fld>
            <a:endParaRPr lang="en-US" dirty="0"/>
          </a:p>
        </p:txBody>
      </p:sp>
    </p:spTree>
    <p:extLst>
      <p:ext uri="{BB962C8B-B14F-4D97-AF65-F5344CB8AC3E}">
        <p14:creationId xmlns:p14="http://schemas.microsoft.com/office/powerpoint/2010/main" xmlns="" val="3908276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8</a:t>
            </a:fld>
            <a:endParaRPr lang="en-US" dirty="0"/>
          </a:p>
        </p:txBody>
      </p:sp>
    </p:spTree>
    <p:extLst>
      <p:ext uri="{BB962C8B-B14F-4D97-AF65-F5344CB8AC3E}">
        <p14:creationId xmlns:p14="http://schemas.microsoft.com/office/powerpoint/2010/main" xmlns="" val="3576248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pPr/>
              <a:t>9</a:t>
            </a:fld>
            <a:endParaRPr lang="en-US" dirty="0"/>
          </a:p>
        </p:txBody>
      </p:sp>
    </p:spTree>
    <p:extLst>
      <p:ext uri="{BB962C8B-B14F-4D97-AF65-F5344CB8AC3E}">
        <p14:creationId xmlns:p14="http://schemas.microsoft.com/office/powerpoint/2010/main" xmlns="" val="3908276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xmlns="" id="{C26C18C3-ED25-DD4B-BA72-24932D54DE37}"/>
              </a:ext>
              <a:ext uri="{C183D7F6-B498-43B3-948B-1728B52AA6E4}">
                <adec:decorative xmlns:adec="http://schemas.microsoft.com/office/drawing/2017/decorative" xmlns=""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xmlns=""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xmlns=""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xmlns=""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xmlns="" id="{A69706A2-3726-FE4E-B923-E75D48597816}"/>
              </a:ext>
              <a:ext uri="{C183D7F6-B498-43B3-948B-1728B52AA6E4}">
                <adec:decorative xmlns:adec="http://schemas.microsoft.com/office/drawing/2017/decorative" xmlns=""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CF555767-B3D8-BD57-1D42-7F6E1E66892B}"/>
              </a:ext>
              <a:ext uri="{C183D7F6-B498-43B3-948B-1728B52AA6E4}">
                <adec:decorative xmlns:adec="http://schemas.microsoft.com/office/drawing/2017/decorative" xmlns=""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xmlns=""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xmlns=""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xmlns=""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xmlns=""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xmlns="" id="{E66081BA-9135-73B1-DCE5-77FD12431F13}"/>
              </a:ext>
              <a:ext uri="{C183D7F6-B498-43B3-948B-1728B52AA6E4}">
                <adec:decorative xmlns:adec="http://schemas.microsoft.com/office/drawing/2017/decorative" xmlns=""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xmlns=""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xmlns=""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xmlns=""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xmlns=""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xmlns="" val="2244329111"/>
      </p:ext>
    </p:extLst>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C97D5AF2-684A-4A8D-3D82-B57D7AC44677}"/>
              </a:ext>
              <a:ext uri="{C183D7F6-B498-43B3-948B-1728B52AA6E4}">
                <adec:decorative xmlns:adec="http://schemas.microsoft.com/office/drawing/2017/decorative" xmlns=""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xmlns=""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xmlns=""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xmlns=""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xmlns=""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xmlns="" id="{E66081BA-9135-73B1-DCE5-77FD12431F13}"/>
              </a:ext>
              <a:ext uri="{C183D7F6-B498-43B3-948B-1728B52AA6E4}">
                <adec:decorative xmlns:adec="http://schemas.microsoft.com/office/drawing/2017/decorative" xmlns=""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xmlns=""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xmlns=""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xmlns=""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xmlns=""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xmlns="" val="649744719"/>
      </p:ext>
    </p:extLst>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xmlns=""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xmlns=""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a16="http://schemas.microsoft.com/office/drawing/2014/main" xmlns=""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xmlns=""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xmlns="" id="{E66081BA-9135-73B1-DCE5-77FD12431F13}"/>
              </a:ext>
              <a:ext uri="{C183D7F6-B498-43B3-948B-1728B52AA6E4}">
                <adec:decorative xmlns:adec="http://schemas.microsoft.com/office/drawing/2017/decorative" xmlns=""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310410957"/>
      </p:ext>
    </p:extLst>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xmlns="" id="{C26C18C3-ED25-DD4B-BA72-24932D54DE37}"/>
              </a:ext>
              <a:ext uri="{C183D7F6-B498-43B3-948B-1728B52AA6E4}">
                <adec:decorative xmlns:adec="http://schemas.microsoft.com/office/drawing/2017/decorative" xmlns=""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xmlns=""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xmlns=""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xmlns=""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xmlns=""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xmlns="" id="{58B149C6-5AAC-B8E5-5411-EA38821F6754}"/>
              </a:ext>
              <a:ext uri="{C183D7F6-B498-43B3-948B-1728B52AA6E4}">
                <adec:decorative xmlns:adec="http://schemas.microsoft.com/office/drawing/2017/decorative" xmlns=""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806C6F65-35CD-D64B-992A-0C1C1E00384D}"/>
              </a:ext>
              <a:ext uri="{C183D7F6-B498-43B3-948B-1728B52AA6E4}">
                <adec:decorative xmlns:adec="http://schemas.microsoft.com/office/drawing/2017/decorative" xmlns=""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xmlns=""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xmlns=""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xmlns=""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xmlns=""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xmlns=""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xmlns=""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xmlns=""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xmlns=""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xmlns=""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xmlns="" id="{979826C1-7A52-DA25-F422-EE62DED7D1B6}"/>
              </a:ext>
              <a:ext uri="{C183D7F6-B498-43B3-948B-1728B52AA6E4}">
                <adec:decorative xmlns:adec="http://schemas.microsoft.com/office/drawing/2017/decorative" xmlns=""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xmlns=""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xmlns=""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xmlns="" id="{D96BA398-1ED2-1FCA-63B9-8915A8C7A524}"/>
              </a:ext>
              <a:ext uri="{C183D7F6-B498-43B3-948B-1728B52AA6E4}">
                <adec:decorative xmlns:adec="http://schemas.microsoft.com/office/drawing/2017/decorative" xmlns=""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1729169562"/>
      </p:ext>
    </p:extLst>
  </p:cSld>
  <p:clrMapOvr>
    <a:masterClrMapping/>
  </p:clrMapOvr>
  <p:extLst>
    <p:ext uri="{DCECCB84-F9BA-43D5-87BE-67443E8EF086}">
      <p15:sldGuideLst xmlns:p15="http://schemas.microsoft.com/office/powerpoint/2012/main" xmlns="">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xmlns=""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a16="http://schemas.microsoft.com/office/drawing/2014/main" xmlns=""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xmlns="" id="{29169ED6-4B82-6844-119F-AC15CDF2D3E5}"/>
              </a:ext>
              <a:ext uri="{C183D7F6-B498-43B3-948B-1728B52AA6E4}">
                <adec:decorative xmlns:adec="http://schemas.microsoft.com/office/drawing/2017/decorative" xmlns=""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xmlns="" id="{C57F1500-1A16-D1EF-4F0C-030852B291FC}"/>
              </a:ext>
              <a:ext uri="{C183D7F6-B498-43B3-948B-1728B52AA6E4}">
                <adec:decorative xmlns:adec="http://schemas.microsoft.com/office/drawing/2017/decorative" xmlns=""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xmlns="" id="{2D07A0BE-3890-193E-9439-F294E61A71B9}"/>
              </a:ext>
              <a:ext uri="{C183D7F6-B498-43B3-948B-1728B52AA6E4}">
                <adec:decorative xmlns:adec="http://schemas.microsoft.com/office/drawing/2017/decorative" xmlns=""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xmlns=""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xmlns=""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xmlns=""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xmlns=""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xmlns=""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xmlns=""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xmlns=""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xmlns=""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xmlns="" id="{C26C18C3-ED25-DD4B-BA72-24932D54DE37}"/>
              </a:ext>
              <a:ext uri="{C183D7F6-B498-43B3-948B-1728B52AA6E4}">
                <adec:decorative xmlns:adec="http://schemas.microsoft.com/office/drawing/2017/decorative" xmlns=""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xmlns=""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xmlns=""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xmlns=""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xmlns="" id="{A69706A2-3726-FE4E-B923-E75D48597816}"/>
              </a:ext>
              <a:ext uri="{C183D7F6-B498-43B3-948B-1728B52AA6E4}">
                <adec:decorative xmlns:adec="http://schemas.microsoft.com/office/drawing/2017/decorative" xmlns=""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xmlns=""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xmlns=""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C97D5AF2-684A-4A8D-3D82-B57D7AC44677}"/>
              </a:ext>
              <a:ext uri="{C183D7F6-B498-43B3-948B-1728B52AA6E4}">
                <adec:decorative xmlns:adec="http://schemas.microsoft.com/office/drawing/2017/decorative" xmlns=""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xmlns=""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xmlns=""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xmlns=""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xmlns=""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xmlns=""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xmlns=""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xmlns=""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xmlns=""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xmlns="" id="{E66081BA-9135-73B1-DCE5-77FD12431F13}"/>
              </a:ext>
              <a:ext uri="{C183D7F6-B498-43B3-948B-1728B52AA6E4}">
                <adec:decorative xmlns:adec="http://schemas.microsoft.com/office/drawing/2017/decorative" xmlns=""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941056953"/>
      </p:ext>
    </p:extLst>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42E558A9-6DD6-E21D-3A8F-6707E1DD19F1}"/>
              </a:ext>
              <a:ext uri="{C183D7F6-B498-43B3-948B-1728B52AA6E4}">
                <adec:decorative xmlns:adec="http://schemas.microsoft.com/office/drawing/2017/decorative" xmlns=""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xmlns=""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xmlns=""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xmlns=""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xmlns=""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xmlns=""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xmlns=""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xmlns="" id="{E66081BA-9135-73B1-DCE5-77FD12431F13}"/>
              </a:ext>
              <a:ext uri="{C183D7F6-B498-43B3-948B-1728B52AA6E4}">
                <adec:decorative xmlns:adec="http://schemas.microsoft.com/office/drawing/2017/decorative" xmlns=""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xmlns=""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xmlns=""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xmlns=""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xmlns=""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xmlns="" val="554606805"/>
      </p:ext>
    </p:extLst>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xmlns=""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xmlns=""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xmlns="" id="{E66081BA-9135-73B1-DCE5-77FD12431F13}"/>
              </a:ext>
              <a:ext uri="{C183D7F6-B498-43B3-948B-1728B52AA6E4}">
                <adec:decorative xmlns:adec="http://schemas.microsoft.com/office/drawing/2017/decorative" xmlns=""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xmlns=""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a16="http://schemas.microsoft.com/office/drawing/2014/main" xmlns=""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xmlns=""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xmlns="" val="1429319764"/>
      </p:ext>
    </p:extLst>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xmlns=""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xmlns=""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xmlns=""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B1D9D6-2977-ABCD-FDF8-51AFA5064E54}"/>
              </a:ext>
            </a:extLst>
          </p:cNvPr>
          <p:cNvSpPr>
            <a:spLocks noGrp="1"/>
          </p:cNvSpPr>
          <p:nvPr>
            <p:ph type="ctrTitle"/>
          </p:nvPr>
        </p:nvSpPr>
        <p:spPr>
          <a:xfrm>
            <a:off x="6309904" y="411479"/>
            <a:ext cx="5486400" cy="3291840"/>
          </a:xfrm>
        </p:spPr>
        <p:txBody>
          <a:bodyPr/>
          <a:lstStyle/>
          <a:p>
            <a:r>
              <a:rPr lang="en-US" dirty="0" err="1" smtClean="0">
                <a:latin typeface="Times New Roman" pitchFamily="18" charset="0"/>
                <a:cs typeface="Times New Roman" pitchFamily="18" charset="0"/>
              </a:rPr>
              <a:t>PhonePe</a:t>
            </a:r>
            <a:r>
              <a:rPr lang="en-US" dirty="0" smtClean="0">
                <a:latin typeface="Times New Roman" pitchFamily="18" charset="0"/>
                <a:cs typeface="Times New Roman" pitchFamily="18" charset="0"/>
              </a:rPr>
              <a:t> Transaction Insights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390304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45D3755-C3E2-975E-DE68-CDECC4B526EC}"/>
              </a:ext>
            </a:extLst>
          </p:cNvPr>
          <p:cNvSpPr>
            <a:spLocks noGrp="1"/>
          </p:cNvSpPr>
          <p:nvPr>
            <p:ph type="title"/>
          </p:nvPr>
        </p:nvSpPr>
        <p:spPr>
          <a:xfrm>
            <a:off x="594360" y="102876"/>
            <a:ext cx="10726783" cy="996582"/>
          </a:xfrm>
        </p:spPr>
        <p:txBody>
          <a:bodyPr/>
          <a:lstStyle/>
          <a:p>
            <a:r>
              <a:rPr lang="en-US" dirty="0" smtClean="0">
                <a:latin typeface="Times New Roman" pitchFamily="18" charset="0"/>
                <a:cs typeface="Times New Roman" pitchFamily="18" charset="0"/>
              </a:rPr>
              <a:t>Brand Usage over </a:t>
            </a:r>
            <a:r>
              <a:rPr lang="en-US" dirty="0" err="1" smtClean="0">
                <a:latin typeface="Times New Roman" pitchFamily="18" charset="0"/>
                <a:cs typeface="Times New Roman" pitchFamily="18" charset="0"/>
              </a:rPr>
              <a:t>TimePeriod</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a16="http://schemas.microsoft.com/office/drawing/2014/main" xmlns="" id="{F70BD87D-F7DA-961B-4024-A354DC87D168}"/>
              </a:ext>
            </a:extLst>
          </p:cNvPr>
          <p:cNvSpPr>
            <a:spLocks noGrp="1"/>
          </p:cNvSpPr>
          <p:nvPr>
            <p:ph sz="quarter" idx="13"/>
          </p:nvPr>
        </p:nvSpPr>
        <p:spPr>
          <a:xfrm>
            <a:off x="6036733" y="2065865"/>
            <a:ext cx="5841999" cy="3141135"/>
          </a:xfrm>
        </p:spPr>
        <p:txBody>
          <a:bodyPr>
            <a:normAutofit/>
          </a:bodyPr>
          <a:lstStyle/>
          <a:p>
            <a:pPr>
              <a:buNone/>
            </a:pPr>
            <a:r>
              <a:rPr lang="en-US" sz="1600" b="1" dirty="0" err="1" smtClean="0">
                <a:latin typeface="Times New Roman" pitchFamily="18" charset="0"/>
                <a:cs typeface="Times New Roman" pitchFamily="18" charset="0"/>
              </a:rPr>
              <a:t>Xiaomi</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Samsung</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Vivo</a:t>
            </a:r>
            <a:r>
              <a:rPr lang="en-US" sz="1600"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Oppo</a:t>
            </a:r>
            <a:r>
              <a:rPr lang="en-US" sz="1600" dirty="0" smtClean="0">
                <a:latin typeface="Times New Roman" pitchFamily="18" charset="0"/>
                <a:cs typeface="Times New Roman" pitchFamily="18" charset="0"/>
              </a:rPr>
              <a:t>, and </a:t>
            </a:r>
            <a:r>
              <a:rPr lang="en-US" sz="1600" b="1" dirty="0" err="1" smtClean="0">
                <a:latin typeface="Times New Roman" pitchFamily="18" charset="0"/>
                <a:cs typeface="Times New Roman" pitchFamily="18" charset="0"/>
              </a:rPr>
              <a:t>Realme</a:t>
            </a:r>
            <a:r>
              <a:rPr lang="en-US" sz="1600" dirty="0" smtClean="0">
                <a:latin typeface="Times New Roman" pitchFamily="18" charset="0"/>
                <a:cs typeface="Times New Roman" pitchFamily="18" charset="0"/>
              </a:rPr>
              <a:t> are the clear winners, contributing to the majority of </a:t>
            </a:r>
            <a:r>
              <a:rPr lang="en-US" sz="1600" dirty="0" err="1" smtClean="0">
                <a:latin typeface="Times New Roman" pitchFamily="18" charset="0"/>
                <a:cs typeface="Times New Roman" pitchFamily="18" charset="0"/>
              </a:rPr>
              <a:t>smartphone</a:t>
            </a:r>
            <a:r>
              <a:rPr lang="en-US" sz="1600" dirty="0" smtClean="0">
                <a:latin typeface="Times New Roman" pitchFamily="18" charset="0"/>
                <a:cs typeface="Times New Roman" pitchFamily="18" charset="0"/>
              </a:rPr>
              <a:t> users.</a:t>
            </a:r>
          </a:p>
          <a:p>
            <a:pPr>
              <a:buNone/>
            </a:pPr>
            <a:r>
              <a:rPr lang="en-US" sz="1600" dirty="0" smtClean="0">
                <a:latin typeface="Times New Roman" pitchFamily="18" charset="0"/>
                <a:cs typeface="Times New Roman" pitchFamily="18" charset="0"/>
              </a:rPr>
              <a:t>The </a:t>
            </a:r>
            <a:r>
              <a:rPr lang="en-US" sz="1600" b="1" dirty="0" smtClean="0">
                <a:latin typeface="Times New Roman" pitchFamily="18" charset="0"/>
                <a:cs typeface="Times New Roman" pitchFamily="18" charset="0"/>
              </a:rPr>
              <a:t>Chinese</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brands</a:t>
            </a:r>
            <a:r>
              <a:rPr lang="en-US" sz="1600" dirty="0" smtClean="0">
                <a:latin typeface="Times New Roman" pitchFamily="18" charset="0"/>
                <a:cs typeface="Times New Roman" pitchFamily="18" charset="0"/>
              </a:rPr>
              <a:t> dominated the market expansion between 2018 and 2021.</a:t>
            </a:r>
          </a:p>
          <a:p>
            <a:pPr>
              <a:buNone/>
            </a:pPr>
            <a:r>
              <a:rPr lang="en-US" sz="1600" dirty="0" smtClean="0">
                <a:latin typeface="Times New Roman" pitchFamily="18" charset="0"/>
                <a:cs typeface="Times New Roman" pitchFamily="18" charset="0"/>
              </a:rPr>
              <a:t>Like </a:t>
            </a:r>
            <a:r>
              <a:rPr lang="en-US" sz="1600" b="1" dirty="0" smtClean="0">
                <a:latin typeface="Times New Roman" pitchFamily="18" charset="0"/>
                <a:cs typeface="Times New Roman" pitchFamily="18" charset="0"/>
              </a:rPr>
              <a:t>Apple</a:t>
            </a:r>
            <a:r>
              <a:rPr lang="en-US" sz="1600"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OnePlus</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Motorola</a:t>
            </a:r>
            <a:r>
              <a:rPr lang="en-US" sz="1600" dirty="0" smtClean="0">
                <a:latin typeface="Times New Roman" pitchFamily="18" charset="0"/>
                <a:cs typeface="Times New Roman" pitchFamily="18" charset="0"/>
              </a:rPr>
              <a:t> remain consistent but do not experience the growth seen with the top players.</a:t>
            </a:r>
          </a:p>
          <a:p>
            <a:pPr>
              <a:buNone/>
            </a:pPr>
            <a:r>
              <a:rPr lang="en-US" sz="1600" dirty="0" smtClean="0">
                <a:latin typeface="Times New Roman" pitchFamily="18" charset="0"/>
                <a:cs typeface="Times New Roman" pitchFamily="18" charset="0"/>
              </a:rPr>
              <a:t>Others (smaller brands) maintained a stable but declining proportion over time, as bigger brands consolidated their dominance. </a:t>
            </a:r>
            <a:endParaRPr lang="en-IN" sz="1600" dirty="0" smtClean="0">
              <a:latin typeface="Times New Roman" pitchFamily="18" charset="0"/>
              <a:cs typeface="Times New Roman" pitchFamily="18" charset="0"/>
            </a:endParaRPr>
          </a:p>
          <a:p>
            <a:pPr>
              <a:buNone/>
            </a:pPr>
            <a:endParaRPr lang="en-US" sz="1600" dirty="0" smtClean="0">
              <a:latin typeface="Times New Roman" pitchFamily="18" charset="0"/>
              <a:cs typeface="Times New Roman" pitchFamily="18" charset="0"/>
            </a:endParaRPr>
          </a:p>
        </p:txBody>
      </p:sp>
      <p:grpSp>
        <p:nvGrpSpPr>
          <p:cNvPr id="2" name="Group 18">
            <a:extLst>
              <a:ext uri="{FF2B5EF4-FFF2-40B4-BE49-F238E27FC236}">
                <a16:creationId xmlns:a16="http://schemas.microsoft.com/office/drawing/2014/main" xmlns=""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xmlns=""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6146" name="Picture 2"/>
          <p:cNvPicPr>
            <a:picLocks noChangeAspect="1" noChangeArrowheads="1"/>
          </p:cNvPicPr>
          <p:nvPr/>
        </p:nvPicPr>
        <p:blipFill>
          <a:blip r:embed="rId3"/>
          <a:srcRect/>
          <a:stretch>
            <a:fillRect/>
          </a:stretch>
        </p:blipFill>
        <p:spPr bwMode="auto">
          <a:xfrm>
            <a:off x="0" y="1233437"/>
            <a:ext cx="5867400" cy="3625901"/>
          </a:xfrm>
          <a:prstGeom prst="rect">
            <a:avLst/>
          </a:prstGeom>
          <a:noFill/>
          <a:ln w="9525">
            <a:noFill/>
            <a:miter lim="800000"/>
            <a:headEnd/>
            <a:tailEnd/>
          </a:ln>
          <a:effectLst/>
        </p:spPr>
      </p:pic>
    </p:spTree>
    <p:extLst>
      <p:ext uri="{BB962C8B-B14F-4D97-AF65-F5344CB8AC3E}">
        <p14:creationId xmlns:p14="http://schemas.microsoft.com/office/powerpoint/2010/main" xmlns="" val="32003120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45D3755-C3E2-975E-DE68-CDECC4B526EC}"/>
              </a:ext>
            </a:extLst>
          </p:cNvPr>
          <p:cNvSpPr>
            <a:spLocks noGrp="1"/>
          </p:cNvSpPr>
          <p:nvPr>
            <p:ph type="title"/>
          </p:nvPr>
        </p:nvSpPr>
        <p:spPr>
          <a:xfrm>
            <a:off x="594360" y="102876"/>
            <a:ext cx="10726783" cy="996582"/>
          </a:xfrm>
        </p:spPr>
        <p:txBody>
          <a:bodyPr/>
          <a:lstStyle/>
          <a:p>
            <a:r>
              <a:rPr lang="en-US" dirty="0" smtClean="0">
                <a:latin typeface="Times New Roman" pitchFamily="18" charset="0"/>
                <a:cs typeface="Times New Roman" pitchFamily="18" charset="0"/>
              </a:rPr>
              <a:t>Engagement over Regions</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a16="http://schemas.microsoft.com/office/drawing/2014/main" xmlns="" id="{F70BD87D-F7DA-961B-4024-A354DC87D168}"/>
              </a:ext>
            </a:extLst>
          </p:cNvPr>
          <p:cNvSpPr>
            <a:spLocks noGrp="1"/>
          </p:cNvSpPr>
          <p:nvPr>
            <p:ph sz="quarter" idx="13"/>
          </p:nvPr>
        </p:nvSpPr>
        <p:spPr>
          <a:xfrm>
            <a:off x="6731000" y="1380065"/>
            <a:ext cx="5291666" cy="4572001"/>
          </a:xfrm>
        </p:spPr>
        <p:txBody>
          <a:bodyPr>
            <a:normAutofit/>
          </a:bodyPr>
          <a:lstStyle/>
          <a:p>
            <a:pPr>
              <a:buNone/>
            </a:pPr>
            <a:r>
              <a:rPr lang="en-US" sz="1600" dirty="0" smtClean="0">
                <a:latin typeface="Times New Roman" pitchFamily="18" charset="0"/>
                <a:cs typeface="Times New Roman" pitchFamily="18" charset="0"/>
              </a:rPr>
              <a:t>Smaller and </a:t>
            </a:r>
            <a:r>
              <a:rPr lang="en-US" sz="1600" b="1" dirty="0" smtClean="0">
                <a:latin typeface="Times New Roman" pitchFamily="18" charset="0"/>
                <a:cs typeface="Times New Roman" pitchFamily="18" charset="0"/>
              </a:rPr>
              <a:t>Northeastern</a:t>
            </a:r>
            <a:r>
              <a:rPr lang="en-US" sz="1600" dirty="0" smtClean="0">
                <a:latin typeface="Times New Roman" pitchFamily="18" charset="0"/>
                <a:cs typeface="Times New Roman" pitchFamily="18" charset="0"/>
              </a:rPr>
              <a:t> states (Meghalaya, Mizoram, Arunachal Pradesh) show </a:t>
            </a:r>
            <a:r>
              <a:rPr lang="en-US" sz="1600" b="1" dirty="0" smtClean="0">
                <a:latin typeface="Times New Roman" pitchFamily="18" charset="0"/>
                <a:cs typeface="Times New Roman" pitchFamily="18" charset="0"/>
              </a:rPr>
              <a:t>significantly higher engagement </a:t>
            </a:r>
            <a:r>
              <a:rPr lang="en-US" sz="1600" dirty="0" smtClean="0">
                <a:latin typeface="Times New Roman" pitchFamily="18" charset="0"/>
                <a:cs typeface="Times New Roman" pitchFamily="18" charset="0"/>
              </a:rPr>
              <a:t>than larger, metropolitan regions.</a:t>
            </a:r>
          </a:p>
          <a:p>
            <a:pPr>
              <a:buNone/>
            </a:pPr>
            <a:r>
              <a:rPr lang="en-US" sz="1600" b="1" dirty="0" smtClean="0">
                <a:latin typeface="Times New Roman" pitchFamily="18" charset="0"/>
                <a:cs typeface="Times New Roman" pitchFamily="18" charset="0"/>
              </a:rPr>
              <a:t>Union Territories </a:t>
            </a:r>
            <a:r>
              <a:rPr lang="en-US" sz="1600" dirty="0" smtClean="0">
                <a:latin typeface="Times New Roman" pitchFamily="18" charset="0"/>
                <a:cs typeface="Times New Roman" pitchFamily="18" charset="0"/>
              </a:rPr>
              <a:t>like</a:t>
            </a:r>
            <a:r>
              <a:rPr lang="en-US" sz="1600" b="1" dirty="0" smtClean="0">
                <a:latin typeface="Times New Roman" pitchFamily="18" charset="0"/>
                <a:cs typeface="Times New Roman" pitchFamily="18" charset="0"/>
              </a:rPr>
              <a:t> Andaman </a:t>
            </a:r>
            <a:r>
              <a:rPr lang="en-US" sz="1600" dirty="0" smtClean="0">
                <a:latin typeface="Times New Roman" pitchFamily="18" charset="0"/>
                <a:cs typeface="Times New Roman" pitchFamily="18" charset="0"/>
              </a:rPr>
              <a:t>&amp;</a:t>
            </a:r>
            <a:r>
              <a:rPr lang="en-US" sz="1600" b="1" dirty="0" smtClean="0">
                <a:latin typeface="Times New Roman" pitchFamily="18" charset="0"/>
                <a:cs typeface="Times New Roman" pitchFamily="18" charset="0"/>
              </a:rPr>
              <a:t> Nicobar </a:t>
            </a:r>
            <a:r>
              <a:rPr lang="en-US" sz="1600" dirty="0" smtClean="0">
                <a:latin typeface="Times New Roman" pitchFamily="18" charset="0"/>
                <a:cs typeface="Times New Roman" pitchFamily="18" charset="0"/>
              </a:rPr>
              <a:t>and</a:t>
            </a:r>
            <a:r>
              <a:rPr lang="en-US" sz="1600" b="1"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Ladakh</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also perform better than expected in engagement despite smaller populations.</a:t>
            </a:r>
          </a:p>
          <a:p>
            <a:pPr>
              <a:buNone/>
            </a:pPr>
            <a:r>
              <a:rPr lang="en-US" sz="1600" b="1" dirty="0" smtClean="0">
                <a:latin typeface="Times New Roman" pitchFamily="18" charset="0"/>
                <a:cs typeface="Times New Roman" pitchFamily="18" charset="0"/>
              </a:rPr>
              <a:t>Urbanized states </a:t>
            </a:r>
            <a:r>
              <a:rPr lang="en-US" sz="1600" dirty="0" smtClean="0">
                <a:latin typeface="Times New Roman" pitchFamily="18" charset="0"/>
                <a:cs typeface="Times New Roman" pitchFamily="18" charset="0"/>
              </a:rPr>
              <a:t>and </a:t>
            </a:r>
            <a:r>
              <a:rPr lang="en-US" sz="1600" b="1" dirty="0" smtClean="0">
                <a:latin typeface="Times New Roman" pitchFamily="18" charset="0"/>
                <a:cs typeface="Times New Roman" pitchFamily="18" charset="0"/>
              </a:rPr>
              <a:t>cities</a:t>
            </a:r>
            <a:r>
              <a:rPr lang="en-US" sz="1600" dirty="0" smtClean="0">
                <a:latin typeface="Times New Roman" pitchFamily="18" charset="0"/>
                <a:cs typeface="Times New Roman" pitchFamily="18" charset="0"/>
              </a:rPr>
              <a:t> may have wider access to devices, but relatively fewer active users.</a:t>
            </a:r>
          </a:p>
          <a:p>
            <a:pPr>
              <a:buNone/>
            </a:pPr>
            <a:r>
              <a:rPr lang="en-US" sz="1600" b="1" dirty="0" smtClean="0">
                <a:latin typeface="Times New Roman" pitchFamily="18" charset="0"/>
                <a:cs typeface="Times New Roman" pitchFamily="18" charset="0"/>
              </a:rPr>
              <a:t>Lower-tier states </a:t>
            </a:r>
            <a:r>
              <a:rPr lang="en-US" sz="1600" dirty="0" smtClean="0">
                <a:latin typeface="Times New Roman" pitchFamily="18" charset="0"/>
                <a:cs typeface="Times New Roman" pitchFamily="18" charset="0"/>
              </a:rPr>
              <a:t>like </a:t>
            </a:r>
            <a:r>
              <a:rPr lang="en-US" sz="1600" b="1" dirty="0" smtClean="0">
                <a:latin typeface="Times New Roman" pitchFamily="18" charset="0"/>
                <a:cs typeface="Times New Roman" pitchFamily="18" charset="0"/>
              </a:rPr>
              <a:t>Bihar</a:t>
            </a:r>
            <a:r>
              <a:rPr lang="en-US" sz="1600" dirty="0" smtClean="0">
                <a:latin typeface="Times New Roman" pitchFamily="18" charset="0"/>
                <a:cs typeface="Times New Roman" pitchFamily="18" charset="0"/>
              </a:rPr>
              <a:t> and </a:t>
            </a:r>
            <a:r>
              <a:rPr lang="en-US" sz="1600" b="1" dirty="0" err="1" smtClean="0">
                <a:latin typeface="Times New Roman" pitchFamily="18" charset="0"/>
                <a:cs typeface="Times New Roman" pitchFamily="18" charset="0"/>
              </a:rPr>
              <a:t>Odisha</a:t>
            </a:r>
            <a:r>
              <a:rPr lang="en-US" sz="1600" dirty="0" smtClean="0">
                <a:latin typeface="Times New Roman" pitchFamily="18" charset="0"/>
                <a:cs typeface="Times New Roman" pitchFamily="18" charset="0"/>
              </a:rPr>
              <a:t> are positioned mid-to-lower but still outperform some urban hubs. </a:t>
            </a:r>
          </a:p>
        </p:txBody>
      </p:sp>
      <p:grpSp>
        <p:nvGrpSpPr>
          <p:cNvPr id="2" name="Group 18">
            <a:extLst>
              <a:ext uri="{FF2B5EF4-FFF2-40B4-BE49-F238E27FC236}">
                <a16:creationId xmlns:a16="http://schemas.microsoft.com/office/drawing/2014/main" xmlns=""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xmlns=""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7170" name="Picture 2"/>
          <p:cNvPicPr>
            <a:picLocks noChangeAspect="1" noChangeArrowheads="1"/>
          </p:cNvPicPr>
          <p:nvPr/>
        </p:nvPicPr>
        <p:blipFill>
          <a:blip r:embed="rId3"/>
          <a:srcRect/>
          <a:stretch>
            <a:fillRect/>
          </a:stretch>
        </p:blipFill>
        <p:spPr bwMode="auto">
          <a:xfrm>
            <a:off x="0" y="1217613"/>
            <a:ext cx="6587067" cy="4473575"/>
          </a:xfrm>
          <a:prstGeom prst="rect">
            <a:avLst/>
          </a:prstGeom>
          <a:noFill/>
          <a:ln w="9525">
            <a:noFill/>
            <a:miter lim="800000"/>
            <a:headEnd/>
            <a:tailEnd/>
          </a:ln>
          <a:effectLst/>
        </p:spPr>
      </p:pic>
    </p:spTree>
    <p:extLst>
      <p:ext uri="{BB962C8B-B14F-4D97-AF65-F5344CB8AC3E}">
        <p14:creationId xmlns:p14="http://schemas.microsoft.com/office/powerpoint/2010/main" xmlns="" val="3200312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close-up of a plant">
            <a:extLst>
              <a:ext uri="{FF2B5EF4-FFF2-40B4-BE49-F238E27FC236}">
                <a16:creationId xmlns:a16="http://schemas.microsoft.com/office/drawing/2014/main" xmlns="" id="{8DB431A1-9806-9CFE-0E5F-1A5611C2A666}"/>
              </a:ext>
            </a:extLst>
          </p:cNvPr>
          <p:cNvPicPr>
            <a:picLocks noGrp="1" noChangeAspect="1"/>
          </p:cNvPicPr>
          <p:nvPr>
            <p:ph type="pic" sz="quarter" idx="13"/>
          </p:nvPr>
        </p:nvPicPr>
        <p:blipFill>
          <a:blip r:embed="rId3">
            <a:extLst>
              <a:ext uri="{28A0092B-C50C-407E-A947-70E740481C1C}">
                <a14:useLocalDpi xmlns:a14="http://schemas.microsoft.com/office/drawing/2010/main" xmlns="" val="0"/>
              </a:ext>
            </a:extLst>
          </a:blip>
          <a:srcRect l="23" r="23"/>
          <a:stretch/>
        </p:blipFill>
        <p:spPr>
          <a:xfrm>
            <a:off x="0" y="-16934"/>
            <a:ext cx="12192000" cy="6880225"/>
          </a:xfrm>
        </p:spPr>
      </p:pic>
      <p:sp>
        <p:nvSpPr>
          <p:cNvPr id="3" name="Title 2">
            <a:extLst>
              <a:ext uri="{FF2B5EF4-FFF2-40B4-BE49-F238E27FC236}">
                <a16:creationId xmlns:a16="http://schemas.microsoft.com/office/drawing/2014/main" xmlns="" id="{9C37279A-330D-886F-340D-494A5005E5FC}"/>
              </a:ext>
            </a:extLst>
          </p:cNvPr>
          <p:cNvSpPr>
            <a:spLocks noGrp="1"/>
          </p:cNvSpPr>
          <p:nvPr>
            <p:ph type="title"/>
          </p:nvPr>
        </p:nvSpPr>
        <p:spPr>
          <a:xfrm>
            <a:off x="6309359" y="444933"/>
            <a:ext cx="5477479" cy="3291840"/>
          </a:xfrm>
        </p:spPr>
        <p:txBody>
          <a:bodyPr/>
          <a:lstStyle/>
          <a:p>
            <a:r>
              <a:rPr lang="en-US" dirty="0" smtClean="0">
                <a:latin typeface="Times New Roman" pitchFamily="18" charset="0"/>
                <a:cs typeface="Times New Roman" pitchFamily="18" charset="0"/>
              </a:rPr>
              <a:t>User Engagement and Growth Strategy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249372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45D3755-C3E2-975E-DE68-CDECC4B526EC}"/>
              </a:ext>
            </a:extLst>
          </p:cNvPr>
          <p:cNvSpPr>
            <a:spLocks noGrp="1"/>
          </p:cNvSpPr>
          <p:nvPr>
            <p:ph type="title"/>
          </p:nvPr>
        </p:nvSpPr>
        <p:spPr>
          <a:xfrm>
            <a:off x="594360" y="102876"/>
            <a:ext cx="10726783" cy="996582"/>
          </a:xfrm>
        </p:spPr>
        <p:txBody>
          <a:bodyPr/>
          <a:lstStyle/>
          <a:p>
            <a:r>
              <a:rPr lang="en-US" dirty="0" smtClean="0">
                <a:latin typeface="Times New Roman" pitchFamily="18" charset="0"/>
                <a:cs typeface="Times New Roman" pitchFamily="18" charset="0"/>
              </a:rPr>
              <a:t>User Engagement per </a:t>
            </a:r>
            <a:r>
              <a:rPr lang="en-US" dirty="0" smtClean="0">
                <a:latin typeface="Times New Roman" pitchFamily="18" charset="0"/>
                <a:cs typeface="Times New Roman" pitchFamily="18" charset="0"/>
              </a:rPr>
              <a:t>Region </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a16="http://schemas.microsoft.com/office/drawing/2014/main" xmlns="" id="{F70BD87D-F7DA-961B-4024-A354DC87D168}"/>
              </a:ext>
            </a:extLst>
          </p:cNvPr>
          <p:cNvSpPr>
            <a:spLocks noGrp="1"/>
          </p:cNvSpPr>
          <p:nvPr>
            <p:ph sz="quarter" idx="13"/>
          </p:nvPr>
        </p:nvSpPr>
        <p:spPr>
          <a:xfrm>
            <a:off x="6841066" y="1244600"/>
            <a:ext cx="4627033" cy="4737100"/>
          </a:xfrm>
        </p:spPr>
        <p:txBody>
          <a:bodyPr>
            <a:normAutofit/>
          </a:bodyPr>
          <a:lstStyle/>
          <a:p>
            <a:r>
              <a:rPr lang="en-US" sz="1600" dirty="0" smtClean="0">
                <a:latin typeface="Times New Roman" pitchFamily="18" charset="0"/>
                <a:cs typeface="Times New Roman" pitchFamily="18" charset="0"/>
              </a:rPr>
              <a:t>Smaller </a:t>
            </a:r>
            <a:r>
              <a:rPr lang="en-US" sz="1600" dirty="0" smtClean="0">
                <a:latin typeface="Times New Roman" pitchFamily="18" charset="0"/>
                <a:cs typeface="Times New Roman" pitchFamily="18" charset="0"/>
              </a:rPr>
              <a:t>states and Union Territories like </a:t>
            </a:r>
            <a:r>
              <a:rPr lang="en-US" sz="1600" b="1" dirty="0" smtClean="0">
                <a:latin typeface="Times New Roman" pitchFamily="18" charset="0"/>
                <a:cs typeface="Times New Roman" pitchFamily="18" charset="0"/>
              </a:rPr>
              <a:t>Meghalaya</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Mizoram</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Arunachal Pradesh</a:t>
            </a:r>
            <a:r>
              <a:rPr lang="en-US" sz="1600" dirty="0" smtClean="0">
                <a:latin typeface="Times New Roman" pitchFamily="18" charset="0"/>
                <a:cs typeface="Times New Roman" pitchFamily="18" charset="0"/>
              </a:rPr>
              <a:t> and </a:t>
            </a:r>
            <a:r>
              <a:rPr lang="en-US" sz="1600" b="1" dirty="0" smtClean="0">
                <a:latin typeface="Times New Roman" pitchFamily="18" charset="0"/>
                <a:cs typeface="Times New Roman" pitchFamily="18" charset="0"/>
              </a:rPr>
              <a:t>Nagaland</a:t>
            </a:r>
            <a:r>
              <a:rPr lang="en-US" sz="1600" dirty="0" smtClean="0">
                <a:latin typeface="Times New Roman" pitchFamily="18" charset="0"/>
                <a:cs typeface="Times New Roman" pitchFamily="18" charset="0"/>
              </a:rPr>
              <a:t> are </a:t>
            </a:r>
            <a:r>
              <a:rPr lang="en-US" sz="1600" dirty="0" smtClean="0">
                <a:latin typeface="Times New Roman" pitchFamily="18" charset="0"/>
                <a:cs typeface="Times New Roman" pitchFamily="18" charset="0"/>
              </a:rPr>
              <a:t>showing surprisingly </a:t>
            </a:r>
            <a:r>
              <a:rPr lang="en-US" sz="1600" b="1" dirty="0" smtClean="0">
                <a:latin typeface="Times New Roman" pitchFamily="18" charset="0"/>
                <a:cs typeface="Times New Roman" pitchFamily="18" charset="0"/>
              </a:rPr>
              <a:t>higher</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engagement</a:t>
            </a:r>
            <a:r>
              <a:rPr lang="en-US" sz="1600" dirty="0" smtClean="0">
                <a:latin typeface="Times New Roman" pitchFamily="18" charset="0"/>
                <a:cs typeface="Times New Roman" pitchFamily="18" charset="0"/>
              </a:rPr>
              <a:t> compared to larger, more populous states.</a:t>
            </a:r>
          </a:p>
          <a:p>
            <a:r>
              <a:rPr lang="en-US" sz="1600" dirty="0" smtClean="0">
                <a:latin typeface="Times New Roman" pitchFamily="18" charset="0"/>
                <a:cs typeface="Times New Roman" pitchFamily="18" charset="0"/>
              </a:rPr>
              <a:t>Northern and Western Indian states </a:t>
            </a:r>
            <a:r>
              <a:rPr lang="en-US" sz="1600" dirty="0" smtClean="0">
                <a:latin typeface="Times New Roman" pitchFamily="18" charset="0"/>
                <a:cs typeface="Times New Roman" pitchFamily="18" charset="0"/>
              </a:rPr>
              <a:t>generally </a:t>
            </a:r>
            <a:r>
              <a:rPr lang="en-US" sz="1600" dirty="0" smtClean="0">
                <a:latin typeface="Times New Roman" pitchFamily="18" charset="0"/>
                <a:cs typeface="Times New Roman" pitchFamily="18" charset="0"/>
              </a:rPr>
              <a:t>have mixed engagement, while some North-Eastern states perform really well (like Nagaland and Mizoram).</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Engagement seems </a:t>
            </a:r>
            <a:r>
              <a:rPr lang="en-US" sz="1600" b="1" dirty="0" smtClean="0">
                <a:latin typeface="Times New Roman" pitchFamily="18" charset="0"/>
                <a:cs typeface="Times New Roman" pitchFamily="18" charset="0"/>
              </a:rPr>
              <a:t>less correlated with population size </a:t>
            </a:r>
            <a:r>
              <a:rPr lang="en-US" sz="1600" dirty="0" smtClean="0">
                <a:latin typeface="Times New Roman" pitchFamily="18" charset="0"/>
                <a:cs typeface="Times New Roman" pitchFamily="18" charset="0"/>
              </a:rPr>
              <a:t>and possibly more tied to other factors like localized campaigns, connectivity, or specific initiatives.</a:t>
            </a:r>
          </a:p>
          <a:p>
            <a:endParaRPr lang="en-US" sz="1600" dirty="0" smtClean="0">
              <a:latin typeface="Times New Roman" pitchFamily="18" charset="0"/>
              <a:cs typeface="Times New Roman" pitchFamily="18" charset="0"/>
            </a:endParaRPr>
          </a:p>
        </p:txBody>
      </p:sp>
      <p:grpSp>
        <p:nvGrpSpPr>
          <p:cNvPr id="2" name="Group 18">
            <a:extLst>
              <a:ext uri="{FF2B5EF4-FFF2-40B4-BE49-F238E27FC236}">
                <a16:creationId xmlns:a16="http://schemas.microsoft.com/office/drawing/2014/main" xmlns=""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xmlns=""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1026" name="Picture 2"/>
          <p:cNvPicPr>
            <a:picLocks noChangeAspect="1" noChangeArrowheads="1"/>
          </p:cNvPicPr>
          <p:nvPr/>
        </p:nvPicPr>
        <p:blipFill>
          <a:blip r:embed="rId3"/>
          <a:srcRect/>
          <a:stretch>
            <a:fillRect/>
          </a:stretch>
        </p:blipFill>
        <p:spPr bwMode="auto">
          <a:xfrm>
            <a:off x="0" y="1291697"/>
            <a:ext cx="6950075" cy="4511675"/>
          </a:xfrm>
          <a:prstGeom prst="rect">
            <a:avLst/>
          </a:prstGeom>
          <a:noFill/>
          <a:ln w="9525">
            <a:noFill/>
            <a:miter lim="800000"/>
            <a:headEnd/>
            <a:tailEnd/>
          </a:ln>
          <a:effectLst/>
        </p:spPr>
      </p:pic>
    </p:spTree>
    <p:extLst>
      <p:ext uri="{BB962C8B-B14F-4D97-AF65-F5344CB8AC3E}">
        <p14:creationId xmlns:p14="http://schemas.microsoft.com/office/powerpoint/2010/main" xmlns="" val="32003120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45D3755-C3E2-975E-DE68-CDECC4B526EC}"/>
              </a:ext>
            </a:extLst>
          </p:cNvPr>
          <p:cNvSpPr>
            <a:spLocks noGrp="1"/>
          </p:cNvSpPr>
          <p:nvPr>
            <p:ph type="title"/>
          </p:nvPr>
        </p:nvSpPr>
        <p:spPr>
          <a:xfrm>
            <a:off x="568960" y="272209"/>
            <a:ext cx="10726783" cy="996582"/>
          </a:xfrm>
        </p:spPr>
        <p:txBody>
          <a:bodyPr/>
          <a:lstStyle/>
          <a:p>
            <a:r>
              <a:rPr lang="en-US" dirty="0" smtClean="0">
                <a:latin typeface="Times New Roman" pitchFamily="18" charset="0"/>
                <a:cs typeface="Times New Roman" pitchFamily="18" charset="0"/>
              </a:rPr>
              <a:t>App </a:t>
            </a:r>
            <a:r>
              <a:rPr lang="en-US" dirty="0" smtClean="0">
                <a:latin typeface="Times New Roman" pitchFamily="18" charset="0"/>
                <a:cs typeface="Times New Roman" pitchFamily="18" charset="0"/>
              </a:rPr>
              <a:t>Engagement Metrics Across Leading Districts</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a16="http://schemas.microsoft.com/office/drawing/2014/main" xmlns="" id="{F70BD87D-F7DA-961B-4024-A354DC87D168}"/>
              </a:ext>
            </a:extLst>
          </p:cNvPr>
          <p:cNvSpPr>
            <a:spLocks noGrp="1"/>
          </p:cNvSpPr>
          <p:nvPr>
            <p:ph sz="quarter" idx="13"/>
          </p:nvPr>
        </p:nvSpPr>
        <p:spPr>
          <a:xfrm>
            <a:off x="7349066" y="1193800"/>
            <a:ext cx="4525433" cy="4356100"/>
          </a:xfrm>
        </p:spPr>
        <p:txBody>
          <a:bodyPr>
            <a:normAutofit/>
          </a:bodyPr>
          <a:lstStyle/>
          <a:p>
            <a:r>
              <a:rPr lang="en-US" sz="1600" dirty="0" smtClean="0">
                <a:latin typeface="Times New Roman" pitchFamily="18" charset="0"/>
                <a:cs typeface="Times New Roman" pitchFamily="18" charset="0"/>
              </a:rPr>
              <a:t>Together</a:t>
            </a:r>
            <a:r>
              <a:rPr lang="en-US" sz="1600" dirty="0" smtClean="0">
                <a:latin typeface="Times New Roman" pitchFamily="18" charset="0"/>
                <a:cs typeface="Times New Roman" pitchFamily="18" charset="0"/>
              </a:rPr>
              <a:t>, these top 5 districts account for about 75% of total app opens </a:t>
            </a:r>
            <a:r>
              <a:rPr lang="en-US" sz="1600" dirty="0" smtClean="0">
                <a:latin typeface="Times New Roman" pitchFamily="18" charset="0"/>
                <a:cs typeface="Times New Roman" pitchFamily="18" charset="0"/>
              </a:rPr>
              <a:t>showing </a:t>
            </a:r>
            <a:r>
              <a:rPr lang="en-US" sz="1600" dirty="0" smtClean="0">
                <a:latin typeface="Times New Roman" pitchFamily="18" charset="0"/>
                <a:cs typeface="Times New Roman" pitchFamily="18" charset="0"/>
              </a:rPr>
              <a:t>a </a:t>
            </a:r>
            <a:r>
              <a:rPr lang="en-US" sz="1600" b="1" dirty="0" smtClean="0">
                <a:latin typeface="Times New Roman" pitchFamily="18" charset="0"/>
                <a:cs typeface="Times New Roman" pitchFamily="18" charset="0"/>
              </a:rPr>
              <a:t>high concentration </a:t>
            </a:r>
            <a:r>
              <a:rPr lang="en-US" sz="1600" dirty="0" smtClean="0">
                <a:latin typeface="Times New Roman" pitchFamily="18" charset="0"/>
                <a:cs typeface="Times New Roman" pitchFamily="18" charset="0"/>
              </a:rPr>
              <a:t>of activity.</a:t>
            </a:r>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Explore </a:t>
            </a:r>
            <a:r>
              <a:rPr lang="en-US" sz="1600" b="1" dirty="0" smtClean="0">
                <a:latin typeface="Times New Roman" pitchFamily="18" charset="0"/>
                <a:cs typeface="Times New Roman" pitchFamily="18" charset="0"/>
              </a:rPr>
              <a:t>expansion </a:t>
            </a:r>
            <a:r>
              <a:rPr lang="en-US" sz="1600" dirty="0" smtClean="0">
                <a:latin typeface="Times New Roman" pitchFamily="18" charset="0"/>
                <a:cs typeface="Times New Roman" pitchFamily="18" charset="0"/>
              </a:rPr>
              <a:t>strategies in lesser-engaged urban areas.</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Consider </a:t>
            </a:r>
            <a:r>
              <a:rPr lang="en-US" sz="1600" b="1" dirty="0" smtClean="0">
                <a:latin typeface="Times New Roman" pitchFamily="18" charset="0"/>
                <a:cs typeface="Times New Roman" pitchFamily="18" charset="0"/>
              </a:rPr>
              <a:t>localized promotions </a:t>
            </a:r>
            <a:r>
              <a:rPr lang="en-US" sz="1600" dirty="0" smtClean="0">
                <a:latin typeface="Times New Roman" pitchFamily="18" charset="0"/>
                <a:cs typeface="Times New Roman" pitchFamily="18" charset="0"/>
              </a:rPr>
              <a:t>or </a:t>
            </a:r>
            <a:r>
              <a:rPr lang="en-US" sz="1600" b="1" dirty="0" smtClean="0">
                <a:latin typeface="Times New Roman" pitchFamily="18" charset="0"/>
                <a:cs typeface="Times New Roman" pitchFamily="18" charset="0"/>
              </a:rPr>
              <a:t>city-specific campaigns </a:t>
            </a:r>
            <a:r>
              <a:rPr lang="en-US" sz="1600" dirty="0" smtClean="0">
                <a:latin typeface="Times New Roman" pitchFamily="18" charset="0"/>
                <a:cs typeface="Times New Roman" pitchFamily="18" charset="0"/>
              </a:rPr>
              <a:t>for </a:t>
            </a:r>
            <a:r>
              <a:rPr lang="en-US" sz="1600" dirty="0" err="1" smtClean="0">
                <a:latin typeface="Times New Roman" pitchFamily="18" charset="0"/>
                <a:cs typeface="Times New Roman" pitchFamily="18" charset="0"/>
              </a:rPr>
              <a:t>Bengaluru</a:t>
            </a:r>
            <a:r>
              <a:rPr lang="en-US" sz="1600" dirty="0" smtClean="0">
                <a:latin typeface="Times New Roman" pitchFamily="18" charset="0"/>
                <a:cs typeface="Times New Roman" pitchFamily="18" charset="0"/>
              </a:rPr>
              <a:t> and </a:t>
            </a:r>
            <a:r>
              <a:rPr lang="en-US" sz="1600" dirty="0" err="1" smtClean="0">
                <a:latin typeface="Times New Roman" pitchFamily="18" charset="0"/>
                <a:cs typeface="Times New Roman" pitchFamily="18" charset="0"/>
              </a:rPr>
              <a:t>Pune</a:t>
            </a:r>
            <a:r>
              <a:rPr lang="en-US" sz="1600" dirty="0" smtClean="0">
                <a:latin typeface="Times New Roman" pitchFamily="18" charset="0"/>
                <a:cs typeface="Times New Roman" pitchFamily="18" charset="0"/>
              </a:rPr>
              <a:t> to further boost engagement. </a:t>
            </a:r>
          </a:p>
        </p:txBody>
      </p:sp>
      <p:grpSp>
        <p:nvGrpSpPr>
          <p:cNvPr id="2" name="Group 18">
            <a:extLst>
              <a:ext uri="{FF2B5EF4-FFF2-40B4-BE49-F238E27FC236}">
                <a16:creationId xmlns:a16="http://schemas.microsoft.com/office/drawing/2014/main" xmlns=""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xmlns=""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2050" name="Picture 2"/>
          <p:cNvPicPr>
            <a:picLocks noChangeAspect="1" noChangeArrowheads="1"/>
          </p:cNvPicPr>
          <p:nvPr/>
        </p:nvPicPr>
        <p:blipFill>
          <a:blip r:embed="rId3"/>
          <a:srcRect/>
          <a:stretch>
            <a:fillRect/>
          </a:stretch>
        </p:blipFill>
        <p:spPr bwMode="auto">
          <a:xfrm>
            <a:off x="0" y="1347257"/>
            <a:ext cx="7154333" cy="3292475"/>
          </a:xfrm>
          <a:prstGeom prst="rect">
            <a:avLst/>
          </a:prstGeom>
          <a:noFill/>
          <a:ln w="9525">
            <a:noFill/>
            <a:miter lim="800000"/>
            <a:headEnd/>
            <a:tailEnd/>
          </a:ln>
          <a:effectLst/>
        </p:spPr>
      </p:pic>
    </p:spTree>
    <p:extLst>
      <p:ext uri="{BB962C8B-B14F-4D97-AF65-F5344CB8AC3E}">
        <p14:creationId xmlns:p14="http://schemas.microsoft.com/office/powerpoint/2010/main" xmlns="" val="32003120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45D3755-C3E2-975E-DE68-CDECC4B526EC}"/>
              </a:ext>
            </a:extLst>
          </p:cNvPr>
          <p:cNvSpPr>
            <a:spLocks noGrp="1"/>
          </p:cNvSpPr>
          <p:nvPr>
            <p:ph type="title"/>
          </p:nvPr>
        </p:nvSpPr>
        <p:spPr>
          <a:xfrm>
            <a:off x="568960" y="272209"/>
            <a:ext cx="10726783" cy="996582"/>
          </a:xfrm>
        </p:spPr>
        <p:txBody>
          <a:bodyPr/>
          <a:lstStyle/>
          <a:p>
            <a:r>
              <a:rPr lang="en-US" dirty="0" smtClean="0">
                <a:latin typeface="Times New Roman" pitchFamily="18" charset="0"/>
                <a:cs typeface="Times New Roman" pitchFamily="18" charset="0"/>
              </a:rPr>
              <a:t>Total users share over District</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a16="http://schemas.microsoft.com/office/drawing/2014/main" xmlns="" id="{F70BD87D-F7DA-961B-4024-A354DC87D168}"/>
              </a:ext>
            </a:extLst>
          </p:cNvPr>
          <p:cNvSpPr>
            <a:spLocks noGrp="1"/>
          </p:cNvSpPr>
          <p:nvPr>
            <p:ph sz="quarter" idx="13"/>
          </p:nvPr>
        </p:nvSpPr>
        <p:spPr>
          <a:xfrm>
            <a:off x="6180666" y="1625600"/>
            <a:ext cx="5287433" cy="4356100"/>
          </a:xfrm>
        </p:spPr>
        <p:txBody>
          <a:bodyPr>
            <a:normAutofit/>
          </a:bodyPr>
          <a:lstStyle/>
          <a:p>
            <a:r>
              <a:rPr lang="en-US" sz="1600" dirty="0" smtClean="0">
                <a:latin typeface="Times New Roman" pitchFamily="18" charset="0"/>
                <a:cs typeface="Times New Roman" pitchFamily="18" charset="0"/>
              </a:rPr>
              <a:t>Again</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urban regions </a:t>
            </a:r>
            <a:r>
              <a:rPr lang="en-US" sz="1600" dirty="0" smtClean="0">
                <a:latin typeface="Times New Roman" pitchFamily="18" charset="0"/>
                <a:cs typeface="Times New Roman" pitchFamily="18" charset="0"/>
              </a:rPr>
              <a:t>dominate user registrations.</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South Indian cities (</a:t>
            </a:r>
            <a:r>
              <a:rPr lang="en-US" sz="1600" b="1" dirty="0" err="1" smtClean="0">
                <a:latin typeface="Times New Roman" pitchFamily="18" charset="0"/>
                <a:cs typeface="Times New Roman" pitchFamily="18" charset="0"/>
              </a:rPr>
              <a:t>Bengaluru</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Hyderabad</a:t>
            </a:r>
            <a:r>
              <a:rPr lang="en-US" sz="1600" dirty="0" smtClean="0">
                <a:latin typeface="Times New Roman" pitchFamily="18" charset="0"/>
                <a:cs typeface="Times New Roman" pitchFamily="18" charset="0"/>
              </a:rPr>
              <a:t>, </a:t>
            </a:r>
            <a:r>
              <a:rPr lang="en-US" sz="1600" b="1" dirty="0" err="1" smtClean="0">
                <a:latin typeface="Times New Roman" pitchFamily="18" charset="0"/>
                <a:cs typeface="Times New Roman" pitchFamily="18" charset="0"/>
              </a:rPr>
              <a:t>Rangareddy</a:t>
            </a:r>
            <a:r>
              <a:rPr lang="en-US" sz="1600" dirty="0" smtClean="0">
                <a:latin typeface="Times New Roman" pitchFamily="18" charset="0"/>
                <a:cs typeface="Times New Roman" pitchFamily="18" charset="0"/>
              </a:rPr>
              <a:t>) and Western cities (</a:t>
            </a:r>
            <a:r>
              <a:rPr lang="en-US" sz="1600" b="1" dirty="0" err="1" smtClean="0">
                <a:latin typeface="Times New Roman" pitchFamily="18" charset="0"/>
                <a:cs typeface="Times New Roman" pitchFamily="18" charset="0"/>
              </a:rPr>
              <a:t>Pune</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Thane</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Mumbai</a:t>
            </a:r>
            <a:r>
              <a:rPr lang="en-US" sz="1600" dirty="0" smtClean="0">
                <a:latin typeface="Times New Roman" pitchFamily="18" charset="0"/>
                <a:cs typeface="Times New Roman" pitchFamily="18" charset="0"/>
              </a:rPr>
              <a:t>) are driving the major share of registrations.</a:t>
            </a:r>
          </a:p>
          <a:p>
            <a:r>
              <a:rPr lang="en-US" sz="1600" b="1" dirty="0" err="1" smtClean="0">
                <a:latin typeface="Times New Roman" pitchFamily="18" charset="0"/>
                <a:cs typeface="Times New Roman" pitchFamily="18" charset="0"/>
              </a:rPr>
              <a:t>Bengaluru’s</a:t>
            </a:r>
            <a:r>
              <a:rPr lang="en-US" sz="1600" b="1" dirty="0" smtClean="0">
                <a:latin typeface="Times New Roman" pitchFamily="18" charset="0"/>
                <a:cs typeface="Times New Roman" pitchFamily="18" charset="0"/>
              </a:rPr>
              <a:t> dominance </a:t>
            </a:r>
            <a:r>
              <a:rPr lang="en-US" sz="1600" dirty="0" smtClean="0">
                <a:latin typeface="Times New Roman" pitchFamily="18" charset="0"/>
                <a:cs typeface="Times New Roman" pitchFamily="18" charset="0"/>
              </a:rPr>
              <a:t>is slightly lower here </a:t>
            </a:r>
            <a:r>
              <a:rPr lang="en-US" sz="1600" b="1" dirty="0" smtClean="0">
                <a:latin typeface="Times New Roman" pitchFamily="18" charset="0"/>
                <a:cs typeface="Times New Roman" pitchFamily="18" charset="0"/>
              </a:rPr>
              <a:t>(23.5%) </a:t>
            </a:r>
            <a:r>
              <a:rPr lang="en-US" sz="1600" dirty="0" smtClean="0">
                <a:latin typeface="Times New Roman" pitchFamily="18" charset="0"/>
                <a:cs typeface="Times New Roman" pitchFamily="18" charset="0"/>
              </a:rPr>
              <a:t>compared to its app open share </a:t>
            </a:r>
            <a:r>
              <a:rPr lang="en-US" sz="1600" b="1" dirty="0" smtClean="0">
                <a:latin typeface="Times New Roman" pitchFamily="18" charset="0"/>
                <a:cs typeface="Times New Roman" pitchFamily="18" charset="0"/>
              </a:rPr>
              <a:t>(27.5%), </a:t>
            </a:r>
            <a:r>
              <a:rPr lang="en-US" sz="1600" dirty="0" smtClean="0">
                <a:latin typeface="Times New Roman" pitchFamily="18" charset="0"/>
                <a:cs typeface="Times New Roman" pitchFamily="18" charset="0"/>
              </a:rPr>
              <a:t>indicating that while many users are registered there, the engagement (app opens) is even stronger. </a:t>
            </a:r>
            <a:endParaRPr lang="en-US" sz="1600" dirty="0">
              <a:latin typeface="Times New Roman" pitchFamily="18" charset="0"/>
              <a:cs typeface="Times New Roman" pitchFamily="18" charset="0"/>
            </a:endParaRPr>
          </a:p>
        </p:txBody>
      </p:sp>
      <p:grpSp>
        <p:nvGrpSpPr>
          <p:cNvPr id="2" name="Group 18">
            <a:extLst>
              <a:ext uri="{FF2B5EF4-FFF2-40B4-BE49-F238E27FC236}">
                <a16:creationId xmlns:a16="http://schemas.microsoft.com/office/drawing/2014/main" xmlns=""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xmlns=""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3074" name="Picture 2"/>
          <p:cNvPicPr>
            <a:picLocks noChangeAspect="1" noChangeArrowheads="1"/>
          </p:cNvPicPr>
          <p:nvPr/>
        </p:nvPicPr>
        <p:blipFill>
          <a:blip r:embed="rId3"/>
          <a:srcRect/>
          <a:stretch>
            <a:fillRect/>
          </a:stretch>
        </p:blipFill>
        <p:spPr bwMode="auto">
          <a:xfrm>
            <a:off x="0" y="1215497"/>
            <a:ext cx="6324600" cy="3597275"/>
          </a:xfrm>
          <a:prstGeom prst="rect">
            <a:avLst/>
          </a:prstGeom>
          <a:noFill/>
          <a:ln w="9525">
            <a:noFill/>
            <a:miter lim="800000"/>
            <a:headEnd/>
            <a:tailEnd/>
          </a:ln>
          <a:effectLst/>
        </p:spPr>
      </p:pic>
    </p:spTree>
    <p:extLst>
      <p:ext uri="{BB962C8B-B14F-4D97-AF65-F5344CB8AC3E}">
        <p14:creationId xmlns:p14="http://schemas.microsoft.com/office/powerpoint/2010/main" xmlns="" val="32003120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45D3755-C3E2-975E-DE68-CDECC4B526EC}"/>
              </a:ext>
            </a:extLst>
          </p:cNvPr>
          <p:cNvSpPr>
            <a:spLocks noGrp="1"/>
          </p:cNvSpPr>
          <p:nvPr>
            <p:ph type="title"/>
          </p:nvPr>
        </p:nvSpPr>
        <p:spPr>
          <a:xfrm>
            <a:off x="568960" y="272209"/>
            <a:ext cx="10726783" cy="996582"/>
          </a:xfrm>
        </p:spPr>
        <p:txBody>
          <a:bodyPr/>
          <a:lstStyle/>
          <a:p>
            <a:r>
              <a:rPr lang="en-US" dirty="0" smtClean="0">
                <a:latin typeface="Times New Roman" pitchFamily="18" charset="0"/>
                <a:cs typeface="Times New Roman" pitchFamily="18" charset="0"/>
              </a:rPr>
              <a:t>Top </a:t>
            </a:r>
            <a:r>
              <a:rPr lang="en-US" dirty="0" smtClean="0">
                <a:latin typeface="Times New Roman" pitchFamily="18" charset="0"/>
                <a:cs typeface="Times New Roman" pitchFamily="18" charset="0"/>
              </a:rPr>
              <a:t>Engagement over District</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a16="http://schemas.microsoft.com/office/drawing/2014/main" xmlns="" id="{F70BD87D-F7DA-961B-4024-A354DC87D168}"/>
              </a:ext>
            </a:extLst>
          </p:cNvPr>
          <p:cNvSpPr>
            <a:spLocks noGrp="1"/>
          </p:cNvSpPr>
          <p:nvPr>
            <p:ph sz="quarter" idx="13"/>
          </p:nvPr>
        </p:nvSpPr>
        <p:spPr>
          <a:xfrm>
            <a:off x="6375400" y="1507067"/>
            <a:ext cx="5118100" cy="3462867"/>
          </a:xfrm>
        </p:spPr>
        <p:txBody>
          <a:bodyPr>
            <a:normAutofit/>
          </a:bodyPr>
          <a:lstStyle/>
          <a:p>
            <a:r>
              <a:rPr lang="en-US" sz="1600" b="1" dirty="0" smtClean="0">
                <a:latin typeface="Times New Roman" pitchFamily="18" charset="0"/>
                <a:cs typeface="Times New Roman" pitchFamily="18" charset="0"/>
              </a:rPr>
              <a:t>Northeastern</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regions</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dominate </a:t>
            </a:r>
            <a:r>
              <a:rPr lang="en-US" sz="1600" dirty="0" smtClean="0">
                <a:latin typeface="Times New Roman" pitchFamily="18" charset="0"/>
                <a:cs typeface="Times New Roman" pitchFamily="18" charset="0"/>
              </a:rPr>
              <a:t>high engagement </a:t>
            </a:r>
            <a:r>
              <a:rPr lang="en-US" sz="1600" dirty="0" smtClean="0">
                <a:latin typeface="Times New Roman" pitchFamily="18" charset="0"/>
                <a:cs typeface="Times New Roman" pitchFamily="18" charset="0"/>
              </a:rPr>
              <a:t>indicating </a:t>
            </a:r>
            <a:r>
              <a:rPr lang="en-US" sz="1600" dirty="0" smtClean="0">
                <a:latin typeface="Times New Roman" pitchFamily="18" charset="0"/>
                <a:cs typeface="Times New Roman" pitchFamily="18" charset="0"/>
              </a:rPr>
              <a:t>possibly </a:t>
            </a:r>
            <a:r>
              <a:rPr lang="en-US" sz="1600" dirty="0" smtClean="0">
                <a:latin typeface="Times New Roman" pitchFamily="18" charset="0"/>
                <a:cs typeface="Times New Roman" pitchFamily="18" charset="0"/>
              </a:rPr>
              <a:t>active </a:t>
            </a:r>
            <a:r>
              <a:rPr lang="en-US" sz="1600" dirty="0" smtClean="0">
                <a:latin typeface="Times New Roman" pitchFamily="18" charset="0"/>
                <a:cs typeface="Times New Roman" pitchFamily="18" charset="0"/>
              </a:rPr>
              <a:t>user bases even if the total user count might be low.</a:t>
            </a:r>
            <a:endParaRPr lang="en-US" sz="1600" dirty="0" smtClean="0">
              <a:latin typeface="Times New Roman" pitchFamily="18" charset="0"/>
              <a:cs typeface="Times New Roman" pitchFamily="18" charset="0"/>
            </a:endParaRPr>
          </a:p>
          <a:p>
            <a:r>
              <a:rPr lang="en-US" sz="1600" b="1" dirty="0" smtClean="0">
                <a:latin typeface="Times New Roman" pitchFamily="18" charset="0"/>
                <a:cs typeface="Times New Roman" pitchFamily="18" charset="0"/>
              </a:rPr>
              <a:t>Smaller population districts </a:t>
            </a:r>
            <a:r>
              <a:rPr lang="en-US" sz="1600" dirty="0" smtClean="0">
                <a:latin typeface="Times New Roman" pitchFamily="18" charset="0"/>
                <a:cs typeface="Times New Roman" pitchFamily="18" charset="0"/>
              </a:rPr>
              <a:t>might be showing </a:t>
            </a:r>
            <a:r>
              <a:rPr lang="en-US" sz="1600" b="1" dirty="0" smtClean="0">
                <a:latin typeface="Times New Roman" pitchFamily="18" charset="0"/>
                <a:cs typeface="Times New Roman" pitchFamily="18" charset="0"/>
              </a:rPr>
              <a:t>higher per-user activity,</a:t>
            </a:r>
            <a:r>
              <a:rPr lang="en-US" sz="1600" dirty="0" smtClean="0">
                <a:latin typeface="Times New Roman" pitchFamily="18" charset="0"/>
                <a:cs typeface="Times New Roman" pitchFamily="18" charset="0"/>
              </a:rPr>
              <a:t> meaning a highly involved audience.</a:t>
            </a:r>
          </a:p>
          <a:p>
            <a:r>
              <a:rPr lang="en-US" sz="1600" dirty="0" smtClean="0">
                <a:latin typeface="Times New Roman" pitchFamily="18" charset="0"/>
                <a:cs typeface="Times New Roman" pitchFamily="18" charset="0"/>
              </a:rPr>
              <a:t>After the top 4-5 districts, there’s a </a:t>
            </a:r>
            <a:r>
              <a:rPr lang="en-US" sz="1600" b="1" dirty="0" smtClean="0">
                <a:latin typeface="Times New Roman" pitchFamily="18" charset="0"/>
                <a:cs typeface="Times New Roman" pitchFamily="18" charset="0"/>
              </a:rPr>
              <a:t>sharp decline </a:t>
            </a:r>
            <a:r>
              <a:rPr lang="en-US" sz="1600" dirty="0" smtClean="0">
                <a:latin typeface="Times New Roman" pitchFamily="18" charset="0"/>
                <a:cs typeface="Times New Roman" pitchFamily="18" charset="0"/>
              </a:rPr>
              <a:t>showing engagement </a:t>
            </a:r>
            <a:r>
              <a:rPr lang="en-US" sz="1600" dirty="0" smtClean="0">
                <a:latin typeface="Times New Roman" pitchFamily="18" charset="0"/>
                <a:cs typeface="Times New Roman" pitchFamily="18" charset="0"/>
              </a:rPr>
              <a:t>flattens out beyond.</a:t>
            </a:r>
            <a:endParaRPr lang="en-US" sz="1600" dirty="0" smtClean="0">
              <a:latin typeface="Times New Roman" pitchFamily="18" charset="0"/>
              <a:cs typeface="Times New Roman" pitchFamily="18" charset="0"/>
            </a:endParaRPr>
          </a:p>
        </p:txBody>
      </p:sp>
      <p:grpSp>
        <p:nvGrpSpPr>
          <p:cNvPr id="2" name="Group 18">
            <a:extLst>
              <a:ext uri="{FF2B5EF4-FFF2-40B4-BE49-F238E27FC236}">
                <a16:creationId xmlns:a16="http://schemas.microsoft.com/office/drawing/2014/main" xmlns=""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xmlns=""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098" name="Picture 2"/>
          <p:cNvPicPr>
            <a:picLocks noChangeAspect="1" noChangeArrowheads="1"/>
          </p:cNvPicPr>
          <p:nvPr/>
        </p:nvPicPr>
        <p:blipFill>
          <a:blip r:embed="rId3"/>
          <a:srcRect/>
          <a:stretch>
            <a:fillRect/>
          </a:stretch>
        </p:blipFill>
        <p:spPr bwMode="auto">
          <a:xfrm>
            <a:off x="0" y="1299104"/>
            <a:ext cx="6093406" cy="3924829"/>
          </a:xfrm>
          <a:prstGeom prst="rect">
            <a:avLst/>
          </a:prstGeom>
          <a:noFill/>
          <a:ln w="9525">
            <a:noFill/>
            <a:miter lim="800000"/>
            <a:headEnd/>
            <a:tailEnd/>
          </a:ln>
          <a:effectLst/>
        </p:spPr>
      </p:pic>
    </p:spTree>
    <p:extLst>
      <p:ext uri="{BB962C8B-B14F-4D97-AF65-F5344CB8AC3E}">
        <p14:creationId xmlns:p14="http://schemas.microsoft.com/office/powerpoint/2010/main" xmlns="" val="3200312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2A871D-B15E-C971-7C85-0AF173E38781}"/>
              </a:ext>
            </a:extLst>
          </p:cNvPr>
          <p:cNvSpPr>
            <a:spLocks noGrp="1"/>
          </p:cNvSpPr>
          <p:nvPr>
            <p:ph type="title"/>
          </p:nvPr>
        </p:nvSpPr>
        <p:spPr>
          <a:xfrm>
            <a:off x="575310" y="278129"/>
            <a:ext cx="5063490" cy="2354026"/>
          </a:xfrm>
        </p:spPr>
        <p:txBody>
          <a:bodyPr/>
          <a:lstStyle/>
          <a:p>
            <a:r>
              <a:rPr lang="en-US" dirty="0" smtClean="0">
                <a:latin typeface="Times New Roman" pitchFamily="18" charset="0"/>
                <a:cs typeface="Times New Roman" pitchFamily="18" charset="0"/>
              </a:rPr>
              <a:t>Insurance </a:t>
            </a:r>
            <a:r>
              <a:rPr lang="en-US" dirty="0" smtClean="0">
                <a:latin typeface="Times New Roman" pitchFamily="18" charset="0"/>
                <a:cs typeface="Times New Roman" pitchFamily="18" charset="0"/>
              </a:rPr>
              <a:t>Engagement Analysis </a:t>
            </a:r>
            <a:endParaRPr lang="en-US" dirty="0">
              <a:latin typeface="Times New Roman" pitchFamily="18" charset="0"/>
              <a:cs typeface="Times New Roman" pitchFamily="18" charset="0"/>
            </a:endParaRPr>
          </a:p>
        </p:txBody>
      </p:sp>
      <p:pic>
        <p:nvPicPr>
          <p:cNvPr id="5" name="Picture Placeholder 52" descr="Hanging lightbulbs">
            <a:extLst>
              <a:ext uri="{FF2B5EF4-FFF2-40B4-BE49-F238E27FC236}">
                <a16:creationId xmlns:a16="http://schemas.microsoft.com/office/drawing/2014/main" xmlns="" id="{F2B2501C-600C-11B3-1ECD-912D988906A5}"/>
              </a:ext>
            </a:extLst>
          </p:cNvPr>
          <p:cNvPicPr>
            <a:picLocks noGrp="1" noChangeAspect="1"/>
          </p:cNvPicPr>
          <p:nvPr>
            <p:ph type="pic" sz="quarter" idx="15"/>
          </p:nvPr>
        </p:nvPicPr>
        <p:blipFill>
          <a:blip r:embed="rId3" cstate="print">
            <a:extLst>
              <a:ext uri="{28A0092B-C50C-407E-A947-70E740481C1C}">
                <a14:useLocalDpi xmlns:a14="http://schemas.microsoft.com/office/drawing/2010/main" xmlns="" val="0"/>
              </a:ext>
            </a:extLst>
          </a:blip>
          <a:srcRect l="16" r="16"/>
          <a:stretch/>
        </p:blipFill>
        <p:spPr>
          <a:xfrm>
            <a:off x="6096000" y="0"/>
            <a:ext cx="6118225" cy="6858000"/>
          </a:xfrm>
        </p:spPr>
      </p:pic>
    </p:spTree>
    <p:extLst>
      <p:ext uri="{BB962C8B-B14F-4D97-AF65-F5344CB8AC3E}">
        <p14:creationId xmlns:p14="http://schemas.microsoft.com/office/powerpoint/2010/main" xmlns="" val="298364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45D3755-C3E2-975E-DE68-CDECC4B526EC}"/>
              </a:ext>
            </a:extLst>
          </p:cNvPr>
          <p:cNvSpPr>
            <a:spLocks noGrp="1"/>
          </p:cNvSpPr>
          <p:nvPr>
            <p:ph type="title"/>
          </p:nvPr>
        </p:nvSpPr>
        <p:spPr>
          <a:xfrm>
            <a:off x="357293" y="203199"/>
            <a:ext cx="10726783" cy="735391"/>
          </a:xfrm>
        </p:spPr>
        <p:txBody>
          <a:bodyPr/>
          <a:lstStyle/>
          <a:p>
            <a:r>
              <a:rPr lang="en-US" sz="3600" dirty="0" smtClean="0">
                <a:latin typeface="Times New Roman" pitchFamily="18" charset="0"/>
                <a:cs typeface="Times New Roman" pitchFamily="18" charset="0"/>
              </a:rPr>
              <a:t>State-wise </a:t>
            </a:r>
            <a:r>
              <a:rPr lang="en-US" sz="3600" dirty="0" smtClean="0">
                <a:latin typeface="Times New Roman" pitchFamily="18" charset="0"/>
                <a:cs typeface="Times New Roman" pitchFamily="18" charset="0"/>
              </a:rPr>
              <a:t>Insurance Transaction Trends by Quarter</a:t>
            </a:r>
            <a:endParaRPr lang="en-US" sz="3600" dirty="0">
              <a:latin typeface="Times New Roman" pitchFamily="18" charset="0"/>
              <a:cs typeface="Times New Roman" pitchFamily="18" charset="0"/>
            </a:endParaRPr>
          </a:p>
        </p:txBody>
      </p:sp>
      <p:sp>
        <p:nvSpPr>
          <p:cNvPr id="7" name="Text Placeholder 6">
            <a:extLst>
              <a:ext uri="{FF2B5EF4-FFF2-40B4-BE49-F238E27FC236}">
                <a16:creationId xmlns:a16="http://schemas.microsoft.com/office/drawing/2014/main" xmlns="" id="{F70BD87D-F7DA-961B-4024-A354DC87D168}"/>
              </a:ext>
            </a:extLst>
          </p:cNvPr>
          <p:cNvSpPr>
            <a:spLocks noGrp="1"/>
          </p:cNvSpPr>
          <p:nvPr>
            <p:ph sz="quarter" idx="13"/>
          </p:nvPr>
        </p:nvSpPr>
        <p:spPr>
          <a:xfrm>
            <a:off x="2091266" y="4351867"/>
            <a:ext cx="9376833" cy="1862665"/>
          </a:xfrm>
        </p:spPr>
        <p:txBody>
          <a:bodyPr>
            <a:normAutofit fontScale="85000" lnSpcReduction="10000"/>
          </a:bodyPr>
          <a:lstStyle/>
          <a:p>
            <a:r>
              <a:rPr lang="en-US" sz="1600" dirty="0" smtClean="0">
                <a:latin typeface="Times New Roman" pitchFamily="18" charset="0"/>
                <a:cs typeface="Times New Roman" pitchFamily="18" charset="0"/>
              </a:rPr>
              <a:t>Maharashtra's </a:t>
            </a:r>
            <a:r>
              <a:rPr lang="en-US" sz="1600" dirty="0" smtClean="0">
                <a:latin typeface="Times New Roman" pitchFamily="18" charset="0"/>
                <a:cs typeface="Times New Roman" pitchFamily="18" charset="0"/>
              </a:rPr>
              <a:t>transaction volume is approximately </a:t>
            </a:r>
            <a:r>
              <a:rPr lang="en-US" sz="1600" b="1" dirty="0" smtClean="0">
                <a:latin typeface="Times New Roman" pitchFamily="18" charset="0"/>
                <a:cs typeface="Times New Roman" pitchFamily="18" charset="0"/>
              </a:rPr>
              <a:t>4–5x</a:t>
            </a:r>
            <a:r>
              <a:rPr lang="en-US" sz="1600" dirty="0" smtClean="0">
                <a:latin typeface="Times New Roman" pitchFamily="18" charset="0"/>
                <a:cs typeface="Times New Roman" pitchFamily="18" charset="0"/>
              </a:rPr>
              <a:t> that of Tamil Nadu.</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Both states are </a:t>
            </a:r>
            <a:r>
              <a:rPr lang="en-US" sz="1600" b="1" dirty="0" smtClean="0">
                <a:latin typeface="Times New Roman" pitchFamily="18" charset="0"/>
                <a:cs typeface="Times New Roman" pitchFamily="18" charset="0"/>
              </a:rPr>
              <a:t>growing quarter after quarter</a:t>
            </a:r>
            <a:r>
              <a:rPr lang="en-US" sz="1600" dirty="0" smtClean="0">
                <a:latin typeface="Times New Roman" pitchFamily="18" charset="0"/>
                <a:cs typeface="Times New Roman" pitchFamily="18" charset="0"/>
              </a:rPr>
              <a:t>, reflecting a </a:t>
            </a:r>
            <a:r>
              <a:rPr lang="en-US" sz="1600" b="1" dirty="0" smtClean="0">
                <a:latin typeface="Times New Roman" pitchFamily="18" charset="0"/>
                <a:cs typeface="Times New Roman" pitchFamily="18" charset="0"/>
              </a:rPr>
              <a:t>positive insurance adoption trend</a:t>
            </a:r>
            <a:r>
              <a:rPr lang="en-US"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r>
              <a:rPr lang="en-US" sz="1600" dirty="0" smtClean="0">
                <a:latin typeface="Times New Roman" pitchFamily="18" charset="0"/>
                <a:cs typeface="Times New Roman" pitchFamily="18" charset="0"/>
              </a:rPr>
              <a:t>Maharashtra's larger base might indicate a higher maturity, while Tamil Nadu is </a:t>
            </a:r>
            <a:r>
              <a:rPr lang="en-US" sz="1600" b="1" dirty="0" smtClean="0">
                <a:latin typeface="Times New Roman" pitchFamily="18" charset="0"/>
                <a:cs typeface="Times New Roman" pitchFamily="18" charset="0"/>
              </a:rPr>
              <a:t>building momentum </a:t>
            </a:r>
            <a:r>
              <a:rPr lang="en-US" sz="1600" dirty="0" smtClean="0">
                <a:latin typeface="Times New Roman" pitchFamily="18" charset="0"/>
                <a:cs typeface="Times New Roman" pitchFamily="18" charset="0"/>
              </a:rPr>
              <a:t>that could sustain long-term growth.</a:t>
            </a:r>
          </a:p>
          <a:p>
            <a:r>
              <a:rPr lang="en-US" sz="1600" dirty="0" smtClean="0">
                <a:latin typeface="Times New Roman" pitchFamily="18" charset="0"/>
                <a:cs typeface="Times New Roman" pitchFamily="18" charset="0"/>
              </a:rPr>
              <a:t>The </a:t>
            </a:r>
            <a:r>
              <a:rPr lang="en-US" sz="1600" b="1" dirty="0" smtClean="0">
                <a:latin typeface="Times New Roman" pitchFamily="18" charset="0"/>
                <a:cs typeface="Times New Roman" pitchFamily="18" charset="0"/>
              </a:rPr>
              <a:t>peak in Q4 </a:t>
            </a:r>
            <a:r>
              <a:rPr lang="en-US" sz="1600" dirty="0" smtClean="0">
                <a:latin typeface="Times New Roman" pitchFamily="18" charset="0"/>
                <a:cs typeface="Times New Roman" pitchFamily="18" charset="0"/>
              </a:rPr>
              <a:t>across both states suggests a </a:t>
            </a:r>
            <a:r>
              <a:rPr lang="en-US" sz="1600" b="1" dirty="0" smtClean="0">
                <a:latin typeface="Times New Roman" pitchFamily="18" charset="0"/>
                <a:cs typeface="Times New Roman" pitchFamily="18" charset="0"/>
              </a:rPr>
              <a:t>seasonal effect </a:t>
            </a:r>
            <a:r>
              <a:rPr lang="en-US" sz="1600" dirty="0" smtClean="0">
                <a:latin typeface="Times New Roman" pitchFamily="18" charset="0"/>
                <a:cs typeface="Times New Roman" pitchFamily="18" charset="0"/>
              </a:rPr>
              <a:t>like fiscal year closing, tax planning, or insurance promotions. </a:t>
            </a:r>
            <a:endParaRPr lang="en-US" sz="1600" dirty="0">
              <a:latin typeface="Times New Roman" pitchFamily="18" charset="0"/>
              <a:cs typeface="Times New Roman" pitchFamily="18" charset="0"/>
            </a:endParaRPr>
          </a:p>
        </p:txBody>
      </p:sp>
      <p:grpSp>
        <p:nvGrpSpPr>
          <p:cNvPr id="2" name="Group 18">
            <a:extLst>
              <a:ext uri="{FF2B5EF4-FFF2-40B4-BE49-F238E27FC236}">
                <a16:creationId xmlns:a16="http://schemas.microsoft.com/office/drawing/2014/main" xmlns=""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xmlns=""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5122" name="Picture 2"/>
          <p:cNvPicPr>
            <a:picLocks noChangeAspect="1" noChangeArrowheads="1"/>
          </p:cNvPicPr>
          <p:nvPr/>
        </p:nvPicPr>
        <p:blipFill>
          <a:blip r:embed="rId3"/>
          <a:srcRect/>
          <a:stretch>
            <a:fillRect/>
          </a:stretch>
        </p:blipFill>
        <p:spPr bwMode="auto">
          <a:xfrm>
            <a:off x="0" y="1005946"/>
            <a:ext cx="5239081" cy="3303587"/>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a:srcRect/>
          <a:stretch>
            <a:fillRect/>
          </a:stretch>
        </p:blipFill>
        <p:spPr bwMode="auto">
          <a:xfrm>
            <a:off x="5520268" y="1221849"/>
            <a:ext cx="4665446" cy="2884486"/>
          </a:xfrm>
          <a:prstGeom prst="rect">
            <a:avLst/>
          </a:prstGeom>
          <a:noFill/>
          <a:ln w="9525">
            <a:noFill/>
            <a:miter lim="800000"/>
            <a:headEnd/>
            <a:tailEnd/>
          </a:ln>
          <a:effectLst/>
        </p:spPr>
      </p:pic>
    </p:spTree>
    <p:extLst>
      <p:ext uri="{BB962C8B-B14F-4D97-AF65-F5344CB8AC3E}">
        <p14:creationId xmlns:p14="http://schemas.microsoft.com/office/powerpoint/2010/main" xmlns="" val="32003120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45D3755-C3E2-975E-DE68-CDECC4B526EC}"/>
              </a:ext>
            </a:extLst>
          </p:cNvPr>
          <p:cNvSpPr>
            <a:spLocks noGrp="1"/>
          </p:cNvSpPr>
          <p:nvPr>
            <p:ph type="title"/>
          </p:nvPr>
        </p:nvSpPr>
        <p:spPr>
          <a:xfrm>
            <a:off x="568960" y="272209"/>
            <a:ext cx="10726783" cy="996582"/>
          </a:xfrm>
        </p:spPr>
        <p:txBody>
          <a:bodyPr/>
          <a:lstStyle/>
          <a:p>
            <a:r>
              <a:rPr lang="en-US" dirty="0" smtClean="0">
                <a:latin typeface="Times New Roman" pitchFamily="18" charset="0"/>
                <a:cs typeface="Times New Roman" pitchFamily="18" charset="0"/>
              </a:rPr>
              <a:t>High Potential over District</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a16="http://schemas.microsoft.com/office/drawing/2014/main" xmlns="" id="{F70BD87D-F7DA-961B-4024-A354DC87D168}"/>
              </a:ext>
            </a:extLst>
          </p:cNvPr>
          <p:cNvSpPr>
            <a:spLocks noGrp="1"/>
          </p:cNvSpPr>
          <p:nvPr>
            <p:ph sz="quarter" idx="13"/>
          </p:nvPr>
        </p:nvSpPr>
        <p:spPr>
          <a:xfrm>
            <a:off x="5875867" y="1761066"/>
            <a:ext cx="5626100" cy="3081867"/>
          </a:xfrm>
        </p:spPr>
        <p:txBody>
          <a:bodyPr>
            <a:normAutofit/>
          </a:bodyPr>
          <a:lstStyle/>
          <a:p>
            <a:r>
              <a:rPr lang="en-US" sz="1600" dirty="0" smtClean="0">
                <a:latin typeface="Times New Roman" pitchFamily="18" charset="0"/>
                <a:cs typeface="Times New Roman" pitchFamily="18" charset="0"/>
              </a:rPr>
              <a:t>This suggests </a:t>
            </a:r>
            <a:r>
              <a:rPr lang="en-US" sz="1600" b="1" dirty="0" smtClean="0">
                <a:latin typeface="Times New Roman" pitchFamily="18" charset="0"/>
                <a:cs typeface="Times New Roman" pitchFamily="18" charset="0"/>
              </a:rPr>
              <a:t>Nagaland has a latent demand </a:t>
            </a:r>
            <a:r>
              <a:rPr lang="en-US" sz="1600" dirty="0" smtClean="0">
                <a:latin typeface="Times New Roman" pitchFamily="18" charset="0"/>
                <a:cs typeface="Times New Roman" pitchFamily="18" charset="0"/>
              </a:rPr>
              <a:t>for digital or insurance </a:t>
            </a:r>
            <a:r>
              <a:rPr lang="en-US" sz="1600" dirty="0" smtClean="0">
                <a:latin typeface="Times New Roman" pitchFamily="18" charset="0"/>
                <a:cs typeface="Times New Roman" pitchFamily="18" charset="0"/>
              </a:rPr>
              <a:t>services.</a:t>
            </a:r>
            <a:endParaRPr lang="en-US" sz="1600" dirty="0" smtClean="0">
              <a:latin typeface="Times New Roman" pitchFamily="18" charset="0"/>
              <a:cs typeface="Times New Roman" pitchFamily="18" charset="0"/>
            </a:endParaRPr>
          </a:p>
          <a:p>
            <a:r>
              <a:rPr lang="en-US" sz="1600" dirty="0" smtClean="0"/>
              <a:t>T</a:t>
            </a:r>
            <a:r>
              <a:rPr lang="en-US" sz="1600" dirty="0" smtClean="0">
                <a:latin typeface="Times New Roman" pitchFamily="18" charset="0"/>
                <a:cs typeface="Times New Roman" pitchFamily="18" charset="0"/>
              </a:rPr>
              <a:t>hese districts, although currently low in total transactions compared to national averages, display </a:t>
            </a:r>
            <a:r>
              <a:rPr lang="en-US" sz="1600" b="1" dirty="0" smtClean="0">
                <a:latin typeface="Times New Roman" pitchFamily="18" charset="0"/>
                <a:cs typeface="Times New Roman" pitchFamily="18" charset="0"/>
              </a:rPr>
              <a:t>higher than expected engagement.</a:t>
            </a:r>
          </a:p>
          <a:p>
            <a:r>
              <a:rPr lang="en-US" sz="1600" dirty="0" smtClean="0">
                <a:latin typeface="Times New Roman" pitchFamily="18" charset="0"/>
                <a:cs typeface="Times New Roman" pitchFamily="18" charset="0"/>
              </a:rPr>
              <a:t>Present </a:t>
            </a:r>
            <a:r>
              <a:rPr lang="en-US" sz="1600" dirty="0" smtClean="0">
                <a:latin typeface="Times New Roman" pitchFamily="18" charset="0"/>
                <a:cs typeface="Times New Roman" pitchFamily="18" charset="0"/>
              </a:rPr>
              <a:t>an opportunity to </a:t>
            </a:r>
            <a:r>
              <a:rPr lang="en-US" sz="1600" b="1" dirty="0" smtClean="0">
                <a:latin typeface="Times New Roman" pitchFamily="18" charset="0"/>
                <a:cs typeface="Times New Roman" pitchFamily="18" charset="0"/>
              </a:rPr>
              <a:t>expand market share </a:t>
            </a:r>
            <a:r>
              <a:rPr lang="en-US" sz="1600" dirty="0" smtClean="0">
                <a:latin typeface="Times New Roman" pitchFamily="18" charset="0"/>
                <a:cs typeface="Times New Roman" pitchFamily="18" charset="0"/>
              </a:rPr>
              <a:t>through localized campaigns, partnerships with regional </a:t>
            </a:r>
            <a:r>
              <a:rPr lang="en-US" sz="1600" dirty="0" smtClean="0">
                <a:latin typeface="Times New Roman" pitchFamily="18" charset="0"/>
                <a:cs typeface="Times New Roman" pitchFamily="18" charset="0"/>
              </a:rPr>
              <a:t>players</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etc.,</a:t>
            </a:r>
            <a:endParaRPr lang="en-US" sz="1600" dirty="0">
              <a:latin typeface="Times New Roman" pitchFamily="18" charset="0"/>
              <a:cs typeface="Times New Roman" pitchFamily="18" charset="0"/>
            </a:endParaRPr>
          </a:p>
        </p:txBody>
      </p:sp>
      <p:grpSp>
        <p:nvGrpSpPr>
          <p:cNvPr id="2" name="Group 18">
            <a:extLst>
              <a:ext uri="{FF2B5EF4-FFF2-40B4-BE49-F238E27FC236}">
                <a16:creationId xmlns:a16="http://schemas.microsoft.com/office/drawing/2014/main" xmlns=""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xmlns=""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6146" name="Picture 2"/>
          <p:cNvPicPr>
            <a:picLocks noChangeAspect="1" noChangeArrowheads="1"/>
          </p:cNvPicPr>
          <p:nvPr/>
        </p:nvPicPr>
        <p:blipFill>
          <a:blip r:embed="rId3"/>
          <a:srcRect/>
          <a:stretch>
            <a:fillRect/>
          </a:stretch>
        </p:blipFill>
        <p:spPr bwMode="auto">
          <a:xfrm>
            <a:off x="1" y="1278997"/>
            <a:ext cx="5689600" cy="3825875"/>
          </a:xfrm>
          <a:prstGeom prst="rect">
            <a:avLst/>
          </a:prstGeom>
          <a:noFill/>
          <a:ln w="9525">
            <a:noFill/>
            <a:miter lim="800000"/>
            <a:headEnd/>
            <a:tailEnd/>
          </a:ln>
          <a:effectLst/>
        </p:spPr>
      </p:pic>
    </p:spTree>
    <p:extLst>
      <p:ext uri="{BB962C8B-B14F-4D97-AF65-F5344CB8AC3E}">
        <p14:creationId xmlns:p14="http://schemas.microsoft.com/office/powerpoint/2010/main" xmlns="" val="3200312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3B8EBC2C-6DD7-5003-38EB-40753046FE8C}"/>
              </a:ext>
            </a:extLst>
          </p:cNvPr>
          <p:cNvSpPr>
            <a:spLocks noGrp="1"/>
          </p:cNvSpPr>
          <p:nvPr>
            <p:ph sz="quarter" idx="13"/>
          </p:nvPr>
        </p:nvSpPr>
        <p:spPr>
          <a:xfrm>
            <a:off x="593724" y="2281239"/>
            <a:ext cx="6790055" cy="2679382"/>
          </a:xfrm>
        </p:spPr>
        <p:txBody>
          <a:bodyPr tIns="457200">
            <a:normAutofit/>
          </a:bodyPr>
          <a:lstStyle/>
          <a:p>
            <a:pPr>
              <a:buNone/>
            </a:pPr>
            <a:r>
              <a:rPr smtClean="0">
                <a:latin typeface="Times New Roman" pitchFamily="18" charset="0"/>
                <a:cs typeface="Times New Roman" pitchFamily="18" charset="0"/>
              </a:rPr>
              <a:t>	We sincerely appreciate the opportunity to analyse the transactional dynamics, user engagement, and insurance-related data on PhonePe. Our analysis will include visualizations of payment category trends across states and districts, with a focus on identifying the top-performing states, districts, and PIN codes.</a:t>
            </a:r>
          </a:p>
          <a:p>
            <a:pPr>
              <a:buNone/>
            </a:pPr>
            <a:endParaRPr smtClean="0">
              <a:latin typeface="Times New Roman" pitchFamily="18" charset="0"/>
              <a:cs typeface="Times New Roman" pitchFamily="18" charset="0"/>
            </a:endParaRPr>
          </a:p>
        </p:txBody>
      </p:sp>
    </p:spTree>
    <p:extLst>
      <p:ext uri="{BB962C8B-B14F-4D97-AF65-F5344CB8AC3E}">
        <p14:creationId xmlns:p14="http://schemas.microsoft.com/office/powerpoint/2010/main" xmlns="" val="33466857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B8CE60-587E-1D5C-8B50-ED3441BA49CE}"/>
              </a:ext>
            </a:extLst>
          </p:cNvPr>
          <p:cNvSpPr>
            <a:spLocks noGrp="1"/>
          </p:cNvSpPr>
          <p:nvPr>
            <p:ph type="ctrTitle"/>
          </p:nvPr>
        </p:nvSpPr>
        <p:spPr>
          <a:xfrm>
            <a:off x="6299835" y="430529"/>
            <a:ext cx="5486400" cy="3291840"/>
          </a:xfrm>
        </p:spPr>
        <p:txBody>
          <a:bodyPr/>
          <a:lstStyle/>
          <a:p>
            <a:r>
              <a:rPr lang="en-US" sz="4800" dirty="0" smtClean="0">
                <a:latin typeface="Times New Roman" pitchFamily="18" charset="0"/>
                <a:cs typeface="Times New Roman" pitchFamily="18" charset="0"/>
              </a:rPr>
              <a:t>Transaction </a:t>
            </a:r>
            <a:r>
              <a:rPr lang="en-US" sz="4800" dirty="0" smtClean="0">
                <a:latin typeface="Times New Roman" pitchFamily="18" charset="0"/>
                <a:cs typeface="Times New Roman" pitchFamily="18" charset="0"/>
              </a:rPr>
              <a:t>Analysis Across States and Districts</a:t>
            </a:r>
            <a:endParaRPr lang="en-US" sz="4800" dirty="0">
              <a:latin typeface="Times New Roman" pitchFamily="18" charset="0"/>
              <a:cs typeface="Times New Roman" pitchFamily="18" charset="0"/>
            </a:endParaRPr>
          </a:p>
        </p:txBody>
      </p:sp>
      <p:pic>
        <p:nvPicPr>
          <p:cNvPr id="12" name="Picture Placeholder 4" descr="A close-up of a wood grain">
            <a:extLst>
              <a:ext uri="{FF2B5EF4-FFF2-40B4-BE49-F238E27FC236}">
                <a16:creationId xmlns:a16="http://schemas.microsoft.com/office/drawing/2014/main" xmlns="" id="{7D5BDB53-9169-3BBC-9362-0539514AC7DD}"/>
              </a:ext>
            </a:extLst>
          </p:cNvPr>
          <p:cNvPicPr>
            <a:picLocks noGrp="1" noChangeAspect="1"/>
          </p:cNvPicPr>
          <p:nvPr>
            <p:ph type="pic" sz="quarter" idx="12"/>
          </p:nvPr>
        </p:nvPicPr>
        <p:blipFill rotWithShape="1">
          <a:blip r:embed="rId3">
            <a:extLst>
              <a:ext uri="{BEBA8EAE-BF5A-486C-A8C5-ECC9F3942E4B}">
                <a14:imgProps xmlns:a14="http://schemas.microsoft.com/office/drawing/2010/main" xmlns="">
                  <a14:imgLayer r:embed="rId4">
                    <a14:imgEffect>
                      <a14:colorTemperature colorTemp="4700"/>
                    </a14:imgEffect>
                    <a14:imgEffect>
                      <a14:saturation sat="0"/>
                    </a14:imgEffect>
                  </a14:imgLayer>
                </a14:imgProps>
              </a:ext>
              <a:ext uri="{28A0092B-C50C-407E-A947-70E740481C1C}">
                <a14:useLocalDpi xmlns:a14="http://schemas.microsoft.com/office/drawing/2010/main" xmlns="" val="0"/>
              </a:ext>
            </a:extLst>
          </a:blip>
          <a:srcRect/>
          <a:stretch/>
        </p:blipFill>
        <p:spPr>
          <a:xfrm>
            <a:off x="0" y="-11113"/>
            <a:ext cx="5791200" cy="6880226"/>
          </a:xfrm>
        </p:spPr>
      </p:pic>
    </p:spTree>
    <p:extLst>
      <p:ext uri="{BB962C8B-B14F-4D97-AF65-F5344CB8AC3E}">
        <p14:creationId xmlns:p14="http://schemas.microsoft.com/office/powerpoint/2010/main" xmlns="" val="14408719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45D3755-C3E2-975E-DE68-CDECC4B526EC}"/>
              </a:ext>
            </a:extLst>
          </p:cNvPr>
          <p:cNvSpPr>
            <a:spLocks noGrp="1"/>
          </p:cNvSpPr>
          <p:nvPr>
            <p:ph type="title"/>
          </p:nvPr>
        </p:nvSpPr>
        <p:spPr>
          <a:xfrm>
            <a:off x="492760" y="372533"/>
            <a:ext cx="10726783" cy="786192"/>
          </a:xfrm>
        </p:spPr>
        <p:txBody>
          <a:bodyPr/>
          <a:lstStyle/>
          <a:p>
            <a:r>
              <a:rPr lang="en-US" dirty="0" smtClean="0">
                <a:latin typeface="Times New Roman" pitchFamily="18" charset="0"/>
                <a:cs typeface="Times New Roman" pitchFamily="18" charset="0"/>
              </a:rPr>
              <a:t>Top Values over States</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a16="http://schemas.microsoft.com/office/drawing/2014/main" xmlns="" id="{F70BD87D-F7DA-961B-4024-A354DC87D168}"/>
              </a:ext>
            </a:extLst>
          </p:cNvPr>
          <p:cNvSpPr>
            <a:spLocks noGrp="1"/>
          </p:cNvSpPr>
          <p:nvPr>
            <p:ph sz="quarter" idx="13"/>
          </p:nvPr>
        </p:nvSpPr>
        <p:spPr>
          <a:xfrm>
            <a:off x="7154333" y="1329267"/>
            <a:ext cx="4347633" cy="5376333"/>
          </a:xfrm>
        </p:spPr>
        <p:txBody>
          <a:bodyPr>
            <a:normAutofit/>
          </a:bodyPr>
          <a:lstStyle/>
          <a:p>
            <a:r>
              <a:rPr lang="en-US" sz="1600" b="1" dirty="0" err="1" smtClean="0">
                <a:latin typeface="Times New Roman" pitchFamily="18" charset="0"/>
                <a:cs typeface="Times New Roman" pitchFamily="18" charset="0"/>
              </a:rPr>
              <a:t>Telugana</a:t>
            </a:r>
            <a:r>
              <a:rPr lang="en-US" sz="1600" b="1" dirty="0" smtClean="0">
                <a:latin typeface="Times New Roman" pitchFamily="18" charset="0"/>
                <a:cs typeface="Times New Roman" pitchFamily="18" charset="0"/>
              </a:rPr>
              <a:t>, Karnataka and </a:t>
            </a:r>
            <a:r>
              <a:rPr lang="en-US" sz="1600" b="1" dirty="0" err="1" smtClean="0">
                <a:latin typeface="Times New Roman" pitchFamily="18" charset="0"/>
                <a:cs typeface="Times New Roman" pitchFamily="18" charset="0"/>
              </a:rPr>
              <a:t>Maharastra</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leads significantly, with transaction values reaching above </a:t>
            </a:r>
            <a:r>
              <a:rPr lang="en-US" sz="1600" dirty="0" smtClean="0">
                <a:latin typeface="Times New Roman" pitchFamily="18" charset="0"/>
                <a:cs typeface="Times New Roman" pitchFamily="18" charset="0"/>
              </a:rPr>
              <a:t>40T, </a:t>
            </a:r>
            <a:r>
              <a:rPr lang="en-US" sz="1600" dirty="0" smtClean="0">
                <a:latin typeface="Times New Roman" pitchFamily="18" charset="0"/>
                <a:cs typeface="Times New Roman" pitchFamily="18" charset="0"/>
              </a:rPr>
              <a:t>indicating a strong digital and financial ecosystem</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States like Lakshadweep, Andaman &amp; Nicobar Islands, Nagaland, Mizoram, and Sikkim are at the bottom, showing </a:t>
            </a:r>
            <a:r>
              <a:rPr lang="en-US" sz="1600" b="1" dirty="0" smtClean="0">
                <a:latin typeface="Times New Roman" pitchFamily="18" charset="0"/>
                <a:cs typeface="Times New Roman" pitchFamily="18" charset="0"/>
              </a:rPr>
              <a:t>very low transaction </a:t>
            </a:r>
            <a:r>
              <a:rPr lang="en-US" sz="1600" dirty="0" smtClean="0">
                <a:latin typeface="Times New Roman" pitchFamily="18" charset="0"/>
                <a:cs typeface="Times New Roman" pitchFamily="18" charset="0"/>
              </a:rPr>
              <a:t>values.</a:t>
            </a:r>
          </a:p>
          <a:p>
            <a:r>
              <a:rPr lang="en-US" sz="1600" dirty="0" smtClean="0">
                <a:latin typeface="Times New Roman" pitchFamily="18" charset="0"/>
                <a:cs typeface="Times New Roman" pitchFamily="18" charset="0"/>
              </a:rPr>
              <a:t>Possible reasons include smaller populations, </a:t>
            </a:r>
            <a:r>
              <a:rPr lang="en-US" sz="1600" b="1" dirty="0" smtClean="0">
                <a:latin typeface="Times New Roman" pitchFamily="18" charset="0"/>
                <a:cs typeface="Times New Roman" pitchFamily="18" charset="0"/>
              </a:rPr>
              <a:t>logistical challenges</a:t>
            </a:r>
            <a:r>
              <a:rPr lang="en-US" sz="1600" dirty="0" smtClean="0">
                <a:latin typeface="Times New Roman" pitchFamily="18" charset="0"/>
                <a:cs typeface="Times New Roman" pitchFamily="18" charset="0"/>
              </a:rPr>
              <a:t>, and </a:t>
            </a:r>
            <a:r>
              <a:rPr lang="en-US" sz="1600" b="1" dirty="0" smtClean="0">
                <a:latin typeface="Times New Roman" pitchFamily="18" charset="0"/>
                <a:cs typeface="Times New Roman" pitchFamily="18" charset="0"/>
              </a:rPr>
              <a:t>lower digital adoption</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Invest more in mid-performing </a:t>
            </a:r>
            <a:r>
              <a:rPr lang="en-US" sz="1600" dirty="0" smtClean="0">
                <a:latin typeface="Times New Roman" pitchFamily="18" charset="0"/>
                <a:cs typeface="Times New Roman" pitchFamily="18" charset="0"/>
              </a:rPr>
              <a:t>states helps </a:t>
            </a:r>
            <a:r>
              <a:rPr lang="en-US" sz="1600" dirty="0" smtClean="0">
                <a:latin typeface="Times New Roman" pitchFamily="18" charset="0"/>
                <a:cs typeface="Times New Roman" pitchFamily="18" charset="0"/>
              </a:rPr>
              <a:t>to </a:t>
            </a:r>
            <a:r>
              <a:rPr lang="en-US" sz="1600" b="1" dirty="0" smtClean="0">
                <a:latin typeface="Times New Roman" pitchFamily="18" charset="0"/>
                <a:cs typeface="Times New Roman" pitchFamily="18" charset="0"/>
              </a:rPr>
              <a:t>move them to the top tier</a:t>
            </a:r>
            <a:r>
              <a:rPr lang="en-US" sz="1600" dirty="0" smtClean="0">
                <a:latin typeface="Times New Roman" pitchFamily="18" charset="0"/>
                <a:cs typeface="Times New Roman" pitchFamily="18" charset="0"/>
              </a:rPr>
              <a:t>.</a:t>
            </a:r>
            <a:endParaRPr lang="en-US" sz="1600" dirty="0" smtClean="0">
              <a:latin typeface="Times New Roman" pitchFamily="18" charset="0"/>
              <a:cs typeface="Times New Roman" pitchFamily="18" charset="0"/>
            </a:endParaRPr>
          </a:p>
          <a:p>
            <a:endParaRPr lang="en-US" sz="1600" dirty="0" smtClean="0">
              <a:latin typeface="Times New Roman" pitchFamily="18" charset="0"/>
              <a:cs typeface="Times New Roman" pitchFamily="18" charset="0"/>
            </a:endParaRPr>
          </a:p>
        </p:txBody>
      </p:sp>
      <p:grpSp>
        <p:nvGrpSpPr>
          <p:cNvPr id="2" name="Group 18">
            <a:extLst>
              <a:ext uri="{FF2B5EF4-FFF2-40B4-BE49-F238E27FC236}">
                <a16:creationId xmlns:a16="http://schemas.microsoft.com/office/drawing/2014/main" xmlns=""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xmlns=""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7170" name="Picture 2"/>
          <p:cNvPicPr>
            <a:picLocks noChangeAspect="1" noChangeArrowheads="1"/>
          </p:cNvPicPr>
          <p:nvPr/>
        </p:nvPicPr>
        <p:blipFill>
          <a:blip r:embed="rId3"/>
          <a:srcRect/>
          <a:stretch>
            <a:fillRect/>
          </a:stretch>
        </p:blipFill>
        <p:spPr bwMode="auto">
          <a:xfrm>
            <a:off x="0" y="1265238"/>
            <a:ext cx="7140575" cy="4579937"/>
          </a:xfrm>
          <a:prstGeom prst="rect">
            <a:avLst/>
          </a:prstGeom>
          <a:noFill/>
          <a:ln w="9525">
            <a:noFill/>
            <a:miter lim="800000"/>
            <a:headEnd/>
            <a:tailEnd/>
          </a:ln>
          <a:effectLst/>
        </p:spPr>
      </p:pic>
    </p:spTree>
    <p:extLst>
      <p:ext uri="{BB962C8B-B14F-4D97-AF65-F5344CB8AC3E}">
        <p14:creationId xmlns:p14="http://schemas.microsoft.com/office/powerpoint/2010/main" xmlns="" val="32003120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45D3755-C3E2-975E-DE68-CDECC4B526EC}"/>
              </a:ext>
            </a:extLst>
          </p:cNvPr>
          <p:cNvSpPr>
            <a:spLocks noGrp="1"/>
          </p:cNvSpPr>
          <p:nvPr>
            <p:ph type="title"/>
          </p:nvPr>
        </p:nvSpPr>
        <p:spPr>
          <a:xfrm>
            <a:off x="137160" y="423332"/>
            <a:ext cx="10726783" cy="760791"/>
          </a:xfrm>
        </p:spPr>
        <p:txBody>
          <a:bodyPr/>
          <a:lstStyle/>
          <a:p>
            <a:r>
              <a:rPr lang="en-US" dirty="0" smtClean="0">
                <a:latin typeface="Times New Roman" pitchFamily="18" charset="0"/>
                <a:cs typeface="Times New Roman" pitchFamily="18" charset="0"/>
              </a:rPr>
              <a:t>Top District based on Higher Transaction</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a16="http://schemas.microsoft.com/office/drawing/2014/main" xmlns="" id="{F70BD87D-F7DA-961B-4024-A354DC87D168}"/>
              </a:ext>
            </a:extLst>
          </p:cNvPr>
          <p:cNvSpPr>
            <a:spLocks noGrp="1"/>
          </p:cNvSpPr>
          <p:nvPr>
            <p:ph sz="quarter" idx="13"/>
          </p:nvPr>
        </p:nvSpPr>
        <p:spPr>
          <a:xfrm>
            <a:off x="7154333" y="1329267"/>
            <a:ext cx="4347633" cy="5376333"/>
          </a:xfrm>
        </p:spPr>
        <p:txBody>
          <a:bodyPr>
            <a:normAutofit/>
          </a:bodyPr>
          <a:lstStyle/>
          <a:p>
            <a:r>
              <a:rPr lang="en-US" sz="1600" dirty="0" err="1" smtClean="0">
                <a:latin typeface="Times New Roman" pitchFamily="18" charset="0"/>
                <a:cs typeface="Times New Roman" pitchFamily="18" charset="0"/>
              </a:rPr>
              <a:t>Bengaluru</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Pune</a:t>
            </a:r>
            <a:r>
              <a:rPr lang="en-US" sz="1600" dirty="0" smtClean="0">
                <a:latin typeface="Times New Roman" pitchFamily="18" charset="0"/>
                <a:cs typeface="Times New Roman" pitchFamily="18" charset="0"/>
              </a:rPr>
              <a:t>, and Hyderabad </a:t>
            </a:r>
            <a:r>
              <a:rPr lang="en-US" sz="1600" b="1" dirty="0" smtClean="0">
                <a:latin typeface="Times New Roman" pitchFamily="18" charset="0"/>
                <a:cs typeface="Times New Roman" pitchFamily="18" charset="0"/>
              </a:rPr>
              <a:t>collectively dominate</a:t>
            </a:r>
            <a:r>
              <a:rPr lang="en-US" sz="1600" dirty="0" smtClean="0">
                <a:latin typeface="Times New Roman" pitchFamily="18" charset="0"/>
                <a:cs typeface="Times New Roman" pitchFamily="18" charset="0"/>
              </a:rPr>
              <a:t> transaction volumes, underlining the </a:t>
            </a:r>
            <a:r>
              <a:rPr lang="en-US" sz="1600" b="1" dirty="0" smtClean="0">
                <a:latin typeface="Times New Roman" pitchFamily="18" charset="0"/>
                <a:cs typeface="Times New Roman" pitchFamily="18" charset="0"/>
              </a:rPr>
              <a:t>urban concentration of digital transactions</a:t>
            </a:r>
            <a:r>
              <a:rPr lang="en-US" sz="1600" b="1"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After </a:t>
            </a:r>
            <a:r>
              <a:rPr lang="en-US" sz="1600" dirty="0" err="1" smtClean="0">
                <a:latin typeface="Times New Roman" pitchFamily="18" charset="0"/>
                <a:cs typeface="Times New Roman" pitchFamily="18" charset="0"/>
              </a:rPr>
              <a:t>Medchal-Malkajgiri</a:t>
            </a:r>
            <a:r>
              <a:rPr lang="en-US" sz="1600" dirty="0" smtClean="0">
                <a:latin typeface="Times New Roman" pitchFamily="18" charset="0"/>
                <a:cs typeface="Times New Roman" pitchFamily="18" charset="0"/>
              </a:rPr>
              <a:t> and Visakhapatnam, there is a noticeable </a:t>
            </a:r>
            <a:r>
              <a:rPr lang="en-US" sz="1600" b="1" dirty="0" smtClean="0">
                <a:latin typeface="Times New Roman" pitchFamily="18" charset="0"/>
                <a:cs typeface="Times New Roman" pitchFamily="18" charset="0"/>
              </a:rPr>
              <a:t>gradual drop </a:t>
            </a:r>
            <a:r>
              <a:rPr lang="en-US" sz="1600" dirty="0" smtClean="0">
                <a:latin typeface="Times New Roman" pitchFamily="18" charset="0"/>
                <a:cs typeface="Times New Roman" pitchFamily="18" charset="0"/>
              </a:rPr>
              <a:t>in transaction volumes, indicating more </a:t>
            </a:r>
            <a:r>
              <a:rPr lang="en-US" sz="1600" b="1" dirty="0" smtClean="0">
                <a:latin typeface="Times New Roman" pitchFamily="18" charset="0"/>
                <a:cs typeface="Times New Roman" pitchFamily="18" charset="0"/>
              </a:rPr>
              <a:t>fragmented growth across districts</a:t>
            </a:r>
            <a:r>
              <a:rPr lang="en-US" sz="1600" b="1"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Districts outside top metros can grow further with bette</a:t>
            </a:r>
            <a:r>
              <a:rPr lang="en-US" sz="1600" b="1" dirty="0" smtClean="0">
                <a:latin typeface="Times New Roman" pitchFamily="18" charset="0"/>
                <a:cs typeface="Times New Roman" pitchFamily="18" charset="0"/>
              </a:rPr>
              <a:t>r digital infrastructure, awareness campaigns, and targeted financial products</a:t>
            </a:r>
            <a:r>
              <a:rPr lang="en-US" sz="1600" dirty="0" smtClean="0">
                <a:latin typeface="Times New Roman" pitchFamily="18" charset="0"/>
                <a:cs typeface="Times New Roman" pitchFamily="18" charset="0"/>
              </a:rPr>
              <a:t>.</a:t>
            </a:r>
            <a:endParaRPr lang="en-IN" sz="1600" dirty="0" smtClean="0">
              <a:latin typeface="Times New Roman" pitchFamily="18" charset="0"/>
              <a:cs typeface="Times New Roman" pitchFamily="18" charset="0"/>
            </a:endParaRPr>
          </a:p>
        </p:txBody>
      </p:sp>
      <p:grpSp>
        <p:nvGrpSpPr>
          <p:cNvPr id="2" name="Group 18">
            <a:extLst>
              <a:ext uri="{FF2B5EF4-FFF2-40B4-BE49-F238E27FC236}">
                <a16:creationId xmlns:a16="http://schemas.microsoft.com/office/drawing/2014/main" xmlns=""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xmlns=""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8194" name="Picture 2"/>
          <p:cNvPicPr>
            <a:picLocks noChangeAspect="1" noChangeArrowheads="1"/>
          </p:cNvPicPr>
          <p:nvPr/>
        </p:nvPicPr>
        <p:blipFill>
          <a:blip r:embed="rId3"/>
          <a:srcRect/>
          <a:stretch>
            <a:fillRect/>
          </a:stretch>
        </p:blipFill>
        <p:spPr bwMode="auto">
          <a:xfrm>
            <a:off x="0" y="1372130"/>
            <a:ext cx="6934200" cy="4435475"/>
          </a:xfrm>
          <a:prstGeom prst="rect">
            <a:avLst/>
          </a:prstGeom>
          <a:noFill/>
          <a:ln w="9525">
            <a:noFill/>
            <a:miter lim="800000"/>
            <a:headEnd/>
            <a:tailEnd/>
          </a:ln>
          <a:effectLst/>
        </p:spPr>
      </p:pic>
    </p:spTree>
    <p:extLst>
      <p:ext uri="{BB962C8B-B14F-4D97-AF65-F5344CB8AC3E}">
        <p14:creationId xmlns:p14="http://schemas.microsoft.com/office/powerpoint/2010/main" xmlns="" val="32003120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45D3755-C3E2-975E-DE68-CDECC4B526EC}"/>
              </a:ext>
            </a:extLst>
          </p:cNvPr>
          <p:cNvSpPr>
            <a:spLocks noGrp="1"/>
          </p:cNvSpPr>
          <p:nvPr>
            <p:ph type="title"/>
          </p:nvPr>
        </p:nvSpPr>
        <p:spPr>
          <a:xfrm>
            <a:off x="568960" y="272209"/>
            <a:ext cx="10726783" cy="996582"/>
          </a:xfrm>
        </p:spPr>
        <p:txBody>
          <a:bodyPr/>
          <a:lstStyle/>
          <a:p>
            <a:r>
              <a:rPr lang="en-US" dirty="0" err="1" smtClean="0">
                <a:latin typeface="Times New Roman" pitchFamily="18" charset="0"/>
                <a:cs typeface="Times New Roman" pitchFamily="18" charset="0"/>
              </a:rPr>
              <a:t>Trasaction</a:t>
            </a:r>
            <a:r>
              <a:rPr lang="en-US" dirty="0" smtClean="0">
                <a:latin typeface="Times New Roman" pitchFamily="18" charset="0"/>
                <a:cs typeface="Times New Roman" pitchFamily="18" charset="0"/>
              </a:rPr>
              <a:t> Volume over District </a:t>
            </a:r>
            <a:r>
              <a:rPr lang="en-US" dirty="0" err="1" smtClean="0">
                <a:latin typeface="Times New Roman" pitchFamily="18" charset="0"/>
                <a:cs typeface="Times New Roman" pitchFamily="18" charset="0"/>
              </a:rPr>
              <a:t>Pincode</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a16="http://schemas.microsoft.com/office/drawing/2014/main" xmlns="" id="{F70BD87D-F7DA-961B-4024-A354DC87D168}"/>
              </a:ext>
            </a:extLst>
          </p:cNvPr>
          <p:cNvSpPr>
            <a:spLocks noGrp="1"/>
          </p:cNvSpPr>
          <p:nvPr>
            <p:ph sz="quarter" idx="13"/>
          </p:nvPr>
        </p:nvSpPr>
        <p:spPr>
          <a:xfrm>
            <a:off x="7154333" y="1329267"/>
            <a:ext cx="4347633" cy="5376333"/>
          </a:xfrm>
        </p:spPr>
        <p:txBody>
          <a:bodyPr>
            <a:normAutofit/>
          </a:bodyPr>
          <a:lstStyle/>
          <a:p>
            <a:r>
              <a:rPr lang="en-US" sz="1600" dirty="0" err="1" smtClean="0">
                <a:latin typeface="Times New Roman" pitchFamily="18" charset="0"/>
                <a:cs typeface="Times New Roman" pitchFamily="18" charset="0"/>
              </a:rPr>
              <a:t>Telangana</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and Karnataka </a:t>
            </a:r>
            <a:r>
              <a:rPr lang="en-US" sz="1600" b="1" dirty="0" smtClean="0">
                <a:latin typeface="Times New Roman" pitchFamily="18" charset="0"/>
                <a:cs typeface="Times New Roman" pitchFamily="18" charset="0"/>
              </a:rPr>
              <a:t>lead massively </a:t>
            </a:r>
            <a:r>
              <a:rPr lang="en-US" sz="1600" dirty="0" smtClean="0">
                <a:latin typeface="Times New Roman" pitchFamily="18" charset="0"/>
                <a:cs typeface="Times New Roman" pitchFamily="18" charset="0"/>
              </a:rPr>
              <a:t>over others </a:t>
            </a:r>
            <a:r>
              <a:rPr lang="en-US" sz="1600" b="1" dirty="0" smtClean="0">
                <a:latin typeface="Times New Roman" pitchFamily="18" charset="0"/>
                <a:cs typeface="Times New Roman" pitchFamily="18" charset="0"/>
              </a:rPr>
              <a:t>urban </a:t>
            </a:r>
            <a:r>
              <a:rPr lang="en-US" sz="1600" b="1" dirty="0" err="1" smtClean="0">
                <a:latin typeface="Times New Roman" pitchFamily="18" charset="0"/>
                <a:cs typeface="Times New Roman" pitchFamily="18" charset="0"/>
              </a:rPr>
              <a:t>pincode</a:t>
            </a:r>
            <a:r>
              <a:rPr lang="en-US" sz="1600" b="1" dirty="0" smtClean="0">
                <a:latin typeface="Times New Roman" pitchFamily="18" charset="0"/>
                <a:cs typeface="Times New Roman" pitchFamily="18" charset="0"/>
              </a:rPr>
              <a:t> zones </a:t>
            </a:r>
            <a:r>
              <a:rPr lang="en-US" sz="1600" dirty="0" smtClean="0">
                <a:latin typeface="Times New Roman" pitchFamily="18" charset="0"/>
                <a:cs typeface="Times New Roman" pitchFamily="18" charset="0"/>
              </a:rPr>
              <a:t>dominate digital transactions.</a:t>
            </a:r>
          </a:p>
          <a:p>
            <a:r>
              <a:rPr lang="en-US" sz="1600" dirty="0" smtClean="0">
                <a:latin typeface="Times New Roman" pitchFamily="18" charset="0"/>
                <a:cs typeface="Times New Roman" pitchFamily="18" charset="0"/>
              </a:rPr>
              <a:t>Bihar and Rajasthan </a:t>
            </a:r>
            <a:r>
              <a:rPr lang="en-US" sz="1600" dirty="0" err="1" smtClean="0">
                <a:latin typeface="Times New Roman" pitchFamily="18" charset="0"/>
                <a:cs typeface="Times New Roman" pitchFamily="18" charset="0"/>
              </a:rPr>
              <a:t>pincode</a:t>
            </a:r>
            <a:r>
              <a:rPr lang="en-US" sz="1600" dirty="0" smtClean="0">
                <a:latin typeface="Times New Roman" pitchFamily="18" charset="0"/>
                <a:cs typeface="Times New Roman" pitchFamily="18" charset="0"/>
              </a:rPr>
              <a:t> clusters, are </a:t>
            </a:r>
            <a:r>
              <a:rPr lang="en-US" sz="1600" b="1" dirty="0" smtClean="0">
                <a:latin typeface="Times New Roman" pitchFamily="18" charset="0"/>
                <a:cs typeface="Times New Roman" pitchFamily="18" charset="0"/>
              </a:rPr>
              <a:t>starting to show real momentum</a:t>
            </a:r>
            <a:r>
              <a:rPr lang="en-US" sz="1600" dirty="0" smtClean="0">
                <a:latin typeface="Times New Roman" pitchFamily="18" charset="0"/>
                <a:cs typeface="Times New Roman" pitchFamily="18" charset="0"/>
              </a:rPr>
              <a:t>, a good signal for future expansion and </a:t>
            </a:r>
            <a:r>
              <a:rPr lang="en-US" sz="1600" dirty="0" smtClean="0">
                <a:latin typeface="Times New Roman" pitchFamily="18" charset="0"/>
                <a:cs typeface="Times New Roman" pitchFamily="18" charset="0"/>
              </a:rPr>
              <a:t>focus.</a:t>
            </a:r>
          </a:p>
          <a:p>
            <a:r>
              <a:rPr lang="en-US" sz="1600" dirty="0" smtClean="0">
                <a:latin typeface="Times New Roman" pitchFamily="18" charset="0"/>
                <a:cs typeface="Times New Roman" pitchFamily="18" charset="0"/>
              </a:rPr>
              <a:t>Identifying new rapidly growing </a:t>
            </a:r>
            <a:r>
              <a:rPr lang="en-US" sz="1600" dirty="0" err="1" smtClean="0">
                <a:latin typeface="Times New Roman" pitchFamily="18" charset="0"/>
                <a:cs typeface="Times New Roman" pitchFamily="18" charset="0"/>
              </a:rPr>
              <a:t>pincodes</a:t>
            </a:r>
            <a:r>
              <a:rPr lang="en-US" sz="1600" dirty="0" smtClean="0">
                <a:latin typeface="Times New Roman" pitchFamily="18" charset="0"/>
                <a:cs typeface="Times New Roman" pitchFamily="18" charset="0"/>
              </a:rPr>
              <a:t> within Maharashtra beyond Mumbai could open </a:t>
            </a:r>
            <a:r>
              <a:rPr lang="en-US" sz="1600" b="1" dirty="0" smtClean="0">
                <a:latin typeface="Times New Roman" pitchFamily="18" charset="0"/>
                <a:cs typeface="Times New Roman" pitchFamily="18" charset="0"/>
              </a:rPr>
              <a:t>additional digital </a:t>
            </a:r>
            <a:r>
              <a:rPr lang="en-US" sz="1600" b="1" dirty="0" smtClean="0">
                <a:latin typeface="Times New Roman" pitchFamily="18" charset="0"/>
                <a:cs typeface="Times New Roman" pitchFamily="18" charset="0"/>
              </a:rPr>
              <a:t>transaction</a:t>
            </a:r>
            <a:r>
              <a:rPr lang="en-US" sz="1600"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Launch </a:t>
            </a:r>
            <a:r>
              <a:rPr lang="en-US" sz="1600" b="1" dirty="0" smtClean="0">
                <a:latin typeface="Times New Roman" pitchFamily="18" charset="0"/>
                <a:cs typeface="Times New Roman" pitchFamily="18" charset="0"/>
              </a:rPr>
              <a:t>new product launches and premium services </a:t>
            </a:r>
            <a:r>
              <a:rPr lang="en-US" sz="1600" dirty="0" smtClean="0">
                <a:latin typeface="Times New Roman" pitchFamily="18" charset="0"/>
                <a:cs typeface="Times New Roman" pitchFamily="18" charset="0"/>
              </a:rPr>
              <a:t>can </a:t>
            </a:r>
            <a:r>
              <a:rPr lang="en-US" sz="1600" dirty="0" smtClean="0">
                <a:latin typeface="Times New Roman" pitchFamily="18" charset="0"/>
                <a:cs typeface="Times New Roman" pitchFamily="18" charset="0"/>
              </a:rPr>
              <a:t>lead to </a:t>
            </a:r>
            <a:r>
              <a:rPr lang="en-US" sz="1600" dirty="0" smtClean="0">
                <a:latin typeface="Times New Roman" pitchFamily="18" charset="0"/>
                <a:cs typeface="Times New Roman" pitchFamily="18" charset="0"/>
              </a:rPr>
              <a:t>high transaction </a:t>
            </a:r>
            <a:r>
              <a:rPr lang="en-US" sz="1600" dirty="0" smtClean="0">
                <a:latin typeface="Times New Roman" pitchFamily="18" charset="0"/>
                <a:cs typeface="Times New Roman" pitchFamily="18" charset="0"/>
              </a:rPr>
              <a:t>increments.</a:t>
            </a:r>
            <a:endParaRPr lang="en-US" sz="1600" dirty="0" smtClean="0">
              <a:latin typeface="Times New Roman" pitchFamily="18" charset="0"/>
              <a:cs typeface="Times New Roman" pitchFamily="18" charset="0"/>
            </a:endParaRPr>
          </a:p>
        </p:txBody>
      </p:sp>
      <p:grpSp>
        <p:nvGrpSpPr>
          <p:cNvPr id="2" name="Group 18">
            <a:extLst>
              <a:ext uri="{FF2B5EF4-FFF2-40B4-BE49-F238E27FC236}">
                <a16:creationId xmlns:a16="http://schemas.microsoft.com/office/drawing/2014/main" xmlns=""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xmlns=""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9218" name="Picture 2"/>
          <p:cNvPicPr>
            <a:picLocks noChangeAspect="1" noChangeArrowheads="1"/>
          </p:cNvPicPr>
          <p:nvPr/>
        </p:nvPicPr>
        <p:blipFill>
          <a:blip r:embed="rId3"/>
          <a:srcRect/>
          <a:stretch>
            <a:fillRect/>
          </a:stretch>
        </p:blipFill>
        <p:spPr bwMode="auto">
          <a:xfrm>
            <a:off x="0" y="1369484"/>
            <a:ext cx="6848727" cy="3795184"/>
          </a:xfrm>
          <a:prstGeom prst="rect">
            <a:avLst/>
          </a:prstGeom>
          <a:noFill/>
          <a:ln w="9525">
            <a:noFill/>
            <a:miter lim="800000"/>
            <a:headEnd/>
            <a:tailEnd/>
          </a:ln>
          <a:effectLst/>
        </p:spPr>
      </p:pic>
    </p:spTree>
    <p:extLst>
      <p:ext uri="{BB962C8B-B14F-4D97-AF65-F5344CB8AC3E}">
        <p14:creationId xmlns:p14="http://schemas.microsoft.com/office/powerpoint/2010/main" xmlns="" val="32003120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45D3755-C3E2-975E-DE68-CDECC4B526EC}"/>
              </a:ext>
            </a:extLst>
          </p:cNvPr>
          <p:cNvSpPr>
            <a:spLocks noGrp="1"/>
          </p:cNvSpPr>
          <p:nvPr>
            <p:ph type="title"/>
          </p:nvPr>
        </p:nvSpPr>
        <p:spPr>
          <a:xfrm>
            <a:off x="568960" y="272209"/>
            <a:ext cx="10726783" cy="996582"/>
          </a:xfrm>
        </p:spPr>
        <p:txBody>
          <a:bodyPr/>
          <a:lstStyle/>
          <a:p>
            <a:r>
              <a:rPr lang="en-US" dirty="0" smtClean="0">
                <a:latin typeface="Times New Roman" pitchFamily="18" charset="0"/>
                <a:cs typeface="Times New Roman" pitchFamily="18" charset="0"/>
              </a:rPr>
              <a:t>District wise Top Transaction </a:t>
            </a:r>
            <a:r>
              <a:rPr lang="en-US" dirty="0" err="1" smtClean="0">
                <a:latin typeface="Times New Roman" pitchFamily="18" charset="0"/>
                <a:cs typeface="Times New Roman" pitchFamily="18" charset="0"/>
              </a:rPr>
              <a:t>User&amp;Value</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a16="http://schemas.microsoft.com/office/drawing/2014/main" xmlns="" id="{F70BD87D-F7DA-961B-4024-A354DC87D168}"/>
              </a:ext>
            </a:extLst>
          </p:cNvPr>
          <p:cNvSpPr>
            <a:spLocks noGrp="1"/>
          </p:cNvSpPr>
          <p:nvPr>
            <p:ph sz="quarter" idx="13"/>
          </p:nvPr>
        </p:nvSpPr>
        <p:spPr>
          <a:xfrm>
            <a:off x="7154333" y="1329267"/>
            <a:ext cx="4347633" cy="5376333"/>
          </a:xfrm>
        </p:spPr>
        <p:txBody>
          <a:bodyPr>
            <a:normAutofit/>
          </a:bodyPr>
          <a:lstStyle/>
          <a:p>
            <a:r>
              <a:rPr lang="en-US" sz="1600" dirty="0" err="1" smtClean="0">
                <a:latin typeface="Times New Roman" pitchFamily="18" charset="0"/>
                <a:cs typeface="Times New Roman" pitchFamily="18" charset="0"/>
              </a:rPr>
              <a:t>Bengaluru</a:t>
            </a:r>
            <a:r>
              <a:rPr lang="en-US" sz="1600" dirty="0" smtClean="0">
                <a:latin typeface="Times New Roman" pitchFamily="18" charset="0"/>
                <a:cs typeface="Times New Roman" pitchFamily="18" charset="0"/>
              </a:rPr>
              <a:t> Urban, Hyderabad, and </a:t>
            </a:r>
            <a:r>
              <a:rPr lang="en-US" sz="1600" dirty="0" err="1" smtClean="0">
                <a:latin typeface="Times New Roman" pitchFamily="18" charset="0"/>
                <a:cs typeface="Times New Roman" pitchFamily="18" charset="0"/>
              </a:rPr>
              <a:t>Pune</a:t>
            </a:r>
            <a:r>
              <a:rPr lang="en-US" sz="1600" dirty="0" smtClean="0">
                <a:latin typeface="Times New Roman" pitchFamily="18" charset="0"/>
                <a:cs typeface="Times New Roman" pitchFamily="18" charset="0"/>
              </a:rPr>
              <a:t> dominate because of </a:t>
            </a:r>
            <a:r>
              <a:rPr lang="en-US" sz="1600" b="1" dirty="0" smtClean="0">
                <a:latin typeface="Times New Roman" pitchFamily="18" charset="0"/>
                <a:cs typeface="Times New Roman" pitchFamily="18" charset="0"/>
              </a:rPr>
              <a:t>higher education levels, tech employment, and digital infrastructure</a:t>
            </a:r>
            <a:r>
              <a:rPr lang="en-US" sz="1600" b="1" dirty="0" smtClean="0">
                <a:latin typeface="Times New Roman" pitchFamily="18" charset="0"/>
                <a:cs typeface="Times New Roman" pitchFamily="18" charset="0"/>
              </a:rPr>
              <a:t>.</a:t>
            </a:r>
          </a:p>
          <a:p>
            <a:r>
              <a:rPr lang="en-US" sz="1600" dirty="0" smtClean="0">
                <a:latin typeface="Times New Roman" pitchFamily="18" charset="0"/>
                <a:cs typeface="Times New Roman" pitchFamily="18" charset="0"/>
              </a:rPr>
              <a:t>Top Tier-2 Stars (</a:t>
            </a:r>
            <a:r>
              <a:rPr lang="en-US" sz="1600" b="1" dirty="0" err="1" smtClean="0">
                <a:latin typeface="Times New Roman" pitchFamily="18" charset="0"/>
                <a:cs typeface="Times New Roman" pitchFamily="18" charset="0"/>
              </a:rPr>
              <a:t>Jaipur</a:t>
            </a:r>
            <a:r>
              <a:rPr lang="en-US" sz="1600" b="1" dirty="0" smtClean="0">
                <a:latin typeface="Times New Roman" pitchFamily="18" charset="0"/>
                <a:cs typeface="Times New Roman" pitchFamily="18" charset="0"/>
              </a:rPr>
              <a:t>, Patna, Indore, Bhopal</a:t>
            </a:r>
            <a:r>
              <a:rPr lang="en-US" sz="160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These cities are </a:t>
            </a:r>
            <a:r>
              <a:rPr lang="en-US" sz="1600" b="1" dirty="0" smtClean="0">
                <a:latin typeface="Times New Roman" pitchFamily="18" charset="0"/>
                <a:cs typeface="Times New Roman" pitchFamily="18" charset="0"/>
              </a:rPr>
              <a:t>growing fast </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good </a:t>
            </a:r>
            <a:r>
              <a:rPr lang="en-US" sz="1600" dirty="0" smtClean="0">
                <a:latin typeface="Times New Roman" pitchFamily="18" charset="0"/>
                <a:cs typeface="Times New Roman" pitchFamily="18" charset="0"/>
              </a:rPr>
              <a:t>opportunity for </a:t>
            </a:r>
            <a:r>
              <a:rPr lang="en-US" sz="1600" dirty="0" smtClean="0">
                <a:latin typeface="Times New Roman" pitchFamily="18" charset="0"/>
                <a:cs typeface="Times New Roman" pitchFamily="18" charset="0"/>
              </a:rPr>
              <a:t>to grow more in </a:t>
            </a:r>
            <a:r>
              <a:rPr lang="en-US" sz="1600" dirty="0" smtClean="0">
                <a:latin typeface="Times New Roman" pitchFamily="18" charset="0"/>
                <a:cs typeface="Times New Roman" pitchFamily="18" charset="0"/>
              </a:rPr>
              <a:t>services, e-commerce, finance etc</a:t>
            </a:r>
            <a:r>
              <a:rPr lang="en-US" sz="1600" dirty="0" smtClean="0">
                <a:latin typeface="Times New Roman" pitchFamily="18" charset="0"/>
                <a:cs typeface="Times New Roman" pitchFamily="18" charset="0"/>
              </a:rPr>
              <a:t>.,</a:t>
            </a:r>
          </a:p>
          <a:p>
            <a:r>
              <a:rPr lang="en-US" sz="1600" b="1" dirty="0" smtClean="0">
                <a:latin typeface="Times New Roman" pitchFamily="18" charset="0"/>
                <a:cs typeface="Times New Roman" pitchFamily="18" charset="0"/>
              </a:rPr>
              <a:t>Focus</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campaigns</a:t>
            </a:r>
            <a:r>
              <a:rPr lang="en-US" sz="1600" dirty="0" smtClean="0">
                <a:latin typeface="Times New Roman" pitchFamily="18" charset="0"/>
                <a:cs typeface="Times New Roman" pitchFamily="18" charset="0"/>
              </a:rPr>
              <a:t> and </a:t>
            </a:r>
            <a:r>
              <a:rPr lang="en-US" sz="1600" b="1" dirty="0" smtClean="0">
                <a:latin typeface="Times New Roman" pitchFamily="18" charset="0"/>
                <a:cs typeface="Times New Roman" pitchFamily="18" charset="0"/>
              </a:rPr>
              <a:t>digital</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services</a:t>
            </a:r>
            <a:r>
              <a:rPr lang="en-US" sz="1600" dirty="0" smtClean="0">
                <a:latin typeface="Times New Roman" pitchFamily="18" charset="0"/>
                <a:cs typeface="Times New Roman" pitchFamily="18" charset="0"/>
              </a:rPr>
              <a:t> not just in cities but their </a:t>
            </a:r>
            <a:r>
              <a:rPr lang="en-US" sz="1600" b="1" dirty="0" smtClean="0">
                <a:latin typeface="Times New Roman" pitchFamily="18" charset="0"/>
                <a:cs typeface="Times New Roman" pitchFamily="18" charset="0"/>
              </a:rPr>
              <a:t>surrounding suburban </a:t>
            </a:r>
            <a:r>
              <a:rPr lang="en-US" sz="1600" b="1" dirty="0" smtClean="0">
                <a:latin typeface="Times New Roman" pitchFamily="18" charset="0"/>
                <a:cs typeface="Times New Roman" pitchFamily="18" charset="0"/>
              </a:rPr>
              <a:t>districts.</a:t>
            </a:r>
            <a:endParaRPr lang="en-US" sz="1600" b="1" dirty="0" smtClean="0">
              <a:latin typeface="Times New Roman" pitchFamily="18" charset="0"/>
              <a:cs typeface="Times New Roman" pitchFamily="18" charset="0"/>
            </a:endParaRPr>
          </a:p>
          <a:p>
            <a:endParaRPr lang="en-US" sz="1600" b="1" dirty="0" smtClean="0">
              <a:latin typeface="Times New Roman" pitchFamily="18" charset="0"/>
              <a:cs typeface="Times New Roman" pitchFamily="18" charset="0"/>
            </a:endParaRPr>
          </a:p>
        </p:txBody>
      </p:sp>
      <p:grpSp>
        <p:nvGrpSpPr>
          <p:cNvPr id="2" name="Group 18">
            <a:extLst>
              <a:ext uri="{FF2B5EF4-FFF2-40B4-BE49-F238E27FC236}">
                <a16:creationId xmlns:a16="http://schemas.microsoft.com/office/drawing/2014/main" xmlns=""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xmlns=""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10242" name="Picture 2"/>
          <p:cNvPicPr>
            <a:picLocks noChangeAspect="1" noChangeArrowheads="1"/>
          </p:cNvPicPr>
          <p:nvPr/>
        </p:nvPicPr>
        <p:blipFill>
          <a:blip r:embed="rId3"/>
          <a:srcRect/>
          <a:stretch>
            <a:fillRect/>
          </a:stretch>
        </p:blipFill>
        <p:spPr bwMode="auto">
          <a:xfrm>
            <a:off x="0" y="1424517"/>
            <a:ext cx="6866467" cy="4481513"/>
          </a:xfrm>
          <a:prstGeom prst="rect">
            <a:avLst/>
          </a:prstGeom>
          <a:noFill/>
          <a:ln w="9525">
            <a:noFill/>
            <a:miter lim="800000"/>
            <a:headEnd/>
            <a:tailEnd/>
          </a:ln>
          <a:effectLst/>
        </p:spPr>
      </p:pic>
    </p:spTree>
    <p:extLst>
      <p:ext uri="{BB962C8B-B14F-4D97-AF65-F5344CB8AC3E}">
        <p14:creationId xmlns:p14="http://schemas.microsoft.com/office/powerpoint/2010/main" xmlns="" val="32003120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10C1B7-6E4E-3DEE-50C0-1CA3B14303EE}"/>
              </a:ext>
            </a:extLst>
          </p:cNvPr>
          <p:cNvSpPr>
            <a:spLocks noGrp="1"/>
          </p:cNvSpPr>
          <p:nvPr>
            <p:ph type="ctrTitle"/>
          </p:nvPr>
        </p:nvSpPr>
        <p:spPr>
          <a:xfrm>
            <a:off x="594360" y="411479"/>
            <a:ext cx="5486400" cy="3291840"/>
          </a:xfrm>
        </p:spPr>
        <p:txBody>
          <a:bodyPr/>
          <a:lstStyle/>
          <a:p>
            <a:r>
              <a:rPr lang="en-US" dirty="0">
                <a:latin typeface="Times New Roman" pitchFamily="18" charset="0"/>
                <a:cs typeface="Times New Roman" pitchFamily="18" charset="0"/>
              </a:rPr>
              <a:t>Thank you</a:t>
            </a:r>
          </a:p>
        </p:txBody>
      </p:sp>
      <p:sp>
        <p:nvSpPr>
          <p:cNvPr id="3" name="Text Placeholder 2">
            <a:extLst>
              <a:ext uri="{FF2B5EF4-FFF2-40B4-BE49-F238E27FC236}">
                <a16:creationId xmlns:a16="http://schemas.microsoft.com/office/drawing/2014/main" xmlns="" id="{8BE734F0-2DDD-AF70-F13D-F9E4C1929411}"/>
              </a:ext>
            </a:extLst>
          </p:cNvPr>
          <p:cNvSpPr>
            <a:spLocks noGrp="1"/>
          </p:cNvSpPr>
          <p:nvPr>
            <p:ph type="body" sz="quarter" idx="11"/>
          </p:nvPr>
        </p:nvSpPr>
        <p:spPr>
          <a:xfrm>
            <a:off x="594360" y="4549552"/>
            <a:ext cx="5486400" cy="1645920"/>
          </a:xfrm>
        </p:spPr>
        <p:txBody>
          <a:bodyPr/>
          <a:lstStyle/>
          <a:p>
            <a:r>
              <a:rPr lang="en-US" dirty="0" smtClean="0">
                <a:latin typeface="Times New Roman" pitchFamily="18" charset="0"/>
                <a:cs typeface="Times New Roman" pitchFamily="18" charset="0"/>
              </a:rPr>
              <a:t>Avinache. M</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GUVI Team</a:t>
            </a:r>
          </a:p>
          <a:p>
            <a:r>
              <a:rPr lang="en-IN" dirty="0" smtClean="0">
                <a:latin typeface="Times New Roman" pitchFamily="18" charset="0"/>
                <a:cs typeface="Times New Roman" pitchFamily="18" charset="0"/>
              </a:rPr>
              <a:t>Data Analyst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4261132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close-up of a plant">
            <a:extLst>
              <a:ext uri="{FF2B5EF4-FFF2-40B4-BE49-F238E27FC236}">
                <a16:creationId xmlns:a16="http://schemas.microsoft.com/office/drawing/2014/main" xmlns="" id="{8DB431A1-9806-9CFE-0E5F-1A5611C2A666}"/>
              </a:ext>
            </a:extLst>
          </p:cNvPr>
          <p:cNvPicPr>
            <a:picLocks noGrp="1" noChangeAspect="1"/>
          </p:cNvPicPr>
          <p:nvPr>
            <p:ph type="pic" sz="quarter" idx="13"/>
          </p:nvPr>
        </p:nvPicPr>
        <p:blipFill>
          <a:blip r:embed="rId3">
            <a:extLst>
              <a:ext uri="{28A0092B-C50C-407E-A947-70E740481C1C}">
                <a14:useLocalDpi xmlns:a14="http://schemas.microsoft.com/office/drawing/2010/main" xmlns="" val="0"/>
              </a:ext>
            </a:extLst>
          </a:blip>
          <a:srcRect l="23" r="23"/>
          <a:stretch/>
        </p:blipFill>
        <p:spPr>
          <a:xfrm>
            <a:off x="0" y="-16934"/>
            <a:ext cx="12192000" cy="6880225"/>
          </a:xfrm>
        </p:spPr>
      </p:pic>
      <p:sp>
        <p:nvSpPr>
          <p:cNvPr id="3" name="Title 2">
            <a:extLst>
              <a:ext uri="{FF2B5EF4-FFF2-40B4-BE49-F238E27FC236}">
                <a16:creationId xmlns:a16="http://schemas.microsoft.com/office/drawing/2014/main" xmlns="" id="{9C37279A-330D-886F-340D-494A5005E5FC}"/>
              </a:ext>
            </a:extLst>
          </p:cNvPr>
          <p:cNvSpPr>
            <a:spLocks noGrp="1"/>
          </p:cNvSpPr>
          <p:nvPr>
            <p:ph type="title"/>
          </p:nvPr>
        </p:nvSpPr>
        <p:spPr>
          <a:xfrm>
            <a:off x="6309359" y="444933"/>
            <a:ext cx="5477479" cy="3291840"/>
          </a:xfrm>
        </p:spPr>
        <p:txBody>
          <a:bodyPr/>
          <a:lstStyle/>
          <a:p>
            <a:r>
              <a:rPr lang="en-US" b="0" dirty="0" smtClean="0">
                <a:latin typeface="Times New Roman" pitchFamily="18" charset="0"/>
                <a:cs typeface="Times New Roman" pitchFamily="18" charset="0"/>
              </a:rPr>
              <a:t>Transaction Dynamics on </a:t>
            </a:r>
            <a:r>
              <a:rPr lang="en-US" b="0" dirty="0" err="1" smtClean="0">
                <a:latin typeface="Times New Roman" pitchFamily="18" charset="0"/>
                <a:cs typeface="Times New Roman" pitchFamily="18" charset="0"/>
              </a:rPr>
              <a:t>PhonePe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249372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45D3755-C3E2-975E-DE68-CDECC4B526EC}"/>
              </a:ext>
            </a:extLst>
          </p:cNvPr>
          <p:cNvSpPr>
            <a:spLocks noGrp="1"/>
          </p:cNvSpPr>
          <p:nvPr>
            <p:ph type="title"/>
          </p:nvPr>
        </p:nvSpPr>
        <p:spPr>
          <a:xfrm>
            <a:off x="399627" y="160866"/>
            <a:ext cx="10873740" cy="724747"/>
          </a:xfrm>
        </p:spPr>
        <p:txBody>
          <a:bodyPr/>
          <a:lstStyle/>
          <a:p>
            <a:r>
              <a:rPr lang="en-US" dirty="0" smtClean="0">
                <a:latin typeface="Times New Roman" pitchFamily="18" charset="0"/>
                <a:cs typeface="Times New Roman" pitchFamily="18" charset="0"/>
              </a:rPr>
              <a:t>Transaction over Transaction Types</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a16="http://schemas.microsoft.com/office/drawing/2014/main" xmlns="" id="{F70BD87D-F7DA-961B-4024-A354DC87D168}"/>
              </a:ext>
            </a:extLst>
          </p:cNvPr>
          <p:cNvSpPr>
            <a:spLocks noGrp="1"/>
          </p:cNvSpPr>
          <p:nvPr>
            <p:ph sz="quarter" idx="13"/>
          </p:nvPr>
        </p:nvSpPr>
        <p:spPr>
          <a:xfrm>
            <a:off x="5528734" y="1278466"/>
            <a:ext cx="5939366" cy="4703233"/>
          </a:xfrm>
        </p:spPr>
        <p:txBody>
          <a:bodyPr>
            <a:normAutofit/>
          </a:bodyPr>
          <a:lstStyle/>
          <a:p>
            <a:r>
              <a:rPr lang="en-US" sz="1600" b="1" dirty="0" smtClean="0">
                <a:latin typeface="Times New Roman" pitchFamily="18" charset="0"/>
                <a:cs typeface="Times New Roman" pitchFamily="18" charset="0"/>
              </a:rPr>
              <a:t>Merchant</a:t>
            </a:r>
            <a:r>
              <a:rPr lang="en-US" sz="1600" dirty="0" smtClean="0">
                <a:latin typeface="Times New Roman" pitchFamily="18" charset="0"/>
                <a:cs typeface="Times New Roman" pitchFamily="18" charset="0"/>
              </a:rPr>
              <a:t> - Reflects a massive adoption of digital payment methods (like UPI, QR Codes, Cards) at retail stores, e-commerce, food delivery, travel, etc. </a:t>
            </a:r>
          </a:p>
          <a:p>
            <a:r>
              <a:rPr lang="en-US" sz="1600" b="1" dirty="0" smtClean="0">
                <a:latin typeface="Times New Roman" pitchFamily="18" charset="0"/>
                <a:cs typeface="Times New Roman" pitchFamily="18" charset="0"/>
              </a:rPr>
              <a:t>P2P</a:t>
            </a:r>
            <a:r>
              <a:rPr lang="en-US" sz="1600" dirty="0" smtClean="0">
                <a:latin typeface="Times New Roman" pitchFamily="18" charset="0"/>
                <a:cs typeface="Times New Roman" pitchFamily="18" charset="0"/>
              </a:rPr>
              <a:t> - reflects that people are increasingly preferring cashless and contactless transactions for everyday purchases. Strong trust and comfort among users for using digital platforms even for small, personal transactions. </a:t>
            </a:r>
          </a:p>
          <a:p>
            <a:r>
              <a:rPr lang="en-US" sz="1600" b="1" dirty="0" smtClean="0">
                <a:latin typeface="Times New Roman" pitchFamily="18" charset="0"/>
                <a:cs typeface="Times New Roman" pitchFamily="18" charset="0"/>
              </a:rPr>
              <a:t>Recharge &amp; Bills </a:t>
            </a:r>
            <a:r>
              <a:rPr lang="en-US" sz="1600" dirty="0" smtClean="0">
                <a:latin typeface="Times New Roman" pitchFamily="18" charset="0"/>
                <a:cs typeface="Times New Roman" pitchFamily="18" charset="0"/>
              </a:rPr>
              <a:t>- Essential services, but relatively low in volume compared to Merchant and P2P payments.</a:t>
            </a:r>
          </a:p>
          <a:p>
            <a:r>
              <a:rPr lang="en-US" sz="1600" b="1" dirty="0" smtClean="0">
                <a:latin typeface="Times New Roman" pitchFamily="18" charset="0"/>
                <a:cs typeface="Times New Roman" pitchFamily="18" charset="0"/>
              </a:rPr>
              <a:t>Others</a:t>
            </a:r>
            <a:r>
              <a:rPr lang="en-US" sz="1600" dirty="0" smtClean="0">
                <a:latin typeface="Times New Roman" pitchFamily="18" charset="0"/>
                <a:cs typeface="Times New Roman" pitchFamily="18" charset="0"/>
              </a:rPr>
              <a:t> - Could include transactions like government services, ticket booking, subscription renewals, charity donations, etc. No major impact on the overall transaction landscape.</a:t>
            </a:r>
          </a:p>
          <a:p>
            <a:r>
              <a:rPr lang="en-US" sz="1600" b="1" dirty="0" smtClean="0">
                <a:latin typeface="Times New Roman" pitchFamily="18" charset="0"/>
                <a:cs typeface="Times New Roman" pitchFamily="18" charset="0"/>
              </a:rPr>
              <a:t>Finance</a:t>
            </a:r>
            <a:r>
              <a:rPr lang="en-US" sz="1600" dirty="0" smtClean="0">
                <a:latin typeface="Times New Roman" pitchFamily="18" charset="0"/>
                <a:cs typeface="Times New Roman" pitchFamily="18" charset="0"/>
              </a:rPr>
              <a:t> - Payments related to investments, insurance premiums, loan repayments, mutual funds, etc. Although currently small, Financial Services could grow rapidly in the future as digital financial literacy improves. </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grpSp>
        <p:nvGrpSpPr>
          <p:cNvPr id="19" name="Group 18">
            <a:extLst>
              <a:ext uri="{FF2B5EF4-FFF2-40B4-BE49-F238E27FC236}">
                <a16:creationId xmlns:a16="http://schemas.microsoft.com/office/drawing/2014/main" xmlns=""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xmlns=""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1026" name="Picture 2"/>
          <p:cNvPicPr>
            <a:picLocks noChangeAspect="1" noChangeArrowheads="1"/>
          </p:cNvPicPr>
          <p:nvPr/>
        </p:nvPicPr>
        <p:blipFill>
          <a:blip r:embed="rId3"/>
          <a:srcRect/>
          <a:stretch>
            <a:fillRect/>
          </a:stretch>
        </p:blipFill>
        <p:spPr bwMode="auto">
          <a:xfrm>
            <a:off x="0" y="1192216"/>
            <a:ext cx="5096933" cy="3480484"/>
          </a:xfrm>
          <a:prstGeom prst="rect">
            <a:avLst/>
          </a:prstGeom>
          <a:noFill/>
          <a:ln w="9525">
            <a:noFill/>
            <a:miter lim="800000"/>
            <a:headEnd/>
            <a:tailEnd/>
          </a:ln>
          <a:effectLst/>
        </p:spPr>
      </p:pic>
    </p:spTree>
    <p:extLst>
      <p:ext uri="{BB962C8B-B14F-4D97-AF65-F5344CB8AC3E}">
        <p14:creationId xmlns:p14="http://schemas.microsoft.com/office/powerpoint/2010/main" xmlns="" val="3200312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xmlns="" id="{F70BD87D-F7DA-961B-4024-A354DC87D168}"/>
              </a:ext>
            </a:extLst>
          </p:cNvPr>
          <p:cNvSpPr>
            <a:spLocks noGrp="1"/>
          </p:cNvSpPr>
          <p:nvPr>
            <p:ph sz="quarter" idx="13"/>
          </p:nvPr>
        </p:nvSpPr>
        <p:spPr>
          <a:xfrm>
            <a:off x="7518400" y="381000"/>
            <a:ext cx="3949700" cy="5600700"/>
          </a:xfrm>
        </p:spPr>
        <p:txBody>
          <a:bodyPr>
            <a:normAutofit/>
          </a:bodyPr>
          <a:lstStyle/>
          <a:p>
            <a:r>
              <a:rPr lang="en-US" sz="1600" b="1" dirty="0" smtClean="0">
                <a:latin typeface="Times New Roman" pitchFamily="18" charset="0"/>
                <a:cs typeface="Times New Roman" pitchFamily="18" charset="0"/>
              </a:rPr>
              <a:t>Maharashtra</a:t>
            </a:r>
            <a:r>
              <a:rPr lang="en-US" sz="1600" dirty="0" smtClean="0">
                <a:latin typeface="Times New Roman" pitchFamily="18" charset="0"/>
                <a:cs typeface="Times New Roman" pitchFamily="18" charset="0"/>
              </a:rPr>
              <a:t> leads with the highest number of transactions, followed by Karnataka and </a:t>
            </a:r>
            <a:r>
              <a:rPr lang="en-US" sz="1600" dirty="0" err="1" smtClean="0">
                <a:latin typeface="Times New Roman" pitchFamily="18" charset="0"/>
                <a:cs typeface="Times New Roman" pitchFamily="18" charset="0"/>
              </a:rPr>
              <a:t>Telungana</a:t>
            </a:r>
            <a:r>
              <a:rPr lang="en-US" sz="1600" dirty="0" smtClean="0">
                <a:latin typeface="Times New Roman" pitchFamily="18" charset="0"/>
                <a:cs typeface="Times New Roman" pitchFamily="18" charset="0"/>
              </a:rPr>
              <a:t>. </a:t>
            </a:r>
          </a:p>
          <a:p>
            <a:r>
              <a:rPr lang="en-US" sz="1600" dirty="0" smtClean="0">
                <a:latin typeface="Times New Roman" pitchFamily="18" charset="0"/>
                <a:cs typeface="Times New Roman" pitchFamily="18" charset="0"/>
              </a:rPr>
              <a:t>Top Tier States (like Maharashtra, Karnataka, </a:t>
            </a:r>
            <a:r>
              <a:rPr lang="en-US" sz="1600" dirty="0" err="1" smtClean="0">
                <a:latin typeface="Times New Roman" pitchFamily="18" charset="0"/>
                <a:cs typeface="Times New Roman" pitchFamily="18" charset="0"/>
              </a:rPr>
              <a:t>Telungana</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AndhraPradesh</a:t>
            </a:r>
            <a:r>
              <a:rPr lang="en-US" sz="1600" dirty="0" smtClean="0">
                <a:latin typeface="Times New Roman" pitchFamily="18" charset="0"/>
                <a:cs typeface="Times New Roman" pitchFamily="18" charset="0"/>
              </a:rPr>
              <a:t>) show extremely high transaction volumes, way above others. </a:t>
            </a:r>
          </a:p>
          <a:p>
            <a:r>
              <a:rPr lang="en-US" sz="1600" dirty="0" smtClean="0">
                <a:latin typeface="Times New Roman" pitchFamily="18" charset="0"/>
                <a:cs typeface="Times New Roman" pitchFamily="18" charset="0"/>
              </a:rPr>
              <a:t>There is a sharp drop-off after the top states, especially after the top 5-7 states. </a:t>
            </a:r>
          </a:p>
          <a:p>
            <a:r>
              <a:rPr lang="en-US" sz="1600" dirty="0" smtClean="0">
                <a:latin typeface="Times New Roman" pitchFamily="18" charset="0"/>
                <a:cs typeface="Times New Roman" pitchFamily="18" charset="0"/>
              </a:rPr>
              <a:t>Smaller states/UTs like Lakshadweep, Andaman &amp; Nicobar Islands, and Sikkim have minimal transaction counts.</a:t>
            </a:r>
          </a:p>
          <a:p>
            <a:r>
              <a:rPr lang="en-US" sz="1600" dirty="0" smtClean="0">
                <a:latin typeface="Times New Roman" pitchFamily="18" charset="0"/>
                <a:cs typeface="Times New Roman" pitchFamily="18" charset="0"/>
              </a:rPr>
              <a:t>The distribution follows a long-tail pattern, where a few states contribute the majority of transactions</a:t>
            </a:r>
            <a:r>
              <a:rPr lang="en-US" sz="1600" dirty="0" smtClean="0"/>
              <a:t>. </a:t>
            </a:r>
            <a:endParaRPr lang="en-US" sz="1600" dirty="0">
              <a:latin typeface="Times New Roman" pitchFamily="18" charset="0"/>
              <a:cs typeface="Times New Roman" pitchFamily="18" charset="0"/>
            </a:endParaRPr>
          </a:p>
        </p:txBody>
      </p:sp>
      <p:grpSp>
        <p:nvGrpSpPr>
          <p:cNvPr id="2" name="Group 18">
            <a:extLst>
              <a:ext uri="{FF2B5EF4-FFF2-40B4-BE49-F238E27FC236}">
                <a16:creationId xmlns:a16="http://schemas.microsoft.com/office/drawing/2014/main" xmlns=""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xmlns=""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2050" name="Picture 2"/>
          <p:cNvPicPr>
            <a:picLocks noChangeAspect="1" noChangeArrowheads="1"/>
          </p:cNvPicPr>
          <p:nvPr/>
        </p:nvPicPr>
        <p:blipFill>
          <a:blip r:embed="rId3"/>
          <a:srcRect/>
          <a:stretch>
            <a:fillRect/>
          </a:stretch>
        </p:blipFill>
        <p:spPr bwMode="auto">
          <a:xfrm>
            <a:off x="0" y="0"/>
            <a:ext cx="7750175" cy="6553200"/>
          </a:xfrm>
          <a:prstGeom prst="rect">
            <a:avLst/>
          </a:prstGeom>
          <a:noFill/>
          <a:ln w="9525">
            <a:noFill/>
            <a:miter lim="800000"/>
            <a:headEnd/>
            <a:tailEnd/>
          </a:ln>
          <a:effectLst/>
        </p:spPr>
      </p:pic>
    </p:spTree>
    <p:extLst>
      <p:ext uri="{BB962C8B-B14F-4D97-AF65-F5344CB8AC3E}">
        <p14:creationId xmlns:p14="http://schemas.microsoft.com/office/powerpoint/2010/main" xmlns="" val="3200312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45D3755-C3E2-975E-DE68-CDECC4B526EC}"/>
              </a:ext>
            </a:extLst>
          </p:cNvPr>
          <p:cNvSpPr>
            <a:spLocks noGrp="1"/>
          </p:cNvSpPr>
          <p:nvPr>
            <p:ph type="title"/>
          </p:nvPr>
        </p:nvSpPr>
        <p:spPr>
          <a:xfrm>
            <a:off x="594360" y="102875"/>
            <a:ext cx="10873740" cy="1680205"/>
          </a:xfrm>
        </p:spPr>
        <p:txBody>
          <a:bodyPr/>
          <a:lstStyle/>
          <a:p>
            <a:r>
              <a:rPr lang="en-US" dirty="0" err="1" smtClean="0">
                <a:latin typeface="Times New Roman" pitchFamily="18" charset="0"/>
                <a:cs typeface="Times New Roman" pitchFamily="18" charset="0"/>
              </a:rPr>
              <a:t>Trasaction</a:t>
            </a:r>
            <a:r>
              <a:rPr lang="en-US" dirty="0" smtClean="0">
                <a:latin typeface="Times New Roman" pitchFamily="18" charset="0"/>
                <a:cs typeface="Times New Roman" pitchFamily="18" charset="0"/>
              </a:rPr>
              <a:t> Over Each Quarter</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a16="http://schemas.microsoft.com/office/drawing/2014/main" xmlns="" id="{F70BD87D-F7DA-961B-4024-A354DC87D168}"/>
              </a:ext>
            </a:extLst>
          </p:cNvPr>
          <p:cNvSpPr>
            <a:spLocks noGrp="1"/>
          </p:cNvSpPr>
          <p:nvPr>
            <p:ph sz="quarter" idx="13"/>
          </p:nvPr>
        </p:nvSpPr>
        <p:spPr>
          <a:xfrm>
            <a:off x="5384800" y="2281237"/>
            <a:ext cx="6083300" cy="3188229"/>
          </a:xfrm>
        </p:spPr>
        <p:txBody>
          <a:bodyPr>
            <a:normAutofit/>
          </a:bodyPr>
          <a:lstStyle/>
          <a:p>
            <a:r>
              <a:rPr lang="en-US" sz="1600" b="1" dirty="0" smtClean="0">
                <a:latin typeface="Times New Roman" pitchFamily="18" charset="0"/>
                <a:cs typeface="Times New Roman" pitchFamily="18" charset="0"/>
              </a:rPr>
              <a:t>Q4</a:t>
            </a:r>
            <a:r>
              <a:rPr lang="en-US" sz="1600" dirty="0" smtClean="0">
                <a:latin typeface="Times New Roman" pitchFamily="18" charset="0"/>
                <a:cs typeface="Times New Roman" pitchFamily="18" charset="0"/>
              </a:rPr>
              <a:t> has the highest transaction volume, likely due to festive seasons (like </a:t>
            </a:r>
            <a:r>
              <a:rPr lang="en-US" sz="1600" dirty="0" err="1" smtClean="0">
                <a:latin typeface="Times New Roman" pitchFamily="18" charset="0"/>
                <a:cs typeface="Times New Roman" pitchFamily="18" charset="0"/>
              </a:rPr>
              <a:t>Diwali</a:t>
            </a:r>
            <a:r>
              <a:rPr lang="en-US" sz="1600" dirty="0" smtClean="0">
                <a:latin typeface="Times New Roman" pitchFamily="18" charset="0"/>
                <a:cs typeface="Times New Roman" pitchFamily="18" charset="0"/>
              </a:rPr>
              <a:t>, Christmas, New Year), year-end sales, and business closures, all encouraging more spending.</a:t>
            </a:r>
          </a:p>
          <a:p>
            <a:r>
              <a:rPr lang="en-US" sz="1600" b="1" dirty="0" smtClean="0">
                <a:latin typeface="Times New Roman" pitchFamily="18" charset="0"/>
                <a:cs typeface="Times New Roman" pitchFamily="18" charset="0"/>
              </a:rPr>
              <a:t>Q3</a:t>
            </a:r>
            <a:r>
              <a:rPr lang="en-US" sz="1600" dirty="0" smtClean="0">
                <a:latin typeface="Times New Roman" pitchFamily="18" charset="0"/>
                <a:cs typeface="Times New Roman" pitchFamily="18" charset="0"/>
              </a:rPr>
              <a:t> is also strong, possibly driven by the start of the festive shopping season and mid-year business activities.</a:t>
            </a:r>
          </a:p>
          <a:p>
            <a:r>
              <a:rPr lang="en-US" sz="1600" b="1" dirty="0" smtClean="0">
                <a:latin typeface="Times New Roman" pitchFamily="18" charset="0"/>
                <a:cs typeface="Times New Roman" pitchFamily="18" charset="0"/>
              </a:rPr>
              <a:t>Q2 </a:t>
            </a:r>
            <a:r>
              <a:rPr lang="en-US" sz="1600" dirty="0" smtClean="0">
                <a:latin typeface="Times New Roman" pitchFamily="18" charset="0"/>
                <a:cs typeface="Times New Roman" pitchFamily="18" charset="0"/>
              </a:rPr>
              <a:t>and</a:t>
            </a:r>
            <a:r>
              <a:rPr lang="en-US" sz="1600" b="1" dirty="0" smtClean="0">
                <a:latin typeface="Times New Roman" pitchFamily="18" charset="0"/>
                <a:cs typeface="Times New Roman" pitchFamily="18" charset="0"/>
              </a:rPr>
              <a:t> Q1 </a:t>
            </a:r>
            <a:r>
              <a:rPr lang="en-US" sz="1600" dirty="0" smtClean="0">
                <a:latin typeface="Times New Roman" pitchFamily="18" charset="0"/>
                <a:cs typeface="Times New Roman" pitchFamily="18" charset="0"/>
              </a:rPr>
              <a:t>show lower transaction volumes, which could relate to relatively fewer festivals, vacation periods (summer holidays), and the start of the financial year where personal and corporate expenditures tend to be conservative.</a:t>
            </a:r>
            <a:endParaRPr lang="en-US" sz="1600" dirty="0">
              <a:latin typeface="Times New Roman" pitchFamily="18" charset="0"/>
              <a:cs typeface="Times New Roman" pitchFamily="18" charset="0"/>
            </a:endParaRPr>
          </a:p>
        </p:txBody>
      </p:sp>
      <p:grpSp>
        <p:nvGrpSpPr>
          <p:cNvPr id="2" name="Group 18">
            <a:extLst>
              <a:ext uri="{FF2B5EF4-FFF2-40B4-BE49-F238E27FC236}">
                <a16:creationId xmlns:a16="http://schemas.microsoft.com/office/drawing/2014/main" xmlns=""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xmlns=""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3074" name="Picture 2"/>
          <p:cNvPicPr>
            <a:picLocks noChangeAspect="1" noChangeArrowheads="1"/>
          </p:cNvPicPr>
          <p:nvPr/>
        </p:nvPicPr>
        <p:blipFill>
          <a:blip r:embed="rId3"/>
          <a:srcRect/>
          <a:stretch>
            <a:fillRect/>
          </a:stretch>
        </p:blipFill>
        <p:spPr bwMode="auto">
          <a:xfrm>
            <a:off x="0" y="2362731"/>
            <a:ext cx="5090583" cy="3326870"/>
          </a:xfrm>
          <a:prstGeom prst="rect">
            <a:avLst/>
          </a:prstGeom>
          <a:noFill/>
          <a:ln w="9525">
            <a:noFill/>
            <a:miter lim="800000"/>
            <a:headEnd/>
            <a:tailEnd/>
          </a:ln>
          <a:effectLst/>
        </p:spPr>
      </p:pic>
    </p:spTree>
    <p:extLst>
      <p:ext uri="{BB962C8B-B14F-4D97-AF65-F5344CB8AC3E}">
        <p14:creationId xmlns:p14="http://schemas.microsoft.com/office/powerpoint/2010/main" xmlns="" val="3200312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45D3755-C3E2-975E-DE68-CDECC4B526EC}"/>
              </a:ext>
            </a:extLst>
          </p:cNvPr>
          <p:cNvSpPr>
            <a:spLocks noGrp="1"/>
          </p:cNvSpPr>
          <p:nvPr>
            <p:ph type="title"/>
          </p:nvPr>
        </p:nvSpPr>
        <p:spPr>
          <a:xfrm>
            <a:off x="594360" y="102875"/>
            <a:ext cx="10873740" cy="1680205"/>
          </a:xfrm>
        </p:spPr>
        <p:txBody>
          <a:bodyPr/>
          <a:lstStyle/>
          <a:p>
            <a:r>
              <a:rPr lang="en-US" dirty="0" smtClean="0">
                <a:latin typeface="Times New Roman" pitchFamily="18" charset="0"/>
                <a:cs typeface="Times New Roman" pitchFamily="18" charset="0"/>
              </a:rPr>
              <a:t>Transaction over the Years</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a16="http://schemas.microsoft.com/office/drawing/2014/main" xmlns="" id="{F70BD87D-F7DA-961B-4024-A354DC87D168}"/>
              </a:ext>
            </a:extLst>
          </p:cNvPr>
          <p:cNvSpPr>
            <a:spLocks noGrp="1"/>
          </p:cNvSpPr>
          <p:nvPr>
            <p:ph sz="quarter" idx="13"/>
          </p:nvPr>
        </p:nvSpPr>
        <p:spPr>
          <a:xfrm>
            <a:off x="5638800" y="2281238"/>
            <a:ext cx="5829300" cy="4221162"/>
          </a:xfrm>
        </p:spPr>
        <p:txBody>
          <a:bodyPr>
            <a:normAutofit/>
          </a:bodyPr>
          <a:lstStyle/>
          <a:p>
            <a:r>
              <a:rPr lang="en-US" sz="1600" b="1" dirty="0" smtClean="0">
                <a:latin typeface="Times New Roman" pitchFamily="18" charset="0"/>
                <a:cs typeface="Times New Roman" pitchFamily="18" charset="0"/>
              </a:rPr>
              <a:t>Exponential Growth </a:t>
            </a:r>
            <a:r>
              <a:rPr lang="en-US" sz="1600" dirty="0" smtClean="0">
                <a:latin typeface="Times New Roman" pitchFamily="18" charset="0"/>
                <a:cs typeface="Times New Roman" pitchFamily="18" charset="0"/>
              </a:rPr>
              <a:t>: The number of transactions has been increasing every year, with growth becoming much steeper after 2020. </a:t>
            </a:r>
          </a:p>
          <a:p>
            <a:r>
              <a:rPr lang="en-US" sz="1600" b="1" dirty="0" smtClean="0">
                <a:latin typeface="Times New Roman" pitchFamily="18" charset="0"/>
                <a:cs typeface="Times New Roman" pitchFamily="18" charset="0"/>
              </a:rPr>
              <a:t>2021–2024: </a:t>
            </a:r>
            <a:r>
              <a:rPr lang="en-US" sz="1600" dirty="0" smtClean="0">
                <a:latin typeface="Times New Roman" pitchFamily="18" charset="0"/>
                <a:cs typeface="Times New Roman" pitchFamily="18" charset="0"/>
              </a:rPr>
              <a:t>It's accelerating. The jump from 2023 to 2024 is the largest ever, indicating massive user adoption and possibly new market expansions or innovations in payment systems.</a:t>
            </a:r>
          </a:p>
          <a:p>
            <a:r>
              <a:rPr lang="en-US" sz="1600" b="1" dirty="0" smtClean="0">
                <a:latin typeface="Times New Roman" pitchFamily="18" charset="0"/>
                <a:cs typeface="Times New Roman" pitchFamily="18" charset="0"/>
              </a:rPr>
              <a:t>Market Maturity: </a:t>
            </a:r>
            <a:r>
              <a:rPr lang="en-US" sz="1600" dirty="0" smtClean="0">
                <a:latin typeface="Times New Roman" pitchFamily="18" charset="0"/>
                <a:cs typeface="Times New Roman" pitchFamily="18" charset="0"/>
              </a:rPr>
              <a:t>Early slow growth (2018–2020) represents adoption phases, later explosive growth (2021 onward) points toward maturity and widespread acceptance of digital transactions.</a:t>
            </a:r>
          </a:p>
          <a:p>
            <a:endParaRPr lang="en-US" sz="1600" dirty="0" smtClean="0">
              <a:latin typeface="Times New Roman" pitchFamily="18" charset="0"/>
              <a:cs typeface="Times New Roman" pitchFamily="18" charset="0"/>
            </a:endParaRPr>
          </a:p>
        </p:txBody>
      </p:sp>
      <p:grpSp>
        <p:nvGrpSpPr>
          <p:cNvPr id="2" name="Group 18">
            <a:extLst>
              <a:ext uri="{FF2B5EF4-FFF2-40B4-BE49-F238E27FC236}">
                <a16:creationId xmlns:a16="http://schemas.microsoft.com/office/drawing/2014/main" xmlns=""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xmlns=""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098" name="Picture 2"/>
          <p:cNvPicPr>
            <a:picLocks noChangeAspect="1" noChangeArrowheads="1"/>
          </p:cNvPicPr>
          <p:nvPr/>
        </p:nvPicPr>
        <p:blipFill>
          <a:blip r:embed="rId3"/>
          <a:srcRect/>
          <a:stretch>
            <a:fillRect/>
          </a:stretch>
        </p:blipFill>
        <p:spPr bwMode="auto">
          <a:xfrm>
            <a:off x="0" y="2302934"/>
            <a:ext cx="5530538" cy="3227388"/>
          </a:xfrm>
          <a:prstGeom prst="rect">
            <a:avLst/>
          </a:prstGeom>
          <a:noFill/>
          <a:ln w="9525">
            <a:noFill/>
            <a:miter lim="800000"/>
            <a:headEnd/>
            <a:tailEnd/>
          </a:ln>
          <a:effectLst/>
        </p:spPr>
      </p:pic>
    </p:spTree>
    <p:extLst>
      <p:ext uri="{BB962C8B-B14F-4D97-AF65-F5344CB8AC3E}">
        <p14:creationId xmlns:p14="http://schemas.microsoft.com/office/powerpoint/2010/main" xmlns="" val="3200312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B8CE60-587E-1D5C-8B50-ED3441BA49CE}"/>
              </a:ext>
            </a:extLst>
          </p:cNvPr>
          <p:cNvSpPr>
            <a:spLocks noGrp="1"/>
          </p:cNvSpPr>
          <p:nvPr>
            <p:ph type="ctrTitle"/>
          </p:nvPr>
        </p:nvSpPr>
        <p:spPr>
          <a:xfrm>
            <a:off x="6299835" y="430529"/>
            <a:ext cx="5486400" cy="3291840"/>
          </a:xfrm>
        </p:spPr>
        <p:txBody>
          <a:bodyPr/>
          <a:lstStyle/>
          <a:p>
            <a:r>
              <a:rPr lang="en-US" sz="4800" dirty="0" smtClean="0">
                <a:latin typeface="Times New Roman" pitchFamily="18" charset="0"/>
                <a:cs typeface="Times New Roman" pitchFamily="18" charset="0"/>
              </a:rPr>
              <a:t>Device Dominance and User Engagement Analysis</a:t>
            </a:r>
            <a:endParaRPr lang="en-US" sz="4800" dirty="0">
              <a:latin typeface="Times New Roman" pitchFamily="18" charset="0"/>
              <a:cs typeface="Times New Roman" pitchFamily="18" charset="0"/>
            </a:endParaRPr>
          </a:p>
        </p:txBody>
      </p:sp>
      <p:pic>
        <p:nvPicPr>
          <p:cNvPr id="12" name="Picture Placeholder 4" descr="A close-up of a wood grain">
            <a:extLst>
              <a:ext uri="{FF2B5EF4-FFF2-40B4-BE49-F238E27FC236}">
                <a16:creationId xmlns:a16="http://schemas.microsoft.com/office/drawing/2014/main" xmlns="" id="{7D5BDB53-9169-3BBC-9362-0539514AC7DD}"/>
              </a:ext>
            </a:extLst>
          </p:cNvPr>
          <p:cNvPicPr>
            <a:picLocks noGrp="1" noChangeAspect="1"/>
          </p:cNvPicPr>
          <p:nvPr>
            <p:ph type="pic" sz="quarter" idx="12"/>
          </p:nvPr>
        </p:nvPicPr>
        <p:blipFill rotWithShape="1">
          <a:blip r:embed="rId3">
            <a:extLst>
              <a:ext uri="{BEBA8EAE-BF5A-486C-A8C5-ECC9F3942E4B}">
                <a14:imgProps xmlns:a14="http://schemas.microsoft.com/office/drawing/2010/main" xmlns="">
                  <a14:imgLayer r:embed="rId4">
                    <a14:imgEffect>
                      <a14:colorTemperature colorTemp="4700"/>
                    </a14:imgEffect>
                    <a14:imgEffect>
                      <a14:saturation sat="0"/>
                    </a14:imgEffect>
                  </a14:imgLayer>
                </a14:imgProps>
              </a:ext>
              <a:ext uri="{28A0092B-C50C-407E-A947-70E740481C1C}">
                <a14:useLocalDpi xmlns:a14="http://schemas.microsoft.com/office/drawing/2010/main" xmlns="" val="0"/>
              </a:ext>
            </a:extLst>
          </a:blip>
          <a:srcRect/>
          <a:stretch/>
        </p:blipFill>
        <p:spPr>
          <a:xfrm>
            <a:off x="0" y="-11113"/>
            <a:ext cx="5791200" cy="6880226"/>
          </a:xfrm>
        </p:spPr>
      </p:pic>
    </p:spTree>
    <p:extLst>
      <p:ext uri="{BB962C8B-B14F-4D97-AF65-F5344CB8AC3E}">
        <p14:creationId xmlns:p14="http://schemas.microsoft.com/office/powerpoint/2010/main" xmlns="" val="1440871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45D3755-C3E2-975E-DE68-CDECC4B526EC}"/>
              </a:ext>
            </a:extLst>
          </p:cNvPr>
          <p:cNvSpPr>
            <a:spLocks noGrp="1"/>
          </p:cNvSpPr>
          <p:nvPr>
            <p:ph type="title"/>
          </p:nvPr>
        </p:nvSpPr>
        <p:spPr>
          <a:xfrm>
            <a:off x="594360" y="102876"/>
            <a:ext cx="10726783" cy="996582"/>
          </a:xfrm>
        </p:spPr>
        <p:txBody>
          <a:bodyPr/>
          <a:lstStyle/>
          <a:p>
            <a:r>
              <a:rPr lang="en-US" dirty="0" smtClean="0">
                <a:latin typeface="Times New Roman" pitchFamily="18" charset="0"/>
                <a:cs typeface="Times New Roman" pitchFamily="18" charset="0"/>
              </a:rPr>
              <a:t>Device Dominance over Users</a:t>
            </a:r>
            <a:endParaRPr lang="en-US" dirty="0">
              <a:latin typeface="Times New Roman" pitchFamily="18" charset="0"/>
              <a:cs typeface="Times New Roman" pitchFamily="18" charset="0"/>
            </a:endParaRPr>
          </a:p>
        </p:txBody>
      </p:sp>
      <p:sp>
        <p:nvSpPr>
          <p:cNvPr id="7" name="Text Placeholder 6">
            <a:extLst>
              <a:ext uri="{FF2B5EF4-FFF2-40B4-BE49-F238E27FC236}">
                <a16:creationId xmlns:a16="http://schemas.microsoft.com/office/drawing/2014/main" xmlns="" id="{F70BD87D-F7DA-961B-4024-A354DC87D168}"/>
              </a:ext>
            </a:extLst>
          </p:cNvPr>
          <p:cNvSpPr>
            <a:spLocks noGrp="1"/>
          </p:cNvSpPr>
          <p:nvPr>
            <p:ph sz="quarter" idx="13"/>
          </p:nvPr>
        </p:nvSpPr>
        <p:spPr>
          <a:xfrm>
            <a:off x="7171267" y="1701799"/>
            <a:ext cx="4381500" cy="3996267"/>
          </a:xfrm>
        </p:spPr>
        <p:txBody>
          <a:bodyPr>
            <a:normAutofit/>
          </a:bodyPr>
          <a:lstStyle/>
          <a:p>
            <a:r>
              <a:rPr lang="en-US" sz="1600" dirty="0" smtClean="0">
                <a:latin typeface="Times New Roman" pitchFamily="18" charset="0"/>
                <a:cs typeface="Times New Roman" pitchFamily="18" charset="0"/>
              </a:rPr>
              <a:t>The market is heavily top, with </a:t>
            </a:r>
            <a:r>
              <a:rPr lang="en-US" sz="1600" b="1" dirty="0" err="1" smtClean="0">
                <a:latin typeface="Times New Roman" pitchFamily="18" charset="0"/>
                <a:cs typeface="Times New Roman" pitchFamily="18" charset="0"/>
              </a:rPr>
              <a:t>Xiaomi</a:t>
            </a:r>
            <a:r>
              <a:rPr lang="en-US" sz="1600"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Samsung</a:t>
            </a:r>
            <a:r>
              <a:rPr lang="en-US" sz="1600" dirty="0" smtClean="0">
                <a:latin typeface="Times New Roman" pitchFamily="18" charset="0"/>
                <a:cs typeface="Times New Roman" pitchFamily="18" charset="0"/>
              </a:rPr>
              <a:t>, Vivo, and </a:t>
            </a:r>
            <a:r>
              <a:rPr lang="en-US" sz="1600" dirty="0" err="1" smtClean="0">
                <a:latin typeface="Times New Roman" pitchFamily="18" charset="0"/>
                <a:cs typeface="Times New Roman" pitchFamily="18" charset="0"/>
              </a:rPr>
              <a:t>Oppo</a:t>
            </a:r>
            <a:r>
              <a:rPr lang="en-US" sz="1600" dirty="0" smtClean="0">
                <a:latin typeface="Times New Roman" pitchFamily="18" charset="0"/>
                <a:cs typeface="Times New Roman" pitchFamily="18" charset="0"/>
              </a:rPr>
              <a:t> accounting for the vast majority of users.</a:t>
            </a:r>
          </a:p>
          <a:p>
            <a:r>
              <a:rPr lang="en-US" sz="1600" b="1" dirty="0" smtClean="0">
                <a:latin typeface="Times New Roman" pitchFamily="18" charset="0"/>
                <a:cs typeface="Times New Roman" pitchFamily="18" charset="0"/>
              </a:rPr>
              <a:t>Cost-effectiveness</a:t>
            </a:r>
            <a:r>
              <a:rPr lang="en-US" sz="1600" dirty="0" smtClean="0">
                <a:latin typeface="Times New Roman" pitchFamily="18" charset="0"/>
                <a:cs typeface="Times New Roman" pitchFamily="18" charset="0"/>
              </a:rPr>
              <a:t> and value-for-money offerings have been major drivers for the success of the top brands.</a:t>
            </a:r>
          </a:p>
          <a:p>
            <a:r>
              <a:rPr lang="en-US" sz="1600" dirty="0" smtClean="0">
                <a:latin typeface="Times New Roman" pitchFamily="18" charset="0"/>
                <a:cs typeface="Times New Roman" pitchFamily="18" charset="0"/>
              </a:rPr>
              <a:t>Smaller and legacy brands are struggling to retain or expand their user base in a highly competitive market.</a:t>
            </a:r>
          </a:p>
        </p:txBody>
      </p:sp>
      <p:grpSp>
        <p:nvGrpSpPr>
          <p:cNvPr id="2" name="Group 18">
            <a:extLst>
              <a:ext uri="{FF2B5EF4-FFF2-40B4-BE49-F238E27FC236}">
                <a16:creationId xmlns:a16="http://schemas.microsoft.com/office/drawing/2014/main" xmlns=""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xmlns=""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5122" name="Picture 2"/>
          <p:cNvPicPr>
            <a:picLocks noChangeAspect="1" noChangeArrowheads="1"/>
          </p:cNvPicPr>
          <p:nvPr/>
        </p:nvPicPr>
        <p:blipFill>
          <a:blip r:embed="rId3"/>
          <a:srcRect/>
          <a:stretch>
            <a:fillRect/>
          </a:stretch>
        </p:blipFill>
        <p:spPr bwMode="auto">
          <a:xfrm>
            <a:off x="0" y="1209146"/>
            <a:ext cx="7353300" cy="4625975"/>
          </a:xfrm>
          <a:prstGeom prst="rect">
            <a:avLst/>
          </a:prstGeom>
          <a:noFill/>
          <a:ln w="9525">
            <a:noFill/>
            <a:miter lim="800000"/>
            <a:headEnd/>
            <a:tailEnd/>
          </a:ln>
          <a:effectLst/>
        </p:spPr>
      </p:pic>
    </p:spTree>
    <p:extLst>
      <p:ext uri="{BB962C8B-B14F-4D97-AF65-F5344CB8AC3E}">
        <p14:creationId xmlns:p14="http://schemas.microsoft.com/office/powerpoint/2010/main" xmlns="" val="3200312026"/>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0FE134-9032-4C7F-BC57-C7DE3F83336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3.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1388</Words>
  <Application>Microsoft Office PowerPoint</Application>
  <PresentationFormat>Custom</PresentationFormat>
  <Paragraphs>112</Paragraphs>
  <Slides>25</Slides>
  <Notes>25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Custom</vt:lpstr>
      <vt:lpstr>PhonePe Transaction Insights</vt:lpstr>
      <vt:lpstr>Slide 2</vt:lpstr>
      <vt:lpstr>Transaction Dynamics on PhonePe</vt:lpstr>
      <vt:lpstr>Transaction over Transaction Types</vt:lpstr>
      <vt:lpstr>Slide 5</vt:lpstr>
      <vt:lpstr>Trasaction Over Each Quarter</vt:lpstr>
      <vt:lpstr>Transaction over the Years</vt:lpstr>
      <vt:lpstr>Device Dominance and User Engagement Analysis</vt:lpstr>
      <vt:lpstr>Device Dominance over Users</vt:lpstr>
      <vt:lpstr>Brand Usage over TimePeriod</vt:lpstr>
      <vt:lpstr>Engagement over Regions</vt:lpstr>
      <vt:lpstr>User Engagement and Growth Strategy</vt:lpstr>
      <vt:lpstr>User Engagement per Region </vt:lpstr>
      <vt:lpstr>App Engagement Metrics Across Leading Districts</vt:lpstr>
      <vt:lpstr>Total users share over District</vt:lpstr>
      <vt:lpstr>Top Engagement over District</vt:lpstr>
      <vt:lpstr>Insurance Engagement Analysis </vt:lpstr>
      <vt:lpstr>State-wise Insurance Transaction Trends by Quarter</vt:lpstr>
      <vt:lpstr>High Potential over District</vt:lpstr>
      <vt:lpstr>Transaction Analysis Across States and Districts</vt:lpstr>
      <vt:lpstr>Top Values over States</vt:lpstr>
      <vt:lpstr>Top District based on Higher Transaction</vt:lpstr>
      <vt:lpstr>Trasaction Volume over District Pincode</vt:lpstr>
      <vt:lpstr>District wise Top Transaction User&amp;Value</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2023-12-20T08:12:12Z</dcterms:created>
  <dcterms:modified xsi:type="dcterms:W3CDTF">2025-04-28T03:22:14Z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