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383" r:id="rId6"/>
    <p:sldId id="409" r:id="rId7"/>
    <p:sldId id="391" r:id="rId8"/>
    <p:sldId id="411" r:id="rId9"/>
    <p:sldId id="418" r:id="rId10"/>
    <p:sldId id="419" r:id="rId11"/>
    <p:sldId id="434" r:id="rId12"/>
    <p:sldId id="389" r:id="rId13"/>
    <p:sldId id="412" r:id="rId14"/>
    <p:sldId id="3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398" autoAdjust="0"/>
    <p:restoredTop sz="96327" autoAdjust="0"/>
  </p:normalViewPr>
  <p:slideViewPr>
    <p:cSldViewPr snapToGrid="0">
      <p:cViewPr>
        <p:scale>
          <a:sx n="80" d="100"/>
          <a:sy n="80" d="100"/>
        </p:scale>
        <p:origin x="-672" y="-2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pPr/>
              <a:t>5/25/2025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=""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pPr/>
              <a:t>5/25/2025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8276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8276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8276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8276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6248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C26C18C3-ED25-DD4B-BA72-24932D54D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A69706A2-3726-FE4E-B923-E75D485978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CF555767-B3D8-BD57-1D42-7F6E1E6689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=""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=""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=""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C97D5AF2-684A-4A8D-3D82-B57D7AC446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=""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=""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=""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=""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C26C18C3-ED25-DD4B-BA72-24932D54D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=""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58B149C6-5AAC-B8E5-5411-EA38821F67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806C6F65-35CD-D64B-992A-0C1C1E003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=""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=""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=""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=""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=""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=""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979826C1-7A52-DA25-F422-EE62DED7D1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96BA398-1ED2-1FCA-63B9-8915A8C7A5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=""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9169ED6-4B82-6844-119F-AC15CDF2D3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C57F1500-1A16-D1EF-4F0C-030852B291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2D07A0BE-3890-193E-9439-F294E61A71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=""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=""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=""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=""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=""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C26C18C3-ED25-DD4B-BA72-24932D54D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A69706A2-3726-FE4E-B923-E75D485978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=""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C97D5AF2-684A-4A8D-3D82-B57D7AC446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=""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=""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=""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=""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2E558A9-6DD6-E21D-3A8F-6707E1DD19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=""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=""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=""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=""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=""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=""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=""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=""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=""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Power Pulse Household Energy Usage Forecast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03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6"/>
            <a:ext cx="10726783" cy="99658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Selection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76600" y="1390651"/>
            <a:ext cx="8276167" cy="4307416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Selected the relevant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(feature) columns and the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column for modeling household energy consumption.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Excluded the date and active power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from the feature set, using the remaining columns (e.g., reactive power, voltage, intensity) as input features.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Chose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active power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 the target variable, which is a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continuous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feature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Based on the nature of the target, selected a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Linear Regression model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for prediction.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Split the dataset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into training and testing sets to train the model effectively.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Trained the model using the selected input features and evaluated it by making predictions on both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training and test datasets.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Assessed model performance using the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Root Mean Squared Error (RMSE)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metric, which provides an estimate of the average deviation between predicted and actual values.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8">
            <a:extLst>
              <a:ext uri="{FF2B5EF4-FFF2-40B4-BE49-F238E27FC236}">
                <a16:creationId xmlns="" xmlns:a16="http://schemas.microsoft.com/office/drawing/2014/main" id="{C78CEA4F-D72A-C069-6A51-328B103CA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Avinache. 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GUVI Team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Analyst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11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4" y="2281239"/>
            <a:ext cx="6848476" cy="3653894"/>
          </a:xfrm>
        </p:spPr>
        <p:txBody>
          <a:bodyPr tIns="457200">
            <a:normAutofit/>
          </a:bodyPr>
          <a:lstStyle/>
          <a:p>
            <a:pPr>
              <a:buNone/>
            </a:pPr>
            <a:r>
              <a:rPr smtClean="0">
                <a:latin typeface="Times New Roman" pitchFamily="18" charset="0"/>
                <a:cs typeface="Times New Roman" pitchFamily="18" charset="0"/>
              </a:rPr>
              <a:t>	We sincerely appreciate the opportunity to analyse the energy consumption for better planning, cost reduction, and optimization of resources. And also develop a machine learning model that can predict household energy consumption based on historical data.</a:t>
            </a:r>
          </a:p>
          <a:p>
            <a:pPr>
              <a:buNone/>
            </a:pPr>
            <a:r>
              <a:rPr smtClean="0">
                <a:latin typeface="Times New Roman" pitchFamily="18" charset="0"/>
                <a:cs typeface="Times New Roman" pitchFamily="18" charset="0"/>
              </a:rPr>
              <a:t>Our analysis will include insights into energy usage trends and deliver a predictive model that can help optimize energy consumption for households</a:t>
            </a:r>
          </a:p>
          <a:p>
            <a:pPr>
              <a:buNone/>
            </a:pPr>
            <a:endParaRPr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66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=""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-16934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EDA Analysis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937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27" y="160866"/>
            <a:ext cx="10873740" cy="724747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Preprocessing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56467" y="1278466"/>
            <a:ext cx="8411633" cy="4703233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Downloaded the dataset from the provided link, extracted it, and read it into a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DataFrame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Started data preprocessing by checking for null or empty values and applied imputation where necessary.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Performed value counts on each feature to detect missing or unusual data entries.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Identified and handled unknown or inconsistent values within columns to clean the dataset.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Determined that encoding was not necessary as all features were in continuous numerical format.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Reformatted columns to ensure consistency and followed a uniform pattern.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Analyzed feature correlation to retain only the most relevant variables.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Conducted outlier treatment to reduce the influence of extreme values.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Applied normalization and standardization to scale the selected columns appropriately.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78CEA4F-D72A-C069-6A51-328B103CA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18400" y="381000"/>
            <a:ext cx="3949700" cy="56007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Higher consumption during winter months, indicating heating needs or longer lighting use. Lower power usage during summer months, due to less heating and possibly more daylight.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reactive power is relatively low but tends to increase slightly in mid-year months (June–August), which may suggest use of appliances with inductive loads (e.g., air conditioners, motors).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voltage supply is relatively stable, ranging from about 235V to 244V, with higher voltages recorded in winter months.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Long-Term Trend – Overall there is a slight decline in power usage over the years Could indicate increased energy awareness, adoption of energy-efficient appliances, or changes in household occupancy/behavior.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8">
            <a:extLst>
              <a:ext uri="{FF2B5EF4-FFF2-40B4-BE49-F238E27FC236}">
                <a16:creationId xmlns="" xmlns:a16="http://schemas.microsoft.com/office/drawing/2014/main" id="{C78CEA4F-D72A-C069-6A51-328B103CA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0866" y="160869"/>
          <a:ext cx="6992410" cy="6578575"/>
        </p:xfrm>
        <a:graphic>
          <a:graphicData uri="http://schemas.openxmlformats.org/drawingml/2006/table">
            <a:tbl>
              <a:tblPr/>
              <a:tblGrid>
                <a:gridCol w="851745"/>
                <a:gridCol w="715286"/>
                <a:gridCol w="1093174"/>
                <a:gridCol w="1498052"/>
                <a:gridCol w="1376589"/>
                <a:gridCol w="1457564"/>
              </a:tblGrid>
              <a:tr h="5060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Year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Month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Daily_avg_power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Daily_avg_reactive_power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Daily_avg_voltage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Daily_avg_intensity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1.1969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0.110799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240.72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5.058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10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1.1634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0.137557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242.16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4.889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0.9564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0.125745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241.21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4.067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0.5908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0.127815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241.25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2.564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0.7211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0.165481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240.55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3.131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0.9696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0.150116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240.84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4.169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1.0953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0.122185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240.37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4.631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1.0273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0.124851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241.78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4.305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1.1301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0.125055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241.99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4.73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1.3759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0.102441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242.35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5.716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1.4305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0.125179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243.46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5.946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2009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1.3644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0.129752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244.08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5.662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2009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1.2747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0.126714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241.95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5.334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2009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10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1.1445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0.131419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240.89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4.819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2009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0.9868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0.153901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241.15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4.213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2009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0.6646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0.188426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241.27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2.935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2009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0.6181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0.167756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242.02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2.71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2009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0.8408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0.136095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241.04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3.608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2009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1.0129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0.119584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240.12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2009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1.1407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0.123029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241.63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4.817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2009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1.2267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0.104337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242.3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5.149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2009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1.2476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0.095844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242.4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2009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1.4102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0.098491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243.79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5.867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2008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1.2752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0.091341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243.08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5.305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2008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1.3871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0.101356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240.59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5.865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2008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10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1.1368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0.105678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240.33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4.798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2008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0.9877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0.12498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240.12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4.212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2008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0.2765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0.127807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240.43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1.264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2008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0.7948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0.146768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239.77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3.464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2008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0.9941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0.151634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238.98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4.301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2008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1.0243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0.1545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240.37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4.384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2008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1.116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0.124115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241.22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4.697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2008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1.2453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0.101514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241.33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5.235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2008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1.1814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0.087164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4.974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2008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1.4599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0.087552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240.65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6.182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2007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1.6265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0.1109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241.73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6.82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2007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1.2945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0.096553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240.87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5.446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2007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10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1.1039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0.093444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239.73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4.677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2007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0.9693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0.126011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239.42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4.175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2007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0.7642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0.112816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237.94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3.313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2007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0.6674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0.127481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237.67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2.944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2007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0.8268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0.146395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238.88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3.604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2007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0.9859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0.115343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235.18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4.297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2007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0.8912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0.118778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239.4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3.826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2007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1.3186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0.114747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240.51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5.573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2007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1.4011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0.113637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240.52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5.915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2007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1.546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0.132676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240.91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6.547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26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2006</a:t>
                      </a:r>
                    </a:p>
                  </a:txBody>
                  <a:tcPr marL="3722" marR="3722" marT="3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12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1.9013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0.131386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241.44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8.03</a:t>
                      </a:r>
                    </a:p>
                  </a:txBody>
                  <a:tcPr marL="3722" marR="3722" marT="3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6"/>
            <a:ext cx="10873740" cy="9163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Power Consumption – Hourly usage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4575" y="1495425"/>
            <a:ext cx="5238750" cy="3135841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Evening hours (19:00 to 21:00) show the highest average power consumption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Noticeable increase starting at 06:00, peaking at 07:00 and remaining high through 11:00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Lowest power usage between 02:00 and 05:00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Power usage dips in the afternoon (13:00–16:00)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8">
            <a:extLst>
              <a:ext uri="{FF2B5EF4-FFF2-40B4-BE49-F238E27FC236}">
                <a16:creationId xmlns="" xmlns:a16="http://schemas.microsoft.com/office/drawing/2014/main" id="{C78CEA4F-D72A-C069-6A51-328B103CA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50559" y="1204909"/>
          <a:ext cx="3373766" cy="5418676"/>
        </p:xfrm>
        <a:graphic>
          <a:graphicData uri="http://schemas.openxmlformats.org/drawingml/2006/table">
            <a:tbl>
              <a:tblPr/>
              <a:tblGrid>
                <a:gridCol w="1686883"/>
                <a:gridCol w="1686883"/>
              </a:tblGrid>
              <a:tr h="328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Hours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 smtClean="0">
                          <a:solidFill>
                            <a:srgbClr val="000000"/>
                          </a:solidFill>
                          <a:latin typeface="Segoe UI"/>
                        </a:rPr>
                        <a:t>Average_power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Segoe UI"/>
                        </a:rPr>
                        <a:t>(KW)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Segoe UI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0.65943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0.53933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0.48062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9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0.44487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492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0.44385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328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0.45367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328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6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0.7916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328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7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1.50225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328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8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1.46102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328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9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1.33165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10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1.26063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11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1.24582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12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1.20708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13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1.14453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14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1.08284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15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0.99076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16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0.94891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17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1.05511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18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1.32645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19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1.73334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1.89906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21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1.8777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22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1.41262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6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0.90214</a:t>
                      </a:r>
                    </a:p>
                  </a:txBody>
                  <a:tcPr marL="5858" marR="5858" marT="5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10324" y="3899006"/>
          <a:ext cx="4391025" cy="2773680"/>
        </p:xfrm>
        <a:graphic>
          <a:graphicData uri="http://schemas.openxmlformats.org/drawingml/2006/table">
            <a:tbl>
              <a:tblPr/>
              <a:tblGrid>
                <a:gridCol w="2182444"/>
                <a:gridCol w="2208581"/>
              </a:tblGrid>
              <a:tr h="640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Time Period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Energy Use Level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00:00–05:00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Very Low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06:00–11:00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Moderate-High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12:00–16:00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Moderate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17:00–21:00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Very 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22:00–23:00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Moderate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29275" y="1362075"/>
            <a:ext cx="5829300" cy="2790825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Highest Energy Demand in Winter Months   (Nov, Dec, Jan)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Lowest Peak Hour Demand in Summer (July, Aug)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Reactive power increases in mid-year months (April–August), peaking in June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Voltage Trends Are Stable but Slightly Lower in High-Use Months, Voltage drops slightly in months with higher current draw 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="" xmlns:a16="http://schemas.microsoft.com/office/drawing/2014/main" id="{C78CEA4F-D72A-C069-6A51-328B103CA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9220" y="178542"/>
          <a:ext cx="5299079" cy="3888638"/>
        </p:xfrm>
        <a:graphic>
          <a:graphicData uri="http://schemas.openxmlformats.org/drawingml/2006/table">
            <a:tbl>
              <a:tblPr/>
              <a:tblGrid>
                <a:gridCol w="1678355"/>
                <a:gridCol w="905181"/>
                <a:gridCol w="905181"/>
                <a:gridCol w="905181"/>
                <a:gridCol w="905181"/>
              </a:tblGrid>
              <a:tr h="972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Month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Daily_avg_power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Daily_avg_reactive_power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Daily_avg_voltage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Daily_avg_intensity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43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2.30286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0.13824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238.896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9.71325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43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1.88887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238.714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7.96937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43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1.84817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0.13565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239.164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7.81273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43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1.38925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0.14986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239.919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5.89721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43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1.39676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0.16064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238.363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5.98407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43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1.21359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0.19055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239.987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5.23813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43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0.88081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0.18062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240.148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3.8416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43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0.68103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0.15872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240.121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2.97789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43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1.44956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0.16057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239.458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6.18045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43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1.61321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0.13619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239.135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6.82042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43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2.08854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0.12902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237.911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8.82941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43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2.27655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0.13866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239.706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9.56063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588000" y="193146"/>
          <a:ext cx="3375025" cy="1035579"/>
        </p:xfrm>
        <a:graphic>
          <a:graphicData uri="http://schemas.openxmlformats.org/drawingml/2006/table">
            <a:tbl>
              <a:tblPr/>
              <a:tblGrid>
                <a:gridCol w="1623661"/>
                <a:gridCol w="875682"/>
                <a:gridCol w="875682"/>
              </a:tblGrid>
              <a:tr h="3612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Hour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Segoe UI"/>
                        </a:rPr>
                        <a:t>Is_peak_hour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Segoe U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4495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Between 5 to 9 PM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TRUE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427367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247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Other Hours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1621913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321549" y="4724400"/>
          <a:ext cx="3013075" cy="1952626"/>
        </p:xfrm>
        <a:graphic>
          <a:graphicData uri="http://schemas.openxmlformats.org/drawingml/2006/table">
            <a:tbl>
              <a:tblPr/>
              <a:tblGrid>
                <a:gridCol w="1957399"/>
                <a:gridCol w="1055676"/>
              </a:tblGrid>
              <a:tr h="6073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Month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Power Use Trend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242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Jan–Mar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4484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Apr–Jun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Moderate Decline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242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Jul–Aug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Low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242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Sep–Oct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Rising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242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Nov–Dec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Peak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909655" y="4263509"/>
            <a:ext cx="39156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Monthly Power Usage Trend (Peak Hours)</a:t>
            </a:r>
          </a:p>
        </p:txBody>
      </p:sp>
    </p:spTree>
    <p:extLst>
      <p:ext uri="{BB962C8B-B14F-4D97-AF65-F5344CB8AC3E}">
        <p14:creationId xmlns="" xmlns:p14="http://schemas.microsoft.com/office/powerpoint/2010/main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29275" y="1362075"/>
            <a:ext cx="5829300" cy="50196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Unexpected Usage During Off-Hours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Around 5% of off-hour readings show power consumption above 0.5 kW, which is relatively high for late-night hours.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Conduct energy audits to identify what runs during off-hours.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Install smart plugs/timers to shut down non-essential devices. 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Voltage Anomaly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About 0.2% of voltage readings are outside the acceptable range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Even small percentages of anomalies (in power or voltage) can result in substantial long-term energy waste or damage.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Proactive management through automation, monitoring, and user awareness can enhance energy efficiency and equipment safety.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="" xmlns:a16="http://schemas.microsoft.com/office/drawing/2014/main" id="{C78CEA4F-D72A-C069-6A51-328B103CA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25450" y="1172951"/>
          <a:ext cx="4603749" cy="1732175"/>
        </p:xfrm>
        <a:graphic>
          <a:graphicData uri="http://schemas.openxmlformats.org/drawingml/2006/table">
            <a:tbl>
              <a:tblPr/>
              <a:tblGrid>
                <a:gridCol w="2214777"/>
                <a:gridCol w="1194486"/>
                <a:gridCol w="1194486"/>
              </a:tblGrid>
              <a:tr h="8660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Hour (0-5)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Off_hour_usage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43304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Power &gt; 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TRUE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102201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4330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1947079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3550" y="3451331"/>
          <a:ext cx="4575174" cy="2044593"/>
        </p:xfrm>
        <a:graphic>
          <a:graphicData uri="http://schemas.openxmlformats.org/drawingml/2006/table">
            <a:tbl>
              <a:tblPr/>
              <a:tblGrid>
                <a:gridCol w="2201030"/>
                <a:gridCol w="1187072"/>
                <a:gridCol w="1187072"/>
              </a:tblGrid>
              <a:tr h="987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Voltage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anomaly_voltage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528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Range &lt; 220 &amp; &gt;250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TRUE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4010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528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Between 220 - 250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2045270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Model Selection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=""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</p:spTree>
    <p:extLst>
      <p:ext uri="{BB962C8B-B14F-4D97-AF65-F5344CB8AC3E}">
        <p14:creationId xmlns="" xmlns:p14="http://schemas.microsoft.com/office/powerpoint/2010/main" val="14408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0FE134-9032-4C7F-BC57-C7DE3F83336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1108</Words>
  <Application>Microsoft Office PowerPoint</Application>
  <PresentationFormat>Custom</PresentationFormat>
  <Paragraphs>519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Custom</vt:lpstr>
      <vt:lpstr>Power Pulse Household Energy Usage Forecast</vt:lpstr>
      <vt:lpstr>Slide 2</vt:lpstr>
      <vt:lpstr>EDA Analysis</vt:lpstr>
      <vt:lpstr>Data Preprocessing</vt:lpstr>
      <vt:lpstr>Slide 5</vt:lpstr>
      <vt:lpstr>Power Consumption – Hourly usage</vt:lpstr>
      <vt:lpstr>Slide 7</vt:lpstr>
      <vt:lpstr>Slide 8</vt:lpstr>
      <vt:lpstr>Model Selection</vt:lpstr>
      <vt:lpstr>Model Selection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2023-12-20T08:12:12Z</dcterms:created>
  <dcterms:modified xsi:type="dcterms:W3CDTF">2025-05-25T08:57:26Z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