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7458" y="734949"/>
            <a:ext cx="3091815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060" y="1450314"/>
            <a:ext cx="10923879" cy="4474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189B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724" y="873252"/>
            <a:ext cx="8991600" cy="2341245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678815" marR="715645" indent="137160">
              <a:lnSpc>
                <a:spcPct val="100000"/>
              </a:lnSpc>
            </a:pPr>
            <a:r>
              <a:rPr sz="3800" spc="165" dirty="0">
                <a:solidFill>
                  <a:srgbClr val="252525"/>
                </a:solidFill>
              </a:rPr>
              <a:t>Classifying </a:t>
            </a:r>
            <a:r>
              <a:rPr sz="3800" spc="155" dirty="0">
                <a:solidFill>
                  <a:srgbClr val="252525"/>
                </a:solidFill>
              </a:rPr>
              <a:t>Consumer </a:t>
            </a:r>
            <a:r>
              <a:rPr sz="3800" spc="165" dirty="0">
                <a:solidFill>
                  <a:srgbClr val="252525"/>
                </a:solidFill>
              </a:rPr>
              <a:t>Complaints  </a:t>
            </a:r>
            <a:r>
              <a:rPr sz="3800" spc="145" dirty="0">
                <a:solidFill>
                  <a:srgbClr val="252525"/>
                </a:solidFill>
              </a:rPr>
              <a:t>Using </a:t>
            </a:r>
            <a:r>
              <a:rPr sz="3800" spc="150" dirty="0">
                <a:solidFill>
                  <a:srgbClr val="252525"/>
                </a:solidFill>
              </a:rPr>
              <a:t>Natural </a:t>
            </a:r>
            <a:r>
              <a:rPr sz="3800" spc="155" dirty="0">
                <a:solidFill>
                  <a:srgbClr val="252525"/>
                </a:solidFill>
              </a:rPr>
              <a:t>Language</a:t>
            </a:r>
            <a:r>
              <a:rPr sz="3800" spc="1085" dirty="0">
                <a:solidFill>
                  <a:srgbClr val="252525"/>
                </a:solidFill>
              </a:rPr>
              <a:t> </a:t>
            </a:r>
            <a:r>
              <a:rPr sz="3800" spc="155" dirty="0">
                <a:solidFill>
                  <a:srgbClr val="252525"/>
                </a:solidFill>
              </a:rPr>
              <a:t>Processing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0198" y="572693"/>
            <a:ext cx="8237280" cy="4979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557" y="1336624"/>
            <a:ext cx="28492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WORD  </a:t>
            </a:r>
            <a:r>
              <a:rPr sz="3600" spc="-15" dirty="0"/>
              <a:t>P</a:t>
            </a:r>
            <a:r>
              <a:rPr sz="3600" spc="-210" dirty="0"/>
              <a:t>R</a:t>
            </a:r>
            <a:r>
              <a:rPr sz="3600" spc="-5" dirty="0"/>
              <a:t>O</a:t>
            </a:r>
            <a:r>
              <a:rPr sz="3600" spc="-20" dirty="0"/>
              <a:t>M</a:t>
            </a:r>
            <a:r>
              <a:rPr sz="3600" spc="5" dirty="0"/>
              <a:t>I</a:t>
            </a:r>
            <a:r>
              <a:rPr sz="3600" dirty="0"/>
              <a:t>NEN</a:t>
            </a:r>
            <a:r>
              <a:rPr sz="3600" spc="-10" dirty="0"/>
              <a:t>C</a:t>
            </a:r>
            <a:r>
              <a:rPr sz="3600" dirty="0"/>
              <a:t>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811" y="2473451"/>
            <a:ext cx="6059805" cy="10820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600"/>
              </a:spcBef>
            </a:pPr>
            <a:r>
              <a:rPr sz="3800" spc="155" dirty="0">
                <a:solidFill>
                  <a:srgbClr val="252525"/>
                </a:solidFill>
              </a:rPr>
              <a:t>MODELING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653" y="461009"/>
            <a:ext cx="326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Modeling</a:t>
            </a:r>
            <a:r>
              <a:rPr sz="3600" spc="-25" dirty="0"/>
              <a:t> </a:t>
            </a:r>
            <a:r>
              <a:rPr sz="3600" spc="-20" dirty="0"/>
              <a:t>Process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33373" y="1108235"/>
            <a:ext cx="9688830" cy="507047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600" spc="-5" dirty="0">
                <a:solidFill>
                  <a:srgbClr val="4189B3"/>
                </a:solidFill>
                <a:latin typeface="Gill Sans MT"/>
                <a:cs typeface="Gill Sans MT"/>
              </a:rPr>
              <a:t>Data</a:t>
            </a:r>
            <a:r>
              <a:rPr sz="2600" dirty="0">
                <a:solidFill>
                  <a:srgbClr val="4189B3"/>
                </a:solidFill>
                <a:latin typeface="Gill Sans MT"/>
                <a:cs typeface="Gill Sans MT"/>
              </a:rPr>
              <a:t> </a:t>
            </a:r>
            <a:r>
              <a:rPr sz="2600" spc="-10" dirty="0">
                <a:solidFill>
                  <a:srgbClr val="4189B3"/>
                </a:solidFill>
                <a:latin typeface="Gill Sans MT"/>
                <a:cs typeface="Gill Sans MT"/>
              </a:rPr>
              <a:t>Preparation</a:t>
            </a:r>
            <a:endParaRPr sz="2600">
              <a:latin typeface="Gill Sans MT"/>
              <a:cs typeface="Gill Sans MT"/>
            </a:endParaRPr>
          </a:p>
          <a:p>
            <a:pPr marL="356870" indent="-344805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Removed stopwords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like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“the” and</a:t>
            </a:r>
            <a:r>
              <a:rPr sz="2400" spc="-42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45" dirty="0">
                <a:solidFill>
                  <a:srgbClr val="5E5E5E"/>
                </a:solidFill>
                <a:latin typeface="Gill Sans MT"/>
                <a:cs typeface="Gill Sans MT"/>
              </a:rPr>
              <a:t>“if”</a:t>
            </a:r>
            <a:endParaRPr sz="2400">
              <a:latin typeface="Gill Sans MT"/>
              <a:cs typeface="Gill Sans MT"/>
            </a:endParaRPr>
          </a:p>
          <a:p>
            <a:pPr marL="356870" indent="-34480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Lemmatized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words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(“banks” </a:t>
            </a:r>
            <a:r>
              <a:rPr sz="2400" spc="2300" dirty="0">
                <a:solidFill>
                  <a:srgbClr val="5E5E5E"/>
                </a:solidFill>
                <a:latin typeface="Wingdings"/>
                <a:cs typeface="Wingdings"/>
              </a:rPr>
              <a:t>→</a:t>
            </a:r>
            <a:r>
              <a:rPr sz="2400" spc="-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“bank”)</a:t>
            </a:r>
            <a:endParaRPr sz="2400">
              <a:latin typeface="Gill Sans MT"/>
              <a:cs typeface="Gill Sans MT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Vectorized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data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(transformed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words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into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their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numerical</a:t>
            </a:r>
            <a:r>
              <a:rPr sz="2400" spc="3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frequencies)</a:t>
            </a:r>
            <a:endParaRPr sz="2400">
              <a:latin typeface="Gill Sans MT"/>
              <a:cs typeface="Gill Sans MT"/>
            </a:endParaRPr>
          </a:p>
          <a:p>
            <a:pPr marL="356870" marR="610870" indent="-34480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Separated data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into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training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set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train model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and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testing set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verify 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performance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600" spc="-5" dirty="0">
                <a:solidFill>
                  <a:srgbClr val="4189B3"/>
                </a:solidFill>
                <a:latin typeface="Gill Sans MT"/>
                <a:cs typeface="Gill Sans MT"/>
              </a:rPr>
              <a:t>Baseline</a:t>
            </a:r>
            <a:r>
              <a:rPr sz="2600" spc="-10" dirty="0">
                <a:solidFill>
                  <a:srgbClr val="4189B3"/>
                </a:solidFill>
                <a:latin typeface="Gill Sans MT"/>
                <a:cs typeface="Gill Sans MT"/>
              </a:rPr>
              <a:t> </a:t>
            </a:r>
            <a:r>
              <a:rPr sz="2600" spc="-5" dirty="0">
                <a:solidFill>
                  <a:srgbClr val="4189B3"/>
                </a:solidFill>
                <a:latin typeface="Gill Sans MT"/>
                <a:cs typeface="Gill Sans MT"/>
              </a:rPr>
              <a:t>Modeling</a:t>
            </a:r>
            <a:endParaRPr sz="2600">
              <a:latin typeface="Gill Sans MT"/>
              <a:cs typeface="Gill Sans MT"/>
            </a:endParaRPr>
          </a:p>
          <a:p>
            <a:pPr marL="356870" marR="5080" indent="-344805">
              <a:lnSpc>
                <a:spcPct val="150100"/>
              </a:lnSpc>
              <a:spcBef>
                <a:spcPts val="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Ran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six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different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baseline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models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(Multinomial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Naïve 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Bayes,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Random</a:t>
            </a:r>
            <a:r>
              <a:rPr sz="2400" spc="-20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Forest, 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Decision</a:t>
            </a:r>
            <a:r>
              <a:rPr sz="2400" spc="-30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65" dirty="0">
                <a:solidFill>
                  <a:srgbClr val="5E5E5E"/>
                </a:solidFill>
                <a:latin typeface="Gill Sans MT"/>
                <a:cs typeface="Gill Sans MT"/>
              </a:rPr>
              <a:t>Tree,</a:t>
            </a:r>
            <a:r>
              <a:rPr sz="2400" spc="-24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KNN,</a:t>
            </a:r>
            <a:r>
              <a:rPr sz="2400" spc="-254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Gradient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Boosting,</a:t>
            </a:r>
            <a:r>
              <a:rPr sz="2400" spc="-2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XG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Boost)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683" y="461009"/>
            <a:ext cx="481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Modeling </a:t>
            </a:r>
            <a:r>
              <a:rPr sz="3600" spc="-20" dirty="0"/>
              <a:t>Process</a:t>
            </a:r>
            <a:r>
              <a:rPr sz="3600" dirty="0"/>
              <a:t> </a:t>
            </a:r>
            <a:r>
              <a:rPr sz="3600" spc="-40" dirty="0"/>
              <a:t>(cont’d)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705"/>
              </a:spcBef>
            </a:pPr>
            <a:r>
              <a:rPr spc="-5" dirty="0"/>
              <a:t>Scoring</a:t>
            </a:r>
          </a:p>
          <a:p>
            <a:pPr marL="715645" indent="-344805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716280" algn="l"/>
                <a:tab pos="716915" algn="l"/>
              </a:tabLst>
            </a:pPr>
            <a:r>
              <a:rPr sz="2400" spc="-5" dirty="0">
                <a:solidFill>
                  <a:srgbClr val="5E5E5E"/>
                </a:solidFill>
              </a:rPr>
              <a:t>Used </a:t>
            </a:r>
            <a:r>
              <a:rPr sz="2400" b="1" spc="-10" dirty="0">
                <a:solidFill>
                  <a:srgbClr val="5E5E5E"/>
                </a:solidFill>
                <a:latin typeface="Gill Sans MT"/>
                <a:cs typeface="Gill Sans MT"/>
              </a:rPr>
              <a:t>recall </a:t>
            </a:r>
            <a:r>
              <a:rPr sz="2400" dirty="0">
                <a:solidFill>
                  <a:srgbClr val="5E5E5E"/>
                </a:solidFill>
              </a:rPr>
              <a:t>as the </a:t>
            </a:r>
            <a:r>
              <a:rPr sz="2400" spc="10" dirty="0">
                <a:solidFill>
                  <a:srgbClr val="5E5E5E"/>
                </a:solidFill>
              </a:rPr>
              <a:t>primary </a:t>
            </a:r>
            <a:r>
              <a:rPr sz="2400" dirty="0">
                <a:solidFill>
                  <a:srgbClr val="5E5E5E"/>
                </a:solidFill>
              </a:rPr>
              <a:t>metric </a:t>
            </a:r>
            <a:r>
              <a:rPr sz="2400" spc="-5" dirty="0">
                <a:solidFill>
                  <a:srgbClr val="5E5E5E"/>
                </a:solidFill>
              </a:rPr>
              <a:t>since the </a:t>
            </a:r>
            <a:r>
              <a:rPr sz="2400" spc="-15" dirty="0">
                <a:solidFill>
                  <a:srgbClr val="5E5E5E"/>
                </a:solidFill>
              </a:rPr>
              <a:t>five </a:t>
            </a:r>
            <a:r>
              <a:rPr sz="2400" spc="-5" dirty="0">
                <a:solidFill>
                  <a:srgbClr val="5E5E5E"/>
                </a:solidFill>
              </a:rPr>
              <a:t>classes </a:t>
            </a:r>
            <a:r>
              <a:rPr sz="2400" spc="-10" dirty="0">
                <a:solidFill>
                  <a:srgbClr val="5E5E5E"/>
                </a:solidFill>
              </a:rPr>
              <a:t>are</a:t>
            </a:r>
            <a:r>
              <a:rPr sz="2400" spc="-65" dirty="0">
                <a:solidFill>
                  <a:srgbClr val="5E5E5E"/>
                </a:solidFill>
              </a:rPr>
              <a:t> </a:t>
            </a:r>
            <a:r>
              <a:rPr sz="2400" dirty="0">
                <a:solidFill>
                  <a:srgbClr val="5E5E5E"/>
                </a:solidFill>
              </a:rPr>
              <a:t>imbalanced</a:t>
            </a:r>
            <a:endParaRPr sz="2400">
              <a:latin typeface="Gill Sans MT"/>
              <a:cs typeface="Gill Sans MT"/>
            </a:endParaRPr>
          </a:p>
          <a:p>
            <a:pPr marL="715645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16280" algn="l"/>
                <a:tab pos="716915" algn="l"/>
              </a:tabLst>
            </a:pPr>
            <a:r>
              <a:rPr sz="2400" spc="-20" dirty="0">
                <a:solidFill>
                  <a:srgbClr val="5E5E5E"/>
                </a:solidFill>
              </a:rPr>
              <a:t>Looked </a:t>
            </a:r>
            <a:r>
              <a:rPr sz="2400" spc="-10" dirty="0">
                <a:solidFill>
                  <a:srgbClr val="5E5E5E"/>
                </a:solidFill>
              </a:rPr>
              <a:t>for </a:t>
            </a:r>
            <a:r>
              <a:rPr sz="2400" spc="-5" dirty="0">
                <a:solidFill>
                  <a:srgbClr val="5E5E5E"/>
                </a:solidFill>
              </a:rPr>
              <a:t>similar </a:t>
            </a:r>
            <a:r>
              <a:rPr sz="2400" spc="-10" dirty="0">
                <a:solidFill>
                  <a:srgbClr val="5E5E5E"/>
                </a:solidFill>
              </a:rPr>
              <a:t>results between </a:t>
            </a:r>
            <a:r>
              <a:rPr sz="2400" spc="-5" dirty="0">
                <a:solidFill>
                  <a:srgbClr val="5E5E5E"/>
                </a:solidFill>
              </a:rPr>
              <a:t>training </a:t>
            </a:r>
            <a:r>
              <a:rPr sz="2400" dirty="0">
                <a:solidFill>
                  <a:srgbClr val="5E5E5E"/>
                </a:solidFill>
              </a:rPr>
              <a:t>and </a:t>
            </a:r>
            <a:r>
              <a:rPr sz="2400" spc="-5" dirty="0">
                <a:solidFill>
                  <a:srgbClr val="5E5E5E"/>
                </a:solidFill>
              </a:rPr>
              <a:t>test </a:t>
            </a:r>
            <a:r>
              <a:rPr sz="2400" spc="-10" dirty="0">
                <a:solidFill>
                  <a:srgbClr val="5E5E5E"/>
                </a:solidFill>
              </a:rPr>
              <a:t>results </a:t>
            </a:r>
            <a:r>
              <a:rPr sz="2400" dirty="0">
                <a:solidFill>
                  <a:srgbClr val="5E5E5E"/>
                </a:solidFill>
              </a:rPr>
              <a:t>to minimize</a:t>
            </a:r>
            <a:r>
              <a:rPr sz="2400" spc="35" dirty="0">
                <a:solidFill>
                  <a:srgbClr val="5E5E5E"/>
                </a:solidFill>
              </a:rPr>
              <a:t> </a:t>
            </a:r>
            <a:r>
              <a:rPr sz="2400" spc="-10" dirty="0">
                <a:solidFill>
                  <a:srgbClr val="5E5E5E"/>
                </a:solidFill>
              </a:rPr>
              <a:t>overfitting</a:t>
            </a:r>
            <a:endParaRPr sz="2400"/>
          </a:p>
          <a:p>
            <a:pPr marL="358775"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endParaRPr sz="2800"/>
          </a:p>
          <a:p>
            <a:pPr marL="358775">
              <a:lnSpc>
                <a:spcPct val="100000"/>
              </a:lnSpc>
              <a:spcBef>
                <a:spcPts val="25"/>
              </a:spcBef>
              <a:buClr>
                <a:srgbClr val="5E5E5E"/>
              </a:buClr>
              <a:buFont typeface="Arial"/>
              <a:buChar char="•"/>
            </a:pPr>
            <a:endParaRPr sz="2150"/>
          </a:p>
          <a:p>
            <a:pPr marL="371475">
              <a:lnSpc>
                <a:spcPct val="100000"/>
              </a:lnSpc>
            </a:pPr>
            <a:r>
              <a:rPr sz="2400" spc="-5" dirty="0"/>
              <a:t>Refinement</a:t>
            </a:r>
            <a:endParaRPr sz="2400"/>
          </a:p>
          <a:p>
            <a:pPr marL="715645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16280" algn="l"/>
                <a:tab pos="716915" algn="l"/>
              </a:tabLst>
            </a:pPr>
            <a:r>
              <a:rPr sz="2400" spc="-5" dirty="0">
                <a:solidFill>
                  <a:srgbClr val="5E5E5E"/>
                </a:solidFill>
              </a:rPr>
              <a:t>Experimented with various </a:t>
            </a:r>
            <a:r>
              <a:rPr sz="2400" dirty="0">
                <a:solidFill>
                  <a:srgbClr val="5E5E5E"/>
                </a:solidFill>
              </a:rPr>
              <a:t>parameters on </a:t>
            </a:r>
            <a:r>
              <a:rPr sz="2400" spc="-10" dirty="0">
                <a:solidFill>
                  <a:srgbClr val="5E5E5E"/>
                </a:solidFill>
              </a:rPr>
              <a:t>three </a:t>
            </a:r>
            <a:r>
              <a:rPr sz="2400" dirty="0">
                <a:solidFill>
                  <a:srgbClr val="5E5E5E"/>
                </a:solidFill>
              </a:rPr>
              <a:t>of </a:t>
            </a:r>
            <a:r>
              <a:rPr sz="2400" spc="-5" dirty="0">
                <a:solidFill>
                  <a:srgbClr val="5E5E5E"/>
                </a:solidFill>
              </a:rPr>
              <a:t>the best baseline</a:t>
            </a:r>
            <a:r>
              <a:rPr sz="2400" spc="-30" dirty="0">
                <a:solidFill>
                  <a:srgbClr val="5E5E5E"/>
                </a:solidFill>
              </a:rPr>
              <a:t> </a:t>
            </a:r>
            <a:r>
              <a:rPr sz="2400" spc="-5" dirty="0">
                <a:solidFill>
                  <a:srgbClr val="5E5E5E"/>
                </a:solidFill>
              </a:rPr>
              <a:t>models</a:t>
            </a:r>
            <a:endParaRPr sz="2400"/>
          </a:p>
          <a:p>
            <a:pPr marL="715645" marR="5080" indent="-344805">
              <a:lnSpc>
                <a:spcPct val="150100"/>
              </a:lnSpc>
              <a:buFont typeface="Arial"/>
              <a:buChar char="•"/>
              <a:tabLst>
                <a:tab pos="716280" algn="l"/>
                <a:tab pos="716915" algn="l"/>
              </a:tabLst>
            </a:pPr>
            <a:r>
              <a:rPr sz="2400" spc="-5" dirty="0">
                <a:solidFill>
                  <a:srgbClr val="5E5E5E"/>
                </a:solidFill>
              </a:rPr>
              <a:t>Multinomial </a:t>
            </a:r>
            <a:r>
              <a:rPr sz="2400" spc="-10" dirty="0">
                <a:solidFill>
                  <a:srgbClr val="5E5E5E"/>
                </a:solidFill>
              </a:rPr>
              <a:t>Naïve </a:t>
            </a:r>
            <a:r>
              <a:rPr sz="2400" spc="-30" dirty="0">
                <a:solidFill>
                  <a:srgbClr val="5E5E5E"/>
                </a:solidFill>
              </a:rPr>
              <a:t>Bayes </a:t>
            </a:r>
            <a:r>
              <a:rPr sz="2400" dirty="0">
                <a:solidFill>
                  <a:srgbClr val="5E5E5E"/>
                </a:solidFill>
              </a:rPr>
              <a:t>had </a:t>
            </a:r>
            <a:r>
              <a:rPr sz="2400" spc="-5" dirty="0">
                <a:solidFill>
                  <a:srgbClr val="5E5E5E"/>
                </a:solidFill>
              </a:rPr>
              <a:t>best </a:t>
            </a:r>
            <a:r>
              <a:rPr sz="2400" spc="-10" dirty="0">
                <a:solidFill>
                  <a:srgbClr val="5E5E5E"/>
                </a:solidFill>
              </a:rPr>
              <a:t>overall </a:t>
            </a:r>
            <a:r>
              <a:rPr sz="2400" spc="-5" dirty="0">
                <a:solidFill>
                  <a:srgbClr val="5E5E5E"/>
                </a:solidFill>
              </a:rPr>
              <a:t>score, classifying narratives </a:t>
            </a:r>
            <a:r>
              <a:rPr sz="2400" spc="-10" dirty="0">
                <a:solidFill>
                  <a:srgbClr val="5E5E5E"/>
                </a:solidFill>
              </a:rPr>
              <a:t>correctly</a:t>
            </a:r>
            <a:r>
              <a:rPr sz="2400" spc="-320" dirty="0">
                <a:solidFill>
                  <a:srgbClr val="5E5E5E"/>
                </a:solidFill>
              </a:rPr>
              <a:t> </a:t>
            </a:r>
            <a:r>
              <a:rPr sz="2400" dirty="0">
                <a:solidFill>
                  <a:srgbClr val="5E5E5E"/>
                </a:solidFill>
              </a:rPr>
              <a:t>86%  of the</a:t>
            </a:r>
            <a:r>
              <a:rPr sz="2400" spc="-5" dirty="0">
                <a:solidFill>
                  <a:srgbClr val="5E5E5E"/>
                </a:solidFill>
              </a:rPr>
              <a:t> </a:t>
            </a:r>
            <a:r>
              <a:rPr sz="2400" spc="5" dirty="0">
                <a:solidFill>
                  <a:srgbClr val="5E5E5E"/>
                </a:solidFill>
              </a:rPr>
              <a:t>time.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446" y="461009"/>
            <a:ext cx="5564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Running Model on </a:t>
            </a:r>
            <a:r>
              <a:rPr sz="3600" spc="-20" dirty="0"/>
              <a:t>Fresh</a:t>
            </a:r>
            <a:r>
              <a:rPr sz="3600" spc="-70" dirty="0"/>
              <a:t> </a:t>
            </a:r>
            <a:r>
              <a:rPr sz="3600" spc="5" dirty="0"/>
              <a:t>Data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910597" y="1871214"/>
            <a:ext cx="5200283" cy="4368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3132" y="1787631"/>
            <a:ext cx="4181475" cy="386715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Downloaded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1,000</a:t>
            </a:r>
            <a:r>
              <a:rPr sz="2400" spc="-8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new</a:t>
            </a:r>
            <a:endParaRPr sz="2400">
              <a:latin typeface="Gill Sans MT"/>
              <a:cs typeface="Gill Sans MT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narratives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from </a:t>
            </a:r>
            <a:r>
              <a:rPr sz="2400" spc="-35" dirty="0">
                <a:solidFill>
                  <a:srgbClr val="5E5E5E"/>
                </a:solidFill>
                <a:latin typeface="Gill Sans MT"/>
                <a:cs typeface="Gill Sans MT"/>
              </a:rPr>
              <a:t>CFPB’s</a:t>
            </a:r>
            <a:r>
              <a:rPr sz="2400" spc="-28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API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Gill Sans MT"/>
              <a:cs typeface="Gill Sans MT"/>
            </a:endParaRPr>
          </a:p>
          <a:p>
            <a:pPr marL="356870" marR="5080" indent="-344805">
              <a:lnSpc>
                <a:spcPct val="15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 trained model</a:t>
            </a:r>
            <a:r>
              <a:rPr sz="2400" spc="-9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categorized  class 2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narratives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(mortgages 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loans)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particularly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well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– 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more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than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97%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correct.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0444" y="2561844"/>
            <a:ext cx="6614159" cy="107950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1590"/>
              </a:spcBef>
            </a:pPr>
            <a:r>
              <a:rPr sz="3800" spc="120" dirty="0">
                <a:solidFill>
                  <a:srgbClr val="252525"/>
                </a:solidFill>
              </a:rPr>
              <a:t>POST-MODELING</a:t>
            </a:r>
            <a:r>
              <a:rPr sz="3800" spc="475" dirty="0">
                <a:solidFill>
                  <a:srgbClr val="252525"/>
                </a:solidFill>
              </a:rPr>
              <a:t> </a:t>
            </a:r>
            <a:r>
              <a:rPr sz="3800" spc="50" dirty="0">
                <a:solidFill>
                  <a:srgbClr val="252525"/>
                </a:solidFill>
              </a:rPr>
              <a:t>EDA</a:t>
            </a:r>
            <a:endParaRPr sz="3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573" y="417321"/>
            <a:ext cx="605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5" dirty="0"/>
              <a:t>Top </a:t>
            </a:r>
            <a:r>
              <a:rPr sz="3600" dirty="0"/>
              <a:t>10 Most </a:t>
            </a:r>
            <a:r>
              <a:rPr sz="3600" spc="5" dirty="0"/>
              <a:t>Important</a:t>
            </a:r>
            <a:r>
              <a:rPr sz="3600" spc="155" dirty="0"/>
              <a:t> </a:t>
            </a:r>
            <a:r>
              <a:rPr sz="3600" spc="-20" dirty="0"/>
              <a:t>Features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72230" y="1468509"/>
            <a:ext cx="9159270" cy="485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477" y="191211"/>
            <a:ext cx="657161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Feature</a:t>
            </a:r>
            <a:r>
              <a:rPr sz="3600" spc="-10" dirty="0"/>
              <a:t> </a:t>
            </a:r>
            <a:r>
              <a:rPr sz="3600" spc="5" dirty="0"/>
              <a:t>Importances:</a:t>
            </a:r>
            <a:endParaRPr sz="36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3000" spc="-15" dirty="0"/>
              <a:t>Percentage </a:t>
            </a:r>
            <a:r>
              <a:rPr sz="3000" dirty="0"/>
              <a:t>of </a:t>
            </a:r>
            <a:r>
              <a:rPr sz="3000" spc="-85" dirty="0"/>
              <a:t>Word </a:t>
            </a:r>
            <a:r>
              <a:rPr sz="3000" spc="-10" dirty="0"/>
              <a:t>Prominence </a:t>
            </a:r>
            <a:r>
              <a:rPr sz="3000" dirty="0"/>
              <a:t>per</a:t>
            </a:r>
            <a:r>
              <a:rPr sz="3000" spc="-385" dirty="0"/>
              <a:t> </a:t>
            </a:r>
            <a:r>
              <a:rPr sz="3000" spc="-5" dirty="0"/>
              <a:t>Class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73160" y="1599675"/>
            <a:ext cx="9814346" cy="481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707" y="2561844"/>
            <a:ext cx="6200140" cy="107950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590"/>
              </a:spcBef>
            </a:pPr>
            <a:r>
              <a:rPr sz="3800" spc="130" dirty="0">
                <a:solidFill>
                  <a:srgbClr val="252525"/>
                </a:solidFill>
              </a:rPr>
              <a:t>NEXT</a:t>
            </a:r>
            <a:r>
              <a:rPr sz="3800" spc="425" dirty="0">
                <a:solidFill>
                  <a:srgbClr val="252525"/>
                </a:solidFill>
              </a:rPr>
              <a:t> </a:t>
            </a:r>
            <a:r>
              <a:rPr sz="3800" spc="140" dirty="0">
                <a:solidFill>
                  <a:srgbClr val="252525"/>
                </a:solidFill>
              </a:rPr>
              <a:t>STEPS</a:t>
            </a: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Improve </a:t>
            </a:r>
            <a:r>
              <a:rPr spc="-5" dirty="0"/>
              <a:t>Business</a:t>
            </a:r>
            <a:r>
              <a:rPr spc="-25" dirty="0"/>
              <a:t> </a:t>
            </a:r>
            <a:r>
              <a:rPr spc="-1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458" y="1138153"/>
            <a:ext cx="10343515" cy="501078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Since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consumers classified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their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own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complaints, ask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CFPB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employees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</a:t>
            </a:r>
            <a:r>
              <a:rPr sz="2400" spc="-21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double-</a:t>
            </a:r>
            <a:endParaRPr sz="2400">
              <a:latin typeface="Gill Sans MT"/>
              <a:cs typeface="Gill Sans MT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check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narratives’ classes,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particularly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those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that the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model</a:t>
            </a:r>
            <a:r>
              <a:rPr sz="2400" spc="-29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misclassified</a:t>
            </a:r>
            <a:endParaRPr sz="2400">
              <a:latin typeface="Gill Sans MT"/>
              <a:cs typeface="Gill Sans MT"/>
            </a:endParaRPr>
          </a:p>
          <a:p>
            <a:pPr marL="356870" marR="478155" indent="-344805">
              <a:lnSpc>
                <a:spcPct val="15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Understand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how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 CFPB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routes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processes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consumer complaints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 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develop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further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modeling capabilities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for </a:t>
            </a:r>
            <a:r>
              <a:rPr sz="2400" b="1" spc="-15" dirty="0">
                <a:solidFill>
                  <a:srgbClr val="5E5E5E"/>
                </a:solidFill>
                <a:latin typeface="Gill Sans MT"/>
                <a:cs typeface="Gill Sans MT"/>
              </a:rPr>
              <a:t>sub-product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, </a:t>
            </a:r>
            <a:r>
              <a:rPr sz="2400" b="1" spc="-5" dirty="0">
                <a:solidFill>
                  <a:srgbClr val="5E5E5E"/>
                </a:solidFill>
                <a:latin typeface="Gill Sans MT"/>
                <a:cs typeface="Gill Sans MT"/>
              </a:rPr>
              <a:t>issue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,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</a:t>
            </a:r>
            <a:r>
              <a:rPr sz="2400" spc="-34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b="1" spc="-5" dirty="0">
                <a:solidFill>
                  <a:srgbClr val="5E5E5E"/>
                </a:solidFill>
                <a:latin typeface="Gill Sans MT"/>
                <a:cs typeface="Gill Sans MT"/>
              </a:rPr>
              <a:t>sub-issue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5E5E5E"/>
              </a:buClr>
              <a:buFont typeface="Arial"/>
              <a:buChar char="•"/>
            </a:pP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E5E5E"/>
              </a:buClr>
              <a:buFont typeface="Arial"/>
              <a:buChar char="•"/>
            </a:pPr>
            <a:endParaRPr sz="2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4189B3"/>
                </a:solidFill>
                <a:latin typeface="Gill Sans MT"/>
                <a:cs typeface="Gill Sans MT"/>
              </a:rPr>
              <a:t>Refine</a:t>
            </a:r>
            <a:r>
              <a:rPr sz="2600" spc="20" dirty="0">
                <a:solidFill>
                  <a:srgbClr val="4189B3"/>
                </a:solidFill>
                <a:latin typeface="Gill Sans MT"/>
                <a:cs typeface="Gill Sans MT"/>
              </a:rPr>
              <a:t> </a:t>
            </a:r>
            <a:r>
              <a:rPr sz="2600" spc="-5" dirty="0">
                <a:solidFill>
                  <a:srgbClr val="4189B3"/>
                </a:solidFill>
                <a:latin typeface="Gill Sans MT"/>
                <a:cs typeface="Gill Sans MT"/>
              </a:rPr>
              <a:t>Models</a:t>
            </a:r>
            <a:endParaRPr sz="2600">
              <a:latin typeface="Gill Sans MT"/>
              <a:cs typeface="Gill Sans MT"/>
            </a:endParaRPr>
          </a:p>
          <a:p>
            <a:pPr marL="469900" indent="-45720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Use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more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than one </a:t>
            </a:r>
            <a:r>
              <a:rPr sz="2400" spc="-40" dirty="0">
                <a:solidFill>
                  <a:srgbClr val="5E5E5E"/>
                </a:solidFill>
                <a:latin typeface="Gill Sans MT"/>
                <a:cs typeface="Gill Sans MT"/>
              </a:rPr>
              <a:t>year’s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worth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of data and 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further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refine</a:t>
            </a:r>
            <a:r>
              <a:rPr sz="2400" spc="-4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parameters</a:t>
            </a:r>
            <a:endParaRPr sz="2400">
              <a:latin typeface="Gill Sans MT"/>
              <a:cs typeface="Gill Sans MT"/>
            </a:endParaRPr>
          </a:p>
          <a:p>
            <a:pPr marL="469900" marR="365125" indent="-457200">
              <a:lnSpc>
                <a:spcPct val="1501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Create Latent Dirichlet Allocation </a:t>
            </a:r>
            <a:r>
              <a:rPr sz="2400" spc="-35" dirty="0">
                <a:solidFill>
                  <a:srgbClr val="5E5E5E"/>
                </a:solidFill>
                <a:latin typeface="Gill Sans MT"/>
                <a:cs typeface="Gill Sans MT"/>
              </a:rPr>
              <a:t>(LDA)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model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develop new</a:t>
            </a:r>
            <a:r>
              <a:rPr sz="2400" spc="-204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classification  categories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 learn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if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they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might be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useful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</a:t>
            </a:r>
            <a:r>
              <a:rPr sz="2400" spc="-6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CFPB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251" y="2561844"/>
            <a:ext cx="6638925" cy="107950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1590"/>
              </a:spcBef>
            </a:pPr>
            <a:r>
              <a:rPr sz="3800" spc="120" dirty="0">
                <a:solidFill>
                  <a:srgbClr val="252525"/>
                </a:solidFill>
              </a:rPr>
              <a:t>PROJECT</a:t>
            </a:r>
            <a:r>
              <a:rPr sz="3800" spc="445" dirty="0">
                <a:solidFill>
                  <a:srgbClr val="252525"/>
                </a:solidFill>
              </a:rPr>
              <a:t> </a:t>
            </a:r>
            <a:r>
              <a:rPr sz="3800" spc="100" dirty="0">
                <a:solidFill>
                  <a:srgbClr val="252525"/>
                </a:solidFill>
              </a:rPr>
              <a:t>OVERVIEW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0292" y="461009"/>
            <a:ext cx="293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About </a:t>
            </a:r>
            <a:r>
              <a:rPr sz="3600" spc="-5" dirty="0"/>
              <a:t>the</a:t>
            </a:r>
            <a:r>
              <a:rPr sz="3600" spc="-95" dirty="0"/>
              <a:t> </a:t>
            </a:r>
            <a:r>
              <a:rPr sz="3600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7458" y="1589278"/>
            <a:ext cx="101517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Submitted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by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consumers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the </a:t>
            </a:r>
            <a:r>
              <a:rPr sz="2400" b="1" spc="-5" dirty="0">
                <a:solidFill>
                  <a:srgbClr val="5E5E5E"/>
                </a:solidFill>
                <a:latin typeface="Gill Sans MT"/>
                <a:cs typeface="Gill Sans MT"/>
              </a:rPr>
              <a:t>Consumer Financial </a:t>
            </a:r>
            <a:r>
              <a:rPr sz="2400" b="1" spc="-10" dirty="0">
                <a:solidFill>
                  <a:srgbClr val="5E5E5E"/>
                </a:solidFill>
                <a:latin typeface="Gill Sans MT"/>
                <a:cs typeface="Gill Sans MT"/>
              </a:rPr>
              <a:t>Protection Bureau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,</a:t>
            </a:r>
            <a:r>
              <a:rPr sz="2400" spc="-13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</a:t>
            </a:r>
            <a:endParaRPr sz="2400">
              <a:latin typeface="Gill Sans MT"/>
              <a:cs typeface="Gill Sans MT"/>
            </a:endParaRPr>
          </a:p>
          <a:p>
            <a:pPr marL="356870" marR="506730">
              <a:lnSpc>
                <a:spcPct val="100000"/>
              </a:lnSpc>
            </a:pP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“U.S.</a:t>
            </a:r>
            <a:r>
              <a:rPr sz="2400" spc="-26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government</a:t>
            </a:r>
            <a:r>
              <a:rPr sz="2400" spc="-3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agency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that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makes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sure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banks,</a:t>
            </a:r>
            <a:r>
              <a:rPr sz="2400" spc="-23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lenders,</a:t>
            </a:r>
            <a:r>
              <a:rPr sz="2400" spc="-26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</a:t>
            </a:r>
            <a:r>
              <a:rPr sz="2400" spc="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other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financial  companies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treat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you</a:t>
            </a:r>
            <a:r>
              <a:rPr sz="2400" spc="-4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60" dirty="0">
                <a:solidFill>
                  <a:srgbClr val="5E5E5E"/>
                </a:solidFill>
                <a:latin typeface="Gill Sans MT"/>
                <a:cs typeface="Gill Sans MT"/>
              </a:rPr>
              <a:t>fairly.”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ill Sans MT"/>
              <a:cs typeface="Gill Sans MT"/>
            </a:endParaRPr>
          </a:p>
          <a:p>
            <a:pPr marL="356870" marR="40513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Consumers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can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submit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 </a:t>
            </a:r>
            <a:r>
              <a:rPr sz="2400" b="1" spc="-15" dirty="0">
                <a:solidFill>
                  <a:srgbClr val="5E5E5E"/>
                </a:solidFill>
                <a:latin typeface="Gill Sans MT"/>
                <a:cs typeface="Gill Sans MT"/>
              </a:rPr>
              <a:t>narrative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of their complaint and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are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prompted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classify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their complaint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in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four</a:t>
            </a:r>
            <a:r>
              <a:rPr sz="2400" spc="-5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categories:</a:t>
            </a:r>
            <a:endParaRPr sz="2400">
              <a:latin typeface="Gill Sans MT"/>
              <a:cs typeface="Gill Sans MT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product</a:t>
            </a:r>
            <a:endParaRPr sz="2400">
              <a:latin typeface="Gill Sans MT"/>
              <a:cs typeface="Gill Sans MT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sub-product</a:t>
            </a:r>
            <a:endParaRPr sz="2400">
              <a:latin typeface="Gill Sans MT"/>
              <a:cs typeface="Gill Sans MT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issue</a:t>
            </a:r>
            <a:endParaRPr sz="2400">
              <a:latin typeface="Gill Sans MT"/>
              <a:cs typeface="Gill Sans MT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sub-issue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966216"/>
            <a:ext cx="2206752" cy="5388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3734" y="461009"/>
            <a:ext cx="3228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Sample</a:t>
            </a:r>
            <a:r>
              <a:rPr sz="3600" spc="-60" dirty="0"/>
              <a:t> </a:t>
            </a:r>
            <a:r>
              <a:rPr sz="3600" spc="-15" dirty="0"/>
              <a:t>Narrative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97458" y="1406728"/>
            <a:ext cx="10535920" cy="4418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Hello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my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name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is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XXXX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XXXX, I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am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being scammed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by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Comenity bank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a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credit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card</a:t>
            </a:r>
            <a:r>
              <a:rPr sz="1600" spc="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provider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for companies The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Children’s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place,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New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York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&amp;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Co.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,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Forever 21 and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Victoria</a:t>
            </a:r>
            <a:r>
              <a:rPr sz="1600" spc="5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Secret.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My original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credit from XXXX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was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{$500.00}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Comenity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bank then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lowers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my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limit</a:t>
            </a:r>
            <a:r>
              <a:rPr sz="1600" spc="-6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  <a:p>
            <a:pPr marL="12700" marR="12700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{$300.00} and began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to charge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overage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fees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along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with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late fees.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then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began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pay  close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attention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to my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other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cards to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find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that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my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limits were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also changed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on them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as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well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incurring overages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and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late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fees.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 marL="12700" marR="127000">
              <a:lnSpc>
                <a:spcPct val="100000"/>
              </a:lnSpc>
            </a:pP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reached out to the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company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Comenity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bank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they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stated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that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they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would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change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my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credit limit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its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original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limits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but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did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not. 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reached out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them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again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and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told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them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will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not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summit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any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payment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until my accounts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are corrected.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Comenity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bank  credit cards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has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impacted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my credit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scores plummeted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a negative</a:t>
            </a:r>
            <a:r>
              <a:rPr sz="1600" spc="-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status.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I’m currently paying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the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price due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the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corruption in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which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has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affected me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in  detrimental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way. 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am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now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in debt over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{$2000.00}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due to the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company charging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overage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fees as well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as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late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fees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even through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COVID-19.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The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initial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credit limits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are  fluctuating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tremendously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and the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company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charges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major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fees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on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each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of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those 4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accounts.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They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are not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willing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to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correct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my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account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and was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nervous when I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said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I </a:t>
            </a:r>
            <a:r>
              <a:rPr sz="1600" spc="-10" dirty="0">
                <a:solidFill>
                  <a:srgbClr val="5E5E5E"/>
                </a:solidFill>
                <a:latin typeface="Courier New"/>
                <a:cs typeface="Courier New"/>
              </a:rPr>
              <a:t>had 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an attorney,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that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is </a:t>
            </a:r>
            <a:r>
              <a:rPr sz="1600" spc="5" dirty="0">
                <a:solidFill>
                  <a:srgbClr val="5E5E5E"/>
                </a:solidFill>
                <a:latin typeface="Courier New"/>
                <a:cs typeface="Courier New"/>
              </a:rPr>
              <a:t>the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reason I’m </a:t>
            </a:r>
            <a:r>
              <a:rPr sz="1600" dirty="0">
                <a:solidFill>
                  <a:srgbClr val="5E5E5E"/>
                </a:solidFill>
                <a:latin typeface="Courier New"/>
                <a:cs typeface="Courier New"/>
              </a:rPr>
              <a:t>reaching out </a:t>
            </a:r>
            <a:r>
              <a:rPr sz="1600" spc="1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1600" spc="-3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ourier New"/>
                <a:cs typeface="Courier New"/>
              </a:rPr>
              <a:t>you.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9465" y="506080"/>
            <a:ext cx="297116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65"/>
              </a:lnSpc>
            </a:pPr>
            <a:r>
              <a:rPr sz="3600" spc="-20" dirty="0">
                <a:solidFill>
                  <a:srgbClr val="4189B3"/>
                </a:solidFill>
                <a:latin typeface="Gill Sans MT"/>
                <a:cs typeface="Gill Sans MT"/>
              </a:rPr>
              <a:t>Project</a:t>
            </a:r>
            <a:r>
              <a:rPr sz="3600" spc="-35" dirty="0">
                <a:solidFill>
                  <a:srgbClr val="4189B3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srgbClr val="4189B3"/>
                </a:solidFill>
                <a:latin typeface="Gill Sans MT"/>
                <a:cs typeface="Gill Sans MT"/>
              </a:rPr>
              <a:t>Purpose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458" y="1525757"/>
            <a:ext cx="10320020" cy="112268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Develop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 Natural Language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Processing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model which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can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use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narratives’</a:t>
            </a:r>
            <a:r>
              <a:rPr sz="2400" spc="-7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text</a:t>
            </a:r>
            <a:endParaRPr sz="2400">
              <a:latin typeface="Gill Sans MT"/>
              <a:cs typeface="Gill Sans MT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alone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to categorize the</a:t>
            </a:r>
            <a:r>
              <a:rPr sz="2400" spc="-3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complaints.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4215" y="478536"/>
            <a:ext cx="4468495" cy="798830"/>
          </a:xfrm>
          <a:custGeom>
            <a:avLst/>
            <a:gdLst/>
            <a:ahLst/>
            <a:cxnLst/>
            <a:rect l="l" t="t" r="r" b="b"/>
            <a:pathLst>
              <a:path w="4468495" h="798830">
                <a:moveTo>
                  <a:pt x="4468368" y="0"/>
                </a:moveTo>
                <a:lnTo>
                  <a:pt x="0" y="0"/>
                </a:lnTo>
                <a:lnTo>
                  <a:pt x="0" y="798576"/>
                </a:lnTo>
                <a:lnTo>
                  <a:pt x="4468368" y="798576"/>
                </a:lnTo>
                <a:lnTo>
                  <a:pt x="4468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022" y="572846"/>
            <a:ext cx="3492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Purpose </a:t>
            </a:r>
            <a:r>
              <a:rPr sz="3600" spc="5" dirty="0"/>
              <a:t>of</a:t>
            </a:r>
            <a:r>
              <a:rPr sz="3600" spc="-55" dirty="0"/>
              <a:t> </a:t>
            </a:r>
            <a:r>
              <a:rPr sz="3600" spc="-15" dirty="0"/>
              <a:t>Project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782692" y="3452571"/>
            <a:ext cx="262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189B3"/>
                </a:solidFill>
                <a:latin typeface="Gill Sans MT"/>
                <a:cs typeface="Gill Sans MT"/>
              </a:rPr>
              <a:t>Business</a:t>
            </a:r>
            <a:r>
              <a:rPr sz="3600" spc="-95" dirty="0">
                <a:solidFill>
                  <a:srgbClr val="4189B3"/>
                </a:solidFill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srgbClr val="4189B3"/>
                </a:solidFill>
                <a:latin typeface="Gill Sans MT"/>
                <a:cs typeface="Gill Sans MT"/>
              </a:rPr>
              <a:t>Case</a:t>
            </a:r>
            <a:endParaRPr sz="3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58" y="4405608"/>
            <a:ext cx="1027366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 NLP model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will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make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classification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of complaints and their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routing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the 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appropriate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teams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more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efficient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than manually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tagged</a:t>
            </a:r>
            <a:r>
              <a:rPr sz="2400" spc="-8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complaints.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8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1724" y="2421635"/>
            <a:ext cx="8991600" cy="1298575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309880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2440"/>
              </a:spcBef>
            </a:pPr>
            <a:r>
              <a:rPr sz="3800" spc="75" dirty="0">
                <a:solidFill>
                  <a:srgbClr val="252525"/>
                </a:solidFill>
              </a:rPr>
              <a:t>EXPLORATORY </a:t>
            </a:r>
            <a:r>
              <a:rPr sz="3800" spc="-114" dirty="0">
                <a:solidFill>
                  <a:srgbClr val="252525"/>
                </a:solidFill>
              </a:rPr>
              <a:t>DATA</a:t>
            </a:r>
            <a:r>
              <a:rPr sz="3800" spc="-635" dirty="0">
                <a:solidFill>
                  <a:srgbClr val="252525"/>
                </a:solidFill>
              </a:rPr>
              <a:t> </a:t>
            </a:r>
            <a:r>
              <a:rPr sz="3800" spc="95" dirty="0">
                <a:solidFill>
                  <a:srgbClr val="252525"/>
                </a:solidFill>
              </a:rPr>
              <a:t>ANALYSIS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869" y="461009"/>
            <a:ext cx="2859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Data</a:t>
            </a:r>
            <a:r>
              <a:rPr sz="3600" spc="-100" dirty="0"/>
              <a:t> </a:t>
            </a:r>
            <a:r>
              <a:rPr sz="3600" spc="-5" dirty="0"/>
              <a:t>Overview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7458" y="1525757"/>
            <a:ext cx="10328275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Includes a </a:t>
            </a:r>
            <a:r>
              <a:rPr sz="2400" spc="-40" dirty="0">
                <a:solidFill>
                  <a:srgbClr val="5E5E5E"/>
                </a:solidFill>
                <a:latin typeface="Gill Sans MT"/>
                <a:cs typeface="Gill Sans MT"/>
              </a:rPr>
              <a:t>year’s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worth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of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submissions 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from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March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2020 to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March</a:t>
            </a:r>
            <a:r>
              <a:rPr sz="2400" spc="1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2021</a:t>
            </a:r>
            <a:endParaRPr sz="2400">
              <a:latin typeface="Gill Sans MT"/>
              <a:cs typeface="Gill Sans MT"/>
            </a:endParaRPr>
          </a:p>
          <a:p>
            <a:pPr marL="356870" marR="899794" indent="-344805">
              <a:lnSpc>
                <a:spcPts val="4320"/>
              </a:lnSpc>
              <a:spcBef>
                <a:spcPts val="3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After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removing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submissions without narratives,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about 162,400</a:t>
            </a:r>
            <a:r>
              <a:rPr sz="2400" spc="-33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complaints 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remained.</a:t>
            </a:r>
            <a:endParaRPr sz="2400">
              <a:latin typeface="Gill Sans MT"/>
              <a:cs typeface="Gill Sans MT"/>
            </a:endParaRPr>
          </a:p>
          <a:p>
            <a:pPr marL="356870" indent="-34480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Complaints 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were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tagged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with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one of nine </a:t>
            </a:r>
            <a:r>
              <a:rPr sz="2400" b="1" spc="-20" dirty="0">
                <a:solidFill>
                  <a:srgbClr val="5E5E5E"/>
                </a:solidFill>
                <a:latin typeface="Gill Sans MT"/>
                <a:cs typeface="Gill Sans MT"/>
              </a:rPr>
              <a:t>product</a:t>
            </a:r>
            <a:r>
              <a:rPr sz="2400" b="1" spc="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areas.</a:t>
            </a:r>
            <a:endParaRPr sz="2400">
              <a:latin typeface="Gill Sans MT"/>
              <a:cs typeface="Gill Sans MT"/>
            </a:endParaRPr>
          </a:p>
          <a:p>
            <a:pPr marL="356870" marR="5080" indent="-34480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For</a:t>
            </a:r>
            <a:r>
              <a:rPr sz="2400" spc="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</a:t>
            </a: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other categories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(</a:t>
            </a:r>
            <a:r>
              <a:rPr sz="2400" b="1" spc="-10" dirty="0">
                <a:solidFill>
                  <a:srgbClr val="5E5E5E"/>
                </a:solidFill>
                <a:latin typeface="Gill Sans MT"/>
                <a:cs typeface="Gill Sans MT"/>
              </a:rPr>
              <a:t>sub-product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,</a:t>
            </a:r>
            <a:r>
              <a:rPr sz="2400" spc="-18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b="1" spc="-5" dirty="0">
                <a:solidFill>
                  <a:srgbClr val="5E5E5E"/>
                </a:solidFill>
                <a:latin typeface="Gill Sans MT"/>
                <a:cs typeface="Gill Sans MT"/>
              </a:rPr>
              <a:t>issue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,</a:t>
            </a:r>
            <a:r>
              <a:rPr sz="2400" spc="-23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b="1" spc="-5" dirty="0">
                <a:solidFill>
                  <a:srgbClr val="5E5E5E"/>
                </a:solidFill>
                <a:latin typeface="Gill Sans MT"/>
                <a:cs typeface="Gill Sans MT"/>
              </a:rPr>
              <a:t>sub-issue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),</a:t>
            </a:r>
            <a:r>
              <a:rPr sz="2400" spc="-24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there</a:t>
            </a:r>
            <a:r>
              <a:rPr sz="2400" spc="1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5E5E5E"/>
                </a:solidFill>
                <a:latin typeface="Gill Sans MT"/>
                <a:cs typeface="Gill Sans MT"/>
              </a:rPr>
              <a:t>were</a:t>
            </a:r>
            <a:r>
              <a:rPr sz="2400" spc="-4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too</a:t>
            </a:r>
            <a:r>
              <a:rPr sz="2400" spc="2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5" dirty="0">
                <a:solidFill>
                  <a:srgbClr val="5E5E5E"/>
                </a:solidFill>
                <a:latin typeface="Gill Sans MT"/>
                <a:cs typeface="Gill Sans MT"/>
              </a:rPr>
              <a:t>many 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tags, often with too </a:t>
            </a:r>
            <a:r>
              <a:rPr sz="2400" spc="-30" dirty="0">
                <a:solidFill>
                  <a:srgbClr val="5E5E5E"/>
                </a:solidFill>
                <a:latin typeface="Gill Sans MT"/>
                <a:cs typeface="Gill Sans MT"/>
              </a:rPr>
              <a:t>few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instances,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be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useful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to train an NLP</a:t>
            </a:r>
            <a:r>
              <a:rPr sz="2400" spc="-46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model.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6846" y="461009"/>
            <a:ext cx="371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</a:t>
            </a:r>
            <a:r>
              <a:rPr sz="3600" spc="-60" dirty="0"/>
              <a:t> </a:t>
            </a:r>
            <a:r>
              <a:rPr sz="3600" spc="-5" dirty="0"/>
              <a:t>Consolidation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6531" y="1703959"/>
            <a:ext cx="560705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Consolidated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the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products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into </a:t>
            </a:r>
            <a:r>
              <a:rPr sz="2400" b="1" spc="-15" dirty="0">
                <a:solidFill>
                  <a:srgbClr val="5E5E5E"/>
                </a:solidFill>
                <a:latin typeface="Gill Sans MT"/>
                <a:cs typeface="Gill Sans MT"/>
              </a:rPr>
              <a:t>five</a:t>
            </a:r>
            <a:r>
              <a:rPr sz="2400" b="1" spc="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5E5E5E"/>
                </a:solidFill>
                <a:latin typeface="Gill Sans MT"/>
                <a:cs typeface="Gill Sans MT"/>
              </a:rPr>
              <a:t>classes: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ill Sans MT"/>
              <a:cs typeface="Gill Sans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credit</a:t>
            </a:r>
            <a:r>
              <a:rPr sz="2400" spc="-3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reporting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5E5E"/>
              </a:buClr>
              <a:buFont typeface="Gill Sans MT"/>
              <a:buAutoNum type="arabicPeriod"/>
            </a:pPr>
            <a:endParaRPr sz="2450">
              <a:latin typeface="Gill Sans MT"/>
              <a:cs typeface="Gill Sans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debt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collection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5E5E"/>
              </a:buClr>
              <a:buFont typeface="Gill Sans MT"/>
              <a:buAutoNum type="arabicPeriod"/>
            </a:pPr>
            <a:endParaRPr sz="2450">
              <a:latin typeface="Gill Sans MT"/>
              <a:cs typeface="Gill Sans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400" spc="5" dirty="0">
                <a:solidFill>
                  <a:srgbClr val="5E5E5E"/>
                </a:solidFill>
                <a:latin typeface="Gill Sans MT"/>
                <a:cs typeface="Gill Sans MT"/>
              </a:rPr>
              <a:t>mortgages </a:t>
            </a:r>
            <a:r>
              <a:rPr sz="2400" dirty="0">
                <a:solidFill>
                  <a:srgbClr val="5E5E5E"/>
                </a:solidFill>
                <a:latin typeface="Gill Sans MT"/>
                <a:cs typeface="Gill Sans MT"/>
              </a:rPr>
              <a:t>and</a:t>
            </a:r>
            <a:r>
              <a:rPr sz="2400" spc="-35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loans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5E5E"/>
              </a:buClr>
              <a:buFont typeface="Gill Sans MT"/>
              <a:buAutoNum type="arabicPeriod"/>
            </a:pPr>
            <a:endParaRPr sz="2450">
              <a:latin typeface="Gill Sans MT"/>
              <a:cs typeface="Gill Sans MT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credit</a:t>
            </a:r>
            <a:r>
              <a:rPr sz="2400" spc="-3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cards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5E5E"/>
              </a:buClr>
              <a:buFont typeface="Gill Sans MT"/>
              <a:buAutoNum type="arabicPeriod"/>
            </a:pPr>
            <a:endParaRPr sz="2450">
              <a:latin typeface="Gill Sans MT"/>
              <a:cs typeface="Gill Sans MT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400" spc="-10" dirty="0">
                <a:solidFill>
                  <a:srgbClr val="5E5E5E"/>
                </a:solidFill>
                <a:latin typeface="Gill Sans MT"/>
                <a:cs typeface="Gill Sans MT"/>
              </a:rPr>
              <a:t>retail</a:t>
            </a:r>
            <a:r>
              <a:rPr sz="2400" spc="-20" dirty="0">
                <a:solidFill>
                  <a:srgbClr val="5E5E5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Gill Sans MT"/>
                <a:cs typeface="Gill Sans MT"/>
              </a:rPr>
              <a:t>banking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935" y="1481632"/>
            <a:ext cx="10045491" cy="442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6407" y="461009"/>
            <a:ext cx="313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Class</a:t>
            </a:r>
            <a:r>
              <a:rPr sz="3600" spc="-65" dirty="0"/>
              <a:t> </a:t>
            </a:r>
            <a:r>
              <a:rPr sz="3600" dirty="0"/>
              <a:t>Imbalances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728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Times New Roman</vt:lpstr>
      <vt:lpstr>Wingdings</vt:lpstr>
      <vt:lpstr>Office Theme</vt:lpstr>
      <vt:lpstr> Classifying Consumer Complaints  Using Natural Language Processing</vt:lpstr>
      <vt:lpstr>PROJECT OVERVIEW</vt:lpstr>
      <vt:lpstr>About the Data</vt:lpstr>
      <vt:lpstr>Sample Narrative</vt:lpstr>
      <vt:lpstr>Purpose of Project</vt:lpstr>
      <vt:lpstr>EXPLORATORY DATA ANALYSIS</vt:lpstr>
      <vt:lpstr>Data Overview</vt:lpstr>
      <vt:lpstr>Class Consolidation</vt:lpstr>
      <vt:lpstr>Class Imbalances</vt:lpstr>
      <vt:lpstr>WORD  PROMINENCE</vt:lpstr>
      <vt:lpstr>MODELING</vt:lpstr>
      <vt:lpstr>Modeling Process</vt:lpstr>
      <vt:lpstr>Modeling Process (cont’d)</vt:lpstr>
      <vt:lpstr>Running Model on Fresh Data</vt:lpstr>
      <vt:lpstr>POST-MODELING EDA</vt:lpstr>
      <vt:lpstr>Top 10 Most Important Features</vt:lpstr>
      <vt:lpstr>Feature Importances: Percentage of Word Prominence per Class</vt:lpstr>
      <vt:lpstr>NEXT STEPS</vt:lpstr>
      <vt:lpstr>Improve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Here’s the Title</dc:title>
  <dc:creator>Henry Alpert</dc:creator>
  <cp:lastModifiedBy>AVINASH GODBOLE</cp:lastModifiedBy>
  <cp:revision>1</cp:revision>
  <dcterms:created xsi:type="dcterms:W3CDTF">2021-09-30T18:46:22Z</dcterms:created>
  <dcterms:modified xsi:type="dcterms:W3CDTF">2021-09-30T18:49:50Z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2021-09-30T00:00:00Z</vt:filetime>
  </property>
</Properties>
</file>