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2"/>
  </p:notesMasterIdLst>
  <p:sldIdLst>
    <p:sldId id="256" r:id="rId2"/>
    <p:sldId id="257" r:id="rId3"/>
    <p:sldId id="258" r:id="rId4"/>
    <p:sldId id="259" r:id="rId5"/>
    <p:sldId id="260" r:id="rId6"/>
    <p:sldId id="265"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79079"/>
  </p:normalViewPr>
  <p:slideViewPr>
    <p:cSldViewPr snapToGrid="0">
      <p:cViewPr varScale="1">
        <p:scale>
          <a:sx n="97" d="100"/>
          <a:sy n="97" d="100"/>
        </p:scale>
        <p:origin x="1400" y="192"/>
      </p:cViewPr>
      <p:guideLst/>
    </p:cSldViewPr>
  </p:slideViewPr>
  <p:notesTextViewPr>
    <p:cViewPr>
      <p:scale>
        <a:sx n="1" d="1"/>
        <a:sy n="1" d="1"/>
      </p:scale>
      <p:origin x="0" y="-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BB16BF-2B4E-2440-B387-A9DA8FD83522}" type="datetimeFigureOut">
              <a:rPr lang="en-US" smtClean="0"/>
              <a:t>6/14/24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87CA80-7F22-AC4A-9F9F-C60A5BC83D4E}" type="slidenum">
              <a:rPr lang="en-US" smtClean="0"/>
              <a:t>‹#›</a:t>
            </a:fld>
            <a:endParaRPr lang="en-US"/>
          </a:p>
        </p:txBody>
      </p:sp>
    </p:spTree>
    <p:extLst>
      <p:ext uri="{BB962C8B-B14F-4D97-AF65-F5344CB8AC3E}">
        <p14:creationId xmlns:p14="http://schemas.microsoft.com/office/powerpoint/2010/main" val="3830490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welcome to our project demo on 'Heart Disease Prediction using Machine Learning.' We are the Data Smiths team, comprising Sai Kiran </a:t>
            </a:r>
            <a:r>
              <a:rPr lang="en-US" dirty="0" err="1"/>
              <a:t>Bommena</a:t>
            </a:r>
            <a:r>
              <a:rPr lang="en-US" dirty="0"/>
              <a:t>, </a:t>
            </a:r>
            <a:r>
              <a:rPr lang="en-US" dirty="0" err="1"/>
              <a:t>Avinash</a:t>
            </a:r>
            <a:r>
              <a:rPr lang="en-US" dirty="0"/>
              <a:t> Betha, and Vamsi </a:t>
            </a:r>
            <a:r>
              <a:rPr lang="en-US" dirty="0" err="1"/>
              <a:t>Routhu</a:t>
            </a:r>
            <a:r>
              <a:rPr lang="en-US" dirty="0"/>
              <a:t>. This project is part of our DSC 478 course. Our goal is to leverage machine learning to predict heart disease, which is a leading cause of death worldwide. Early prediction can significantly improve patient outcomes by enabling timely interventions.</a:t>
            </a:r>
          </a:p>
        </p:txBody>
      </p:sp>
      <p:sp>
        <p:nvSpPr>
          <p:cNvPr id="4" name="Slide Number Placeholder 3"/>
          <p:cNvSpPr>
            <a:spLocks noGrp="1"/>
          </p:cNvSpPr>
          <p:nvPr>
            <p:ph type="sldNum" sz="quarter" idx="5"/>
          </p:nvPr>
        </p:nvSpPr>
        <p:spPr/>
        <p:txBody>
          <a:bodyPr/>
          <a:lstStyle/>
          <a:p>
            <a:fld id="{0987CA80-7F22-AC4A-9F9F-C60A5BC83D4E}" type="slidenum">
              <a:rPr lang="en-US" smtClean="0"/>
              <a:t>1</a:t>
            </a:fld>
            <a:endParaRPr lang="en-US"/>
          </a:p>
        </p:txBody>
      </p:sp>
    </p:spTree>
    <p:extLst>
      <p:ext uri="{BB962C8B-B14F-4D97-AF65-F5344CB8AC3E}">
        <p14:creationId xmlns:p14="http://schemas.microsoft.com/office/powerpoint/2010/main" val="143261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Future Work:</a:t>
            </a:r>
          </a:p>
          <a:p>
            <a:pPr>
              <a:buFont typeface="Arial" panose="020B0604020202020204" pitchFamily="34" charset="0"/>
              <a:buChar char="•"/>
            </a:pPr>
            <a:r>
              <a:rPr lang="en-US" dirty="0"/>
              <a:t>We can Explore advanced models such as Gradient Boosting Machines (GBM) and </a:t>
            </a:r>
            <a:r>
              <a:rPr lang="en-US" dirty="0" err="1"/>
              <a:t>XGBoost</a:t>
            </a:r>
            <a:r>
              <a:rPr lang="en-US" dirty="0"/>
              <a:t>.</a:t>
            </a:r>
          </a:p>
          <a:p>
            <a:pPr>
              <a:buFont typeface="Arial" panose="020B0604020202020204" pitchFamily="34" charset="0"/>
              <a:buChar char="•"/>
            </a:pPr>
            <a:r>
              <a:rPr lang="en-US" dirty="0"/>
              <a:t>Performing hyperparameter tuning to optimize model performance.</a:t>
            </a:r>
          </a:p>
          <a:p>
            <a:pPr>
              <a:buFont typeface="Arial" panose="020B0604020202020204" pitchFamily="34" charset="0"/>
              <a:buChar char="•"/>
            </a:pPr>
            <a:r>
              <a:rPr lang="en-US" dirty="0"/>
              <a:t>Implementing cross-validation techniques to ensure model robustness.</a:t>
            </a:r>
          </a:p>
          <a:p>
            <a:pPr>
              <a:buFont typeface="Arial" panose="020B0604020202020204" pitchFamily="34" charset="0"/>
              <a:buChar char="•"/>
            </a:pPr>
            <a:r>
              <a:rPr lang="en-US" dirty="0"/>
              <a:t>Investigating methods for handling class imbalance, such as SMOTE or adjusting class weights.</a:t>
            </a:r>
          </a:p>
          <a:p>
            <a:br>
              <a:rPr lang="en-US" dirty="0"/>
            </a:br>
            <a:r>
              <a:rPr lang="en-US" dirty="0"/>
              <a:t>In conclusion, our project successfully demonstrated the use of machine learning techniques to predict heart disease and highlighted key factors contributing to the condition. The insights derived from our models can inform better diagnostic tools and personalized treatment plans. For future work, we plan to experiment with more advanced models like </a:t>
            </a:r>
            <a:r>
              <a:rPr lang="en-US" dirty="0" err="1"/>
              <a:t>XGBoost</a:t>
            </a:r>
            <a:r>
              <a:rPr lang="en-US" dirty="0"/>
              <a:t>, perform hyperparameter tuning to optimize model performance, and explore real-world applications of our model in clinical settings. </a:t>
            </a:r>
            <a:r>
              <a:rPr lang="en-US"/>
              <a:t>By collaborating with medical professionals, we aim to validate and refine our models for practical use.</a:t>
            </a:r>
            <a:endParaRPr lang="en-US" dirty="0"/>
          </a:p>
        </p:txBody>
      </p:sp>
      <p:sp>
        <p:nvSpPr>
          <p:cNvPr id="4" name="Slide Number Placeholder 3"/>
          <p:cNvSpPr>
            <a:spLocks noGrp="1"/>
          </p:cNvSpPr>
          <p:nvPr>
            <p:ph type="sldNum" sz="quarter" idx="5"/>
          </p:nvPr>
        </p:nvSpPr>
        <p:spPr/>
        <p:txBody>
          <a:bodyPr/>
          <a:lstStyle/>
          <a:p>
            <a:fld id="{0987CA80-7F22-AC4A-9F9F-C60A5BC83D4E}" type="slidenum">
              <a:rPr lang="en-US" smtClean="0"/>
              <a:t>10</a:t>
            </a:fld>
            <a:endParaRPr lang="en-US"/>
          </a:p>
        </p:txBody>
      </p:sp>
    </p:spTree>
    <p:extLst>
      <p:ext uri="{BB962C8B-B14F-4D97-AF65-F5344CB8AC3E}">
        <p14:creationId xmlns:p14="http://schemas.microsoft.com/office/powerpoint/2010/main" val="3761481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 objective of our project was to analyze the UCI Heart Disease dataset to identify key predictors of heart disease. We aimed to develop models that could predict the presence of heart disease and extract insights that could inform medical research and practice. By understanding these predictors, we hope to contribute to better diagnostic tools and personalized treatment plans.</a:t>
            </a:r>
          </a:p>
        </p:txBody>
      </p:sp>
      <p:sp>
        <p:nvSpPr>
          <p:cNvPr id="4" name="Slide Number Placeholder 3"/>
          <p:cNvSpPr>
            <a:spLocks noGrp="1"/>
          </p:cNvSpPr>
          <p:nvPr>
            <p:ph type="sldNum" sz="quarter" idx="5"/>
          </p:nvPr>
        </p:nvSpPr>
        <p:spPr/>
        <p:txBody>
          <a:bodyPr/>
          <a:lstStyle/>
          <a:p>
            <a:fld id="{0987CA80-7F22-AC4A-9F9F-C60A5BC83D4E}" type="slidenum">
              <a:rPr lang="en-US" smtClean="0"/>
              <a:t>2</a:t>
            </a:fld>
            <a:endParaRPr lang="en-US"/>
          </a:p>
        </p:txBody>
      </p:sp>
    </p:spTree>
    <p:extLst>
      <p:ext uri="{BB962C8B-B14F-4D97-AF65-F5344CB8AC3E}">
        <p14:creationId xmlns:p14="http://schemas.microsoft.com/office/powerpoint/2010/main" val="4167905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utilized the UCI Heart Disease dataset, which comprises 920 entries and 16 clinical attributes. This dataset includes various attributes such as age, sex, type of chest pain, resting blood pressure, and cholesterol levels. These attributes are critical as they encompass a wide range of factors that can influence heart health. For instance, age and cholesterol levels are well-known risk factors for heart disease.</a:t>
            </a:r>
          </a:p>
        </p:txBody>
      </p:sp>
      <p:sp>
        <p:nvSpPr>
          <p:cNvPr id="4" name="Slide Number Placeholder 3"/>
          <p:cNvSpPr>
            <a:spLocks noGrp="1"/>
          </p:cNvSpPr>
          <p:nvPr>
            <p:ph type="sldNum" sz="quarter" idx="5"/>
          </p:nvPr>
        </p:nvSpPr>
        <p:spPr/>
        <p:txBody>
          <a:bodyPr/>
          <a:lstStyle/>
          <a:p>
            <a:fld id="{0987CA80-7F22-AC4A-9F9F-C60A5BC83D4E}" type="slidenum">
              <a:rPr lang="en-US" smtClean="0"/>
              <a:t>3</a:t>
            </a:fld>
            <a:endParaRPr lang="en-US"/>
          </a:p>
        </p:txBody>
      </p:sp>
    </p:spTree>
    <p:extLst>
      <p:ext uri="{BB962C8B-B14F-4D97-AF65-F5344CB8AC3E}">
        <p14:creationId xmlns:p14="http://schemas.microsoft.com/office/powerpoint/2010/main" val="953079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preprocessing is a crucial step in preparing the dataset for analysis. We started by imputing missing values to ensure no data was lost, which is essential for maintaining the integrity of the dataset. Next, we normalized the data to bring all features to a similar scale, as this is important for algorithms that are sensitive to the scale of input data. Additionally, we transformed skewed data distributions to achieve a more uniform distribution, making it easier for the models to learn from the data.</a:t>
            </a:r>
          </a:p>
        </p:txBody>
      </p:sp>
      <p:sp>
        <p:nvSpPr>
          <p:cNvPr id="4" name="Slide Number Placeholder 3"/>
          <p:cNvSpPr>
            <a:spLocks noGrp="1"/>
          </p:cNvSpPr>
          <p:nvPr>
            <p:ph type="sldNum" sz="quarter" idx="5"/>
          </p:nvPr>
        </p:nvSpPr>
        <p:spPr/>
        <p:txBody>
          <a:bodyPr/>
          <a:lstStyle/>
          <a:p>
            <a:fld id="{0987CA80-7F22-AC4A-9F9F-C60A5BC83D4E}" type="slidenum">
              <a:rPr lang="en-US" smtClean="0"/>
              <a:t>4</a:t>
            </a:fld>
            <a:endParaRPr lang="en-US"/>
          </a:p>
        </p:txBody>
      </p:sp>
    </p:spTree>
    <p:extLst>
      <p:ext uri="{BB962C8B-B14F-4D97-AF65-F5344CB8AC3E}">
        <p14:creationId xmlns:p14="http://schemas.microsoft.com/office/powerpoint/2010/main" val="3420115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conducted extensive exploratory data analysis to gain insights into the dataset. Visualizations such as age distribution and cholesterol distribution helped us understand the demographic spread and risk factors in the population. Scatter plots like maximum heart rate versus ST depression highlighted relationships between features. Statistical analysis revealed significant predictors and correlations, such as the strong relationship between cholesterol levels and heart disease.</a:t>
            </a:r>
          </a:p>
        </p:txBody>
      </p:sp>
      <p:sp>
        <p:nvSpPr>
          <p:cNvPr id="4" name="Slide Number Placeholder 3"/>
          <p:cNvSpPr>
            <a:spLocks noGrp="1"/>
          </p:cNvSpPr>
          <p:nvPr>
            <p:ph type="sldNum" sz="quarter" idx="5"/>
          </p:nvPr>
        </p:nvSpPr>
        <p:spPr/>
        <p:txBody>
          <a:bodyPr/>
          <a:lstStyle/>
          <a:p>
            <a:fld id="{0987CA80-7F22-AC4A-9F9F-C60A5BC83D4E}" type="slidenum">
              <a:rPr lang="en-US" smtClean="0"/>
              <a:t>5</a:t>
            </a:fld>
            <a:endParaRPr lang="en-US"/>
          </a:p>
        </p:txBody>
      </p:sp>
    </p:spTree>
    <p:extLst>
      <p:ext uri="{BB962C8B-B14F-4D97-AF65-F5344CB8AC3E}">
        <p14:creationId xmlns:p14="http://schemas.microsoft.com/office/powerpoint/2010/main" val="94714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feature engineering, we created interaction terms and polynomial features to capture non-linear relationships in the data. For example, interactions between age and cholesterol levels can reveal compound risk factors for heart disease. We also applied dimensionality reduction techniques like Principal Component Analysis (PCA) to reduce the number of features while retaining the most important information, which helps in improving model performance and reducing overfitting.</a:t>
            </a:r>
          </a:p>
        </p:txBody>
      </p:sp>
      <p:sp>
        <p:nvSpPr>
          <p:cNvPr id="4" name="Slide Number Placeholder 3"/>
          <p:cNvSpPr>
            <a:spLocks noGrp="1"/>
          </p:cNvSpPr>
          <p:nvPr>
            <p:ph type="sldNum" sz="quarter" idx="5"/>
          </p:nvPr>
        </p:nvSpPr>
        <p:spPr/>
        <p:txBody>
          <a:bodyPr/>
          <a:lstStyle/>
          <a:p>
            <a:fld id="{0987CA80-7F22-AC4A-9F9F-C60A5BC83D4E}" type="slidenum">
              <a:rPr lang="en-US" smtClean="0"/>
              <a:t>6</a:t>
            </a:fld>
            <a:endParaRPr lang="en-US"/>
          </a:p>
        </p:txBody>
      </p:sp>
    </p:spTree>
    <p:extLst>
      <p:ext uri="{BB962C8B-B14F-4D97-AF65-F5344CB8AC3E}">
        <p14:creationId xmlns:p14="http://schemas.microsoft.com/office/powerpoint/2010/main" val="1228613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implemented various machine learning models, including logistic regression, decision trees, and random forest classifiers. Logistic regression served as a baseline model due to its simplicity and interpretability. Decision trees helped us understand the importance of different features, while random forest, an ensemble method, provided improved predictive performance. We evaluated these models using metrics such as ROC-AUC, precision-recall, and feature importance to assess their performance and interpretability. The ROC-AUC score, in particular, helped us understand the model's ability to distinguish between classes.</a:t>
            </a:r>
          </a:p>
        </p:txBody>
      </p:sp>
      <p:sp>
        <p:nvSpPr>
          <p:cNvPr id="4" name="Slide Number Placeholder 3"/>
          <p:cNvSpPr>
            <a:spLocks noGrp="1"/>
          </p:cNvSpPr>
          <p:nvPr>
            <p:ph type="sldNum" sz="quarter" idx="5"/>
          </p:nvPr>
        </p:nvSpPr>
        <p:spPr/>
        <p:txBody>
          <a:bodyPr/>
          <a:lstStyle/>
          <a:p>
            <a:fld id="{0987CA80-7F22-AC4A-9F9F-C60A5BC83D4E}" type="slidenum">
              <a:rPr lang="en-US" smtClean="0"/>
              <a:t>7</a:t>
            </a:fld>
            <a:endParaRPr lang="en-US"/>
          </a:p>
        </p:txBody>
      </p:sp>
    </p:spTree>
    <p:extLst>
      <p:ext uri="{BB962C8B-B14F-4D97-AF65-F5344CB8AC3E}">
        <p14:creationId xmlns:p14="http://schemas.microsoft.com/office/powerpoint/2010/main" val="1855307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Summary of Results:</a:t>
            </a:r>
          </a:p>
          <a:p>
            <a:pPr>
              <a:buFont typeface="Arial" panose="020B0604020202020204" pitchFamily="34" charset="0"/>
              <a:buChar char="•"/>
            </a:pPr>
            <a:r>
              <a:rPr lang="en-US" b="1" dirty="0"/>
              <a:t>Logistic Regression:</a:t>
            </a:r>
            <a:endParaRPr lang="en-US" dirty="0"/>
          </a:p>
          <a:p>
            <a:pPr marL="742950" lvl="1" indent="-285750">
              <a:buFont typeface="Arial" panose="020B0604020202020204" pitchFamily="34" charset="0"/>
              <a:buChar char="•"/>
            </a:pPr>
            <a:r>
              <a:rPr lang="en-US" dirty="0"/>
              <a:t>Accuracy: 62%</a:t>
            </a:r>
          </a:p>
          <a:p>
            <a:pPr marL="742950" lvl="1" indent="-285750">
              <a:buFont typeface="Arial" panose="020B0604020202020204" pitchFamily="34" charset="0"/>
              <a:buChar char="•"/>
            </a:pPr>
            <a:r>
              <a:rPr lang="en-US" dirty="0"/>
              <a:t>Best for classifying the majority class (0)</a:t>
            </a:r>
          </a:p>
          <a:p>
            <a:pPr marL="742950" lvl="1" indent="-285750">
              <a:buFont typeface="Arial" panose="020B0604020202020204" pitchFamily="34" charset="0"/>
              <a:buChar char="•"/>
            </a:pPr>
            <a:r>
              <a:rPr lang="en-US" dirty="0"/>
              <a:t>ROC-AUC: 0.7518</a:t>
            </a:r>
          </a:p>
          <a:p>
            <a:pPr>
              <a:buFont typeface="Arial" panose="020B0604020202020204" pitchFamily="34" charset="0"/>
              <a:buChar char="•"/>
            </a:pPr>
            <a:r>
              <a:rPr lang="en-US" b="1" dirty="0"/>
              <a:t>Random Forest Classifier:</a:t>
            </a:r>
            <a:endParaRPr lang="en-US" dirty="0"/>
          </a:p>
          <a:p>
            <a:pPr marL="742950" lvl="1" indent="-285750">
              <a:buFont typeface="Arial" panose="020B0604020202020204" pitchFamily="34" charset="0"/>
              <a:buChar char="•"/>
            </a:pPr>
            <a:r>
              <a:rPr lang="en-US" dirty="0"/>
              <a:t>Accuracy: 60%</a:t>
            </a:r>
          </a:p>
          <a:p>
            <a:pPr marL="742950" lvl="1" indent="-285750">
              <a:buFont typeface="Arial" panose="020B0604020202020204" pitchFamily="34" charset="0"/>
              <a:buChar char="•"/>
            </a:pPr>
            <a:r>
              <a:rPr lang="en-US" dirty="0"/>
              <a:t>Better precision and recall for minority classes than logistic regression</a:t>
            </a:r>
          </a:p>
          <a:p>
            <a:pPr marL="742950" lvl="1" indent="-285750">
              <a:buFont typeface="Arial" panose="020B0604020202020204" pitchFamily="34" charset="0"/>
              <a:buChar char="•"/>
            </a:pPr>
            <a:r>
              <a:rPr lang="en-US" dirty="0"/>
              <a:t>ROC-AUC: 0.7953</a:t>
            </a:r>
          </a:p>
          <a:p>
            <a:pPr>
              <a:buFont typeface="Arial" panose="020B0604020202020204" pitchFamily="34" charset="0"/>
              <a:buChar char="•"/>
            </a:pPr>
            <a:r>
              <a:rPr lang="en-US" b="1" dirty="0"/>
              <a:t>Decision Tree Classifier:</a:t>
            </a:r>
            <a:endParaRPr lang="en-US" dirty="0"/>
          </a:p>
          <a:p>
            <a:pPr marL="742950" lvl="1" indent="-285750">
              <a:buFont typeface="Arial" panose="020B0604020202020204" pitchFamily="34" charset="0"/>
              <a:buChar char="•"/>
            </a:pPr>
            <a:r>
              <a:rPr lang="en-US" dirty="0"/>
              <a:t>Accuracy: 53%</a:t>
            </a:r>
          </a:p>
          <a:p>
            <a:pPr marL="742950" lvl="1" indent="-285750">
              <a:buFont typeface="Arial" panose="020B0604020202020204" pitchFamily="34" charset="0"/>
              <a:buChar char="•"/>
            </a:pPr>
            <a:r>
              <a:rPr lang="en-US" dirty="0"/>
              <a:t>Better recall for some minority classes but overall lower performance</a:t>
            </a:r>
          </a:p>
          <a:p>
            <a:pPr marL="742950" lvl="1" indent="-285750">
              <a:buFont typeface="Arial" panose="020B0604020202020204" pitchFamily="34" charset="0"/>
              <a:buChar char="•"/>
            </a:pPr>
            <a:r>
              <a:rPr lang="en-US" dirty="0"/>
              <a:t>ROC-AUC: 0.5852</a:t>
            </a:r>
          </a:p>
          <a:p>
            <a:r>
              <a:rPr lang="en-US" b="1" dirty="0"/>
              <a:t>Conclusion:</a:t>
            </a:r>
          </a:p>
          <a:p>
            <a:pPr>
              <a:buFont typeface="Arial" panose="020B0604020202020204" pitchFamily="34" charset="0"/>
              <a:buChar char="•"/>
            </a:pPr>
            <a:r>
              <a:rPr lang="en-US" dirty="0"/>
              <a:t>The Random Forest classifier performed best overall, particularly in terms of the ROC-AUC score.</a:t>
            </a:r>
          </a:p>
          <a:p>
            <a:pPr>
              <a:buFont typeface="Arial" panose="020B0604020202020204" pitchFamily="34" charset="0"/>
              <a:buChar char="•"/>
            </a:pPr>
            <a:r>
              <a:rPr lang="en-US" dirty="0"/>
              <a:t>Logistic Regression also showed good performance, especially for the majority class.</a:t>
            </a:r>
          </a:p>
          <a:p>
            <a:pPr>
              <a:buFont typeface="Arial" panose="020B0604020202020204" pitchFamily="34" charset="0"/>
              <a:buChar char="•"/>
            </a:pPr>
            <a:r>
              <a:rPr lang="en-US" dirty="0"/>
              <a:t>Decision Trees provided some insights into feature importance but had lower overall performance.</a:t>
            </a:r>
            <a:br>
              <a:rPr lang="en-US" dirty="0"/>
            </a:br>
            <a:br>
              <a:rPr lang="en-US" dirty="0"/>
            </a:br>
            <a:r>
              <a:rPr lang="en-US" dirty="0"/>
              <a:t>Our models identified several significant predictors of heart disease. Cholesterol levels, resting blood pressure, and chest pain type were consistently highlighted as key factors. Among the models, the random forest classifier achieved the best performance, with a higher accuracy and better overall metrics compared to logistic regression and decision trees. The confusion matrix and classification report showed that the random forest model had better precision and recall for most classes, indicating its robustness in predicting heart disease.</a:t>
            </a:r>
          </a:p>
        </p:txBody>
      </p:sp>
      <p:sp>
        <p:nvSpPr>
          <p:cNvPr id="4" name="Slide Number Placeholder 3"/>
          <p:cNvSpPr>
            <a:spLocks noGrp="1"/>
          </p:cNvSpPr>
          <p:nvPr>
            <p:ph type="sldNum" sz="quarter" idx="5"/>
          </p:nvPr>
        </p:nvSpPr>
        <p:spPr/>
        <p:txBody>
          <a:bodyPr/>
          <a:lstStyle/>
          <a:p>
            <a:fld id="{0987CA80-7F22-AC4A-9F9F-C60A5BC83D4E}" type="slidenum">
              <a:rPr lang="en-US" smtClean="0"/>
              <a:t>8</a:t>
            </a:fld>
            <a:endParaRPr lang="en-US"/>
          </a:p>
        </p:txBody>
      </p:sp>
    </p:spTree>
    <p:extLst>
      <p:ext uri="{BB962C8B-B14F-4D97-AF65-F5344CB8AC3E}">
        <p14:creationId xmlns:p14="http://schemas.microsoft.com/office/powerpoint/2010/main" val="1674822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 importance analysis helped us understand which factors were most influential in predicting heart disease. Across our models, age, cholesterol levels, maximum heart rate, and resting blood pressure were identified as the most significant features. For instance, older individuals with higher cholesterol levels and lower maximum heart rates were found to be at a higher risk of heart disease. This information is crucial for medical practitioners to prioritize these factors during diagnosis and treatment.</a:t>
            </a:r>
          </a:p>
        </p:txBody>
      </p:sp>
      <p:sp>
        <p:nvSpPr>
          <p:cNvPr id="4" name="Slide Number Placeholder 3"/>
          <p:cNvSpPr>
            <a:spLocks noGrp="1"/>
          </p:cNvSpPr>
          <p:nvPr>
            <p:ph type="sldNum" sz="quarter" idx="5"/>
          </p:nvPr>
        </p:nvSpPr>
        <p:spPr/>
        <p:txBody>
          <a:bodyPr/>
          <a:lstStyle/>
          <a:p>
            <a:fld id="{0987CA80-7F22-AC4A-9F9F-C60A5BC83D4E}" type="slidenum">
              <a:rPr lang="en-US" smtClean="0"/>
              <a:t>9</a:t>
            </a:fld>
            <a:endParaRPr lang="en-US"/>
          </a:p>
        </p:txBody>
      </p:sp>
    </p:spTree>
    <p:extLst>
      <p:ext uri="{BB962C8B-B14F-4D97-AF65-F5344CB8AC3E}">
        <p14:creationId xmlns:p14="http://schemas.microsoft.com/office/powerpoint/2010/main" val="979481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F1B058-3F6B-8141-862A-8540463EE741}" type="datetimeFigureOut">
              <a:rPr lang="en-US" smtClean="0"/>
              <a:t>6/14/24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60B61-7DE9-EE4E-892F-3D927EDEE374}" type="slidenum">
              <a:rPr lang="en-US" smtClean="0"/>
              <a:t>‹#›</a:t>
            </a:fld>
            <a:endParaRPr lang="en-US"/>
          </a:p>
        </p:txBody>
      </p:sp>
    </p:spTree>
    <p:extLst>
      <p:ext uri="{BB962C8B-B14F-4D97-AF65-F5344CB8AC3E}">
        <p14:creationId xmlns:p14="http://schemas.microsoft.com/office/powerpoint/2010/main" val="476983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F1B058-3F6B-8141-862A-8540463EE741}" type="datetimeFigureOut">
              <a:rPr lang="en-US" smtClean="0"/>
              <a:t>6/14/24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60B61-7DE9-EE4E-892F-3D927EDEE374}" type="slidenum">
              <a:rPr lang="en-US" smtClean="0"/>
              <a:t>‹#›</a:t>
            </a:fld>
            <a:endParaRPr lang="en-US"/>
          </a:p>
        </p:txBody>
      </p:sp>
    </p:spTree>
    <p:extLst>
      <p:ext uri="{BB962C8B-B14F-4D97-AF65-F5344CB8AC3E}">
        <p14:creationId xmlns:p14="http://schemas.microsoft.com/office/powerpoint/2010/main" val="1927487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F1B058-3F6B-8141-862A-8540463EE741}" type="datetimeFigureOut">
              <a:rPr lang="en-US" smtClean="0"/>
              <a:t>6/14/24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60B61-7DE9-EE4E-892F-3D927EDEE37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50131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F1B058-3F6B-8141-862A-8540463EE741}" type="datetimeFigureOut">
              <a:rPr lang="en-US" smtClean="0"/>
              <a:t>6/14/24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60B61-7DE9-EE4E-892F-3D927EDEE374}" type="slidenum">
              <a:rPr lang="en-US" smtClean="0"/>
              <a:t>‹#›</a:t>
            </a:fld>
            <a:endParaRPr lang="en-US"/>
          </a:p>
        </p:txBody>
      </p:sp>
    </p:spTree>
    <p:extLst>
      <p:ext uri="{BB962C8B-B14F-4D97-AF65-F5344CB8AC3E}">
        <p14:creationId xmlns:p14="http://schemas.microsoft.com/office/powerpoint/2010/main" val="2272570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F1B058-3F6B-8141-862A-8540463EE741}" type="datetimeFigureOut">
              <a:rPr lang="en-US" smtClean="0"/>
              <a:t>6/14/24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60B61-7DE9-EE4E-892F-3D927EDEE37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836996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F1B058-3F6B-8141-862A-8540463EE741}" type="datetimeFigureOut">
              <a:rPr lang="en-US" smtClean="0"/>
              <a:t>6/14/24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60B61-7DE9-EE4E-892F-3D927EDEE374}" type="slidenum">
              <a:rPr lang="en-US" smtClean="0"/>
              <a:t>‹#›</a:t>
            </a:fld>
            <a:endParaRPr lang="en-US"/>
          </a:p>
        </p:txBody>
      </p:sp>
    </p:spTree>
    <p:extLst>
      <p:ext uri="{BB962C8B-B14F-4D97-AF65-F5344CB8AC3E}">
        <p14:creationId xmlns:p14="http://schemas.microsoft.com/office/powerpoint/2010/main" val="1752960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F1B058-3F6B-8141-862A-8540463EE741}" type="datetimeFigureOut">
              <a:rPr lang="en-US" smtClean="0"/>
              <a:t>6/14/24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60B61-7DE9-EE4E-892F-3D927EDEE374}" type="slidenum">
              <a:rPr lang="en-US" smtClean="0"/>
              <a:t>‹#›</a:t>
            </a:fld>
            <a:endParaRPr lang="en-US"/>
          </a:p>
        </p:txBody>
      </p:sp>
    </p:spTree>
    <p:extLst>
      <p:ext uri="{BB962C8B-B14F-4D97-AF65-F5344CB8AC3E}">
        <p14:creationId xmlns:p14="http://schemas.microsoft.com/office/powerpoint/2010/main" val="1353656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F1B058-3F6B-8141-862A-8540463EE741}" type="datetimeFigureOut">
              <a:rPr lang="en-US" smtClean="0"/>
              <a:t>6/14/24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60B61-7DE9-EE4E-892F-3D927EDEE374}" type="slidenum">
              <a:rPr lang="en-US" smtClean="0"/>
              <a:t>‹#›</a:t>
            </a:fld>
            <a:endParaRPr lang="en-US"/>
          </a:p>
        </p:txBody>
      </p:sp>
    </p:spTree>
    <p:extLst>
      <p:ext uri="{BB962C8B-B14F-4D97-AF65-F5344CB8AC3E}">
        <p14:creationId xmlns:p14="http://schemas.microsoft.com/office/powerpoint/2010/main" val="2810800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F1B058-3F6B-8141-862A-8540463EE741}" type="datetimeFigureOut">
              <a:rPr lang="en-US" smtClean="0"/>
              <a:t>6/14/24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60B61-7DE9-EE4E-892F-3D927EDEE374}" type="slidenum">
              <a:rPr lang="en-US" smtClean="0"/>
              <a:t>‹#›</a:t>
            </a:fld>
            <a:endParaRPr lang="en-US"/>
          </a:p>
        </p:txBody>
      </p:sp>
    </p:spTree>
    <p:extLst>
      <p:ext uri="{BB962C8B-B14F-4D97-AF65-F5344CB8AC3E}">
        <p14:creationId xmlns:p14="http://schemas.microsoft.com/office/powerpoint/2010/main" val="1908682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F1B058-3F6B-8141-862A-8540463EE741}" type="datetimeFigureOut">
              <a:rPr lang="en-US" smtClean="0"/>
              <a:t>6/14/24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60B61-7DE9-EE4E-892F-3D927EDEE374}" type="slidenum">
              <a:rPr lang="en-US" smtClean="0"/>
              <a:t>‹#›</a:t>
            </a:fld>
            <a:endParaRPr lang="en-US"/>
          </a:p>
        </p:txBody>
      </p:sp>
    </p:spTree>
    <p:extLst>
      <p:ext uri="{BB962C8B-B14F-4D97-AF65-F5344CB8AC3E}">
        <p14:creationId xmlns:p14="http://schemas.microsoft.com/office/powerpoint/2010/main" val="2983646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F1B058-3F6B-8141-862A-8540463EE741}" type="datetimeFigureOut">
              <a:rPr lang="en-US" smtClean="0"/>
              <a:t>6/14/24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060B61-7DE9-EE4E-892F-3D927EDEE374}" type="slidenum">
              <a:rPr lang="en-US" smtClean="0"/>
              <a:t>‹#›</a:t>
            </a:fld>
            <a:endParaRPr lang="en-US"/>
          </a:p>
        </p:txBody>
      </p:sp>
    </p:spTree>
    <p:extLst>
      <p:ext uri="{BB962C8B-B14F-4D97-AF65-F5344CB8AC3E}">
        <p14:creationId xmlns:p14="http://schemas.microsoft.com/office/powerpoint/2010/main" val="3969275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F1B058-3F6B-8141-862A-8540463EE741}" type="datetimeFigureOut">
              <a:rPr lang="en-US" smtClean="0"/>
              <a:t>6/14/24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060B61-7DE9-EE4E-892F-3D927EDEE374}" type="slidenum">
              <a:rPr lang="en-US" smtClean="0"/>
              <a:t>‹#›</a:t>
            </a:fld>
            <a:endParaRPr lang="en-US"/>
          </a:p>
        </p:txBody>
      </p:sp>
    </p:spTree>
    <p:extLst>
      <p:ext uri="{BB962C8B-B14F-4D97-AF65-F5344CB8AC3E}">
        <p14:creationId xmlns:p14="http://schemas.microsoft.com/office/powerpoint/2010/main" val="1874396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F1B058-3F6B-8141-862A-8540463EE741}" type="datetimeFigureOut">
              <a:rPr lang="en-US" smtClean="0"/>
              <a:t>6/14/24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060B61-7DE9-EE4E-892F-3D927EDEE374}" type="slidenum">
              <a:rPr lang="en-US" smtClean="0"/>
              <a:t>‹#›</a:t>
            </a:fld>
            <a:endParaRPr lang="en-US"/>
          </a:p>
        </p:txBody>
      </p:sp>
    </p:spTree>
    <p:extLst>
      <p:ext uri="{BB962C8B-B14F-4D97-AF65-F5344CB8AC3E}">
        <p14:creationId xmlns:p14="http://schemas.microsoft.com/office/powerpoint/2010/main" val="4017281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F1B058-3F6B-8141-862A-8540463EE741}" type="datetimeFigureOut">
              <a:rPr lang="en-US" smtClean="0"/>
              <a:t>6/14/24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060B61-7DE9-EE4E-892F-3D927EDEE374}" type="slidenum">
              <a:rPr lang="en-US" smtClean="0"/>
              <a:t>‹#›</a:t>
            </a:fld>
            <a:endParaRPr lang="en-US"/>
          </a:p>
        </p:txBody>
      </p:sp>
    </p:spTree>
    <p:extLst>
      <p:ext uri="{BB962C8B-B14F-4D97-AF65-F5344CB8AC3E}">
        <p14:creationId xmlns:p14="http://schemas.microsoft.com/office/powerpoint/2010/main" val="3171964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F1B058-3F6B-8141-862A-8540463EE741}" type="datetimeFigureOut">
              <a:rPr lang="en-US" smtClean="0"/>
              <a:t>6/14/24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060B61-7DE9-EE4E-892F-3D927EDEE374}" type="slidenum">
              <a:rPr lang="en-US" smtClean="0"/>
              <a:t>‹#›</a:t>
            </a:fld>
            <a:endParaRPr lang="en-US"/>
          </a:p>
        </p:txBody>
      </p:sp>
    </p:spTree>
    <p:extLst>
      <p:ext uri="{BB962C8B-B14F-4D97-AF65-F5344CB8AC3E}">
        <p14:creationId xmlns:p14="http://schemas.microsoft.com/office/powerpoint/2010/main" val="2584696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F1B058-3F6B-8141-862A-8540463EE741}" type="datetimeFigureOut">
              <a:rPr lang="en-US" smtClean="0"/>
              <a:t>6/14/24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060B61-7DE9-EE4E-892F-3D927EDEE374}" type="slidenum">
              <a:rPr lang="en-US" smtClean="0"/>
              <a:t>‹#›</a:t>
            </a:fld>
            <a:endParaRPr lang="en-US"/>
          </a:p>
        </p:txBody>
      </p:sp>
    </p:spTree>
    <p:extLst>
      <p:ext uri="{BB962C8B-B14F-4D97-AF65-F5344CB8AC3E}">
        <p14:creationId xmlns:p14="http://schemas.microsoft.com/office/powerpoint/2010/main" val="3697027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BF1B058-3F6B-8141-862A-8540463EE741}" type="datetimeFigureOut">
              <a:rPr lang="en-US" smtClean="0"/>
              <a:t>6/14/24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4060B61-7DE9-EE4E-892F-3D927EDEE374}" type="slidenum">
              <a:rPr lang="en-US" smtClean="0"/>
              <a:t>‹#›</a:t>
            </a:fld>
            <a:endParaRPr lang="en-US"/>
          </a:p>
        </p:txBody>
      </p:sp>
    </p:spTree>
    <p:extLst>
      <p:ext uri="{BB962C8B-B14F-4D97-AF65-F5344CB8AC3E}">
        <p14:creationId xmlns:p14="http://schemas.microsoft.com/office/powerpoint/2010/main" val="260964756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E167A-9208-D0D3-AA93-31BFF10AD089}"/>
              </a:ext>
            </a:extLst>
          </p:cNvPr>
          <p:cNvSpPr>
            <a:spLocks noGrp="1"/>
          </p:cNvSpPr>
          <p:nvPr>
            <p:ph type="ctrTitle"/>
          </p:nvPr>
        </p:nvSpPr>
        <p:spPr/>
        <p:txBody>
          <a:bodyPr>
            <a:normAutofit fontScale="90000"/>
          </a:bodyPr>
          <a:lstStyle/>
          <a:p>
            <a:r>
              <a:rPr lang="en-US" dirty="0"/>
              <a:t>Heart Disease Prediction using Machine Learning</a:t>
            </a:r>
          </a:p>
        </p:txBody>
      </p:sp>
      <p:sp>
        <p:nvSpPr>
          <p:cNvPr id="3" name="Subtitle 2">
            <a:extLst>
              <a:ext uri="{FF2B5EF4-FFF2-40B4-BE49-F238E27FC236}">
                <a16:creationId xmlns:a16="http://schemas.microsoft.com/office/drawing/2014/main" id="{AC68B8B6-A5A4-90F1-699F-87D754F85C9C}"/>
              </a:ext>
            </a:extLst>
          </p:cNvPr>
          <p:cNvSpPr>
            <a:spLocks noGrp="1"/>
          </p:cNvSpPr>
          <p:nvPr>
            <p:ph type="subTitle" idx="1"/>
          </p:nvPr>
        </p:nvSpPr>
        <p:spPr>
          <a:xfrm>
            <a:off x="1524000" y="4002157"/>
            <a:ext cx="9144000" cy="1987479"/>
          </a:xfrm>
        </p:spPr>
        <p:txBody>
          <a:bodyPr/>
          <a:lstStyle/>
          <a:p>
            <a:r>
              <a:rPr lang="en-US" dirty="0"/>
              <a:t>Team Members: Sai Kiran </a:t>
            </a:r>
            <a:r>
              <a:rPr lang="en-US" dirty="0" err="1"/>
              <a:t>Bommena</a:t>
            </a:r>
            <a:r>
              <a:rPr lang="en-US" dirty="0"/>
              <a:t>, </a:t>
            </a:r>
            <a:r>
              <a:rPr lang="en-US" dirty="0" err="1"/>
              <a:t>Avinash</a:t>
            </a:r>
            <a:r>
              <a:rPr lang="en-US" dirty="0"/>
              <a:t> Betha, Vamsi </a:t>
            </a:r>
            <a:r>
              <a:rPr lang="en-US" dirty="0" err="1"/>
              <a:t>Routhu</a:t>
            </a:r>
            <a:br>
              <a:rPr lang="en-US" dirty="0"/>
            </a:br>
            <a:endParaRPr lang="en-US" dirty="0"/>
          </a:p>
          <a:p>
            <a:r>
              <a:rPr lang="en-US" sz="3200" dirty="0"/>
              <a:t>Course: DSC 478</a:t>
            </a:r>
          </a:p>
        </p:txBody>
      </p:sp>
    </p:spTree>
    <p:extLst>
      <p:ext uri="{BB962C8B-B14F-4D97-AF65-F5344CB8AC3E}">
        <p14:creationId xmlns:p14="http://schemas.microsoft.com/office/powerpoint/2010/main" val="3560560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A3477-27D3-4502-5B42-27083D376B4E}"/>
              </a:ext>
            </a:extLst>
          </p:cNvPr>
          <p:cNvSpPr>
            <a:spLocks noGrp="1"/>
          </p:cNvSpPr>
          <p:nvPr>
            <p:ph type="title"/>
          </p:nvPr>
        </p:nvSpPr>
        <p:spPr/>
        <p:txBody>
          <a:bodyPr/>
          <a:lstStyle/>
          <a:p>
            <a:r>
              <a:rPr lang="en-US" dirty="0"/>
              <a:t>Conclusion and Future Work</a:t>
            </a:r>
          </a:p>
        </p:txBody>
      </p:sp>
      <p:sp>
        <p:nvSpPr>
          <p:cNvPr id="3" name="Content Placeholder 2">
            <a:extLst>
              <a:ext uri="{FF2B5EF4-FFF2-40B4-BE49-F238E27FC236}">
                <a16:creationId xmlns:a16="http://schemas.microsoft.com/office/drawing/2014/main" id="{A5BE108D-E42F-CF7F-7B21-5E55DD818CCE}"/>
              </a:ext>
            </a:extLst>
          </p:cNvPr>
          <p:cNvSpPr>
            <a:spLocks noGrp="1"/>
          </p:cNvSpPr>
          <p:nvPr>
            <p:ph idx="1"/>
          </p:nvPr>
        </p:nvSpPr>
        <p:spPr/>
        <p:txBody>
          <a:bodyPr/>
          <a:lstStyle/>
          <a:p>
            <a:r>
              <a:rPr lang="en-US" dirty="0"/>
              <a:t>Summary of findings</a:t>
            </a:r>
          </a:p>
          <a:p>
            <a:r>
              <a:rPr lang="en-US" dirty="0"/>
              <a:t>Future work: Advanced models, hyperparameter tuning, real-world application</a:t>
            </a:r>
          </a:p>
        </p:txBody>
      </p:sp>
    </p:spTree>
    <p:extLst>
      <p:ext uri="{BB962C8B-B14F-4D97-AF65-F5344CB8AC3E}">
        <p14:creationId xmlns:p14="http://schemas.microsoft.com/office/powerpoint/2010/main" val="3943881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E72DE-4DBF-8A15-659C-92166FBE6A0A}"/>
              </a:ext>
            </a:extLst>
          </p:cNvPr>
          <p:cNvSpPr>
            <a:spLocks noGrp="1"/>
          </p:cNvSpPr>
          <p:nvPr>
            <p:ph type="ctrTitle"/>
          </p:nvPr>
        </p:nvSpPr>
        <p:spPr/>
        <p:txBody>
          <a:bodyPr/>
          <a:lstStyle/>
          <a:p>
            <a:r>
              <a:rPr lang="en-US" dirty="0"/>
              <a:t>Objective</a:t>
            </a:r>
          </a:p>
        </p:txBody>
      </p:sp>
      <p:sp>
        <p:nvSpPr>
          <p:cNvPr id="3" name="Subtitle 2">
            <a:extLst>
              <a:ext uri="{FF2B5EF4-FFF2-40B4-BE49-F238E27FC236}">
                <a16:creationId xmlns:a16="http://schemas.microsoft.com/office/drawing/2014/main" id="{84D96FDA-21BE-460D-EED6-17A658218E2D}"/>
              </a:ext>
            </a:extLst>
          </p:cNvPr>
          <p:cNvSpPr>
            <a:spLocks noGrp="1"/>
          </p:cNvSpPr>
          <p:nvPr>
            <p:ph type="subTitle" idx="1"/>
          </p:nvPr>
        </p:nvSpPr>
        <p:spPr/>
        <p:txBody>
          <a:bodyPr/>
          <a:lstStyle/>
          <a:p>
            <a:r>
              <a:rPr lang="en-US" dirty="0"/>
              <a:t>Analyzing the UCI Heart Disease dataset to predict heart disease and derive actionable insights.</a:t>
            </a:r>
          </a:p>
        </p:txBody>
      </p:sp>
    </p:spTree>
    <p:extLst>
      <p:ext uri="{BB962C8B-B14F-4D97-AF65-F5344CB8AC3E}">
        <p14:creationId xmlns:p14="http://schemas.microsoft.com/office/powerpoint/2010/main" val="581255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B9A7A-FABA-5B21-D4F4-6C0B0EC75A6E}"/>
              </a:ext>
            </a:extLst>
          </p:cNvPr>
          <p:cNvSpPr>
            <a:spLocks noGrp="1"/>
          </p:cNvSpPr>
          <p:nvPr>
            <p:ph type="title"/>
          </p:nvPr>
        </p:nvSpPr>
        <p:spPr/>
        <p:txBody>
          <a:bodyPr/>
          <a:lstStyle/>
          <a:p>
            <a:r>
              <a:rPr lang="en-US" dirty="0"/>
              <a:t>Data Overview</a:t>
            </a:r>
          </a:p>
        </p:txBody>
      </p:sp>
      <p:sp>
        <p:nvSpPr>
          <p:cNvPr id="3" name="Content Placeholder 2">
            <a:extLst>
              <a:ext uri="{FF2B5EF4-FFF2-40B4-BE49-F238E27FC236}">
                <a16:creationId xmlns:a16="http://schemas.microsoft.com/office/drawing/2014/main" id="{FA5BA9FC-25EF-A9ED-421F-5275462E3B38}"/>
              </a:ext>
            </a:extLst>
          </p:cNvPr>
          <p:cNvSpPr>
            <a:spLocks noGrp="1"/>
          </p:cNvSpPr>
          <p:nvPr>
            <p:ph idx="1"/>
          </p:nvPr>
        </p:nvSpPr>
        <p:spPr/>
        <p:txBody>
          <a:bodyPr/>
          <a:lstStyle/>
          <a:p>
            <a:r>
              <a:rPr lang="en-US" dirty="0"/>
              <a:t>UCI Heart Disease dataset: 920 entries, 16 clinical attributes.</a:t>
            </a:r>
          </a:p>
          <a:p>
            <a:r>
              <a:rPr lang="en-US" dirty="0"/>
              <a:t>Key attributes: Age, sex, chest pain type, resting blood pressure, cholesterol levels.</a:t>
            </a:r>
          </a:p>
        </p:txBody>
      </p:sp>
    </p:spTree>
    <p:extLst>
      <p:ext uri="{BB962C8B-B14F-4D97-AF65-F5344CB8AC3E}">
        <p14:creationId xmlns:p14="http://schemas.microsoft.com/office/powerpoint/2010/main" val="3208279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A1B6F-7F66-31C3-3B5A-89B4D16DEF70}"/>
              </a:ext>
            </a:extLst>
          </p:cNvPr>
          <p:cNvSpPr>
            <a:spLocks noGrp="1"/>
          </p:cNvSpPr>
          <p:nvPr>
            <p:ph type="ctrTitle"/>
          </p:nvPr>
        </p:nvSpPr>
        <p:spPr/>
        <p:txBody>
          <a:bodyPr/>
          <a:lstStyle/>
          <a:p>
            <a:r>
              <a:rPr lang="en-US" dirty="0"/>
              <a:t>Data Preprocessing</a:t>
            </a:r>
          </a:p>
        </p:txBody>
      </p:sp>
      <p:sp>
        <p:nvSpPr>
          <p:cNvPr id="3" name="Subtitle 2">
            <a:extLst>
              <a:ext uri="{FF2B5EF4-FFF2-40B4-BE49-F238E27FC236}">
                <a16:creationId xmlns:a16="http://schemas.microsoft.com/office/drawing/2014/main" id="{9133FAC5-CD4B-CB32-5BDB-03AA26647DA7}"/>
              </a:ext>
            </a:extLst>
          </p:cNvPr>
          <p:cNvSpPr>
            <a:spLocks noGrp="1"/>
          </p:cNvSpPr>
          <p:nvPr>
            <p:ph type="subTitle" idx="1"/>
          </p:nvPr>
        </p:nvSpPr>
        <p:spPr/>
        <p:txBody>
          <a:bodyPr>
            <a:normAutofit lnSpcReduction="10000"/>
          </a:bodyPr>
          <a:lstStyle/>
          <a:p>
            <a:r>
              <a:rPr lang="en-US" dirty="0"/>
              <a:t>Imputation of missing values</a:t>
            </a:r>
          </a:p>
          <a:p>
            <a:r>
              <a:rPr lang="en-US" dirty="0"/>
              <a:t>Normalization</a:t>
            </a:r>
          </a:p>
          <a:p>
            <a:r>
              <a:rPr lang="en-US" dirty="0"/>
              <a:t>Transformation of skewed data</a:t>
            </a:r>
          </a:p>
        </p:txBody>
      </p:sp>
    </p:spTree>
    <p:extLst>
      <p:ext uri="{BB962C8B-B14F-4D97-AF65-F5344CB8AC3E}">
        <p14:creationId xmlns:p14="http://schemas.microsoft.com/office/powerpoint/2010/main" val="455710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3CDC-2305-F401-87A9-15F609F4E6C5}"/>
              </a:ext>
            </a:extLst>
          </p:cNvPr>
          <p:cNvSpPr>
            <a:spLocks noGrp="1"/>
          </p:cNvSpPr>
          <p:nvPr>
            <p:ph type="title"/>
          </p:nvPr>
        </p:nvSpPr>
        <p:spPr/>
        <p:txBody>
          <a:bodyPr/>
          <a:lstStyle/>
          <a:p>
            <a:r>
              <a:rPr lang="en-US" dirty="0"/>
              <a:t>EDA Visualizations</a:t>
            </a:r>
          </a:p>
        </p:txBody>
      </p:sp>
      <p:sp>
        <p:nvSpPr>
          <p:cNvPr id="3" name="Content Placeholder 2">
            <a:extLst>
              <a:ext uri="{FF2B5EF4-FFF2-40B4-BE49-F238E27FC236}">
                <a16:creationId xmlns:a16="http://schemas.microsoft.com/office/drawing/2014/main" id="{0D25FF14-67A8-947C-A24D-C6466D778DA7}"/>
              </a:ext>
            </a:extLst>
          </p:cNvPr>
          <p:cNvSpPr>
            <a:spLocks noGrp="1"/>
          </p:cNvSpPr>
          <p:nvPr>
            <p:ph idx="1"/>
          </p:nvPr>
        </p:nvSpPr>
        <p:spPr/>
        <p:txBody>
          <a:bodyPr/>
          <a:lstStyle/>
          <a:p>
            <a:r>
              <a:rPr lang="en-US" dirty="0"/>
              <a:t>Visualizations: Age distribution, cholesterol distribution, scatter plots (</a:t>
            </a:r>
            <a:r>
              <a:rPr lang="en-US" dirty="0" err="1"/>
              <a:t>thalach</a:t>
            </a:r>
            <a:r>
              <a:rPr lang="en-US" dirty="0"/>
              <a:t> vs. </a:t>
            </a:r>
            <a:r>
              <a:rPr lang="en-US" dirty="0" err="1"/>
              <a:t>oldpeak</a:t>
            </a:r>
            <a:r>
              <a:rPr lang="en-US" dirty="0"/>
              <a:t>)</a:t>
            </a:r>
          </a:p>
          <a:p>
            <a:r>
              <a:rPr lang="en-US" dirty="0"/>
              <a:t>Statistical analysis: Correlations and significant predictors</a:t>
            </a:r>
          </a:p>
        </p:txBody>
      </p:sp>
    </p:spTree>
    <p:extLst>
      <p:ext uri="{BB962C8B-B14F-4D97-AF65-F5344CB8AC3E}">
        <p14:creationId xmlns:p14="http://schemas.microsoft.com/office/powerpoint/2010/main" val="3161169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2232B-9DE5-234F-3B2B-D643A4283251}"/>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0FA3C5CE-DC70-0772-B1BF-2058B5642058}"/>
              </a:ext>
            </a:extLst>
          </p:cNvPr>
          <p:cNvSpPr>
            <a:spLocks noGrp="1"/>
          </p:cNvSpPr>
          <p:nvPr>
            <p:ph idx="1"/>
          </p:nvPr>
        </p:nvSpPr>
        <p:spPr/>
        <p:txBody>
          <a:bodyPr/>
          <a:lstStyle/>
          <a:p>
            <a:r>
              <a:rPr lang="en-US" dirty="0"/>
              <a:t>Creation of interaction terms and polynomial features</a:t>
            </a:r>
          </a:p>
          <a:p>
            <a:r>
              <a:rPr lang="en-US" dirty="0"/>
              <a:t>Dimensionality reduction techniques</a:t>
            </a:r>
          </a:p>
        </p:txBody>
      </p:sp>
    </p:spTree>
    <p:extLst>
      <p:ext uri="{BB962C8B-B14F-4D97-AF65-F5344CB8AC3E}">
        <p14:creationId xmlns:p14="http://schemas.microsoft.com/office/powerpoint/2010/main" val="708015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3B741-9939-7B79-9074-FBEA60436201}"/>
              </a:ext>
            </a:extLst>
          </p:cNvPr>
          <p:cNvSpPr>
            <a:spLocks noGrp="1"/>
          </p:cNvSpPr>
          <p:nvPr>
            <p:ph type="title"/>
          </p:nvPr>
        </p:nvSpPr>
        <p:spPr/>
        <p:txBody>
          <a:bodyPr/>
          <a:lstStyle/>
          <a:p>
            <a:r>
              <a:rPr lang="en-US" dirty="0"/>
              <a:t>Predictive Models</a:t>
            </a:r>
          </a:p>
        </p:txBody>
      </p:sp>
      <p:sp>
        <p:nvSpPr>
          <p:cNvPr id="3" name="Content Placeholder 2">
            <a:extLst>
              <a:ext uri="{FF2B5EF4-FFF2-40B4-BE49-F238E27FC236}">
                <a16:creationId xmlns:a16="http://schemas.microsoft.com/office/drawing/2014/main" id="{EB352595-5206-AF67-C744-64F700807E62}"/>
              </a:ext>
            </a:extLst>
          </p:cNvPr>
          <p:cNvSpPr>
            <a:spLocks noGrp="1"/>
          </p:cNvSpPr>
          <p:nvPr>
            <p:ph idx="1"/>
          </p:nvPr>
        </p:nvSpPr>
        <p:spPr/>
        <p:txBody>
          <a:bodyPr/>
          <a:lstStyle/>
          <a:p>
            <a:r>
              <a:rPr lang="en-US" dirty="0"/>
              <a:t>Models: Logistic Regression, Decision Trees, Random Forest</a:t>
            </a:r>
          </a:p>
          <a:p>
            <a:r>
              <a:rPr lang="en-US" dirty="0"/>
              <a:t>Model evaluation metrics: ROC-AUC, precision-recall, feature importance</a:t>
            </a:r>
          </a:p>
        </p:txBody>
      </p:sp>
    </p:spTree>
    <p:extLst>
      <p:ext uri="{BB962C8B-B14F-4D97-AF65-F5344CB8AC3E}">
        <p14:creationId xmlns:p14="http://schemas.microsoft.com/office/powerpoint/2010/main" val="1433308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1D419-0041-4548-D5A7-79170C5BD948}"/>
              </a:ext>
            </a:extLst>
          </p:cNvPr>
          <p:cNvSpPr>
            <a:spLocks noGrp="1"/>
          </p:cNvSpPr>
          <p:nvPr>
            <p:ph type="title"/>
          </p:nvPr>
        </p:nvSpPr>
        <p:spPr/>
        <p:txBody>
          <a:bodyPr/>
          <a:lstStyle/>
          <a:p>
            <a:r>
              <a:rPr lang="en-US" dirty="0"/>
              <a:t>Results and Key Findings</a:t>
            </a:r>
          </a:p>
        </p:txBody>
      </p:sp>
      <p:sp>
        <p:nvSpPr>
          <p:cNvPr id="3" name="Content Placeholder 2">
            <a:extLst>
              <a:ext uri="{FF2B5EF4-FFF2-40B4-BE49-F238E27FC236}">
                <a16:creationId xmlns:a16="http://schemas.microsoft.com/office/drawing/2014/main" id="{279D2E3F-63E4-D85E-BFEB-9014E66EE37E}"/>
              </a:ext>
            </a:extLst>
          </p:cNvPr>
          <p:cNvSpPr>
            <a:spLocks noGrp="1"/>
          </p:cNvSpPr>
          <p:nvPr>
            <p:ph idx="1"/>
          </p:nvPr>
        </p:nvSpPr>
        <p:spPr/>
        <p:txBody>
          <a:bodyPr/>
          <a:lstStyle/>
          <a:p>
            <a:r>
              <a:rPr lang="en-US" dirty="0"/>
              <a:t>Significant predictors: Cholesterol levels, resting blood pressure, chest pain type</a:t>
            </a:r>
          </a:p>
          <a:p>
            <a:r>
              <a:rPr lang="en-US" dirty="0"/>
              <a:t>Model performance: Accuracy and key metrics for the best-performing model</a:t>
            </a:r>
          </a:p>
        </p:txBody>
      </p:sp>
    </p:spTree>
    <p:extLst>
      <p:ext uri="{BB962C8B-B14F-4D97-AF65-F5344CB8AC3E}">
        <p14:creationId xmlns:p14="http://schemas.microsoft.com/office/powerpoint/2010/main" val="651063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0A45D-7656-3A46-F51C-5F86A233F74C}"/>
              </a:ext>
            </a:extLst>
          </p:cNvPr>
          <p:cNvSpPr>
            <a:spLocks noGrp="1"/>
          </p:cNvSpPr>
          <p:nvPr>
            <p:ph type="ctrTitle"/>
          </p:nvPr>
        </p:nvSpPr>
        <p:spPr/>
        <p:txBody>
          <a:bodyPr/>
          <a:lstStyle/>
          <a:p>
            <a:r>
              <a:rPr lang="en-US" dirty="0"/>
              <a:t>Feature Importance</a:t>
            </a:r>
          </a:p>
        </p:txBody>
      </p:sp>
      <p:sp>
        <p:nvSpPr>
          <p:cNvPr id="3" name="Subtitle 2">
            <a:extLst>
              <a:ext uri="{FF2B5EF4-FFF2-40B4-BE49-F238E27FC236}">
                <a16:creationId xmlns:a16="http://schemas.microsoft.com/office/drawing/2014/main" id="{BD55A267-0EAE-7BBE-97FA-E1AAA7F25AAC}"/>
              </a:ext>
            </a:extLst>
          </p:cNvPr>
          <p:cNvSpPr>
            <a:spLocks noGrp="1"/>
          </p:cNvSpPr>
          <p:nvPr>
            <p:ph type="subTitle" idx="1"/>
          </p:nvPr>
        </p:nvSpPr>
        <p:spPr/>
        <p:txBody>
          <a:bodyPr>
            <a:normAutofit/>
          </a:bodyPr>
          <a:lstStyle/>
          <a:p>
            <a:r>
              <a:rPr lang="en-US" dirty="0"/>
              <a:t>Importance rankings from models</a:t>
            </a:r>
          </a:p>
          <a:p>
            <a:r>
              <a:rPr lang="en-US" dirty="0"/>
              <a:t>Key features: Age, cholesterol, maximum heart rate, resting blood pressure</a:t>
            </a:r>
          </a:p>
        </p:txBody>
      </p:sp>
    </p:spTree>
    <p:extLst>
      <p:ext uri="{BB962C8B-B14F-4D97-AF65-F5344CB8AC3E}">
        <p14:creationId xmlns:p14="http://schemas.microsoft.com/office/powerpoint/2010/main" val="8920921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264</TotalTime>
  <Words>1191</Words>
  <Application>Microsoft Macintosh PowerPoint</Application>
  <PresentationFormat>Widescreen</PresentationFormat>
  <Paragraphs>71</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Trebuchet MS</vt:lpstr>
      <vt:lpstr>Wingdings 3</vt:lpstr>
      <vt:lpstr>Facet</vt:lpstr>
      <vt:lpstr>Heart Disease Prediction using Machine Learning</vt:lpstr>
      <vt:lpstr>Objective</vt:lpstr>
      <vt:lpstr>Data Overview</vt:lpstr>
      <vt:lpstr>Data Preprocessing</vt:lpstr>
      <vt:lpstr>EDA Visualizations</vt:lpstr>
      <vt:lpstr>Feature Engineering</vt:lpstr>
      <vt:lpstr>Predictive Models</vt:lpstr>
      <vt:lpstr>Results and Key Findings</vt:lpstr>
      <vt:lpstr>Feature Importance</vt:lpstr>
      <vt:lpstr>Conclusion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using Machine Learning</dc:title>
  <dc:creator>Bommena, Sai Kiran</dc:creator>
  <cp:lastModifiedBy>Bommena, Sai Kiran</cp:lastModifiedBy>
  <cp:revision>2</cp:revision>
  <dcterms:created xsi:type="dcterms:W3CDTF">2024-06-14T23:44:24Z</dcterms:created>
  <dcterms:modified xsi:type="dcterms:W3CDTF">2024-06-15T04:08:57Z</dcterms:modified>
</cp:coreProperties>
</file>