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3"/>
  </p:notesMasterIdLst>
  <p:handoutMasterIdLst>
    <p:handoutMasterId r:id="rId54"/>
  </p:handoutMasterIdLst>
  <p:sldIdLst>
    <p:sldId id="256" r:id="rId2"/>
    <p:sldId id="258" r:id="rId3"/>
    <p:sldId id="259" r:id="rId4"/>
    <p:sldId id="263" r:id="rId5"/>
    <p:sldId id="322" r:id="rId6"/>
    <p:sldId id="268" r:id="rId7"/>
    <p:sldId id="314" r:id="rId8"/>
    <p:sldId id="348" r:id="rId9"/>
    <p:sldId id="350" r:id="rId10"/>
    <p:sldId id="352" r:id="rId11"/>
    <p:sldId id="323" r:id="rId12"/>
    <p:sldId id="360" r:id="rId13"/>
    <p:sldId id="269" r:id="rId14"/>
    <p:sldId id="324" r:id="rId15"/>
    <p:sldId id="280" r:id="rId16"/>
    <p:sldId id="281" r:id="rId17"/>
    <p:sldId id="325" r:id="rId18"/>
    <p:sldId id="283" r:id="rId19"/>
    <p:sldId id="284" r:id="rId20"/>
    <p:sldId id="264" r:id="rId21"/>
    <p:sldId id="326" r:id="rId22"/>
    <p:sldId id="327" r:id="rId23"/>
    <p:sldId id="266" r:id="rId24"/>
    <p:sldId id="353" r:id="rId25"/>
    <p:sldId id="354" r:id="rId26"/>
    <p:sldId id="273" r:id="rId27"/>
    <p:sldId id="275" r:id="rId28"/>
    <p:sldId id="328" r:id="rId29"/>
    <p:sldId id="355" r:id="rId30"/>
    <p:sldId id="335" r:id="rId31"/>
    <p:sldId id="343" r:id="rId32"/>
    <p:sldId id="329" r:id="rId33"/>
    <p:sldId id="347" r:id="rId34"/>
    <p:sldId id="346" r:id="rId35"/>
    <p:sldId id="315" r:id="rId36"/>
    <p:sldId id="289" r:id="rId37"/>
    <p:sldId id="330" r:id="rId38"/>
    <p:sldId id="356" r:id="rId39"/>
    <p:sldId id="291" r:id="rId40"/>
    <p:sldId id="331" r:id="rId41"/>
    <p:sldId id="357" r:id="rId42"/>
    <p:sldId id="297" r:id="rId43"/>
    <p:sldId id="319" r:id="rId44"/>
    <p:sldId id="332" r:id="rId45"/>
    <p:sldId id="358" r:id="rId46"/>
    <p:sldId id="333" r:id="rId47"/>
    <p:sldId id="359" r:id="rId48"/>
    <p:sldId id="361" r:id="rId49"/>
    <p:sldId id="334" r:id="rId50"/>
    <p:sldId id="320" r:id="rId51"/>
    <p:sldId id="310"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FF00"/>
    <a:srgbClr val="FF00FF"/>
    <a:srgbClr val="00FFFF"/>
    <a:srgbClr val="00FF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2" d="100"/>
          <a:sy n="82" d="100"/>
        </p:scale>
        <p:origin x="11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2/15/10</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2/15/10</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2/15/10</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Have </a:t>
            </a:r>
            <a:r>
              <a:rPr lang="en-US" b="1" dirty="0" smtClean="0">
                <a:solidFill>
                  <a:srgbClr val="002060"/>
                </a:solidFill>
              </a:rPr>
              <a:t>programming</a:t>
            </a:r>
            <a:r>
              <a:rPr lang="en-US" dirty="0" smtClean="0"/>
              <a:t> and </a:t>
            </a:r>
            <a:r>
              <a:rPr lang="en-US" b="1" dirty="0" smtClean="0">
                <a:solidFill>
                  <a:srgbClr val="002060"/>
                </a:solidFill>
              </a:rPr>
              <a:t>documentation</a:t>
            </a:r>
            <a:r>
              <a:rPr lang="en-US" b="1" dirty="0" smtClean="0"/>
              <a:t> </a:t>
            </a:r>
            <a:r>
              <a:rPr lang="en-US" b="1" dirty="0" smtClean="0">
                <a:solidFill>
                  <a:srgbClr val="002060"/>
                </a:solidFill>
              </a:rPr>
              <a:t>standards</a:t>
            </a:r>
            <a:r>
              <a:rPr lang="en-US" b="1" dirty="0" smtClean="0"/>
              <a:t> </a:t>
            </a:r>
            <a:r>
              <a:rPr lang="en-US" dirty="0" smtClean="0"/>
              <a:t>been followed in the development process?</a:t>
            </a:r>
            <a:endParaRPr lang="en-GB" dirty="0" smtClean="0"/>
          </a:p>
          <a:p>
            <a:r>
              <a:rPr lang="en-US" dirty="0" smtClean="0"/>
              <a:t>Has the software been properly </a:t>
            </a:r>
            <a:r>
              <a:rPr lang="en-US" b="1" dirty="0" smtClean="0">
                <a:solidFill>
                  <a:srgbClr val="002060"/>
                </a:solidFill>
              </a:rPr>
              <a:t>tested</a:t>
            </a:r>
            <a:r>
              <a:rPr lang="en-US" dirty="0" smtClean="0"/>
              <a:t>?</a:t>
            </a:r>
            <a:endParaRPr lang="en-GB" dirty="0" smtClean="0"/>
          </a:p>
          <a:p>
            <a:r>
              <a:rPr lang="en-US" dirty="0" smtClean="0"/>
              <a:t>Is the software</a:t>
            </a:r>
            <a:r>
              <a:rPr lang="en-US" b="1" dirty="0" smtClean="0"/>
              <a:t> sufficiently</a:t>
            </a:r>
            <a:r>
              <a:rPr lang="en-US" b="1" dirty="0" smtClean="0">
                <a:solidFill>
                  <a:srgbClr val="002060"/>
                </a:solidFill>
              </a:rPr>
              <a:t> dependable </a:t>
            </a:r>
            <a:r>
              <a:rPr lang="en-US" dirty="0" smtClean="0"/>
              <a:t>to be put into use?</a:t>
            </a:r>
            <a:endParaRPr lang="en-GB" dirty="0" smtClean="0"/>
          </a:p>
          <a:p>
            <a:r>
              <a:rPr lang="en-US" dirty="0" smtClean="0"/>
              <a:t>Is the performance of the software </a:t>
            </a:r>
            <a:r>
              <a:rPr lang="en-US" b="1" dirty="0" smtClean="0">
                <a:solidFill>
                  <a:srgbClr val="002060"/>
                </a:solidFill>
              </a:rPr>
              <a:t>acceptable</a:t>
            </a:r>
            <a:r>
              <a:rPr lang="en-US" dirty="0" smtClean="0"/>
              <a:t> for normal use? </a:t>
            </a:r>
            <a:endParaRPr lang="en-GB" dirty="0" smtClean="0"/>
          </a:p>
          <a:p>
            <a:r>
              <a:rPr lang="en-US" dirty="0" smtClean="0"/>
              <a:t>Is the software</a:t>
            </a:r>
            <a:r>
              <a:rPr lang="en-US" b="1" dirty="0" smtClean="0">
                <a:solidFill>
                  <a:srgbClr val="002060"/>
                </a:solidFill>
              </a:rPr>
              <a:t> usable</a:t>
            </a:r>
            <a:r>
              <a:rPr lang="en-US" dirty="0" smtClean="0"/>
              <a:t>?</a:t>
            </a:r>
            <a:endParaRPr lang="en-GB" dirty="0" smtClean="0"/>
          </a:p>
          <a:p>
            <a:r>
              <a:rPr lang="en-US" dirty="0" smtClean="0"/>
              <a:t>Is the software </a:t>
            </a:r>
            <a:r>
              <a:rPr lang="en-US" b="1" dirty="0" smtClean="0">
                <a:solidFill>
                  <a:srgbClr val="002060"/>
                </a:solidFill>
              </a:rPr>
              <a:t>well-structured</a:t>
            </a:r>
            <a:r>
              <a:rPr lang="en-US" dirty="0" smtClean="0"/>
              <a:t> and </a:t>
            </a:r>
            <a:r>
              <a:rPr lang="en-US" b="1" dirty="0" smtClean="0">
                <a:solidFill>
                  <a:srgbClr val="002060"/>
                </a:solidFill>
              </a:rPr>
              <a:t>understandable?</a:t>
            </a:r>
            <a:endParaRPr lang="en-GB" b="1" dirty="0" smtClean="0">
              <a:solidFill>
                <a:srgbClr val="002060"/>
              </a:solidFill>
            </a:endParaRPr>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4603430"/>
              </p:ext>
            </p:extLst>
          </p:nvPr>
        </p:nvGraphicFramePr>
        <p:xfrm>
          <a:off x="457200" y="2283182"/>
          <a:ext cx="8363271" cy="3378065"/>
        </p:xfrm>
        <a:graphic>
          <a:graphicData uri="http://schemas.openxmlformats.org/drawingml/2006/table">
            <a:tbl>
              <a:tblPr firstRow="1" bandRow="1">
                <a:tableStyleId>{BC89EF96-8CEA-46FF-86C4-4CE0E7609802}</a:tableStyleId>
              </a:tblPr>
              <a:tblGrid>
                <a:gridCol w="2787757">
                  <a:extLst>
                    <a:ext uri="{9D8B030D-6E8A-4147-A177-3AD203B41FA5}">
                      <a16:colId xmlns:a16="http://schemas.microsoft.com/office/drawing/2014/main" val="20000"/>
                    </a:ext>
                  </a:extLst>
                </a:gridCol>
                <a:gridCol w="2787757">
                  <a:extLst>
                    <a:ext uri="{9D8B030D-6E8A-4147-A177-3AD203B41FA5}">
                      <a16:colId xmlns:a16="http://schemas.microsoft.com/office/drawing/2014/main" val="20001"/>
                    </a:ext>
                  </a:extLst>
                </a:gridCol>
                <a:gridCol w="2787757">
                  <a:extLst>
                    <a:ext uri="{9D8B030D-6E8A-4147-A177-3AD203B41FA5}">
                      <a16:colId xmlns:a16="http://schemas.microsoft.com/office/drawing/2014/main" val="20002"/>
                    </a:ext>
                  </a:extLst>
                </a:gridCol>
              </a:tblGrid>
              <a:tr h="675613">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675613">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675613">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Reliability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Adaptability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Reusability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675613">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Resilience</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Efficiency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675613">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dirty="0">
                          <a:latin typeface="Arial"/>
                          <a:cs typeface="Arial"/>
                        </a:rPr>
                        <a:t>Complexity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solidFill>
                  <a:srgbClr val="002060"/>
                </a:solidFill>
              </a:rPr>
              <a:t>It is not possible for any system to be optimized for all of these attributes </a:t>
            </a:r>
            <a:r>
              <a:rPr lang="en-US" dirty="0" smtClean="0"/>
              <a:t>– for example, </a:t>
            </a:r>
            <a:r>
              <a:rPr lang="en-US" i="1" dirty="0" smtClean="0"/>
              <a:t>improving robustness </a:t>
            </a:r>
            <a:r>
              <a:rPr lang="en-US" dirty="0" smtClean="0"/>
              <a:t>may lead to </a:t>
            </a:r>
            <a:r>
              <a:rPr lang="en-US" i="1" dirty="0" smtClean="0"/>
              <a:t>loss of performance. </a:t>
            </a:r>
          </a:p>
          <a:p>
            <a:r>
              <a:rPr lang="en-US" dirty="0" smtClean="0"/>
              <a:t>The quality plan should therefore define the </a:t>
            </a:r>
            <a:r>
              <a:rPr lang="en-US" b="1" dirty="0" smtClean="0">
                <a:solidFill>
                  <a:srgbClr val="002060"/>
                </a:solidFill>
              </a:rPr>
              <a:t>most important quality attributes</a:t>
            </a:r>
            <a:r>
              <a:rPr lang="en-US" dirty="0" smtClean="0"/>
              <a:t> for the software that is being developed.</a:t>
            </a:r>
            <a:r>
              <a:rPr lang="en-GB" dirty="0" smtClean="0"/>
              <a:t> </a:t>
            </a:r>
          </a:p>
          <a:p>
            <a:r>
              <a:rPr lang="en-US" dirty="0" smtClean="0"/>
              <a:t>The plan should also include a</a:t>
            </a:r>
            <a:r>
              <a:rPr lang="en-US" b="1" dirty="0" smtClean="0">
                <a:solidFill>
                  <a:srgbClr val="002060"/>
                </a:solidFill>
              </a:rPr>
              <a:t> definition of the quality assessment process</a:t>
            </a:r>
            <a:r>
              <a:rPr lang="en-US" dirty="0" smtClean="0"/>
              <a:t>, an </a:t>
            </a:r>
            <a:r>
              <a:rPr lang="en-US" b="1" dirty="0" smtClean="0">
                <a:solidFill>
                  <a:srgbClr val="002060"/>
                </a:solidFill>
              </a:rPr>
              <a:t>agreed way of assessing </a:t>
            </a:r>
            <a:r>
              <a:rPr lang="en-US" dirty="0" smtClean="0"/>
              <a:t>whether </a:t>
            </a:r>
            <a:r>
              <a:rPr lang="en-US" b="1" i="1" dirty="0" smtClean="0"/>
              <a:t>some quality, such as maintainability or robustness, is present in the product</a:t>
            </a:r>
            <a:r>
              <a:rPr lang="en-US" dirty="0" smtClean="0"/>
              <a:t>.</a:t>
            </a:r>
            <a:r>
              <a:rPr lang="en-GB" dirty="0" smtClean="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a:t>
            </a:r>
            <a:r>
              <a:rPr lang="en-GB" b="1" dirty="0" smtClean="0"/>
              <a:t>quality of a developed product </a:t>
            </a:r>
            <a:r>
              <a:rPr lang="en-GB" dirty="0" smtClean="0"/>
              <a:t>is influenced by the </a:t>
            </a:r>
            <a:r>
              <a:rPr lang="en-GB" b="1" i="1" dirty="0" smtClean="0">
                <a:solidFill>
                  <a:srgbClr val="002060"/>
                </a:solidFill>
              </a:rPr>
              <a:t>quality of the production process.</a:t>
            </a:r>
          </a:p>
          <a:p>
            <a:r>
              <a:rPr lang="en-GB" dirty="0" smtClean="0"/>
              <a:t>This is important in software development as some product quality attributes are hard to assess.</a:t>
            </a:r>
          </a:p>
          <a:p>
            <a:r>
              <a:rPr lang="en-GB" dirty="0" smtClean="0"/>
              <a:t>However, there is a </a:t>
            </a:r>
            <a:r>
              <a:rPr lang="en-GB" b="1" i="1" dirty="0" smtClean="0"/>
              <a:t>very complex and poorly understood relationship between software processes and product quality.</a:t>
            </a:r>
          </a:p>
          <a:p>
            <a:pPr lvl="1"/>
            <a:r>
              <a:rPr lang="en-GB" dirty="0" smtClean="0"/>
              <a:t>The </a:t>
            </a:r>
            <a:r>
              <a:rPr lang="en-GB" dirty="0" smtClean="0">
                <a:solidFill>
                  <a:srgbClr val="FF0000"/>
                </a:solidFill>
              </a:rPr>
              <a:t>application of individual skills </a:t>
            </a:r>
            <a:r>
              <a:rPr lang="en-GB" dirty="0" smtClean="0"/>
              <a:t>and </a:t>
            </a:r>
            <a:r>
              <a:rPr lang="en-GB" dirty="0" smtClean="0">
                <a:solidFill>
                  <a:srgbClr val="FF0000"/>
                </a:solidFill>
              </a:rPr>
              <a:t>experience</a:t>
            </a:r>
            <a:r>
              <a:rPr lang="en-GB" dirty="0" smtClean="0"/>
              <a:t> is particularly important in </a:t>
            </a:r>
            <a:r>
              <a:rPr lang="en-GB" dirty="0" smtClean="0">
                <a:solidFill>
                  <a:srgbClr val="FF0000"/>
                </a:solidFill>
              </a:rPr>
              <a:t>software development;</a:t>
            </a:r>
          </a:p>
          <a:p>
            <a:pPr lvl="1"/>
            <a:r>
              <a:rPr lang="en-GB" dirty="0" smtClean="0"/>
              <a:t>External factors such as the </a:t>
            </a:r>
            <a:r>
              <a:rPr lang="en-GB" i="1" dirty="0" smtClean="0">
                <a:solidFill>
                  <a:srgbClr val="0000FF"/>
                </a:solidFill>
              </a:rPr>
              <a:t>novelty of an application </a:t>
            </a:r>
            <a:r>
              <a:rPr lang="en-GB" dirty="0" smtClean="0"/>
              <a:t>or the</a:t>
            </a:r>
            <a:r>
              <a:rPr lang="en-GB" i="1" dirty="0" smtClean="0">
                <a:solidFill>
                  <a:srgbClr val="0000FF"/>
                </a:solidFill>
              </a:rPr>
              <a:t> need for an accelerated development </a:t>
            </a:r>
            <a:r>
              <a:rPr lang="en-GB" dirty="0" smtClean="0"/>
              <a:t>schedule may impair </a:t>
            </a:r>
            <a:r>
              <a:rPr lang="en-GB" b="1" dirty="0" smtClean="0">
                <a:solidFill>
                  <a:srgbClr val="0000FF"/>
                </a:solidFill>
              </a:rPr>
              <a:t>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pic>
        <p:nvPicPr>
          <p:cNvPr id="4" name="Content Placeholder 3" descr="24.3 Process-quality.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090" b="-43090"/>
              <a:stretch>
                <a:fillRect/>
              </a:stretch>
            </p:blipFill>
          </mc:Choice>
          <mc:Fallback>
            <p:blipFill>
              <a:blip r:embed="rId3"/>
              <a:srcRect t="-43090" b="-4309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dirty="0" smtClean="0"/>
              <a:t>Product standards define characteristics that all software components should exhibit e.g. a common programming style.</a:t>
            </a:r>
          </a:p>
          <a:p>
            <a:r>
              <a:rPr lang="en-GB" dirty="0" smtClean="0"/>
              <a:t>Process standards define how the software process should be enacted.</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a:t>
            </a:r>
            <a:r>
              <a:rPr lang="en-GB" i="1" dirty="0" smtClean="0">
                <a:solidFill>
                  <a:srgbClr val="FF0000"/>
                </a:solidFill>
              </a:rPr>
              <a:t>international set of standards that can be used as a basis </a:t>
            </a:r>
            <a:r>
              <a:rPr lang="en-GB" dirty="0" smtClean="0"/>
              <a:t>for developing </a:t>
            </a:r>
            <a:r>
              <a:rPr lang="en-GB" b="1" dirty="0" smtClean="0"/>
              <a:t>quality management systems.</a:t>
            </a:r>
          </a:p>
          <a:p>
            <a:r>
              <a:rPr lang="en-US" dirty="0" smtClean="0"/>
              <a:t>ISO 9001, the most </a:t>
            </a:r>
            <a:r>
              <a:rPr lang="en-US" dirty="0" smtClean="0">
                <a:solidFill>
                  <a:srgbClr val="00B0F0"/>
                </a:solidFill>
              </a:rPr>
              <a:t>general of these standards, applies to organizations</a:t>
            </a:r>
            <a:r>
              <a:rPr lang="en-US" dirty="0" smtClean="0"/>
              <a:t> that </a:t>
            </a:r>
            <a:r>
              <a:rPr lang="en-US" i="1" dirty="0" smtClean="0">
                <a:solidFill>
                  <a:srgbClr val="FF0000"/>
                </a:solidFill>
              </a:rPr>
              <a:t>design, develop and maintain products, including software</a:t>
            </a:r>
            <a:r>
              <a:rPr lang="en-US" dirty="0" smtClean="0"/>
              <a:t>. </a:t>
            </a:r>
            <a:endParaRPr lang="en-GB" dirty="0" smtClean="0"/>
          </a:p>
          <a:p>
            <a:r>
              <a:rPr lang="en-US" dirty="0" smtClean="0"/>
              <a:t>The ISO 9001 standard is a </a:t>
            </a:r>
            <a:r>
              <a:rPr lang="en-US" dirty="0" smtClean="0">
                <a:solidFill>
                  <a:srgbClr val="00B0F0"/>
                </a:solidFill>
              </a:rPr>
              <a:t>framework for developing software standards.</a:t>
            </a:r>
          </a:p>
          <a:p>
            <a:pPr lvl="1"/>
            <a:r>
              <a:rPr lang="en-US" dirty="0" smtClean="0"/>
              <a:t> It sets out general </a:t>
            </a:r>
            <a:r>
              <a:rPr lang="en-US" b="1" i="1" dirty="0" smtClean="0"/>
              <a:t>quality principles, </a:t>
            </a:r>
            <a:r>
              <a:rPr lang="en-US" dirty="0" smtClean="0"/>
              <a:t>describes </a:t>
            </a:r>
            <a:r>
              <a:rPr lang="en-US" b="1" i="1" dirty="0" smtClean="0"/>
              <a:t>quality processes</a:t>
            </a:r>
            <a:r>
              <a:rPr lang="en-US" i="1" dirty="0" smtClean="0"/>
              <a:t> </a:t>
            </a:r>
            <a:r>
              <a:rPr lang="en-US" dirty="0" smtClean="0"/>
              <a:t>in general and lays out the organizational standards and procedures that should be defined. These should be documented in an organizational quality manual.</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pic>
        <p:nvPicPr>
          <p:cNvPr id="4" name="Content Placeholder 3" descr="24.5 ISO9001-proces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418" r="-35418"/>
              <a:stretch>
                <a:fillRect/>
              </a:stretch>
            </p:blipFill>
          </mc:Choice>
          <mc:Fallback>
            <p:blipFill>
              <a:blip r:embed="rId3"/>
              <a:srcRect l="-35418" r="-3541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pic>
        <p:nvPicPr>
          <p:cNvPr id="4" name="Content Placeholder 3" descr="24.6 IS0-9001-Q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440" r="-4440"/>
              <a:stretch>
                <a:fillRect/>
              </a:stretch>
            </p:blipFill>
          </mc:Choice>
          <mc:Fallback>
            <p:blipFill>
              <a:blip r:embed="rId3"/>
              <a:srcRect l="-4440" r="-444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dirty="0" smtClean="0"/>
              <a:t>Quality standards and procedures should be documented in an </a:t>
            </a:r>
            <a:r>
              <a:rPr lang="en-GB" b="1" u="sng" dirty="0" smtClean="0">
                <a:solidFill>
                  <a:srgbClr val="00B0F0"/>
                </a:solidFill>
              </a:rPr>
              <a:t>organisational quality manual</a:t>
            </a:r>
            <a:r>
              <a:rPr lang="en-GB" dirty="0" smtClean="0"/>
              <a:t>.</a:t>
            </a:r>
          </a:p>
          <a:p>
            <a:endParaRPr lang="en-GB" dirty="0" smtClean="0"/>
          </a:p>
          <a:p>
            <a:r>
              <a:rPr lang="en-GB" dirty="0" smtClean="0"/>
              <a:t>An external body may certify that an </a:t>
            </a:r>
            <a:r>
              <a:rPr lang="en-GB" dirty="0" smtClean="0">
                <a:solidFill>
                  <a:srgbClr val="00B0F0"/>
                </a:solidFill>
              </a:rPr>
              <a:t>organisation’s quality manual</a:t>
            </a:r>
            <a:r>
              <a:rPr lang="en-GB" dirty="0" smtClean="0"/>
              <a:t> </a:t>
            </a:r>
            <a:r>
              <a:rPr lang="en-GB" sz="2800" b="1" dirty="0" smtClean="0"/>
              <a:t>conforms </a:t>
            </a:r>
            <a:r>
              <a:rPr lang="en-GB" dirty="0" smtClean="0"/>
              <a:t>to </a:t>
            </a:r>
            <a:r>
              <a:rPr lang="en-GB" dirty="0" smtClean="0">
                <a:solidFill>
                  <a:srgbClr val="FF0000"/>
                </a:solidFill>
              </a:rPr>
              <a:t>ISO 9000 standards.</a:t>
            </a:r>
          </a:p>
          <a:p>
            <a:endParaRPr lang="en-GB" dirty="0" smtClean="0">
              <a:solidFill>
                <a:srgbClr val="FF0000"/>
              </a:solidFill>
            </a:endParaRPr>
          </a:p>
          <a:p>
            <a:r>
              <a:rPr lang="en-GB" b="1" i="1" dirty="0" smtClean="0"/>
              <a:t>Some customers require suppliers to be ISO 9000 certified </a:t>
            </a:r>
            <a:r>
              <a:rPr lang="en-GB" dirty="0" smtClean="0"/>
              <a:t>although the need for flexibility here is increasingly recognised.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a:t>
            </a:r>
            <a:r>
              <a:rPr lang="en-US" sz="2200" b="1" dirty="0" smtClean="0">
                <a:solidFill>
                  <a:srgbClr val="FF0000"/>
                </a:solidFill>
              </a:rPr>
              <a:t>software has a low number of defects </a:t>
            </a:r>
            <a:r>
              <a:rPr lang="en-US" sz="2200" dirty="0" smtClean="0"/>
              <a:t>and that it reaches the </a:t>
            </a:r>
            <a:r>
              <a:rPr lang="en-US" sz="2200" dirty="0" smtClean="0">
                <a:solidFill>
                  <a:srgbClr val="0000FF"/>
                </a:solidFill>
              </a:rPr>
              <a:t>required standards of </a:t>
            </a:r>
            <a:r>
              <a:rPr lang="en-US" sz="2200" i="1" dirty="0" smtClean="0">
                <a:solidFill>
                  <a:srgbClr val="0000FF"/>
                </a:solidFill>
              </a:rPr>
              <a:t>maintainability, reliability, portability and so on. </a:t>
            </a:r>
          </a:p>
          <a:p>
            <a:r>
              <a:rPr lang="en-US" sz="2200" dirty="0" smtClean="0"/>
              <a:t>SQM includes defining standards for </a:t>
            </a:r>
            <a:r>
              <a:rPr lang="en-US" sz="2200" b="1" dirty="0" smtClean="0"/>
              <a:t>processes </a:t>
            </a:r>
            <a:r>
              <a:rPr lang="en-US" sz="2200" dirty="0" smtClean="0"/>
              <a:t>and </a:t>
            </a:r>
            <a:r>
              <a:rPr lang="en-US" sz="2200" b="1" dirty="0" smtClean="0"/>
              <a:t>products </a:t>
            </a:r>
            <a:r>
              <a:rPr lang="en-US" sz="2200" dirty="0" smtClean="0"/>
              <a:t>and </a:t>
            </a:r>
            <a:r>
              <a:rPr lang="en-US" sz="2200" b="1" dirty="0" smtClean="0"/>
              <a:t>establishing processes to check that these standards have been followed</a:t>
            </a:r>
            <a:r>
              <a:rPr lang="en-US" sz="2200" dirty="0" smtClean="0"/>
              <a:t>. </a:t>
            </a:r>
            <a:endParaRPr lang="en-GB" sz="2200" dirty="0" smtClean="0"/>
          </a:p>
          <a:p>
            <a:r>
              <a:rPr lang="en-US" sz="2200" dirty="0" smtClean="0"/>
              <a:t>Software standards are important for </a:t>
            </a:r>
            <a:r>
              <a:rPr lang="en-US" b="1" dirty="0" smtClean="0"/>
              <a:t>quality assurance </a:t>
            </a:r>
            <a:r>
              <a:rPr lang="en-US" sz="2200" dirty="0" smtClean="0"/>
              <a:t>as they represent an identification of </a:t>
            </a:r>
            <a:r>
              <a:rPr lang="en-US" b="1" dirty="0" smtClean="0"/>
              <a:t>‘best practice’. </a:t>
            </a:r>
            <a:endParaRPr lang="en-GB" b="1" dirty="0" smtClean="0"/>
          </a:p>
          <a:p>
            <a:r>
              <a:rPr lang="en-US" sz="2200" dirty="0" smtClean="0"/>
              <a:t>Quality management procedures may be documented in an </a:t>
            </a:r>
            <a:r>
              <a:rPr lang="en-US" b="1" dirty="0" smtClean="0"/>
              <a:t>organizational quality manual</a:t>
            </a:r>
            <a:r>
              <a:rPr lang="en-US" sz="2200" dirty="0" smtClean="0"/>
              <a:t>, based on the </a:t>
            </a:r>
            <a:r>
              <a:rPr lang="en-US" sz="2200" b="1" dirty="0" smtClean="0"/>
              <a:t>generic model for a quality manual suggested in the ISO 9001 standard.</a:t>
            </a:r>
            <a:endParaRPr lang="en-GB" sz="2200" b="1"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a:xfrm>
            <a:off x="457200" y="1484784"/>
            <a:ext cx="8229600" cy="4525963"/>
          </a:xfrm>
        </p:spPr>
        <p:txBody>
          <a:bodyPr/>
          <a:lstStyle/>
          <a:p>
            <a:r>
              <a:rPr lang="en-GB" dirty="0" smtClean="0"/>
              <a:t>A group examines </a:t>
            </a:r>
            <a:r>
              <a:rPr lang="en-GB" b="1" dirty="0" smtClean="0"/>
              <a:t>part</a:t>
            </a:r>
            <a:r>
              <a:rPr lang="en-GB" dirty="0" smtClean="0"/>
              <a:t> or </a:t>
            </a:r>
            <a:r>
              <a:rPr lang="en-GB" b="1" dirty="0" smtClean="0"/>
              <a:t>all of a process </a:t>
            </a:r>
            <a:r>
              <a:rPr lang="en-GB" dirty="0" smtClean="0"/>
              <a:t>or </a:t>
            </a:r>
            <a:r>
              <a:rPr lang="en-GB" b="1" dirty="0" smtClean="0"/>
              <a:t>system</a:t>
            </a:r>
            <a:r>
              <a:rPr lang="en-GB" dirty="0" smtClean="0"/>
              <a:t> and </a:t>
            </a:r>
            <a:r>
              <a:rPr lang="en-GB" b="1" dirty="0" smtClean="0"/>
              <a:t>its documentation </a:t>
            </a:r>
            <a:r>
              <a:rPr lang="en-GB" dirty="0" smtClean="0"/>
              <a:t>to find </a:t>
            </a:r>
            <a:r>
              <a:rPr lang="en-GB" b="1" i="1" dirty="0" smtClean="0"/>
              <a:t>potential problems.</a:t>
            </a:r>
          </a:p>
          <a:p>
            <a:r>
              <a:rPr lang="en-GB" dirty="0" smtClean="0"/>
              <a:t>Software or documents may be </a:t>
            </a:r>
            <a:r>
              <a:rPr lang="en-GB" b="1" dirty="0" smtClean="0">
                <a:solidFill>
                  <a:srgbClr val="0000FF"/>
                </a:solidFill>
              </a:rPr>
              <a:t>'signed off' </a:t>
            </a:r>
            <a:r>
              <a:rPr lang="en-GB" dirty="0" smtClean="0"/>
              <a:t>at a </a:t>
            </a:r>
            <a:br>
              <a:rPr lang="en-GB" dirty="0" smtClean="0"/>
            </a:br>
            <a:r>
              <a:rPr lang="en-GB" b="1" i="1" dirty="0" smtClean="0"/>
              <a:t>review which signifies that progress to the next </a:t>
            </a:r>
            <a:br>
              <a:rPr lang="en-GB" b="1" i="1" dirty="0" smtClean="0"/>
            </a:br>
            <a:r>
              <a:rPr lang="en-GB" b="1" i="1" dirty="0" smtClean="0"/>
              <a:t>development stage has been approved by </a:t>
            </a:r>
            <a:br>
              <a:rPr lang="en-GB" b="1" i="1" dirty="0" smtClean="0"/>
            </a:br>
            <a:r>
              <a:rPr lang="en-GB" b="1" i="1" dirty="0" smtClean="0"/>
              <a:t>management.</a:t>
            </a:r>
          </a:p>
          <a:p>
            <a:r>
              <a:rPr lang="en-GB" dirty="0" smtClean="0"/>
              <a:t>There are </a:t>
            </a:r>
            <a:r>
              <a:rPr lang="en-GB" dirty="0" smtClean="0">
                <a:solidFill>
                  <a:srgbClr val="0000FF"/>
                </a:solidFill>
              </a:rPr>
              <a:t>different types of review with different objectives</a:t>
            </a:r>
          </a:p>
          <a:p>
            <a:pPr lvl="1"/>
            <a:r>
              <a:rPr lang="en-GB" b="1" i="1" dirty="0" smtClean="0"/>
              <a:t>Inspections for defect removal (product);</a:t>
            </a:r>
          </a:p>
          <a:p>
            <a:pPr lvl="1"/>
            <a:r>
              <a:rPr lang="en-GB" b="1" i="1" dirty="0" smtClean="0"/>
              <a:t>Reviews for progress assessment (product and process);</a:t>
            </a:r>
          </a:p>
          <a:p>
            <a:pPr lvl="1"/>
            <a:r>
              <a:rPr lang="en-GB" b="1" i="1" dirty="0" smtClean="0"/>
              <a:t>Quality reviews (product and standards).</a:t>
            </a:r>
            <a:endParaRPr lang="en-GB" b="1" i="1"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b="1" dirty="0" smtClean="0"/>
              <a:t>A group of people carefully examine part or all </a:t>
            </a:r>
            <a:br>
              <a:rPr lang="en-GB" b="1" dirty="0" smtClean="0"/>
            </a:br>
            <a:r>
              <a:rPr lang="en-GB" b="1" dirty="0" smtClean="0"/>
              <a:t>of a software system and its associated </a:t>
            </a:r>
            <a:br>
              <a:rPr lang="en-GB" b="1" dirty="0" smtClean="0"/>
            </a:br>
            <a:r>
              <a:rPr lang="en-GB" b="1" dirty="0" smtClean="0"/>
              <a:t>documentation.</a:t>
            </a:r>
          </a:p>
          <a:p>
            <a:r>
              <a:rPr lang="en-GB" i="1" dirty="0" smtClean="0">
                <a:solidFill>
                  <a:srgbClr val="0000FF"/>
                </a:solidFill>
              </a:rPr>
              <a:t>Code, designs, specifications, test plans, </a:t>
            </a:r>
            <a:br>
              <a:rPr lang="en-GB" i="1" dirty="0" smtClean="0">
                <a:solidFill>
                  <a:srgbClr val="0000FF"/>
                </a:solidFill>
              </a:rPr>
            </a:br>
            <a:r>
              <a:rPr lang="en-GB" i="1" dirty="0" smtClean="0">
                <a:solidFill>
                  <a:srgbClr val="0000FF"/>
                </a:solidFill>
              </a:rPr>
              <a:t>standards</a:t>
            </a:r>
            <a:r>
              <a:rPr lang="en-GB" dirty="0" smtClean="0"/>
              <a:t>, etc. can all be reviewed.</a:t>
            </a:r>
          </a:p>
          <a:p>
            <a:r>
              <a:rPr lang="en-GB" dirty="0" smtClean="0"/>
              <a:t>Software or documents may be </a:t>
            </a:r>
            <a:r>
              <a:rPr lang="en-GB" b="1" dirty="0" smtClean="0">
                <a:solidFill>
                  <a:srgbClr val="0000FF"/>
                </a:solidFill>
              </a:rPr>
              <a:t>'signed off' </a:t>
            </a:r>
            <a:r>
              <a:rPr lang="en-GB" dirty="0" smtClean="0"/>
              <a:t>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pic>
        <p:nvPicPr>
          <p:cNvPr id="4" name="Content Placeholder 3" descr="24.7 Review-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75480" b="-75480"/>
              <a:stretch>
                <a:fillRect/>
              </a:stretch>
            </p:blipFill>
          </mc:Choice>
          <mc:Fallback>
            <p:blipFill>
              <a:blip r:embed="rId3"/>
              <a:srcRect t="-75480" b="-7548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a:xfrm>
            <a:off x="432266" y="1470758"/>
            <a:ext cx="8229600" cy="4525963"/>
          </a:xfrm>
        </p:spPr>
        <p:txBody>
          <a:bodyPr/>
          <a:lstStyle/>
          <a:p>
            <a:r>
              <a:rPr lang="en-US" dirty="0" smtClean="0"/>
              <a:t>The review process in agile software development is usually </a:t>
            </a:r>
            <a:r>
              <a:rPr lang="en-US" b="1" dirty="0" smtClean="0">
                <a:solidFill>
                  <a:srgbClr val="0000FF"/>
                </a:solidFill>
              </a:rPr>
              <a:t>informal. </a:t>
            </a:r>
          </a:p>
          <a:p>
            <a:pPr lvl="1"/>
            <a:r>
              <a:rPr lang="en-US" dirty="0" smtClean="0"/>
              <a:t>In </a:t>
            </a:r>
            <a:r>
              <a:rPr lang="en-US" b="1" dirty="0" smtClean="0"/>
              <a:t>Scrum, </a:t>
            </a:r>
            <a:r>
              <a:rPr lang="en-US" dirty="0" smtClean="0"/>
              <a:t>for example, there is a </a:t>
            </a:r>
            <a:r>
              <a:rPr lang="en-US" b="1" i="1" dirty="0" smtClean="0"/>
              <a:t>review meeting after each iteration of the software has been completed </a:t>
            </a:r>
            <a:r>
              <a:rPr lang="en-US" dirty="0" smtClean="0"/>
              <a:t>(a sprint review), where quality issues and problems may be discussed. </a:t>
            </a:r>
          </a:p>
          <a:p>
            <a:r>
              <a:rPr lang="en-US" dirty="0" smtClean="0"/>
              <a:t>In </a:t>
            </a:r>
            <a:r>
              <a:rPr lang="en-US" b="1" dirty="0" smtClean="0"/>
              <a:t>extreme programming</a:t>
            </a:r>
            <a:r>
              <a:rPr lang="en-US" dirty="0" smtClean="0"/>
              <a:t>, </a:t>
            </a:r>
            <a:r>
              <a:rPr lang="en-US" b="1" i="1" dirty="0" smtClean="0">
                <a:solidFill>
                  <a:srgbClr val="0070C0"/>
                </a:solidFill>
              </a:rPr>
              <a:t>pair programming ensures that code is constantly being examined and reviewed by another team member. </a:t>
            </a:r>
          </a:p>
          <a:p>
            <a:r>
              <a:rPr lang="en-US" dirty="0" smtClean="0"/>
              <a:t>XP relies on </a:t>
            </a:r>
            <a:r>
              <a:rPr lang="en-US" i="1" dirty="0" smtClean="0">
                <a:solidFill>
                  <a:srgbClr val="0070C0"/>
                </a:solidFill>
              </a:rPr>
              <a:t>individuals taking the initiative to improve and </a:t>
            </a:r>
            <a:r>
              <a:rPr lang="en-US" i="1" dirty="0" err="1" smtClean="0">
                <a:solidFill>
                  <a:srgbClr val="0070C0"/>
                </a:solidFill>
              </a:rPr>
              <a:t>refactor</a:t>
            </a:r>
            <a:r>
              <a:rPr lang="en-US" i="1" dirty="0" smtClean="0">
                <a:solidFill>
                  <a:srgbClr val="0070C0"/>
                </a:solidFill>
              </a:rPr>
              <a:t> code. </a:t>
            </a:r>
            <a:r>
              <a:rPr lang="en-US" dirty="0" smtClean="0"/>
              <a:t>Agile approaches are </a:t>
            </a:r>
            <a:r>
              <a:rPr lang="en-US" dirty="0" smtClean="0">
                <a:solidFill>
                  <a:srgbClr val="0070C0"/>
                </a:solidFill>
              </a:rPr>
              <a:t>not usually standards-driven</a:t>
            </a:r>
            <a:r>
              <a:rPr lang="en-US" dirty="0" smtClean="0"/>
              <a:t>, so issues of standards compliance are not usually considered.</a:t>
            </a:r>
            <a:endParaRPr lang="en-GB" dirty="0" smtClean="0"/>
          </a:p>
          <a:p>
            <a:endParaRPr lang="en-US"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a:t>
            </a:r>
            <a:r>
              <a:rPr lang="en-GB" b="1" dirty="0" smtClean="0">
                <a:solidFill>
                  <a:srgbClr val="FF0000"/>
                </a:solidFill>
              </a:rPr>
              <a:t>required level of quality is achieved </a:t>
            </a:r>
            <a:r>
              <a:rPr lang="en-GB" dirty="0" smtClean="0"/>
              <a:t>in a </a:t>
            </a:r>
            <a:r>
              <a:rPr lang="en-GB" dirty="0" smtClean="0">
                <a:solidFill>
                  <a:srgbClr val="FF0000"/>
                </a:solidFill>
              </a:rPr>
              <a:t>software product.</a:t>
            </a:r>
          </a:p>
          <a:p>
            <a:r>
              <a:rPr lang="en-GB" dirty="0" smtClean="0"/>
              <a:t>Three principal concerns:</a:t>
            </a:r>
          </a:p>
          <a:p>
            <a:pPr lvl="1"/>
            <a:r>
              <a:rPr lang="en-US" dirty="0" smtClean="0"/>
              <a:t>At the </a:t>
            </a:r>
            <a:r>
              <a:rPr lang="en-US" b="1" dirty="0" smtClean="0"/>
              <a:t>organizational level, </a:t>
            </a:r>
            <a:r>
              <a:rPr lang="en-US" dirty="0" smtClean="0"/>
              <a:t>quality management is concerned with </a:t>
            </a:r>
            <a:r>
              <a:rPr lang="en-US" u="sng" dirty="0" smtClean="0">
                <a:solidFill>
                  <a:srgbClr val="0070C0"/>
                </a:solidFill>
              </a:rPr>
              <a:t>establishing a framework of organizational processes</a:t>
            </a:r>
            <a:r>
              <a:rPr lang="en-US" u="sng" dirty="0" smtClean="0"/>
              <a:t> </a:t>
            </a:r>
            <a:r>
              <a:rPr lang="en-US" dirty="0" smtClean="0"/>
              <a:t>and </a:t>
            </a:r>
            <a:r>
              <a:rPr lang="en-US" u="sng" dirty="0" smtClean="0">
                <a:solidFill>
                  <a:srgbClr val="0070C0"/>
                </a:solidFill>
              </a:rPr>
              <a:t>standards</a:t>
            </a:r>
            <a:r>
              <a:rPr lang="en-US" dirty="0" smtClean="0"/>
              <a:t> that will lead to </a:t>
            </a:r>
            <a:r>
              <a:rPr lang="en-US" dirty="0" smtClean="0">
                <a:solidFill>
                  <a:srgbClr val="0070C0"/>
                </a:solidFill>
              </a:rPr>
              <a:t>high-quality software. </a:t>
            </a:r>
          </a:p>
          <a:p>
            <a:pPr lvl="1"/>
            <a:r>
              <a:rPr lang="en-US" dirty="0" smtClean="0"/>
              <a:t>At the </a:t>
            </a:r>
            <a:r>
              <a:rPr lang="en-US" b="1" dirty="0" smtClean="0"/>
              <a:t>project level</a:t>
            </a:r>
            <a:r>
              <a:rPr lang="en-US" dirty="0" smtClean="0"/>
              <a:t>, quality management involves the </a:t>
            </a:r>
            <a:r>
              <a:rPr lang="en-US" u="sng" dirty="0" smtClean="0">
                <a:solidFill>
                  <a:srgbClr val="7030A0"/>
                </a:solidFill>
              </a:rPr>
              <a:t>application of specific quality processes</a:t>
            </a:r>
            <a:r>
              <a:rPr lang="en-US" dirty="0" smtClean="0">
                <a:solidFill>
                  <a:srgbClr val="7030A0"/>
                </a:solidFill>
              </a:rPr>
              <a:t> </a:t>
            </a:r>
            <a:r>
              <a:rPr lang="en-US" dirty="0" smtClean="0"/>
              <a:t>and </a:t>
            </a:r>
            <a:r>
              <a:rPr lang="en-US" u="sng" dirty="0" smtClean="0">
                <a:solidFill>
                  <a:srgbClr val="7030A0"/>
                </a:solidFill>
              </a:rPr>
              <a:t>checking that these planned processes have been followed.</a:t>
            </a:r>
            <a:r>
              <a:rPr lang="en-GB" u="sng" dirty="0" smtClean="0">
                <a:solidFill>
                  <a:srgbClr val="7030A0"/>
                </a:solidFill>
              </a:rPr>
              <a:t> </a:t>
            </a:r>
          </a:p>
          <a:p>
            <a:pPr lvl="1"/>
            <a:r>
              <a:rPr lang="en-US" dirty="0" smtClean="0"/>
              <a:t>At the </a:t>
            </a:r>
            <a:r>
              <a:rPr lang="en-US" b="1" dirty="0" smtClean="0"/>
              <a:t>project level, </a:t>
            </a:r>
            <a:r>
              <a:rPr lang="en-US" dirty="0" smtClean="0"/>
              <a:t>quality management is also concerned with </a:t>
            </a:r>
            <a:r>
              <a:rPr lang="en-US" dirty="0" smtClean="0">
                <a:solidFill>
                  <a:srgbClr val="7030A0"/>
                </a:solidFill>
              </a:rPr>
              <a:t>establishing a </a:t>
            </a:r>
            <a:r>
              <a:rPr lang="en-US" b="1" u="sng" dirty="0" smtClean="0">
                <a:solidFill>
                  <a:srgbClr val="7030A0"/>
                </a:solidFill>
              </a:rPr>
              <a:t>quality plan </a:t>
            </a:r>
            <a:r>
              <a:rPr lang="en-US" dirty="0" smtClean="0">
                <a:solidFill>
                  <a:srgbClr val="7030A0"/>
                </a:solidFill>
              </a:rPr>
              <a:t>for a project</a:t>
            </a:r>
            <a:r>
              <a:rPr lang="en-US" dirty="0" smtClean="0"/>
              <a:t>. The quality plan should set out the quality goals for the project and define what processes and standards are to be used.</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t>
            </a:r>
            <a:r>
              <a:rPr lang="en-GB" sz="2400" b="1" dirty="0"/>
              <a:t>anomalies </a:t>
            </a:r>
            <a:r>
              <a:rPr lang="en-GB" sz="2400" dirty="0"/>
              <a:t>and </a:t>
            </a:r>
            <a:r>
              <a:rPr lang="en-GB" sz="2400" b="1" dirty="0"/>
              <a:t>defects.</a:t>
            </a:r>
          </a:p>
          <a:p>
            <a:r>
              <a:rPr lang="en-GB" sz="2400" dirty="0"/>
              <a:t>Inspections</a:t>
            </a:r>
            <a:r>
              <a:rPr lang="en-GB" sz="2400" dirty="0" smtClean="0"/>
              <a:t> </a:t>
            </a:r>
            <a:r>
              <a:rPr lang="en-GB" sz="2400" b="1" dirty="0" smtClean="0"/>
              <a:t>do not </a:t>
            </a:r>
            <a:r>
              <a:rPr lang="en-GB" sz="2400" b="1" dirty="0"/>
              <a:t>require execution </a:t>
            </a:r>
            <a:r>
              <a:rPr lang="en-GB" sz="2400" dirty="0"/>
              <a:t>of a system so </a:t>
            </a:r>
            <a:r>
              <a:rPr lang="en-GB" sz="2400" i="1" dirty="0">
                <a:solidFill>
                  <a:srgbClr val="0070C0"/>
                </a:solidFill>
              </a:rPr>
              <a:t>may be used before implementation.</a:t>
            </a:r>
          </a:p>
          <a:p>
            <a:r>
              <a:rPr lang="en-GB" sz="2400" dirty="0"/>
              <a:t>They may be </a:t>
            </a:r>
            <a:r>
              <a:rPr lang="en-GB" sz="2400" i="1" dirty="0">
                <a:solidFill>
                  <a:srgbClr val="0070C0"/>
                </a:solidFill>
              </a:rPr>
              <a:t>applied to any representation of the system </a:t>
            </a:r>
            <a:r>
              <a:rPr lang="en-GB" sz="2400" dirty="0"/>
              <a:t>(requirements, </a:t>
            </a:r>
            <a:r>
              <a:rPr lang="en-GB" sz="2400" dirty="0" err="1"/>
              <a:t>design,configuration</a:t>
            </a:r>
            <a:r>
              <a:rPr lang="en-GB" sz="2400" dirty="0"/>
              <a:t> data, test data, etc.).</a:t>
            </a:r>
          </a:p>
          <a:p>
            <a:r>
              <a:rPr lang="en-GB" sz="2400" dirty="0"/>
              <a:t>They have been shown to be an </a:t>
            </a:r>
            <a:r>
              <a:rPr lang="en-GB" sz="2400" dirty="0">
                <a:solidFill>
                  <a:srgbClr val="0070C0"/>
                </a:solidFill>
              </a:rPr>
              <a:t>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b="1" dirty="0">
                <a:solidFill>
                  <a:srgbClr val="0070C0"/>
                </a:solidFill>
              </a:rPr>
              <a:t>Checklist of common errors </a:t>
            </a:r>
            <a:r>
              <a:rPr lang="en-GB" sz="2400" dirty="0"/>
              <a:t>should be used to </a:t>
            </a:r>
            <a:br>
              <a:rPr lang="en-GB" sz="2400" dirty="0"/>
            </a:br>
            <a:r>
              <a:rPr lang="en-GB" sz="2400" dirty="0"/>
              <a:t>drive the inspection.</a:t>
            </a:r>
          </a:p>
          <a:p>
            <a:r>
              <a:rPr lang="en-GB" sz="2400" dirty="0">
                <a:solidFill>
                  <a:srgbClr val="0070C0"/>
                </a:solidFill>
              </a:rPr>
              <a:t>Error checklists </a:t>
            </a:r>
            <a:r>
              <a:rPr lang="en-GB" sz="2400" dirty="0"/>
              <a:t>are </a:t>
            </a:r>
            <a:r>
              <a:rPr lang="en-GB" sz="2400" i="1" dirty="0">
                <a:solidFill>
                  <a:srgbClr val="0070C0"/>
                </a:solidFill>
              </a:rPr>
              <a:t>programming language </a:t>
            </a:r>
            <a:br>
              <a:rPr lang="en-GB" sz="2400" i="1" dirty="0">
                <a:solidFill>
                  <a:srgbClr val="0070C0"/>
                </a:solidFill>
              </a:rPr>
            </a:br>
            <a:r>
              <a:rPr lang="en-GB" sz="2400" i="1" dirty="0">
                <a:solidFill>
                  <a:srgbClr val="0070C0"/>
                </a:solidFill>
              </a:rPr>
              <a:t>dependent</a:t>
            </a:r>
            <a:r>
              <a:rPr lang="en-GB" sz="2400" dirty="0"/>
              <a:t> and </a:t>
            </a:r>
            <a:r>
              <a:rPr lang="en-GB" sz="2400" b="1" i="1" dirty="0"/>
              <a:t>reflect the characteristic errors that are likely to arise in the language</a:t>
            </a:r>
            <a:r>
              <a:rPr lang="en-GB" sz="2400" dirty="0"/>
              <a:t>.</a:t>
            </a:r>
          </a:p>
          <a:p>
            <a:r>
              <a:rPr lang="en-GB" sz="2400" dirty="0"/>
              <a:t>In general, the </a:t>
            </a:r>
            <a:r>
              <a:rPr lang="en-GB" sz="2400" b="1" dirty="0"/>
              <a:t>'weaker'</a:t>
            </a:r>
            <a:r>
              <a:rPr lang="en-GB" sz="2400" dirty="0"/>
              <a:t> the type checking, the </a:t>
            </a:r>
            <a:r>
              <a:rPr lang="en-GB" sz="2400" i="1" dirty="0"/>
              <a:t>larger the checklist.</a:t>
            </a:r>
          </a:p>
          <a:p>
            <a:r>
              <a:rPr lang="en-GB" sz="2400" dirty="0"/>
              <a:t>Examples: </a:t>
            </a:r>
            <a:r>
              <a:rPr lang="en-GB" sz="2400" b="1" dirty="0"/>
              <a:t>Initialisation, Constant naming, loop </a:t>
            </a:r>
            <a:br>
              <a:rPr lang="en-GB" sz="2400" b="1" dirty="0"/>
            </a:br>
            <a:r>
              <a:rPr lang="en-GB" sz="2400" b="1" dirty="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4495100"/>
              </p:ext>
            </p:extLst>
          </p:nvPr>
        </p:nvGraphicFramePr>
        <p:xfrm>
          <a:off x="457200" y="1628800"/>
          <a:ext cx="8229600" cy="47720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67189">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701902">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701902">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901007">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9398728"/>
              </p:ext>
            </p:extLst>
          </p:nvPr>
        </p:nvGraphicFramePr>
        <p:xfrm>
          <a:off x="381000" y="1556793"/>
          <a:ext cx="8229600" cy="46805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45408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781392">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Do all function and method calls have the correct number of parameters?</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Do formal and actual parameter types match? </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the parameters in the right order? </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components access shared memory, do they have the same model of the shared memory structure?</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781392">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663656">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smtClean="0">
                <a:solidFill>
                  <a:srgbClr val="FF0000"/>
                </a:solidFill>
              </a:rPr>
              <a:t>Agile methods and inspections</a:t>
            </a:r>
            <a:endParaRPr lang="en-GB" dirty="0">
              <a:solidFill>
                <a:srgbClr val="FF0000"/>
              </a:solidFill>
            </a:endParaRPr>
          </a:p>
        </p:txBody>
      </p:sp>
      <p:sp>
        <p:nvSpPr>
          <p:cNvPr id="66563" name="Rectangle 3"/>
          <p:cNvSpPr>
            <a:spLocks noGrp="1" noChangeArrowheads="1"/>
          </p:cNvSpPr>
          <p:nvPr>
            <p:ph type="body" idx="1"/>
          </p:nvPr>
        </p:nvSpPr>
        <p:spPr>
          <a:noFill/>
          <a:ln/>
        </p:spPr>
        <p:txBody>
          <a:bodyPr lIns="90840" tIns="44623" rIns="90840" bIns="44623"/>
          <a:lstStyle/>
          <a:p>
            <a:r>
              <a:rPr lang="en-US" dirty="0" smtClean="0"/>
              <a:t>Agile processes </a:t>
            </a:r>
            <a:r>
              <a:rPr lang="en-US" b="1" dirty="0" smtClean="0">
                <a:solidFill>
                  <a:srgbClr val="7030A0"/>
                </a:solidFill>
              </a:rPr>
              <a:t>rarely use </a:t>
            </a:r>
            <a:r>
              <a:rPr lang="en-US" dirty="0" smtClean="0"/>
              <a:t>formal inspection or peer review processes. </a:t>
            </a:r>
          </a:p>
          <a:p>
            <a:r>
              <a:rPr lang="en-US" dirty="0" smtClean="0"/>
              <a:t>Rather, they</a:t>
            </a:r>
            <a:r>
              <a:rPr lang="en-US" b="1" dirty="0" smtClean="0"/>
              <a:t> </a:t>
            </a:r>
            <a:r>
              <a:rPr lang="en-US" dirty="0" smtClean="0">
                <a:solidFill>
                  <a:srgbClr val="7030A0"/>
                </a:solidFill>
              </a:rPr>
              <a:t>rely on team members cooperating to check each other’s code</a:t>
            </a:r>
            <a:r>
              <a:rPr lang="en-US" dirty="0" smtClean="0"/>
              <a:t>, and </a:t>
            </a:r>
            <a:r>
              <a:rPr lang="en-US" dirty="0" smtClean="0">
                <a:solidFill>
                  <a:srgbClr val="7030A0"/>
                </a:solidFill>
              </a:rPr>
              <a:t>informal guidelines</a:t>
            </a:r>
            <a:r>
              <a:rPr lang="en-US" dirty="0" smtClean="0"/>
              <a:t>, such as </a:t>
            </a:r>
            <a:r>
              <a:rPr lang="en-US" dirty="0" smtClean="0">
                <a:solidFill>
                  <a:srgbClr val="FF0000"/>
                </a:solidFill>
              </a:rPr>
              <a:t>‘check before check-in’, </a:t>
            </a:r>
            <a:r>
              <a:rPr lang="en-US" dirty="0" smtClean="0"/>
              <a:t>which suggest that </a:t>
            </a:r>
            <a:r>
              <a:rPr lang="en-US" b="1" dirty="0" smtClean="0">
                <a:solidFill>
                  <a:srgbClr val="7030A0"/>
                </a:solidFill>
              </a:rPr>
              <a:t>programmers should check their own code. </a:t>
            </a:r>
          </a:p>
          <a:p>
            <a:r>
              <a:rPr lang="en-US" dirty="0" smtClean="0"/>
              <a:t>Extreme programming practitioners argue that pair programming is an effective substitute for inspection as this is, in effect, a continual inspection process. </a:t>
            </a:r>
          </a:p>
          <a:p>
            <a:r>
              <a:rPr lang="en-US" b="1" dirty="0" smtClean="0"/>
              <a:t>Two people look at every line of code and check it before it is accepted</a:t>
            </a:r>
            <a:r>
              <a:rPr lang="en-US" dirty="0" smtClean="0"/>
              <a:t>.</a:t>
            </a:r>
            <a:endParaRPr lang="en-GB" dirty="0" smtClean="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measurement and metrics</a:t>
            </a:r>
            <a:endParaRPr lang="en-GB"/>
          </a:p>
        </p:txBody>
      </p:sp>
      <p:sp>
        <p:nvSpPr>
          <p:cNvPr id="89091" name="Rectangle 3"/>
          <p:cNvSpPr>
            <a:spLocks noGrp="1" noChangeArrowheads="1"/>
          </p:cNvSpPr>
          <p:nvPr>
            <p:ph idx="1"/>
          </p:nvPr>
        </p:nvSpPr>
        <p:spPr/>
        <p:txBody>
          <a:bodyPr/>
          <a:lstStyle/>
          <a:p>
            <a:r>
              <a:rPr lang="en-GB" dirty="0" smtClean="0">
                <a:solidFill>
                  <a:srgbClr val="7030A0"/>
                </a:solidFill>
              </a:rPr>
              <a:t>Software measurement is concerned with </a:t>
            </a:r>
            <a:r>
              <a:rPr lang="en-GB" b="1" dirty="0" smtClean="0">
                <a:solidFill>
                  <a:srgbClr val="7030A0"/>
                </a:solidFill>
              </a:rPr>
              <a:t>deriving a numeric value for an attribute of a software product </a:t>
            </a:r>
            <a:r>
              <a:rPr lang="en-GB" dirty="0" smtClean="0">
                <a:solidFill>
                  <a:srgbClr val="7030A0"/>
                </a:solidFill>
              </a:rPr>
              <a:t>or </a:t>
            </a:r>
            <a:r>
              <a:rPr lang="en-GB" b="1" dirty="0" smtClean="0">
                <a:solidFill>
                  <a:srgbClr val="7030A0"/>
                </a:solidFill>
              </a:rPr>
              <a:t>process.</a:t>
            </a:r>
          </a:p>
          <a:p>
            <a:r>
              <a:rPr lang="en-GB" dirty="0" smtClean="0"/>
              <a:t>This allows for </a:t>
            </a:r>
            <a:r>
              <a:rPr lang="en-GB" b="1" dirty="0" smtClean="0"/>
              <a:t>objective comparisons </a:t>
            </a:r>
            <a:r>
              <a:rPr lang="en-GB" dirty="0" smtClean="0"/>
              <a:t>between techniques and processes.</a:t>
            </a:r>
          </a:p>
          <a:p>
            <a:r>
              <a:rPr lang="en-GB" dirty="0" smtClean="0"/>
              <a:t>Although some companies have introduced measurement programmes, most organisations still don’t make systematic use of software measurement.</a:t>
            </a:r>
          </a:p>
          <a:p>
            <a:r>
              <a:rPr lang="en-GB" dirty="0" smtClean="0"/>
              <a:t>There are few established standards in this area.</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smtClean="0"/>
              <a:t>A software property can be measured.</a:t>
            </a:r>
          </a:p>
          <a:p>
            <a:r>
              <a:rPr lang="en-GB" smtClean="0"/>
              <a:t>The relationship exists between what we can </a:t>
            </a:r>
            <a:br>
              <a:rPr lang="en-GB" smtClean="0"/>
            </a:br>
            <a:r>
              <a:rPr lang="en-GB" smtClean="0"/>
              <a:t>measure and what we want to know. We can only measure internal attributes but are often more interested in external software attributes.</a:t>
            </a:r>
          </a:p>
          <a:p>
            <a:r>
              <a:rPr lang="en-GB" smtClean="0"/>
              <a:t>This relationship has been formalised and </a:t>
            </a:r>
            <a:br>
              <a:rPr lang="en-GB" smtClean="0"/>
            </a:br>
            <a:r>
              <a:rPr lang="en-GB" smtClean="0"/>
              <a:t>validated.</a:t>
            </a:r>
          </a:p>
          <a:p>
            <a:r>
              <a:rPr lang="en-GB" smtClean="0"/>
              <a:t>It may be difficult to relate what can be measured to desirable external quality attributes.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a:t>
            </a:r>
            <a:r>
              <a:rPr lang="en-US" b="1" u="sng" dirty="0" smtClean="0">
                <a:solidFill>
                  <a:srgbClr val="7030A0"/>
                </a:solidFill>
              </a:rPr>
              <a:t>independent check </a:t>
            </a:r>
            <a:r>
              <a:rPr lang="en-US" dirty="0" smtClean="0"/>
              <a:t>on the </a:t>
            </a:r>
            <a:r>
              <a:rPr lang="en-US" b="1" dirty="0" smtClean="0"/>
              <a:t>software development process. </a:t>
            </a:r>
            <a:endParaRPr lang="en-GB" b="1" dirty="0" smtClean="0"/>
          </a:p>
          <a:p>
            <a:r>
              <a:rPr lang="en-US" dirty="0" smtClean="0"/>
              <a:t>The quality management process checks the </a:t>
            </a:r>
            <a:r>
              <a:rPr lang="en-US" b="1" u="sng" dirty="0" smtClean="0">
                <a:solidFill>
                  <a:srgbClr val="7030A0"/>
                </a:solidFill>
              </a:rPr>
              <a:t>project deliverables </a:t>
            </a:r>
            <a:r>
              <a:rPr lang="en-US" dirty="0" smtClean="0"/>
              <a:t>to ensure that they are consistent with </a:t>
            </a:r>
            <a:r>
              <a:rPr lang="en-US" b="1" dirty="0" smtClean="0"/>
              <a:t>organizational standards and goals </a:t>
            </a:r>
          </a:p>
          <a:p>
            <a:r>
              <a:rPr lang="en-US" dirty="0" smtClean="0"/>
              <a:t>The </a:t>
            </a:r>
            <a:r>
              <a:rPr lang="en-US" b="1" dirty="0" smtClean="0"/>
              <a:t>quality team </a:t>
            </a:r>
            <a:r>
              <a:rPr lang="en-US" dirty="0" smtClean="0"/>
              <a:t>should be </a:t>
            </a:r>
            <a:r>
              <a:rPr lang="en-US" b="1" u="sng" dirty="0" smtClean="0">
                <a:solidFill>
                  <a:srgbClr val="7030A0"/>
                </a:solidFill>
              </a:rPr>
              <a:t>independent</a:t>
            </a:r>
            <a:r>
              <a:rPr lang="en-US" dirty="0" smtClean="0">
                <a:solidFill>
                  <a:srgbClr val="7030A0"/>
                </a:solidFill>
              </a:rPr>
              <a:t> </a:t>
            </a:r>
            <a:r>
              <a:rPr lang="en-US" dirty="0" smtClean="0"/>
              <a:t>from the </a:t>
            </a:r>
            <a:r>
              <a:rPr lang="en-US" b="1" dirty="0" smtClean="0"/>
              <a:t>development team </a:t>
            </a:r>
            <a:r>
              <a:rPr lang="en-US" dirty="0" smtClean="0"/>
              <a:t>so that they can take an objective view of the software. This allows them to report on software quality without being influenced by software development issues.</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pic>
        <p:nvPicPr>
          <p:cNvPr id="4" name="Content Placeholder 3" descr="24.10 IntExtAttribut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10" r="-10610"/>
              <a:stretch>
                <a:fillRect/>
              </a:stretch>
            </p:blipFill>
          </mc:Choice>
          <mc:Fallback>
            <p:blipFill>
              <a:blip r:embed="rId3"/>
              <a:srcRect l="-10610" r="-1061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pic>
        <p:nvPicPr>
          <p:cNvPr id="4" name="Content Placeholder 3" descr="24.11 ProductMeasure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2428" b="-22428"/>
              <a:stretch>
                <a:fillRect/>
              </a:stretch>
            </p:blipFill>
          </mc:Choice>
          <mc:Fallback>
            <p:blipFill>
              <a:blip r:embed="rId3"/>
              <a:srcRect t="-22428" b="-2242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smtClean="0"/>
              <a:t>Measurement surprises</a:t>
            </a:r>
            <a:endParaRPr lang="en-GB" dirty="0"/>
          </a:p>
        </p:txBody>
      </p:sp>
      <p:sp>
        <p:nvSpPr>
          <p:cNvPr id="95235" name="Rectangle 3"/>
          <p:cNvSpPr>
            <a:spLocks noGrp="1" noChangeArrowheads="1"/>
          </p:cNvSpPr>
          <p:nvPr>
            <p:ph idx="1"/>
          </p:nvPr>
        </p:nvSpPr>
        <p:spPr/>
        <p:txBody>
          <a:bodyPr/>
          <a:lstStyle/>
          <a:p>
            <a:r>
              <a:rPr lang="en-GB" dirty="0" smtClean="0"/>
              <a:t>Reducing the number of faults in a program leads to an increased number of help desk calls</a:t>
            </a:r>
          </a:p>
          <a:p>
            <a:pPr lvl="1"/>
            <a:r>
              <a:rPr lang="en-GB" dirty="0" smtClean="0"/>
              <a:t>The program is now thought of as more reliable and so has a wider more diverse market. The percentage of users who call the help desk may have decreased but the total may increase</a:t>
            </a:r>
            <a:r>
              <a:rPr lang="en-GB" dirty="0" smtClean="0"/>
              <a:t>;</a:t>
            </a:r>
          </a:p>
          <a:p>
            <a:pPr lvl="1"/>
            <a:endParaRPr lang="en-GB" dirty="0" smtClean="0"/>
          </a:p>
          <a:p>
            <a:pPr lvl="1"/>
            <a:r>
              <a:rPr lang="en-GB" dirty="0" smtClean="0"/>
              <a:t>A more reliable system is used in a different way from a system where users work around the faults. This leads to more help desk calls.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mtClean="0"/>
              <a:t>Key points</a:t>
            </a:r>
            <a:endParaRPr lang="en-GB"/>
          </a:p>
        </p:txBody>
      </p:sp>
      <p:sp>
        <p:nvSpPr>
          <p:cNvPr id="83971" name="Rectangle 3"/>
          <p:cNvSpPr>
            <a:spLocks noGrp="1" noChangeArrowheads="1"/>
          </p:cNvSpPr>
          <p:nvPr>
            <p:ph idx="1"/>
          </p:nvPr>
        </p:nvSpPr>
        <p:spPr/>
        <p:txBody>
          <a:bodyPr/>
          <a:lstStyle/>
          <a:p>
            <a:r>
              <a:rPr lang="en-US" dirty="0" smtClean="0"/>
              <a:t>Reviews of the software process deliverables involve a team of people who check that quality standards are being followed. </a:t>
            </a:r>
            <a:endParaRPr lang="en-GB" dirty="0" smtClean="0"/>
          </a:p>
          <a:p>
            <a:r>
              <a:rPr lang="en-US" dirty="0" smtClean="0"/>
              <a:t>In a program inspection or peer review, a small team systematically checks the code. They read the code in detail and look for possible errors and omissions</a:t>
            </a:r>
            <a:endParaRPr lang="en-GB" dirty="0" smtClean="0"/>
          </a:p>
          <a:p>
            <a:r>
              <a:rPr lang="en-US" dirty="0" smtClean="0"/>
              <a:t>Software measurement can be used to gather data about software and software processes. </a:t>
            </a:r>
            <a:endParaRPr lang="en-GB" dirty="0" smtClean="0"/>
          </a:p>
          <a:p>
            <a:r>
              <a:rPr lang="en-US" dirty="0" smtClean="0"/>
              <a:t>Product quality metrics are particularly useful for highlighting anomalous components that may have quality problems. </a:t>
            </a:r>
            <a:endParaRPr lang="en-GB" dirty="0" smtClean="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dirty="0" smtClean="0"/>
              <a:t>A quality plan sets out the </a:t>
            </a:r>
            <a:r>
              <a:rPr lang="en-GB" b="1" u="sng" dirty="0" smtClean="0">
                <a:solidFill>
                  <a:srgbClr val="7030A0"/>
                </a:solidFill>
              </a:rPr>
              <a:t>desired product qualities </a:t>
            </a:r>
            <a:r>
              <a:rPr lang="en-GB" dirty="0" smtClean="0"/>
              <a:t>and </a:t>
            </a:r>
            <a:r>
              <a:rPr lang="en-GB" b="1" dirty="0" smtClean="0"/>
              <a:t>how these are assessed </a:t>
            </a:r>
            <a:r>
              <a:rPr lang="en-GB" dirty="0" smtClean="0"/>
              <a:t>and </a:t>
            </a:r>
            <a:r>
              <a:rPr lang="en-GB" b="1" dirty="0" smtClean="0"/>
              <a:t>defines the most significant quality attributes.</a:t>
            </a:r>
          </a:p>
          <a:p>
            <a:r>
              <a:rPr lang="en-GB" dirty="0" smtClean="0"/>
              <a:t>The quality plan should define the </a:t>
            </a:r>
            <a:r>
              <a:rPr lang="en-GB" b="1" dirty="0">
                <a:solidFill>
                  <a:srgbClr val="7030A0"/>
                </a:solidFill>
              </a:rPr>
              <a:t>quality assessment process.</a:t>
            </a:r>
            <a:endParaRPr lang="en-GB" b="1" dirty="0" smtClean="0">
              <a:solidFill>
                <a:srgbClr val="7030A0"/>
              </a:solidFill>
            </a:endParaRPr>
          </a:p>
          <a:p>
            <a:r>
              <a:rPr lang="en-GB" dirty="0" smtClean="0"/>
              <a:t>It should set out </a:t>
            </a:r>
            <a:r>
              <a:rPr lang="en-GB" b="1" dirty="0" smtClean="0">
                <a:solidFill>
                  <a:srgbClr val="7030A0"/>
                </a:solidFill>
              </a:rPr>
              <a:t>which organisational standards should be applied</a:t>
            </a:r>
            <a:r>
              <a:rPr lang="en-GB" dirty="0" smtClean="0"/>
              <a:t> and, </a:t>
            </a:r>
            <a:r>
              <a:rPr lang="en-GB" b="1" dirty="0" smtClean="0">
                <a:solidFill>
                  <a:srgbClr val="7030A0"/>
                </a:solidFill>
              </a:rPr>
              <a:t>where necessary</a:t>
            </a:r>
            <a:r>
              <a:rPr lang="en-GB" dirty="0" smtClean="0"/>
              <a:t>, </a:t>
            </a:r>
            <a:r>
              <a:rPr lang="en-GB" b="1" dirty="0" smtClean="0">
                <a:solidFill>
                  <a:srgbClr val="7030A0"/>
                </a:solidFill>
              </a:rPr>
              <a:t>define new standards to be used.</a:t>
            </a:r>
            <a:endParaRPr lang="en-GB" b="1" dirty="0">
              <a:solidFill>
                <a:srgbClr val="7030A0"/>
              </a:solidFill>
            </a:endParaRP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dirty="0" smtClean="0"/>
              <a:t>Quality plan structure</a:t>
            </a:r>
          </a:p>
          <a:p>
            <a:pPr lvl="1"/>
            <a:r>
              <a:rPr lang="en-GB" dirty="0" smtClean="0"/>
              <a:t>Product introduction;</a:t>
            </a:r>
          </a:p>
          <a:p>
            <a:pPr lvl="1"/>
            <a:r>
              <a:rPr lang="en-GB" dirty="0" smtClean="0"/>
              <a:t>Product plans;</a:t>
            </a:r>
          </a:p>
          <a:p>
            <a:pPr lvl="1"/>
            <a:r>
              <a:rPr lang="en-GB" dirty="0" smtClean="0"/>
              <a:t>Process descriptions;</a:t>
            </a:r>
          </a:p>
          <a:p>
            <a:pPr lvl="1"/>
            <a:r>
              <a:rPr lang="en-GB" dirty="0" smtClean="0"/>
              <a:t>Quality goals;</a:t>
            </a:r>
          </a:p>
          <a:p>
            <a:pPr lvl="1"/>
            <a:r>
              <a:rPr lang="en-GB" dirty="0" smtClean="0"/>
              <a:t>Risks and risk management.</a:t>
            </a:r>
          </a:p>
          <a:p>
            <a:r>
              <a:rPr lang="en-GB" dirty="0" smtClean="0"/>
              <a:t>Quality plans should be </a:t>
            </a:r>
            <a:r>
              <a:rPr lang="en-GB" b="1" dirty="0"/>
              <a:t>short, </a:t>
            </a:r>
            <a:r>
              <a:rPr lang="en-GB" dirty="0" smtClean="0"/>
              <a:t>succinct documents</a:t>
            </a:r>
          </a:p>
          <a:p>
            <a:pPr lvl="1"/>
            <a:r>
              <a:rPr lang="en-GB" dirty="0" smtClean="0"/>
              <a:t>If they are too long, no-one will read them.</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a:t>
            </a:r>
            <a:r>
              <a:rPr lang="en-US" b="1" dirty="0" smtClean="0">
                <a:solidFill>
                  <a:srgbClr val="7030A0"/>
                </a:solidFill>
              </a:rPr>
              <a:t>large, complex systems</a:t>
            </a:r>
            <a:r>
              <a:rPr lang="en-US" dirty="0" smtClean="0"/>
              <a:t>. The </a:t>
            </a:r>
            <a:r>
              <a:rPr lang="en-US" b="1" dirty="0" smtClean="0"/>
              <a:t>quality documentation </a:t>
            </a:r>
            <a:r>
              <a:rPr lang="en-US" dirty="0" smtClean="0"/>
              <a:t>is a </a:t>
            </a:r>
            <a:r>
              <a:rPr lang="en-US" b="1" dirty="0" smtClean="0">
                <a:solidFill>
                  <a:srgbClr val="7030A0"/>
                </a:solidFill>
              </a:rPr>
              <a:t>record of progress </a:t>
            </a:r>
            <a:r>
              <a:rPr lang="en-US" dirty="0" smtClean="0"/>
              <a:t>and </a:t>
            </a:r>
            <a:r>
              <a:rPr lang="en-US" b="1" dirty="0" smtClean="0">
                <a:solidFill>
                  <a:srgbClr val="7030A0"/>
                </a:solidFill>
              </a:rPr>
              <a:t>supports continuity of development</a:t>
            </a:r>
            <a:r>
              <a:rPr lang="en-US" dirty="0" smtClean="0"/>
              <a:t> as the </a:t>
            </a:r>
            <a:r>
              <a:rPr lang="en-US" b="1" dirty="0" smtClean="0"/>
              <a:t>development team changes</a:t>
            </a:r>
            <a:r>
              <a:rPr lang="en-US" dirty="0" smtClean="0"/>
              <a:t>.</a:t>
            </a:r>
          </a:p>
          <a:p>
            <a:pPr marL="0" indent="0">
              <a:buNone/>
            </a:pPr>
            <a:endParaRPr lang="en-US" dirty="0" smtClean="0"/>
          </a:p>
          <a:p>
            <a:r>
              <a:rPr lang="en-US" dirty="0" smtClean="0"/>
              <a:t>For smaller systems, quality management needs less documentation and should focus on </a:t>
            </a:r>
            <a:r>
              <a:rPr lang="en-US" dirty="0">
                <a:solidFill>
                  <a:srgbClr val="7030A0"/>
                </a:solidFill>
              </a:rPr>
              <a:t>establishing a quality culture.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b="1" dirty="0" smtClean="0">
                <a:solidFill>
                  <a:srgbClr val="FF0000"/>
                </a:solidFill>
              </a:rPr>
              <a:t>Quality, </a:t>
            </a:r>
            <a:r>
              <a:rPr lang="en-GB" dirty="0" smtClean="0"/>
              <a:t>simplistically, means that a </a:t>
            </a:r>
            <a:r>
              <a:rPr lang="en-GB" b="1" dirty="0" smtClean="0">
                <a:solidFill>
                  <a:srgbClr val="FF0000"/>
                </a:solidFill>
              </a:rPr>
              <a:t>product should meet its specification.</a:t>
            </a:r>
          </a:p>
          <a:p>
            <a:r>
              <a:rPr lang="en-GB" dirty="0" smtClean="0"/>
              <a:t>This is problematical for software systems</a:t>
            </a:r>
          </a:p>
          <a:p>
            <a:pPr lvl="1"/>
            <a:r>
              <a:rPr lang="en-GB" dirty="0" smtClean="0"/>
              <a:t>There is a tension between </a:t>
            </a:r>
            <a:r>
              <a:rPr lang="en-GB" b="1" i="1" dirty="0" smtClean="0"/>
              <a:t>customer quality requirements </a:t>
            </a:r>
            <a:r>
              <a:rPr lang="en-GB" dirty="0" smtClean="0"/>
              <a:t>(</a:t>
            </a:r>
            <a:r>
              <a:rPr lang="en-GB" b="1" i="1" dirty="0" smtClean="0"/>
              <a:t>efficiency, reliability, etc.) </a:t>
            </a:r>
            <a:r>
              <a:rPr lang="en-GB" dirty="0" smtClean="0"/>
              <a:t>and </a:t>
            </a:r>
            <a:r>
              <a:rPr lang="en-GB" b="1" i="1" dirty="0" smtClean="0"/>
              <a:t>developer quality requirements </a:t>
            </a:r>
            <a:r>
              <a:rPr lang="en-GB" dirty="0" smtClean="0"/>
              <a:t>(</a:t>
            </a:r>
            <a:r>
              <a:rPr lang="en-GB" b="1" i="1" dirty="0" smtClean="0"/>
              <a:t>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a:t>
            </a:r>
            <a:r>
              <a:rPr lang="en-GB" b="1" dirty="0" smtClean="0">
                <a:solidFill>
                  <a:srgbClr val="FF0000"/>
                </a:solidFill>
              </a:rPr>
              <a:t>‘fitness for purpose’ </a:t>
            </a:r>
            <a:r>
              <a:rPr lang="en-GB" dirty="0" smtClean="0"/>
              <a:t>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947</TotalTime>
  <Pages>55</Pages>
  <Words>3465</Words>
  <Application>Microsoft Office PowerPoint</Application>
  <PresentationFormat>On-screen Show (4:3)</PresentationFormat>
  <Paragraphs>390</Paragraphs>
  <Slides>51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Arial</vt:lpstr>
      <vt:lpstr>Calibri</vt:lpstr>
      <vt:lpstr>Symbol</vt:lpstr>
      <vt:lpstr>Times</vt:lpstr>
      <vt:lpstr>Times New Roman</vt:lpstr>
      <vt:lpstr>Wingdings</vt:lpstr>
      <vt:lpstr>SE9</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admin</dc:creator>
  <cp:keywords/>
  <dc:description/>
  <cp:lastModifiedBy>admin</cp:lastModifiedBy>
  <cp:revision>63</cp:revision>
  <cp:lastPrinted>2010-02-15T15:10:11Z</cp:lastPrinted>
  <dcterms:created xsi:type="dcterms:W3CDTF">2010-02-15T15:08:46Z</dcterms:created>
  <dcterms:modified xsi:type="dcterms:W3CDTF">2023-08-07T06:47:25Z</dcterms:modified>
</cp:coreProperties>
</file>