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0" r:id="rId6"/>
    <p:sldId id="261" r:id="rId7"/>
    <p:sldId id="263" r:id="rId8"/>
    <p:sldId id="290" r:id="rId9"/>
    <p:sldId id="266" r:id="rId10"/>
    <p:sldId id="267" r:id="rId11"/>
    <p:sldId id="268" r:id="rId12"/>
    <p:sldId id="269" r:id="rId13"/>
    <p:sldId id="270" r:id="rId14"/>
    <p:sldId id="272" r:id="rId15"/>
    <p:sldId id="275" r:id="rId16"/>
    <p:sldId id="271" r:id="rId17"/>
    <p:sldId id="277" r:id="rId18"/>
    <p:sldId id="284" r:id="rId19"/>
    <p:sldId id="276" r:id="rId20"/>
    <p:sldId id="350" r:id="rId21"/>
    <p:sldId id="311" r:id="rId22"/>
    <p:sldId id="351" r:id="rId23"/>
    <p:sldId id="354" r:id="rId24"/>
    <p:sldId id="316" r:id="rId25"/>
    <p:sldId id="317" r:id="rId26"/>
    <p:sldId id="318" r:id="rId27"/>
    <p:sldId id="379" r:id="rId28"/>
    <p:sldId id="380" r:id="rId29"/>
    <p:sldId id="319" r:id="rId30"/>
    <p:sldId id="423" r:id="rId31"/>
    <p:sldId id="321" r:id="rId32"/>
    <p:sldId id="402" r:id="rId33"/>
    <p:sldId id="403" r:id="rId34"/>
    <p:sldId id="424" r:id="rId35"/>
    <p:sldId id="404" r:id="rId36"/>
    <p:sldId id="279" r:id="rId37"/>
    <p:sldId id="278" r:id="rId38"/>
    <p:sldId id="291" r:id="rId39"/>
    <p:sldId id="292" r:id="rId40"/>
    <p:sldId id="327" r:id="rId41"/>
    <p:sldId id="329" r:id="rId42"/>
    <p:sldId id="330" r:id="rId43"/>
    <p:sldId id="331" r:id="rId44"/>
    <p:sldId id="328" r:id="rId45"/>
    <p:sldId id="334" r:id="rId46"/>
    <p:sldId id="335" r:id="rId47"/>
    <p:sldId id="336" r:id="rId48"/>
    <p:sldId id="337" r:id="rId49"/>
    <p:sldId id="339" r:id="rId50"/>
    <p:sldId id="341" r:id="rId51"/>
    <p:sldId id="458" r:id="rId52"/>
    <p:sldId id="340" r:id="rId53"/>
    <p:sldId id="446" r:id="rId54"/>
    <p:sldId id="448" r:id="rId55"/>
    <p:sldId id="452" r:id="rId56"/>
    <p:sldId id="449" r:id="rId57"/>
    <p:sldId id="450" r:id="rId58"/>
    <p:sldId id="456" r:id="rId59"/>
    <p:sldId id="459" r:id="rId60"/>
    <p:sldId id="460" r:id="rId61"/>
    <p:sldId id="461" r:id="rId62"/>
    <p:sldId id="462" r:id="rId63"/>
    <p:sldId id="471" r:id="rId64"/>
    <p:sldId id="472" r:id="rId65"/>
    <p:sldId id="258"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r>
              <a:rPr lang="en-US"/>
              <a:t>Prepared by Dr. Mallikarjun Math. Professor &amp; Head CC</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Footer Placeholder 3"/>
          <p:cNvSpPr>
            <a:spLocks noGrp="1"/>
          </p:cNvSpPr>
          <p:nvPr>
            <p:ph type="ftr" sz="quarter" idx="4"/>
          </p:nvPr>
        </p:nvSpPr>
        <p:spPr/>
        <p:txBody>
          <a:bodyPr/>
          <a:p>
            <a:r>
              <a:rPr lang="en-US"/>
              <a:t>Prepared by Dr. Mallikarjun Math. Professor &amp; Head CC</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3"/>
            <a:ext cx="10972800" cy="11398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0"/>
            <a:ext cx="5384800" cy="4530725"/>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quarter" idx="2"/>
          </p:nvPr>
        </p:nvSpPr>
        <p:spPr>
          <a:xfrm>
            <a:off x="6197600" y="1600200"/>
            <a:ext cx="5384800" cy="21891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Content Placeholder 4"/>
          <p:cNvSpPr>
            <a:spLocks noGrp="1"/>
          </p:cNvSpPr>
          <p:nvPr>
            <p:ph sz="quarter" idx="3"/>
          </p:nvPr>
        </p:nvSpPr>
        <p:spPr>
          <a:xfrm>
            <a:off x="6197600" y="3941763"/>
            <a:ext cx="5384800" cy="218916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Rectangle 4"/>
          <p:cNvSpPr>
            <a:spLocks noGrp="1" noChangeArrowheads="1"/>
          </p:cNvSpPr>
          <p:nvPr>
            <p:ph type="dt" sz="half" idx="12"/>
          </p:nvPr>
        </p:nvSpPr>
        <p:spPr>
          <a:xfrm>
            <a:off x="609600" y="6356350"/>
            <a:ext cx="28448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Rectangle 5"/>
          <p:cNvSpPr>
            <a:spLocks noGrp="1" noChangeArrowheads="1"/>
          </p:cNvSpPr>
          <p:nvPr>
            <p:ph type="ftr" sz="quarter" idx="13"/>
          </p:nvPr>
        </p:nvSpPr>
        <p:spPr>
          <a:xfrm>
            <a:off x="4165600" y="6356350"/>
            <a:ext cx="3860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Rectangle 6"/>
          <p:cNvSpPr>
            <a:spLocks noGrp="1" noChangeArrowheads="1"/>
          </p:cNvSpPr>
          <p:nvPr>
            <p:ph type="sldNum" sz="quarter" idx="4"/>
          </p:nvPr>
        </p:nvSpPr>
        <p:spPr>
          <a:xfrm>
            <a:off x="8737600" y="6356350"/>
            <a:ext cx="2844800" cy="365125"/>
          </a:xfrm>
          <a:prstGeom prst="rect">
            <a:avLst/>
          </a:prstGeom>
        </p:spPr>
        <p:txBody>
          <a:bodyPr vert="horz" lIns="91440" tIns="45720" rIns="91440" bIns="45720" rtlCol="0" anchor="ctr"/>
          <a:p>
            <a:pPr algn="r">
              <a:buNone/>
            </a:pPr>
            <a:fld id="{9A0DB2DC-4C9A-4742-B13C-FB6460FD3503}" type="slidenum">
              <a:rPr lang="en-US" altLang="en-US" dirty="0">
                <a:latin typeface="Calibri" panose="020F0502020204030204" charset="0"/>
              </a:rPr>
            </a:fld>
            <a:endParaRPr lang="en-US" altLang="en-US" dirty="0">
              <a:latin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7.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17.png"/><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10.png"/><Relationship Id="rId1" Type="http://schemas.openxmlformats.org/officeDocument/2006/relationships/image" Target="../media/image29.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5.jpeg"/><Relationship Id="rId1" Type="http://schemas.openxmlformats.org/officeDocument/2006/relationships/image" Target="../media/image34.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oleObject" Target="../embeddings/oleObject1.bin"/><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03400" y="1928495"/>
            <a:ext cx="8580120" cy="424815"/>
          </a:xfrm>
        </p:spPr>
        <p:txBody>
          <a:bodyPr vert="horz" wrap="square" lIns="68580" tIns="34290" rIns="68580" bIns="34290" numCol="1" rtlCol="0" anchor="ctr" anchorCtr="0" compatLnSpc="1">
            <a:normAutofit fontScale="90000"/>
          </a:bodyPr>
          <a:lstStyle/>
          <a:p>
            <a:pPr algn="l" fontAlgn="base">
              <a:lnSpc>
                <a:spcPct val="100000"/>
              </a:lnSpc>
              <a:spcAft>
                <a:spcPct val="0"/>
              </a:spcAft>
              <a:defRPr/>
            </a:pPr>
            <a:r>
              <a:rPr lang="en-US" sz="3000" i="1" dirty="0">
                <a:solidFill>
                  <a:srgbClr val="FF0000"/>
                </a:solidFill>
                <a:effectLst>
                  <a:outerShdw blurRad="38100" dist="38100" dir="2700000">
                    <a:srgbClr val="C0C0C0"/>
                  </a:outerShdw>
                </a:effectLst>
                <a:ea typeface="+mn-ea"/>
              </a:rPr>
              <a:t>Topics to be covered :</a:t>
            </a:r>
            <a:endParaRPr lang="en-IN" sz="3000" i="1" dirty="0">
              <a:solidFill>
                <a:srgbClr val="FF0000"/>
              </a:solidFill>
              <a:effectLst>
                <a:outerShdw blurRad="38100" dist="38100" dir="2700000">
                  <a:srgbClr val="C0C0C0"/>
                </a:outerShdw>
              </a:effectLst>
              <a:ea typeface="+mn-ea"/>
            </a:endParaRPr>
          </a:p>
        </p:txBody>
      </p:sp>
      <p:sp>
        <p:nvSpPr>
          <p:cNvPr id="11268" name="Rectangles 941057"/>
          <p:cNvSpPr/>
          <p:nvPr/>
        </p:nvSpPr>
        <p:spPr>
          <a:xfrm>
            <a:off x="1803400" y="68580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1883410" y="914400"/>
            <a:ext cx="8390890"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US" altLang="en-US" sz="3000" b="1" dirty="0" smtClean="0">
                <a:solidFill>
                  <a:srgbClr val="FF0000"/>
                </a:solidFill>
              </a:rPr>
              <a:t>UNIT-</a:t>
            </a:r>
            <a:r>
              <a:rPr lang="en-GB" altLang="en-US" sz="3000" b="1" dirty="0" smtClean="0">
                <a:solidFill>
                  <a:srgbClr val="FF0000"/>
                </a:solidFill>
              </a:rPr>
              <a:t>2</a:t>
            </a:r>
            <a:r>
              <a:rPr lang="en-US" altLang="en-US" sz="3000" b="1" dirty="0" smtClean="0">
                <a:solidFill>
                  <a:srgbClr val="FF0000"/>
                </a:solidFill>
              </a:rPr>
              <a:t>.</a:t>
            </a:r>
            <a:r>
              <a:rPr lang="zh-CN" altLang="en-US" sz="3000" b="1" dirty="0" smtClean="0">
                <a:solidFill>
                  <a:srgbClr val="FF0000"/>
                </a:solidFill>
                <a:ea typeface="SimSun" panose="02010600030101010101" pitchFamily="2" charset="-122"/>
              </a:rPr>
              <a:t> </a:t>
            </a:r>
            <a:r>
              <a:rPr lang="en-GB" altLang="zh-CN" sz="3000" b="1" dirty="0" smtClean="0">
                <a:solidFill>
                  <a:srgbClr val="FF0000"/>
                </a:solidFill>
                <a:ea typeface="SimSun" panose="02010600030101010101" pitchFamily="2" charset="-122"/>
              </a:rPr>
              <a:t>REGULAR EXPRESSION AND LANGUAGES</a:t>
            </a:r>
            <a:r>
              <a:rPr lang="zh-CN" altLang="en-US" sz="3000" dirty="0" smtClean="0">
                <a:ea typeface="SimSun" panose="02010600030101010101" pitchFamily="2" charset="-122"/>
              </a:rPr>
              <a:t> </a:t>
            </a:r>
            <a:endParaRPr lang="zh-CN" altLang="en-US" sz="3000" dirty="0">
              <a:ea typeface="SimSun" panose="02010600030101010101" pitchFamily="2" charset="-122"/>
            </a:endParaRPr>
          </a:p>
        </p:txBody>
      </p:sp>
      <p:sp>
        <p:nvSpPr>
          <p:cNvPr id="11270" name="Text Box 941059"/>
          <p:cNvSpPr txBox="1"/>
          <p:nvPr/>
        </p:nvSpPr>
        <p:spPr>
          <a:xfrm>
            <a:off x="8839200" y="5657851"/>
            <a:ext cx="309880" cy="2990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endParaRPr lang="zh-CN" altLang="en-US" sz="1350" dirty="0">
              <a:ea typeface="SimSun" panose="02010600030101010101" pitchFamily="2" charset="-122"/>
            </a:endParaRPr>
          </a:p>
        </p:txBody>
      </p:sp>
      <p:sp>
        <p:nvSpPr>
          <p:cNvPr id="941061" name="Rectangles 941060"/>
          <p:cNvSpPr/>
          <p:nvPr/>
        </p:nvSpPr>
        <p:spPr>
          <a:xfrm>
            <a:off x="1802765" y="2628265"/>
            <a:ext cx="8579485" cy="1706880"/>
          </a:xfrm>
          <a:prstGeom prst="rect">
            <a:avLst/>
          </a:prstGeom>
          <a:noFill/>
          <a:ln w="9525">
            <a:noFill/>
          </a:ln>
        </p:spPr>
        <p:txBody>
          <a:bodyPr wrap="square" anchor="ctr">
            <a:spAutoFit/>
          </a:bodyPr>
          <a:lstStyle/>
          <a:p>
            <a:pPr algn="just" fontAlgn="base">
              <a:spcBef>
                <a:spcPct val="0"/>
              </a:spcBef>
              <a:spcAft>
                <a:spcPct val="0"/>
              </a:spcAft>
              <a:defRPr/>
            </a:pPr>
            <a:r>
              <a:rPr lang="en-GB" altLang="en-IN" sz="2100" b="1" i="1" noProof="1" smtClean="0">
                <a:solidFill>
                  <a:srgbClr val="00B0F0"/>
                </a:solidFill>
                <a:effectLst>
                  <a:outerShdw blurRad="38100" dist="38100" dir="2700000">
                    <a:srgbClr val="C0C0C0"/>
                  </a:outerShdw>
                </a:effectLst>
                <a:latin typeface="Arial" panose="020B0604020202020204" pitchFamily="34" charset="0"/>
              </a:rPr>
              <a:t>Regular Expression and Lnguages</a:t>
            </a:r>
            <a:r>
              <a:rPr lang="en-GB" sz="2100" b="1" i="1" noProof="1" smtClean="0">
                <a:solidFill>
                  <a:srgbClr val="00B0F0"/>
                </a:solidFill>
                <a:effectLst>
                  <a:outerShdw blurRad="38100" dist="38100" dir="2700000">
                    <a:srgbClr val="C0C0C0"/>
                  </a:outerShdw>
                </a:effectLst>
                <a:latin typeface="Arial" panose="020B0604020202020204" pitchFamily="34" charset="0"/>
              </a:rPr>
              <a:t> : </a:t>
            </a:r>
            <a:r>
              <a:rPr lang="en-US" sz="100" b="1" smtClean="0"/>
              <a:t> </a:t>
            </a:r>
            <a:r>
              <a:rPr lang="en-US" sz="2100" i="1" smtClean="0">
                <a:effectLst>
                  <a:outerShdw blurRad="38100" dist="38100" dir="2700000">
                    <a:srgbClr val="C0C0C0"/>
                  </a:outerShdw>
                </a:effectLst>
                <a:latin typeface="Arial" panose="020B0604020202020204" pitchFamily="34" charset="0"/>
                <a:sym typeface="+mn-ea"/>
              </a:rPr>
              <a:t> </a:t>
            </a:r>
            <a:r>
              <a:rPr lang="en-GB" altLang="en-US" sz="2100" i="1" smtClean="0">
                <a:effectLst>
                  <a:outerShdw blurRad="38100" dist="38100" dir="2700000">
                    <a:srgbClr val="C0C0C0"/>
                  </a:outerShdw>
                </a:effectLst>
                <a:latin typeface="Arial" panose="020B0604020202020204" pitchFamily="34" charset="0"/>
                <a:sym typeface="+mn-ea"/>
              </a:rPr>
              <a:t>Regular Expression, Finite</a:t>
            </a:r>
            <a:r>
              <a:rPr lang="en-IN" altLang="en-US" sz="2100" i="1" smtClean="0">
                <a:effectLst>
                  <a:outerShdw blurRad="38100" dist="38100" dir="2700000">
                    <a:srgbClr val="C0C0C0"/>
                  </a:outerShdw>
                </a:effectLst>
                <a:latin typeface="Arial" panose="020B0604020202020204" pitchFamily="34" charset="0"/>
                <a:sym typeface="+mn-ea"/>
              </a:rPr>
              <a:t> Automata </a:t>
            </a:r>
            <a:r>
              <a:rPr lang="en-GB" altLang="en-IN" sz="2100" i="1" smtClean="0">
                <a:effectLst>
                  <a:outerShdw blurRad="38100" dist="38100" dir="2700000">
                    <a:srgbClr val="C0C0C0"/>
                  </a:outerShdw>
                </a:effectLst>
                <a:latin typeface="Arial" panose="020B0604020202020204" pitchFamily="34" charset="0"/>
                <a:sym typeface="+mn-ea"/>
              </a:rPr>
              <a:t>and Regualar Expressions, Properties of Regualar Languages (RL) : Proving Languages not to be regular. Equivalence and minimization of </a:t>
            </a:r>
            <a:r>
              <a:rPr lang="en-IN" altLang="en-US" sz="2100" i="1" smtClean="0">
                <a:effectLst>
                  <a:outerShdw blurRad="38100" dist="38100" dir="2700000">
                    <a:srgbClr val="C0C0C0"/>
                  </a:outerShdw>
                </a:effectLst>
                <a:latin typeface="Arial" panose="020B0604020202020204" pitchFamily="34" charset="0"/>
                <a:sym typeface="+mn-ea"/>
              </a:rPr>
              <a:t>Automata(DFA)</a:t>
            </a:r>
            <a:r>
              <a:rPr lang="en-GB" altLang="en-IN" sz="2100" i="1" smtClean="0">
                <a:effectLst>
                  <a:outerShdw blurRad="38100" dist="38100" dir="2700000">
                    <a:srgbClr val="C0C0C0"/>
                  </a:outerShdw>
                </a:effectLst>
                <a:latin typeface="Arial" panose="020B0604020202020204" pitchFamily="34" charset="0"/>
                <a:sym typeface="+mn-ea"/>
              </a:rPr>
              <a:t>. Applications of Regular Expressions</a:t>
            </a:r>
            <a:endParaRPr lang="en-GB" altLang="en-IN" sz="2100" i="1" smtClean="0">
              <a:solidFill>
                <a:srgbClr val="FF0000"/>
              </a:solidFill>
              <a:effectLst>
                <a:outerShdw blurRad="38100" dist="38100" dir="2700000">
                  <a:srgbClr val="C0C0C0"/>
                </a:outerShdw>
              </a:effectLst>
              <a:latin typeface="Arial" panose="020B0604020202020204" pitchFamily="34" charset="0"/>
              <a:sym typeface="+mn-ea"/>
            </a:endParaRPr>
          </a:p>
        </p:txBody>
      </p:sp>
      <p:sp>
        <p:nvSpPr>
          <p:cNvPr id="8" name="Rectangle 7"/>
          <p:cNvSpPr/>
          <p:nvPr/>
        </p:nvSpPr>
        <p:spPr>
          <a:xfrm>
            <a:off x="1883410" y="4485005"/>
            <a:ext cx="8390890" cy="1374775"/>
          </a:xfrm>
          <a:prstGeom prst="rect">
            <a:avLst/>
          </a:prstGeom>
          <a:noFill/>
          <a:ln w="9525">
            <a:noFill/>
          </a:ln>
        </p:spPr>
        <p:txBody>
          <a:bodyPr wrap="square">
            <a:noAutofit/>
          </a:bodyPr>
          <a:lstStyle>
            <a:defPPr>
              <a:defRPr lang="en-US"/>
            </a:defPPr>
            <a:lvl1pPr marL="0" lvl="0"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chemeClr val="tx1"/>
                </a:solidFill>
                <a:latin typeface="Times New Roman" panose="02020603050405020304" pitchFamily="18" charset="0"/>
                <a:ea typeface="+mn-ea"/>
                <a:cs typeface="+mn-cs"/>
              </a:defRPr>
            </a:lvl9pPr>
          </a:lstStyle>
          <a:p>
            <a:r>
              <a:rPr lang="en-US" altLang="en-US" sz="1800" i="1" dirty="0">
                <a:solidFill>
                  <a:schemeClr val="hlink"/>
                </a:solidFill>
                <a:latin typeface="Times New Roman" panose="02020603050405020304" pitchFamily="18" charset="0"/>
              </a:rPr>
              <a:t>Upon completion you will be able </a:t>
            </a:r>
            <a:r>
              <a:rPr lang="en-US" altLang="en-US" sz="1800" i="1" dirty="0" smtClean="0">
                <a:solidFill>
                  <a:schemeClr val="hlink"/>
                </a:solidFill>
                <a:latin typeface="Times New Roman" panose="02020603050405020304" pitchFamily="18" charset="0"/>
              </a:rPr>
              <a:t>to</a:t>
            </a:r>
            <a:endParaRPr lang="en-US" altLang="en-US" sz="1800" i="1" dirty="0" smtClean="0">
              <a:solidFill>
                <a:schemeClr val="hlink"/>
              </a:solidFill>
              <a:latin typeface="Times New Roman" panose="02020603050405020304" pitchFamily="18" charset="0"/>
            </a:endParaRPr>
          </a:p>
          <a:p>
            <a:pPr marL="147320" indent="-147320">
              <a:buFont typeface="Arial" panose="020B0604020202020204" pitchFamily="34" charset="0"/>
              <a:buChar char="•"/>
            </a:pPr>
            <a:r>
              <a:rPr lang="en-GB" altLang="en-US" sz="1800" dirty="0">
                <a:sym typeface="+mn-ea"/>
              </a:rPr>
              <a:t> </a:t>
            </a:r>
            <a:r>
              <a:rPr lang="en-US" altLang="en-US" sz="1800" dirty="0">
                <a:sym typeface="+mn-ea"/>
              </a:rPr>
              <a:t>Explain </a:t>
            </a:r>
            <a:r>
              <a:rPr lang="en-IN" altLang="en-US" sz="1800" dirty="0">
                <a:sym typeface="+mn-ea"/>
              </a:rPr>
              <a:t>the concepts of </a:t>
            </a:r>
            <a:r>
              <a:rPr lang="en-GB" altLang="en-IN" sz="1800" dirty="0">
                <a:sym typeface="+mn-ea"/>
              </a:rPr>
              <a:t>Regular expression</a:t>
            </a:r>
            <a:r>
              <a:rPr lang="en-IN" altLang="en-US" sz="1800" dirty="0">
                <a:sym typeface="+mn-ea"/>
              </a:rPr>
              <a:t> and its Applications</a:t>
            </a:r>
            <a:r>
              <a:rPr lang="en-GB" altLang="en-US" sz="1800" dirty="0">
                <a:sym typeface="+mn-ea"/>
              </a:rPr>
              <a:t>.</a:t>
            </a:r>
            <a:endParaRPr lang="en-US" altLang="en-US" sz="1800" dirty="0">
              <a:latin typeface="Times New Roman" panose="02020603050405020304" pitchFamily="18" charset="0"/>
            </a:endParaRPr>
          </a:p>
          <a:p>
            <a:pPr marL="222885" indent="-193040">
              <a:buFontTx/>
              <a:buChar char="•"/>
            </a:pPr>
            <a:r>
              <a:rPr lang="en-GB" altLang="en-US" sz="1800" dirty="0"/>
              <a:t>Explain connection between Regualar expression and Finite Automata</a:t>
            </a:r>
            <a:endParaRPr lang="en-IN" altLang="en-US" sz="1800" i="1" smtClean="0">
              <a:effectLst>
                <a:outerShdw blurRad="38100" dist="38100" dir="2700000">
                  <a:srgbClr val="C0C0C0"/>
                </a:outerShdw>
              </a:effectLst>
              <a:cs typeface="Arial" panose="020B0604020202020204" pitchFamily="34" charset="0"/>
              <a:sym typeface="+mn-ea"/>
            </a:endParaRPr>
          </a:p>
          <a:p>
            <a:pPr>
              <a:buFontTx/>
              <a:buChar char="•"/>
            </a:pPr>
            <a:r>
              <a:rPr lang="en-IN" altLang="en-US" sz="1800" i="1" smtClean="0">
                <a:effectLst>
                  <a:outerShdw blurRad="38100" dist="38100" dir="2700000">
                    <a:srgbClr val="C0C0C0"/>
                  </a:outerShdw>
                </a:effectLst>
                <a:cs typeface="Arial" panose="020B0604020202020204" pitchFamily="34" charset="0"/>
                <a:sym typeface="+mn-ea"/>
              </a:rPr>
              <a:t>  Demonstrate the equivalence of  </a:t>
            </a:r>
            <a:r>
              <a:rPr lang="en-IN" altLang="en-GB" sz="1800" dirty="0">
                <a:sym typeface="+mn-ea"/>
              </a:rPr>
              <a:t>DFA, NFA and </a:t>
            </a:r>
            <a:r>
              <a:rPr lang="en-IN" altLang="en-US" sz="1800" i="1" smtClean="0">
                <a:effectLst>
                  <a:outerShdw blurRad="38100" dist="38100" dir="2700000">
                    <a:srgbClr val="C0C0C0"/>
                  </a:outerShdw>
                </a:effectLst>
                <a:cs typeface="Arial" panose="020B0604020202020204" pitchFamily="34" charset="0"/>
                <a:sym typeface="+mn-ea"/>
              </a:rPr>
              <a:t>Ԑ-NFA</a:t>
            </a:r>
            <a:r>
              <a:rPr lang="en-GB" altLang="en-US" sz="1800" dirty="0">
                <a:sym typeface="+mn-ea"/>
              </a:rPr>
              <a:t>s.</a:t>
            </a:r>
            <a:endParaRPr lang="en-GB" altLang="en-US" sz="1800" dirty="0">
              <a:sym typeface="+mn-ea"/>
            </a:endParaRPr>
          </a:p>
          <a:p>
            <a:pPr>
              <a:buFontTx/>
              <a:buChar char="•"/>
            </a:pPr>
            <a:r>
              <a:rPr lang="en-GB" altLang="en-US" sz="1800" dirty="0">
                <a:sym typeface="+mn-ea"/>
              </a:rPr>
              <a:t>   Prove Cetain Languages are not Regular using Pumping Lemma</a:t>
            </a:r>
            <a:endParaRPr lang="en-US" altLang="en-US" sz="1800" dirty="0"/>
          </a:p>
          <a:p>
            <a:endParaRPr lang="en-US" altLang="en-US" sz="2100" dirty="0">
              <a:latin typeface="Times New Roman" panose="02020603050405020304" pitchFamily="18" charset="0"/>
            </a:endParaRPr>
          </a:p>
        </p:txBody>
      </p:sp>
      <p:sp>
        <p:nvSpPr>
          <p:cNvPr id="2" name="Footer Placeholder 1"/>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2250" y="463550"/>
            <a:ext cx="11747500" cy="6394450"/>
          </a:xfrm>
          <a:prstGeom prst="rect">
            <a:avLst/>
          </a:prstGeom>
          <a:noFill/>
        </p:spPr>
        <p:txBody>
          <a:bodyPr wrap="square" rtlCol="0">
            <a:noAutofit/>
          </a:bodyPr>
          <a:p>
            <a:pPr marL="708660" indent="-708660" algn="just">
              <a:buClrTx/>
              <a:buSzTx/>
              <a:buFontTx/>
            </a:pPr>
            <a:r>
              <a:rPr lang="en-IN" altLang="en-GB" sz="2800" b="1">
                <a:solidFill>
                  <a:schemeClr val="tx1"/>
                </a:solidFill>
                <a:latin typeface="Arial" panose="020B0604020202020204" pitchFamily="34" charset="0"/>
                <a:cs typeface="Arial" panose="020B0604020202020204" pitchFamily="34" charset="0"/>
                <a:sym typeface="+mn-ea"/>
              </a:rPr>
              <a:t> </a:t>
            </a:r>
            <a:r>
              <a:rPr lang="en-GB" altLang="en-US" sz="2800" b="1">
                <a:solidFill>
                  <a:schemeClr val="tx1"/>
                </a:solidFill>
                <a:latin typeface="Arial" panose="020B0604020202020204" pitchFamily="34" charset="0"/>
                <a:cs typeface="Arial" panose="020B0604020202020204" pitchFamily="34" charset="0"/>
                <a:sym typeface="+mn-ea"/>
              </a:rPr>
              <a:t>      Write Regular Expressions for the following Language descriptions</a:t>
            </a:r>
            <a:r>
              <a:rPr lang="en-IN" altLang="en-GB" sz="2800" b="1">
                <a:solidFill>
                  <a:schemeClr val="tx1"/>
                </a:solidFill>
                <a:latin typeface="Arial" panose="020B0604020202020204" pitchFamily="34" charset="0"/>
                <a:cs typeface="Arial" panose="020B0604020202020204" pitchFamily="34" charset="0"/>
                <a:sym typeface="+mn-ea"/>
              </a:rPr>
              <a:t> :</a:t>
            </a:r>
            <a:endParaRPr lang="en-IN" altLang="en-GB" sz="2800" b="1">
              <a:solidFill>
                <a:schemeClr val="tx1"/>
              </a:solidFill>
              <a:latin typeface="Arial" panose="020B0604020202020204" pitchFamily="34" charset="0"/>
              <a:cs typeface="Arial" panose="020B0604020202020204" pitchFamily="34" charset="0"/>
              <a:sym typeface="+mn-ea"/>
            </a:endParaRPr>
          </a:p>
          <a:p>
            <a:pPr marL="708660" indent="-708660" algn="just">
              <a:buClrTx/>
              <a:buSzTx/>
              <a:buFontTx/>
            </a:pPr>
            <a:r>
              <a:rPr lang="en-IN" altLang="en-GB" sz="2800" b="1">
                <a:solidFill>
                  <a:schemeClr val="tx1"/>
                </a:solidFill>
                <a:latin typeface="Arial" panose="020B0604020202020204" pitchFamily="34" charset="0"/>
                <a:cs typeface="Arial" panose="020B0604020202020204" pitchFamily="34" charset="0"/>
                <a:sym typeface="+mn-ea"/>
              </a:rPr>
              <a:t>       </a:t>
            </a:r>
            <a:r>
              <a:rPr lang="en-IN" altLang="en-GB" sz="2800" b="1">
                <a:solidFill>
                  <a:srgbClr val="002060"/>
                </a:solidFill>
                <a:latin typeface="Arial" panose="020B0604020202020204" pitchFamily="34" charset="0"/>
                <a:cs typeface="Arial" panose="020B0604020202020204" pitchFamily="34" charset="0"/>
                <a:sym typeface="+mn-ea"/>
              </a:rPr>
              <a:t>SET-2</a:t>
            </a:r>
            <a:endParaRPr lang="en-GB" altLang="en-US" sz="2800" b="1">
              <a:solidFill>
                <a:schemeClr val="tx1"/>
              </a:solidFill>
              <a:latin typeface="Arial" panose="020B0604020202020204" pitchFamily="34" charset="0"/>
              <a:cs typeface="Arial" panose="020B0604020202020204" pitchFamily="34" charset="0"/>
              <a:sym typeface="+mn-ea"/>
            </a:endParaRPr>
          </a:p>
          <a:p>
            <a:pPr marL="1126490" lvl="1" indent="59055" algn="just">
              <a:buClrTx/>
              <a:buSzTx/>
              <a:buFont typeface="+mj-lt"/>
              <a:buAutoNum type="romanLcPeriod"/>
            </a:pPr>
            <a:r>
              <a:rPr lang="en-IN" altLang="en-GB" sz="2800" b="1">
                <a:solidFill>
                  <a:srgbClr val="FF0000"/>
                </a:solidFill>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 L = { a</a:t>
            </a:r>
            <a:r>
              <a:rPr lang="en-GB" altLang="en-US" sz="2400" b="1" baseline="30000">
                <a:solidFill>
                  <a:srgbClr val="FF0000"/>
                </a:solidFill>
                <a:latin typeface="Arial" panose="020B0604020202020204" pitchFamily="34" charset="0"/>
                <a:cs typeface="Arial" panose="020B0604020202020204" pitchFamily="34" charset="0"/>
                <a:sym typeface="+mn-ea"/>
              </a:rPr>
              <a:t>n </a:t>
            </a:r>
            <a:r>
              <a:rPr lang="en-GB" altLang="en-US" sz="2400" b="1">
                <a:solidFill>
                  <a:srgbClr val="FF0000"/>
                </a:solidFill>
                <a:latin typeface="Arial" panose="020B0604020202020204" pitchFamily="34" charset="0"/>
                <a:cs typeface="Arial" panose="020B0604020202020204" pitchFamily="34" charset="0"/>
                <a:sym typeface="+mn-ea"/>
              </a:rPr>
              <a:t>b</a:t>
            </a:r>
            <a:r>
              <a:rPr lang="en-GB" altLang="en-US" sz="2400" b="1" baseline="30000">
                <a:solidFill>
                  <a:srgbClr val="FF0000"/>
                </a:solidFill>
                <a:latin typeface="Arial" panose="020B0604020202020204" pitchFamily="34" charset="0"/>
                <a:cs typeface="Arial" panose="020B0604020202020204" pitchFamily="34" charset="0"/>
                <a:sym typeface="+mn-ea"/>
              </a:rPr>
              <a:t>m</a:t>
            </a:r>
            <a:r>
              <a:rPr lang="en-GB" altLang="en-US" sz="2400" b="1">
                <a:solidFill>
                  <a:srgbClr val="FF0000"/>
                </a:solidFill>
                <a:latin typeface="Arial" panose="020B0604020202020204" pitchFamily="34" charset="0"/>
                <a:cs typeface="Arial" panose="020B0604020202020204" pitchFamily="34" charset="0"/>
                <a:sym typeface="+mn-ea"/>
              </a:rPr>
              <a:t> </a:t>
            </a:r>
            <a:r>
              <a:rPr lang="en-IN" altLang="en-US" sz="2400" b="1">
                <a:solidFill>
                  <a:srgbClr val="FF0000"/>
                </a:solidFill>
                <a:latin typeface="Arial" panose="020B0604020202020204" pitchFamily="34" charset="0"/>
                <a:cs typeface="Arial" panose="020B0604020202020204" pitchFamily="34" charset="0"/>
                <a:sym typeface="+mn-ea"/>
              </a:rPr>
              <a:t>| n&gt;=4, m&lt;=3 </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 </a:t>
            </a:r>
            <a:endParaRPr lang="en-GB" altLang="en-US" sz="2400" b="1">
              <a:solidFill>
                <a:srgbClr val="FF0000"/>
              </a:solidFill>
              <a:latin typeface="Arial" panose="020B0604020202020204" pitchFamily="34" charset="0"/>
              <a:cs typeface="Arial" panose="020B0604020202020204" pitchFamily="34" charset="0"/>
              <a:sym typeface="+mn-ea"/>
            </a:endParaRPr>
          </a:p>
          <a:p>
            <a:pPr marL="1403985" lvl="1" indent="-307340" algn="just">
              <a:buClrTx/>
              <a:buSzTx/>
              <a:buFont typeface="+mj-lt"/>
              <a:buAutoNum type="romanLcPeriod"/>
            </a:pPr>
            <a:r>
              <a:rPr lang="en-GB" altLang="en-US" sz="2400" b="1">
                <a:solidFill>
                  <a:schemeClr val="tx1"/>
                </a:solidFill>
                <a:latin typeface="Arial" panose="020B0604020202020204" pitchFamily="34" charset="0"/>
                <a:cs typeface="Arial" panose="020B0604020202020204" pitchFamily="34" charset="0"/>
                <a:sym typeface="+mn-ea"/>
              </a:rPr>
              <a:t> </a:t>
            </a:r>
            <a:r>
              <a:rPr lang="en-GB" altLang="en-US" sz="2400" b="1">
                <a:latin typeface="Arial" panose="020B0604020202020204" pitchFamily="34" charset="0"/>
                <a:cs typeface="Arial" panose="020B0604020202020204" pitchFamily="34" charset="0"/>
                <a:sym typeface="+mn-ea"/>
              </a:rPr>
              <a:t>L = { </a:t>
            </a:r>
            <a:r>
              <a:rPr lang="en-IN" altLang="en-GB" sz="2400" b="1">
                <a:latin typeface="Arial" panose="020B0604020202020204" pitchFamily="34" charset="0"/>
                <a:cs typeface="Arial" panose="020B0604020202020204" pitchFamily="34" charset="0"/>
                <a:sym typeface="+mn-ea"/>
              </a:rPr>
              <a:t>w  </a:t>
            </a:r>
            <a:r>
              <a:rPr lang="en-IN" altLang="en-US" sz="2400" b="1">
                <a:latin typeface="Arial" panose="020B0604020202020204" pitchFamily="34" charset="0"/>
                <a:cs typeface="Arial" panose="020B0604020202020204" pitchFamily="34" charset="0"/>
                <a:sym typeface="+mn-ea"/>
              </a:rPr>
              <a:t>| such that |w| mod 3=0, w € (a+b)*</a:t>
            </a:r>
            <a:r>
              <a:rPr lang="en-GB" altLang="en-US" sz="2400" b="1">
                <a:latin typeface="Arial" panose="020B0604020202020204" pitchFamily="34" charset="0"/>
                <a:cs typeface="Arial" panose="020B0604020202020204" pitchFamily="34" charset="0"/>
                <a:sym typeface="+mn-ea"/>
              </a:rPr>
              <a:t>}</a:t>
            </a:r>
            <a:endParaRPr lang="en-GB" altLang="en-US" sz="2400" b="1">
              <a:latin typeface="Arial" panose="020B0604020202020204" pitchFamily="34" charset="0"/>
              <a:cs typeface="Arial" panose="020B0604020202020204" pitchFamily="34" charset="0"/>
              <a:sym typeface="+mn-ea"/>
            </a:endParaRPr>
          </a:p>
          <a:p>
            <a:pPr marL="1493520" lvl="1" indent="-416560" algn="just">
              <a:buClrTx/>
              <a:buSzTx/>
              <a:buFont typeface="+mj-lt"/>
              <a:buAutoNum type="romanLcPeriod"/>
            </a:pPr>
            <a:r>
              <a:rPr lang="en-IN" altLang="en-GB" sz="2400" b="1">
                <a:solidFill>
                  <a:srgbClr val="FF0000"/>
                </a:solidFill>
                <a:latin typeface="Arial" panose="020B0604020202020204" pitchFamily="34" charset="0"/>
                <a:cs typeface="Arial" panose="020B0604020202020204" pitchFamily="34" charset="0"/>
                <a:sym typeface="+mn-ea"/>
              </a:rPr>
              <a:t>L = { vuv | such that u,v </a:t>
            </a:r>
            <a:r>
              <a:rPr lang="en-IN" altLang="en-US" sz="2400" b="1">
                <a:solidFill>
                  <a:srgbClr val="FF0000"/>
                </a:solidFill>
                <a:latin typeface="Arial" panose="020B0604020202020204" pitchFamily="34" charset="0"/>
                <a:cs typeface="Arial" panose="020B0604020202020204" pitchFamily="34" charset="0"/>
                <a:sym typeface="+mn-ea"/>
              </a:rPr>
              <a:t>€ (a+b)* and |v| =2 }</a:t>
            </a:r>
            <a:endParaRPr lang="en-GB" altLang="en-US" sz="2400" b="1">
              <a:solidFill>
                <a:srgbClr val="FF0000"/>
              </a:solidFill>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GB" altLang="en-US" sz="2400" b="1">
                <a:solidFill>
                  <a:schemeClr val="tx1"/>
                </a:solidFill>
                <a:latin typeface="Arial" panose="020B0604020202020204" pitchFamily="34" charset="0"/>
                <a:cs typeface="Arial" panose="020B0604020202020204" pitchFamily="34" charset="0"/>
                <a:sym typeface="+mn-ea"/>
              </a:rPr>
              <a:t>L = { a</a:t>
            </a:r>
            <a:r>
              <a:rPr lang="en-IN" altLang="en-GB" sz="2400" b="1" baseline="30000">
                <a:solidFill>
                  <a:schemeClr val="tx1"/>
                </a:solidFill>
                <a:latin typeface="Arial" panose="020B0604020202020204" pitchFamily="34" charset="0"/>
                <a:cs typeface="Arial" panose="020B0604020202020204" pitchFamily="34" charset="0"/>
                <a:sym typeface="+mn-ea"/>
              </a:rPr>
              <a:t>2</a:t>
            </a:r>
            <a:r>
              <a:rPr lang="en-GB" altLang="en-US" sz="2400" b="1" baseline="30000">
                <a:solidFill>
                  <a:schemeClr val="tx1"/>
                </a:solidFill>
                <a:latin typeface="Arial" panose="020B0604020202020204" pitchFamily="34" charset="0"/>
                <a:cs typeface="Arial" panose="020B0604020202020204" pitchFamily="34" charset="0"/>
                <a:sym typeface="+mn-ea"/>
              </a:rPr>
              <a:t>n </a:t>
            </a:r>
            <a:r>
              <a:rPr lang="en-GB" altLang="en-US" sz="2400" b="1">
                <a:solidFill>
                  <a:schemeClr val="tx1"/>
                </a:solidFill>
                <a:latin typeface="Arial" panose="020B0604020202020204" pitchFamily="34" charset="0"/>
                <a:cs typeface="Arial" panose="020B0604020202020204" pitchFamily="34" charset="0"/>
                <a:sym typeface="+mn-ea"/>
              </a:rPr>
              <a:t>b</a:t>
            </a:r>
            <a:r>
              <a:rPr lang="en-IN" altLang="en-GB" sz="2400" b="1" baseline="30000">
                <a:solidFill>
                  <a:schemeClr val="tx1"/>
                </a:solidFill>
                <a:latin typeface="Arial" panose="020B0604020202020204" pitchFamily="34" charset="0"/>
                <a:cs typeface="Arial" panose="020B0604020202020204" pitchFamily="34" charset="0"/>
                <a:sym typeface="+mn-ea"/>
              </a:rPr>
              <a:t>2</a:t>
            </a:r>
            <a:r>
              <a:rPr lang="en-GB" altLang="en-US" sz="2400" b="1" baseline="30000">
                <a:solidFill>
                  <a:schemeClr val="tx1"/>
                </a:solidFill>
                <a:latin typeface="Arial" panose="020B0604020202020204" pitchFamily="34" charset="0"/>
                <a:cs typeface="Arial" panose="020B0604020202020204" pitchFamily="34" charset="0"/>
                <a:sym typeface="+mn-ea"/>
              </a:rPr>
              <a:t>m</a:t>
            </a:r>
            <a:r>
              <a:rPr lang="en-GB" altLang="en-US" sz="2400" b="1">
                <a:solidFill>
                  <a:schemeClr val="tx1"/>
                </a:solidFill>
                <a:latin typeface="Arial" panose="020B0604020202020204" pitchFamily="34" charset="0"/>
                <a:cs typeface="Arial" panose="020B0604020202020204" pitchFamily="34" charset="0"/>
                <a:sym typeface="+mn-ea"/>
              </a:rPr>
              <a:t> </a:t>
            </a:r>
            <a:r>
              <a:rPr lang="en-IN" altLang="en-US" sz="2400" b="1">
                <a:solidFill>
                  <a:schemeClr val="tx1"/>
                </a:solidFill>
                <a:latin typeface="Arial" panose="020B0604020202020204" pitchFamily="34" charset="0"/>
                <a:cs typeface="Arial" panose="020B0604020202020204" pitchFamily="34" charset="0"/>
                <a:sym typeface="+mn-ea"/>
              </a:rPr>
              <a:t>| n&gt;=0, m&gt;=0 </a:t>
            </a:r>
            <a:r>
              <a:rPr lang="en-GB" altLang="en-US" sz="2400" b="1">
                <a:solidFill>
                  <a:schemeClr val="tx1"/>
                </a:solidFill>
                <a:latin typeface="Arial" panose="020B0604020202020204" pitchFamily="34" charset="0"/>
                <a:cs typeface="Arial" panose="020B0604020202020204" pitchFamily="34" charset="0"/>
                <a:sym typeface="+mn-ea"/>
              </a:rPr>
              <a:t>} </a:t>
            </a:r>
            <a:endParaRPr lang="en-GB" altLang="en-US" sz="2400" b="1">
              <a:solidFill>
                <a:schemeClr val="tx1"/>
              </a:solidFill>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GB" altLang="en-US" sz="2400" b="1">
                <a:solidFill>
                  <a:srgbClr val="FF0000"/>
                </a:solidFill>
                <a:latin typeface="Arial" panose="020B0604020202020204" pitchFamily="34" charset="0"/>
                <a:cs typeface="Arial" panose="020B0604020202020204" pitchFamily="34" charset="0"/>
                <a:sym typeface="+mn-ea"/>
              </a:rPr>
              <a:t>L = { a</a:t>
            </a:r>
            <a:r>
              <a:rPr lang="en-IN" altLang="en-GB" sz="2400" b="1" baseline="30000">
                <a:solidFill>
                  <a:srgbClr val="FF0000"/>
                </a:solidFill>
                <a:latin typeface="Arial" panose="020B0604020202020204" pitchFamily="34" charset="0"/>
                <a:cs typeface="Arial" panose="020B0604020202020204" pitchFamily="34" charset="0"/>
                <a:sym typeface="+mn-ea"/>
              </a:rPr>
              <a:t>2</a:t>
            </a:r>
            <a:r>
              <a:rPr lang="en-GB" altLang="en-US" sz="2400" b="1" baseline="30000">
                <a:solidFill>
                  <a:srgbClr val="FF0000"/>
                </a:solidFill>
                <a:latin typeface="Arial" panose="020B0604020202020204" pitchFamily="34" charset="0"/>
                <a:cs typeface="Arial" panose="020B0604020202020204" pitchFamily="34" charset="0"/>
                <a:sym typeface="+mn-ea"/>
              </a:rPr>
              <a:t>n </a:t>
            </a:r>
            <a:r>
              <a:rPr lang="en-GB" altLang="en-US" sz="2400" b="1">
                <a:solidFill>
                  <a:srgbClr val="FF0000"/>
                </a:solidFill>
                <a:latin typeface="Arial" panose="020B0604020202020204" pitchFamily="34" charset="0"/>
                <a:cs typeface="Arial" panose="020B0604020202020204" pitchFamily="34" charset="0"/>
                <a:sym typeface="+mn-ea"/>
              </a:rPr>
              <a:t>b</a:t>
            </a:r>
            <a:r>
              <a:rPr lang="en-IN" altLang="en-GB" sz="2400" b="1" baseline="30000">
                <a:solidFill>
                  <a:srgbClr val="FF0000"/>
                </a:solidFill>
                <a:latin typeface="Arial" panose="020B0604020202020204" pitchFamily="34" charset="0"/>
                <a:cs typeface="Arial" panose="020B0604020202020204" pitchFamily="34" charset="0"/>
                <a:sym typeface="+mn-ea"/>
              </a:rPr>
              <a:t>2</a:t>
            </a:r>
            <a:r>
              <a:rPr lang="en-GB" altLang="en-US" sz="2400" b="1" baseline="30000">
                <a:solidFill>
                  <a:srgbClr val="FF0000"/>
                </a:solidFill>
                <a:latin typeface="Arial" panose="020B0604020202020204" pitchFamily="34" charset="0"/>
                <a:cs typeface="Arial" panose="020B0604020202020204" pitchFamily="34" charset="0"/>
                <a:sym typeface="+mn-ea"/>
              </a:rPr>
              <a:t>m</a:t>
            </a:r>
            <a:r>
              <a:rPr lang="en-IN" altLang="en-GB" sz="2400" b="1" baseline="30000">
                <a:solidFill>
                  <a:srgbClr val="FF0000"/>
                </a:solidFill>
                <a:latin typeface="Arial" panose="020B0604020202020204" pitchFamily="34" charset="0"/>
                <a:cs typeface="Arial" panose="020B0604020202020204" pitchFamily="34" charset="0"/>
                <a:sym typeface="+mn-ea"/>
              </a:rPr>
              <a:t>+1</a:t>
            </a:r>
            <a:r>
              <a:rPr lang="en-GB" altLang="en-US" sz="2400" b="1">
                <a:solidFill>
                  <a:srgbClr val="FF0000"/>
                </a:solidFill>
                <a:latin typeface="Arial" panose="020B0604020202020204" pitchFamily="34" charset="0"/>
                <a:cs typeface="Arial" panose="020B0604020202020204" pitchFamily="34" charset="0"/>
                <a:sym typeface="+mn-ea"/>
              </a:rPr>
              <a:t> </a:t>
            </a:r>
            <a:r>
              <a:rPr lang="en-IN" altLang="en-US" sz="2400" b="1">
                <a:solidFill>
                  <a:srgbClr val="FF0000"/>
                </a:solidFill>
                <a:latin typeface="Arial" panose="020B0604020202020204" pitchFamily="34" charset="0"/>
                <a:cs typeface="Arial" panose="020B0604020202020204" pitchFamily="34" charset="0"/>
                <a:sym typeface="+mn-ea"/>
              </a:rPr>
              <a:t>| n&gt;=0, m&gt;=0 </a:t>
            </a:r>
            <a:r>
              <a:rPr lang="en-GB" altLang="en-US" sz="2400" b="1">
                <a:solidFill>
                  <a:srgbClr val="FF0000"/>
                </a:solidFill>
                <a:latin typeface="Arial" panose="020B0604020202020204" pitchFamily="34" charset="0"/>
                <a:cs typeface="Arial" panose="020B0604020202020204" pitchFamily="34" charset="0"/>
                <a:sym typeface="+mn-ea"/>
              </a:rPr>
              <a:t>} </a:t>
            </a:r>
            <a:endParaRPr lang="en-GB" altLang="en-US" sz="2400" b="1">
              <a:solidFill>
                <a:srgbClr val="FF0000"/>
              </a:solidFill>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GB" altLang="en-US" sz="2400" b="1">
                <a:latin typeface="Arial" panose="020B0604020202020204" pitchFamily="34" charset="0"/>
                <a:cs typeface="Arial" panose="020B0604020202020204" pitchFamily="34" charset="0"/>
                <a:sym typeface="+mn-ea"/>
              </a:rPr>
              <a:t>L = { a</a:t>
            </a:r>
            <a:r>
              <a:rPr lang="en-GB" altLang="en-US" sz="2400" b="1" baseline="30000">
                <a:latin typeface="Arial" panose="020B0604020202020204" pitchFamily="34" charset="0"/>
                <a:cs typeface="Arial" panose="020B0604020202020204" pitchFamily="34" charset="0"/>
                <a:sym typeface="+mn-ea"/>
              </a:rPr>
              <a:t>n </a:t>
            </a:r>
            <a:r>
              <a:rPr lang="en-GB" altLang="en-US" sz="2400" b="1">
                <a:latin typeface="Arial" panose="020B0604020202020204" pitchFamily="34" charset="0"/>
                <a:cs typeface="Arial" panose="020B0604020202020204" pitchFamily="34" charset="0"/>
                <a:sym typeface="+mn-ea"/>
              </a:rPr>
              <a:t>b</a:t>
            </a:r>
            <a:r>
              <a:rPr lang="en-GB" altLang="en-US" sz="2400" b="1" baseline="30000">
                <a:latin typeface="Arial" panose="020B0604020202020204" pitchFamily="34" charset="0"/>
                <a:cs typeface="Arial" panose="020B0604020202020204" pitchFamily="34" charset="0"/>
                <a:sym typeface="+mn-ea"/>
              </a:rPr>
              <a:t>m</a:t>
            </a:r>
            <a:r>
              <a:rPr lang="en-GB" altLang="en-US" sz="2400" b="1">
                <a:latin typeface="Arial" panose="020B0604020202020204" pitchFamily="34" charset="0"/>
                <a:cs typeface="Arial" panose="020B0604020202020204" pitchFamily="34" charset="0"/>
                <a:sym typeface="+mn-ea"/>
              </a:rPr>
              <a:t> </a:t>
            </a:r>
            <a:r>
              <a:rPr lang="en-IN" altLang="en-US" sz="2400" b="1">
                <a:latin typeface="Arial" panose="020B0604020202020204" pitchFamily="34" charset="0"/>
                <a:cs typeface="Arial" panose="020B0604020202020204" pitchFamily="34" charset="0"/>
                <a:sym typeface="+mn-ea"/>
              </a:rPr>
              <a:t>| m + n is even</a:t>
            </a:r>
            <a:r>
              <a:rPr lang="en-GB" altLang="en-US" sz="2400" b="1">
                <a:latin typeface="Arial" panose="020B0604020202020204" pitchFamily="34" charset="0"/>
                <a:cs typeface="Arial" panose="020B0604020202020204" pitchFamily="34" charset="0"/>
                <a:sym typeface="+mn-ea"/>
              </a:rPr>
              <a:t>} </a:t>
            </a:r>
            <a:endParaRPr lang="en-GB" altLang="en-US" sz="2400" b="1">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IN" altLang="en-GB" sz="2400" b="1">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L = { a</a:t>
            </a:r>
            <a:r>
              <a:rPr lang="en-GB" altLang="en-US" sz="2400" b="1" baseline="30000">
                <a:solidFill>
                  <a:srgbClr val="FF0000"/>
                </a:solidFill>
                <a:latin typeface="Arial" panose="020B0604020202020204" pitchFamily="34" charset="0"/>
                <a:cs typeface="Arial" panose="020B0604020202020204" pitchFamily="34" charset="0"/>
                <a:sym typeface="+mn-ea"/>
              </a:rPr>
              <a:t>n </a:t>
            </a:r>
            <a:r>
              <a:rPr lang="en-GB" altLang="en-US" sz="2400" b="1">
                <a:solidFill>
                  <a:srgbClr val="FF0000"/>
                </a:solidFill>
                <a:latin typeface="Arial" panose="020B0604020202020204" pitchFamily="34" charset="0"/>
                <a:cs typeface="Arial" panose="020B0604020202020204" pitchFamily="34" charset="0"/>
                <a:sym typeface="+mn-ea"/>
              </a:rPr>
              <a:t>b</a:t>
            </a:r>
            <a:r>
              <a:rPr lang="en-GB" altLang="en-US" sz="2400" b="1" baseline="30000">
                <a:solidFill>
                  <a:srgbClr val="FF0000"/>
                </a:solidFill>
                <a:latin typeface="Arial" panose="020B0604020202020204" pitchFamily="34" charset="0"/>
                <a:cs typeface="Arial" panose="020B0604020202020204" pitchFamily="34" charset="0"/>
                <a:sym typeface="+mn-ea"/>
              </a:rPr>
              <a:t>m</a:t>
            </a:r>
            <a:r>
              <a:rPr lang="en-GB" altLang="en-US" sz="2400" b="1">
                <a:solidFill>
                  <a:srgbClr val="FF0000"/>
                </a:solidFill>
                <a:latin typeface="Arial" panose="020B0604020202020204" pitchFamily="34" charset="0"/>
                <a:cs typeface="Arial" panose="020B0604020202020204" pitchFamily="34" charset="0"/>
                <a:sym typeface="+mn-ea"/>
              </a:rPr>
              <a:t> </a:t>
            </a:r>
            <a:r>
              <a:rPr lang="en-IN" altLang="en-US" sz="2400" b="1">
                <a:solidFill>
                  <a:srgbClr val="FF0000"/>
                </a:solidFill>
                <a:latin typeface="Arial" panose="020B0604020202020204" pitchFamily="34" charset="0"/>
                <a:cs typeface="Arial" panose="020B0604020202020204" pitchFamily="34" charset="0"/>
                <a:sym typeface="+mn-ea"/>
              </a:rPr>
              <a:t>| m&gt;=1, n&gt;=1 and nm &gt;=3</a:t>
            </a:r>
            <a:r>
              <a:rPr lang="en-GB" altLang="en-US" sz="2400" b="1">
                <a:solidFill>
                  <a:srgbClr val="FF0000"/>
                </a:solidFill>
                <a:latin typeface="Arial" panose="020B0604020202020204" pitchFamily="34" charset="0"/>
                <a:cs typeface="Arial" panose="020B0604020202020204" pitchFamily="34" charset="0"/>
                <a:sym typeface="+mn-ea"/>
              </a:rPr>
              <a:t>} </a:t>
            </a:r>
            <a:endParaRPr lang="en-GB" altLang="en-US" sz="2400" b="1">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IN" altLang="en-GB" sz="2400" b="1">
                <a:latin typeface="Arial" panose="020B0604020202020204" pitchFamily="34" charset="0"/>
                <a:cs typeface="Arial" panose="020B0604020202020204" pitchFamily="34" charset="0"/>
                <a:sym typeface="+mn-ea"/>
              </a:rPr>
              <a:t> L = { w  </a:t>
            </a:r>
            <a:r>
              <a:rPr lang="en-IN" altLang="en-US" sz="2400" b="1">
                <a:latin typeface="Arial" panose="020B0604020202020204" pitchFamily="34" charset="0"/>
                <a:cs typeface="Arial" panose="020B0604020202020204" pitchFamily="34" charset="0"/>
                <a:sym typeface="+mn-ea"/>
              </a:rPr>
              <a:t>| such that N</a:t>
            </a:r>
            <a:r>
              <a:rPr lang="en-IN" altLang="en-US" sz="2400" b="1" baseline="-25000">
                <a:latin typeface="Arial" panose="020B0604020202020204" pitchFamily="34" charset="0"/>
                <a:cs typeface="Arial" panose="020B0604020202020204" pitchFamily="34" charset="0"/>
                <a:sym typeface="+mn-ea"/>
              </a:rPr>
              <a:t>a</a:t>
            </a:r>
            <a:r>
              <a:rPr lang="en-IN" altLang="en-US" sz="2400" b="1">
                <a:latin typeface="Arial" panose="020B0604020202020204" pitchFamily="34" charset="0"/>
                <a:cs typeface="Arial" panose="020B0604020202020204" pitchFamily="34" charset="0"/>
                <a:sym typeface="+mn-ea"/>
              </a:rPr>
              <a:t>(w) mod 3=0, w € (a+b)*</a:t>
            </a:r>
            <a:r>
              <a:rPr lang="en-IN" altLang="en-GB" sz="2400" b="1">
                <a:latin typeface="Arial" panose="020B0604020202020204" pitchFamily="34" charset="0"/>
                <a:cs typeface="Arial" panose="020B0604020202020204" pitchFamily="34" charset="0"/>
                <a:sym typeface="+mn-ea"/>
              </a:rPr>
              <a:t>}</a:t>
            </a:r>
            <a:endParaRPr lang="en-IN" altLang="en-GB" sz="2400" b="1">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IN" altLang="en-GB" sz="2400" b="1">
                <a:latin typeface="Arial" panose="020B0604020202020204" pitchFamily="34" charset="0"/>
                <a:cs typeface="Arial" panose="020B0604020202020204" pitchFamily="34" charset="0"/>
                <a:sym typeface="+mn-ea"/>
              </a:rPr>
              <a:t> </a:t>
            </a:r>
            <a:r>
              <a:rPr lang="en-IN" altLang="en-GB" sz="2400" b="1">
                <a:solidFill>
                  <a:schemeClr val="tx1"/>
                </a:solidFill>
                <a:latin typeface="Arial" panose="020B0604020202020204" pitchFamily="34" charset="0"/>
                <a:cs typeface="Arial" panose="020B0604020202020204" pitchFamily="34" charset="0"/>
                <a:sym typeface="+mn-ea"/>
              </a:rPr>
              <a:t> </a:t>
            </a:r>
            <a:r>
              <a:rPr lang="en-IN" altLang="en-GB" sz="2400" b="1">
                <a:solidFill>
                  <a:srgbClr val="FF0000"/>
                </a:solidFill>
                <a:latin typeface="Arial" panose="020B0604020202020204" pitchFamily="34" charset="0"/>
                <a:cs typeface="Arial" panose="020B0604020202020204" pitchFamily="34" charset="0"/>
                <a:sym typeface="+mn-ea"/>
              </a:rPr>
              <a:t>L  = { |w|  mod 3 &gt;= |w| mod 2, </a:t>
            </a:r>
            <a:r>
              <a:rPr lang="en-IN" altLang="en-US" sz="2400" b="1">
                <a:solidFill>
                  <a:srgbClr val="FF0000"/>
                </a:solidFill>
                <a:latin typeface="Arial" panose="020B0604020202020204" pitchFamily="34" charset="0"/>
                <a:cs typeface="Arial" panose="020B0604020202020204" pitchFamily="34" charset="0"/>
                <a:sym typeface="+mn-ea"/>
              </a:rPr>
              <a:t>w € (a+b)*</a:t>
            </a:r>
            <a:r>
              <a:rPr lang="en-IN" altLang="en-GB" sz="2400" b="1">
                <a:solidFill>
                  <a:srgbClr val="FF0000"/>
                </a:solidFill>
                <a:latin typeface="Arial" panose="020B0604020202020204" pitchFamily="34" charset="0"/>
                <a:cs typeface="Arial" panose="020B0604020202020204" pitchFamily="34" charset="0"/>
                <a:sym typeface="+mn-ea"/>
              </a:rPr>
              <a:t> }</a:t>
            </a:r>
            <a:endParaRPr lang="en-IN" altLang="en-GB" sz="2400" b="1">
              <a:solidFill>
                <a:srgbClr val="FF0000"/>
              </a:solidFill>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IN" altLang="en-GB" sz="2400" b="1">
                <a:solidFill>
                  <a:schemeClr val="tx1"/>
                </a:solidFill>
                <a:latin typeface="Arial" panose="020B0604020202020204" pitchFamily="34" charset="0"/>
                <a:cs typeface="Arial" panose="020B0604020202020204" pitchFamily="34" charset="0"/>
                <a:sym typeface="+mn-ea"/>
              </a:rPr>
              <a:t>  </a:t>
            </a:r>
            <a:r>
              <a:rPr lang="en-IN" altLang="en-GB" sz="2400" b="1">
                <a:latin typeface="Arial" panose="020B0604020202020204" pitchFamily="34" charset="0"/>
                <a:cs typeface="Arial" panose="020B0604020202020204" pitchFamily="34" charset="0"/>
                <a:sym typeface="+mn-ea"/>
              </a:rPr>
              <a:t>L  = { |w|  mod 3 &lt;= |w| mod 2, </a:t>
            </a:r>
            <a:r>
              <a:rPr lang="en-IN" altLang="en-US" sz="2400" b="1">
                <a:latin typeface="Arial" panose="020B0604020202020204" pitchFamily="34" charset="0"/>
                <a:cs typeface="Arial" panose="020B0604020202020204" pitchFamily="34" charset="0"/>
                <a:sym typeface="+mn-ea"/>
              </a:rPr>
              <a:t>w € (a+b)*</a:t>
            </a:r>
            <a:r>
              <a:rPr lang="en-IN" altLang="en-GB" sz="2400" b="1">
                <a:latin typeface="Arial" panose="020B0604020202020204" pitchFamily="34" charset="0"/>
                <a:cs typeface="Arial" panose="020B0604020202020204" pitchFamily="34" charset="0"/>
                <a:sym typeface="+mn-ea"/>
              </a:rPr>
              <a:t> }</a:t>
            </a:r>
            <a:endParaRPr lang="en-IN" altLang="en-GB" sz="2400" b="1">
              <a:latin typeface="Arial" panose="020B0604020202020204" pitchFamily="34" charset="0"/>
              <a:cs typeface="Arial" panose="020B0604020202020204" pitchFamily="34" charset="0"/>
              <a:sym typeface="+mn-ea"/>
            </a:endParaRPr>
          </a:p>
          <a:p>
            <a:pPr marL="1483360" lvl="1" indent="-416560" algn="just">
              <a:buClrTx/>
              <a:buSzTx/>
              <a:buFont typeface="+mj-lt"/>
              <a:buAutoNum type="romanLcPeriod"/>
            </a:pPr>
            <a:r>
              <a:rPr lang="en-IN" altLang="en-GB" sz="2400" b="1">
                <a:latin typeface="Arial" panose="020B0604020202020204" pitchFamily="34" charset="0"/>
                <a:cs typeface="Arial" panose="020B0604020202020204" pitchFamily="34" charset="0"/>
                <a:sym typeface="+mn-ea"/>
              </a:rPr>
              <a:t> </a:t>
            </a:r>
            <a:r>
              <a:rPr lang="en-IN" altLang="en-GB" sz="2400" b="1">
                <a:solidFill>
                  <a:srgbClr val="FF0000"/>
                </a:solidFill>
                <a:latin typeface="Arial" panose="020B0604020202020204" pitchFamily="34" charset="0"/>
                <a:cs typeface="Arial" panose="020B0604020202020204" pitchFamily="34" charset="0"/>
                <a:sym typeface="+mn-ea"/>
              </a:rPr>
              <a:t> L  = { |w|  mod 5 &lt;&gt; 0, </a:t>
            </a:r>
            <a:r>
              <a:rPr lang="en-IN" altLang="en-US" sz="2400" b="1">
                <a:solidFill>
                  <a:srgbClr val="FF0000"/>
                </a:solidFill>
                <a:latin typeface="Arial" panose="020B0604020202020204" pitchFamily="34" charset="0"/>
                <a:cs typeface="Arial" panose="020B0604020202020204" pitchFamily="34" charset="0"/>
                <a:sym typeface="+mn-ea"/>
              </a:rPr>
              <a:t>w € (a+b)*</a:t>
            </a:r>
            <a:r>
              <a:rPr lang="en-IN" altLang="en-GB" sz="2400" b="1">
                <a:solidFill>
                  <a:srgbClr val="FF0000"/>
                </a:solidFill>
                <a:latin typeface="Arial" panose="020B0604020202020204" pitchFamily="34" charset="0"/>
                <a:cs typeface="Arial" panose="020B0604020202020204" pitchFamily="34" charset="0"/>
                <a:sym typeface="+mn-ea"/>
              </a:rPr>
              <a:t> }</a:t>
            </a:r>
            <a:endParaRPr lang="en-GB" altLang="en-US" sz="2400" b="1">
              <a:solidFill>
                <a:srgbClr val="FF0000"/>
              </a:solidFill>
              <a:latin typeface="Arial" panose="020B0604020202020204" pitchFamily="34" charset="0"/>
              <a:cs typeface="Arial" panose="020B0604020202020204" pitchFamily="34" charset="0"/>
              <a:sym typeface="+mn-ea"/>
            </a:endParaRPr>
          </a:p>
          <a:p>
            <a:pPr lvl="2" indent="-1361440" algn="just">
              <a:buClrTx/>
              <a:buSzTx/>
              <a:buFont typeface="+mj-lt"/>
              <a:buAutoNum type="romanLcPeriod"/>
            </a:pPr>
            <a:endParaRPr lang="en-GB" altLang="en-US" sz="2400" b="1">
              <a:solidFill>
                <a:schemeClr val="tx1"/>
              </a:solidFill>
              <a:latin typeface="Arial" panose="020B0604020202020204" pitchFamily="34" charset="0"/>
              <a:cs typeface="Arial" panose="020B0604020202020204" pitchFamily="34" charset="0"/>
              <a:sym typeface="+mn-ea"/>
            </a:endParaRPr>
          </a:p>
          <a:p>
            <a:pPr marL="2275840" lvl="2" indent="-1361440" algn="just">
              <a:buClrTx/>
              <a:buSzTx/>
              <a:buFontTx/>
            </a:pPr>
            <a:endParaRPr lang="en-GB" altLang="en-US" sz="2400" b="1">
              <a:solidFill>
                <a:schemeClr val="tx1"/>
              </a:solidFill>
              <a:latin typeface="Arial" panose="020B0604020202020204" pitchFamily="34" charset="0"/>
              <a:cs typeface="Arial" panose="020B0604020202020204" pitchFamily="34" charset="0"/>
              <a:sym typeface="+mn-ea"/>
            </a:endParaRPr>
          </a:p>
          <a:p>
            <a:pPr marL="0" indent="0" algn="just">
              <a:buClrTx/>
              <a:buSzTx/>
              <a:buFontTx/>
            </a:pPr>
            <a:r>
              <a:rPr lang="en-GB" altLang="en-US" sz="2400">
                <a:solidFill>
                  <a:schemeClr val="tx1"/>
                </a:solidFill>
                <a:latin typeface="Arial" panose="020B0604020202020204" pitchFamily="34" charset="0"/>
                <a:cs typeface="Arial" panose="020B0604020202020204" pitchFamily="34" charset="0"/>
                <a:sym typeface="+mn-ea"/>
              </a:rPr>
              <a:t>        </a:t>
            </a:r>
            <a:endParaRPr lang="en-GB" altLang="en-US" sz="240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1475" y="260350"/>
            <a:ext cx="10982325" cy="750570"/>
          </a:xfrm>
        </p:spPr>
        <p:txBody>
          <a:bodyPr/>
          <a:p>
            <a:r>
              <a:rPr lang="en-GB" altLang="en-US" sz="4000" b="1">
                <a:solidFill>
                  <a:srgbClr val="FF0000"/>
                </a:solidFill>
                <a:sym typeface="+mn-ea"/>
              </a:rPr>
              <a:t>2. Finite Automata and Regular expressions</a:t>
            </a:r>
            <a:endParaRPr lang="en-US" sz="4000"/>
          </a:p>
        </p:txBody>
      </p:sp>
      <p:sp>
        <p:nvSpPr>
          <p:cNvPr id="4" name="Text Box 3"/>
          <p:cNvSpPr txBox="1"/>
          <p:nvPr/>
        </p:nvSpPr>
        <p:spPr>
          <a:xfrm>
            <a:off x="306705" y="4629785"/>
            <a:ext cx="7121525" cy="1728470"/>
          </a:xfrm>
          <a:prstGeom prst="rect">
            <a:avLst/>
          </a:prstGeom>
          <a:noFill/>
        </p:spPr>
        <p:txBody>
          <a:bodyPr wrap="square" rtlCol="0">
            <a:noAutofit/>
          </a:bodyPr>
          <a:p>
            <a:endParaRPr lang="en-US"/>
          </a:p>
        </p:txBody>
      </p:sp>
      <p:sp>
        <p:nvSpPr>
          <p:cNvPr id="5" name="Text Box 4"/>
          <p:cNvSpPr txBox="1"/>
          <p:nvPr/>
        </p:nvSpPr>
        <p:spPr>
          <a:xfrm>
            <a:off x="462280" y="1029970"/>
            <a:ext cx="6346190" cy="5490845"/>
          </a:xfrm>
          <a:prstGeom prst="rect">
            <a:avLst/>
          </a:prstGeom>
          <a:noFill/>
        </p:spPr>
        <p:txBody>
          <a:bodyPr wrap="square" rtlCol="0">
            <a:noAutofit/>
          </a:bodyPr>
          <a:p>
            <a:pPr marL="285750" indent="-285750" algn="just">
              <a:buFont typeface="Arial" panose="020B0604020202020204" pitchFamily="34" charset="0"/>
              <a:buChar char="•"/>
            </a:pPr>
            <a:r>
              <a:rPr lang="en-IN" altLang="en-GB" sz="2400" b="1">
                <a:solidFill>
                  <a:srgbClr val="00B0F0"/>
                </a:solidFill>
                <a:latin typeface="Arial" panose="020B0604020202020204" pitchFamily="34" charset="0"/>
                <a:cs typeface="Arial" panose="020B0604020202020204" pitchFamily="34" charset="0"/>
                <a:sym typeface="+mn-ea"/>
              </a:rPr>
              <a:t>We know that If a Language L is Regular then there exist a</a:t>
            </a:r>
            <a:r>
              <a:rPr lang="en-GB" altLang="en-US" sz="2400" b="1">
                <a:solidFill>
                  <a:srgbClr val="00B0F0"/>
                </a:solidFill>
                <a:latin typeface="Arial" panose="020B0604020202020204" pitchFamily="34" charset="0"/>
                <a:cs typeface="Arial" panose="020B0604020202020204" pitchFamily="34" charset="0"/>
                <a:sym typeface="+mn-ea"/>
              </a:rPr>
              <a:t> DFA, NFA  Ԑ-NFA </a:t>
            </a:r>
            <a:r>
              <a:rPr lang="en-IN" altLang="en-GB" sz="2400" b="1">
                <a:solidFill>
                  <a:srgbClr val="00B0F0"/>
                </a:solidFill>
                <a:latin typeface="Arial" panose="020B0604020202020204" pitchFamily="34" charset="0"/>
                <a:cs typeface="Arial" panose="020B0604020202020204" pitchFamily="34" charset="0"/>
                <a:sym typeface="+mn-ea"/>
              </a:rPr>
              <a:t> and Regular Expression. Conversly, the</a:t>
            </a:r>
            <a:r>
              <a:rPr lang="en-GB" altLang="en-US" sz="2400" b="1">
                <a:solidFill>
                  <a:srgbClr val="00B0F0"/>
                </a:solidFill>
                <a:latin typeface="Arial" panose="020B0604020202020204" pitchFamily="34" charset="0"/>
                <a:cs typeface="Arial" panose="020B0604020202020204" pitchFamily="34" charset="0"/>
                <a:sym typeface="+mn-ea"/>
              </a:rPr>
              <a:t> </a:t>
            </a:r>
            <a:r>
              <a:rPr lang="en-IN" altLang="en-GB" sz="2400" b="1">
                <a:solidFill>
                  <a:srgbClr val="00B0F0"/>
                </a:solidFill>
                <a:latin typeface="Arial" panose="020B0604020202020204" pitchFamily="34" charset="0"/>
                <a:cs typeface="Arial" panose="020B0604020202020204" pitchFamily="34" charset="0"/>
                <a:sym typeface="+mn-ea"/>
              </a:rPr>
              <a:t>language denoted or described by </a:t>
            </a:r>
            <a:r>
              <a:rPr lang="en-GB" altLang="en-US" sz="2400" b="1">
                <a:solidFill>
                  <a:srgbClr val="00B0F0"/>
                </a:solidFill>
                <a:latin typeface="Arial" panose="020B0604020202020204" pitchFamily="34" charset="0"/>
                <a:cs typeface="Arial" panose="020B0604020202020204" pitchFamily="34" charset="0"/>
                <a:sym typeface="+mn-ea"/>
              </a:rPr>
              <a:t>DFA, NFA  Ԑ-NFA </a:t>
            </a:r>
            <a:r>
              <a:rPr lang="en-IN" altLang="en-GB" sz="2400" b="1">
                <a:solidFill>
                  <a:srgbClr val="00B0F0"/>
                </a:solidFill>
                <a:latin typeface="Arial" panose="020B0604020202020204" pitchFamily="34" charset="0"/>
                <a:cs typeface="Arial" panose="020B0604020202020204" pitchFamily="34" charset="0"/>
                <a:sym typeface="+mn-ea"/>
              </a:rPr>
              <a:t> and Regular Expression is always a Regular Language</a:t>
            </a:r>
            <a:r>
              <a:rPr lang="en-GB" altLang="en-US" sz="2400" b="1">
                <a:solidFill>
                  <a:srgbClr val="00B0F0"/>
                </a:solidFill>
                <a:latin typeface="Arial" panose="020B0604020202020204" pitchFamily="34" charset="0"/>
                <a:cs typeface="Arial" panose="020B0604020202020204" pitchFamily="34" charset="0"/>
                <a:sym typeface="+mn-ea"/>
              </a:rPr>
              <a:t>.</a:t>
            </a:r>
            <a:endParaRPr lang="en-GB" altLang="en-US" sz="2400" b="1">
              <a:solidFill>
                <a:srgbClr val="00B0F0"/>
              </a:solidFill>
              <a:latin typeface="Arial" panose="020B0604020202020204" pitchFamily="34" charset="0"/>
              <a:cs typeface="Arial" panose="020B0604020202020204" pitchFamily="34" charset="0"/>
            </a:endParaRPr>
          </a:p>
          <a:p>
            <a:pPr indent="0" algn="just">
              <a:buFont typeface="Arial" panose="020B0604020202020204" pitchFamily="34" charset="0"/>
              <a:buNone/>
            </a:pPr>
            <a:r>
              <a:rPr lang="en-GB" altLang="en-US">
                <a:solidFill>
                  <a:srgbClr val="00B0F0"/>
                </a:solidFill>
                <a:latin typeface="Arial" panose="020B0604020202020204" pitchFamily="34" charset="0"/>
                <a:cs typeface="Arial" panose="020B0604020202020204" pitchFamily="34" charset="0"/>
                <a:sym typeface="+mn-ea"/>
              </a:rPr>
              <a:t> </a:t>
            </a:r>
            <a:r>
              <a:rPr lang="en-GB" altLang="en-US">
                <a:latin typeface="Arial" panose="020B0604020202020204" pitchFamily="34" charset="0"/>
                <a:cs typeface="Arial" panose="020B0604020202020204" pitchFamily="34" charset="0"/>
                <a:sym typeface="+mn-ea"/>
              </a:rPr>
              <a:t> </a:t>
            </a:r>
            <a:endParaRPr lang="en-GB" altLang="en-US">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altLang="en-GB" sz="2400" b="1">
                <a:solidFill>
                  <a:srgbClr val="FF0000"/>
                </a:solidFill>
                <a:latin typeface="Arial" panose="020B0604020202020204" pitchFamily="34" charset="0"/>
                <a:cs typeface="Arial" panose="020B0604020202020204" pitchFamily="34" charset="0"/>
                <a:sym typeface="+mn-ea"/>
              </a:rPr>
              <a:t>The Figure 3.1 shows the equivalence of all these four Representations of </a:t>
            </a:r>
            <a:r>
              <a:rPr lang="en-GB" altLang="en-US" sz="2400" b="1">
                <a:solidFill>
                  <a:srgbClr val="FF0000"/>
                </a:solidFill>
                <a:latin typeface="Arial" panose="020B0604020202020204" pitchFamily="34" charset="0"/>
                <a:cs typeface="Arial" panose="020B0604020202020204" pitchFamily="34" charset="0"/>
                <a:sym typeface="+mn-ea"/>
              </a:rPr>
              <a:t>Regular</a:t>
            </a:r>
            <a:r>
              <a:rPr lang="en-IN" altLang="en-GB" sz="2400" b="1">
                <a:solidFill>
                  <a:srgbClr val="FF0000"/>
                </a:solidFill>
                <a:latin typeface="Arial" panose="020B0604020202020204" pitchFamily="34" charset="0"/>
                <a:cs typeface="Arial" panose="020B0604020202020204" pitchFamily="34" charset="0"/>
                <a:sym typeface="+mn-ea"/>
              </a:rPr>
              <a:t> Languages.</a:t>
            </a:r>
            <a:endParaRPr lang="en-IN" altLang="en-GB" sz="2400" b="1">
              <a:solidFill>
                <a:srgbClr val="FF0000"/>
              </a:solidFill>
              <a:latin typeface="Arial" panose="020B0604020202020204" pitchFamily="34" charset="0"/>
              <a:cs typeface="Arial" panose="020B0604020202020204" pitchFamily="34" charset="0"/>
              <a:sym typeface="+mn-ea"/>
            </a:endParaRPr>
          </a:p>
          <a:p>
            <a:pPr indent="0" algn="just">
              <a:buFont typeface="Arial" panose="020B0604020202020204" pitchFamily="34" charset="0"/>
              <a:buNone/>
            </a:pPr>
            <a:endParaRPr lang="en-IN" altLang="en-GB" sz="2400">
              <a:solidFill>
                <a:srgbClr val="FF0000"/>
              </a:solidFill>
              <a:latin typeface="Arial" panose="020B0604020202020204" pitchFamily="34" charset="0"/>
              <a:cs typeface="Arial" panose="020B0604020202020204" pitchFamily="34" charset="0"/>
              <a:sym typeface="+mn-ea"/>
            </a:endParaRPr>
          </a:p>
          <a:p>
            <a:pPr marL="285750" indent="-285750" algn="just">
              <a:buFont typeface="Arial" panose="020B0604020202020204" pitchFamily="34" charset="0"/>
              <a:buChar char="•"/>
            </a:pPr>
            <a:r>
              <a:rPr lang="en-IN" altLang="en-GB" sz="2400" b="1">
                <a:solidFill>
                  <a:srgbClr val="00B0F0"/>
                </a:solidFill>
                <a:latin typeface="Arial" panose="020B0604020202020204" pitchFamily="34" charset="0"/>
                <a:cs typeface="Arial" panose="020B0604020202020204" pitchFamily="34" charset="0"/>
                <a:sym typeface="+mn-ea"/>
              </a:rPr>
              <a:t>Further, For a Regular language L, If one representation exists then it is possible to get other representation without affecting the language description.</a:t>
            </a:r>
            <a:endParaRPr lang="en-IN" altLang="en-GB" sz="2400" b="1">
              <a:solidFill>
                <a:srgbClr val="00B0F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6807835" y="1147445"/>
            <a:ext cx="4934585" cy="52749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38150" y="533400"/>
            <a:ext cx="10515600" cy="651510"/>
          </a:xfrm>
        </p:spPr>
        <p:txBody>
          <a:bodyPr/>
          <a:p>
            <a:r>
              <a:rPr lang="en-GB" altLang="en-US" sz="2800" b="1">
                <a:solidFill>
                  <a:srgbClr val="FF0000"/>
                </a:solidFill>
                <a:latin typeface="Arial" panose="020B0604020202020204" pitchFamily="34" charset="0"/>
                <a:ea typeface="+mn-ea"/>
                <a:cs typeface="Arial" panose="020B0604020202020204" pitchFamily="34" charset="0"/>
                <a:sym typeface="+mn-ea"/>
              </a:rPr>
              <a:t>2.1. Building Ԑ-NFA from Regular Expression</a:t>
            </a:r>
            <a:endParaRPr lang="en-GB" altLang="en-US" sz="2800" b="1">
              <a:solidFill>
                <a:srgbClr val="FF0000"/>
              </a:solidFill>
              <a:latin typeface="Arial" panose="020B0604020202020204" pitchFamily="34" charset="0"/>
              <a:ea typeface="+mn-ea"/>
              <a:cs typeface="Arial" panose="020B0604020202020204" pitchFamily="34" charset="0"/>
            </a:endParaRPr>
          </a:p>
        </p:txBody>
      </p:sp>
      <p:sp>
        <p:nvSpPr>
          <p:cNvPr id="3" name="Text Box 2"/>
          <p:cNvSpPr txBox="1"/>
          <p:nvPr/>
        </p:nvSpPr>
        <p:spPr>
          <a:xfrm>
            <a:off x="535305" y="1383665"/>
            <a:ext cx="11271250" cy="4904740"/>
          </a:xfrm>
          <a:prstGeom prst="rect">
            <a:avLst/>
          </a:prstGeom>
          <a:noFill/>
        </p:spPr>
        <p:txBody>
          <a:bodyPr wrap="square" rtlCol="0">
            <a:noAutofit/>
          </a:bodyPr>
          <a:p>
            <a:pPr marL="342900"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rPr>
              <a:t>As mentioned in the equivalance of four diffirent notaions namely, DFA, NFA, </a:t>
            </a:r>
            <a:r>
              <a:rPr lang="en-GB" altLang="en-IN" sz="2400">
                <a:latin typeface="Arial" panose="020B0604020202020204" pitchFamily="34" charset="0"/>
                <a:cs typeface="Arial" panose="020B0604020202020204" pitchFamily="34" charset="0"/>
                <a:sym typeface="+mn-ea"/>
              </a:rPr>
              <a:t>Ԑ -NFA and Regular Expression,</a:t>
            </a:r>
            <a:r>
              <a:rPr lang="en-GB" altLang="en-IN" sz="2400">
                <a:latin typeface="Arial" panose="020B0604020202020204" pitchFamily="34" charset="0"/>
                <a:cs typeface="Arial" panose="020B0604020202020204" pitchFamily="34" charset="0"/>
              </a:rPr>
              <a:t>  Let us discuss that for every language L that is L(R) for some Regular Expression R, there exist a L(E) for Some Ԑ -NFA E.</a:t>
            </a:r>
            <a:endParaRPr lang="en-GB" altLang="en-IN"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rPr>
              <a:t>The process is to have structural induction on the Regular Expression. In otherwords we start by constructing </a:t>
            </a:r>
            <a:r>
              <a:rPr lang="en-IN" altLang="en-US" sz="2400">
                <a:latin typeface="Arial" panose="020B0604020202020204" pitchFamily="34" charset="0"/>
                <a:cs typeface="Arial" panose="020B0604020202020204" pitchFamily="34" charset="0"/>
                <a:sym typeface="+mn-ea"/>
              </a:rPr>
              <a:t>Ԑ -NFA</a:t>
            </a:r>
            <a:r>
              <a:rPr lang="en-GB" altLang="en-IN" sz="2400">
                <a:latin typeface="Arial" panose="020B0604020202020204" pitchFamily="34" charset="0"/>
                <a:cs typeface="Arial" panose="020B0604020202020204" pitchFamily="34" charset="0"/>
                <a:sym typeface="+mn-ea"/>
              </a:rPr>
              <a:t>/</a:t>
            </a:r>
            <a:r>
              <a:rPr lang="en-GB" altLang="en-IN" sz="2400">
                <a:latin typeface="Arial" panose="020B0604020202020204" pitchFamily="34" charset="0"/>
                <a:cs typeface="Arial" panose="020B0604020202020204" pitchFamily="34" charset="0"/>
              </a:rPr>
              <a:t>NFA for primitive Regular expressions namely,</a:t>
            </a:r>
            <a:r>
              <a:rPr lang="en-GB" altLang="en-IN" sz="2400" b="1">
                <a:solidFill>
                  <a:srgbClr val="0070C0"/>
                </a:solidFill>
                <a:latin typeface="Arial" panose="020B0604020202020204" pitchFamily="34" charset="0"/>
                <a:cs typeface="Arial" panose="020B0604020202020204" pitchFamily="34" charset="0"/>
              </a:rPr>
              <a:t> Ø, </a:t>
            </a:r>
            <a:r>
              <a:rPr lang="en-GB" altLang="en-IN" sz="2400" b="1">
                <a:solidFill>
                  <a:srgbClr val="0070C0"/>
                </a:solidFill>
                <a:latin typeface="Arial" panose="020B0604020202020204" pitchFamily="34" charset="0"/>
                <a:cs typeface="Arial" panose="020B0604020202020204" pitchFamily="34" charset="0"/>
                <a:sym typeface="+mn-ea"/>
              </a:rPr>
              <a:t>Ԑ </a:t>
            </a:r>
            <a:r>
              <a:rPr lang="en-GB" altLang="en-IN" sz="2400" b="1">
                <a:solidFill>
                  <a:srgbClr val="0070C0"/>
                </a:solidFill>
                <a:latin typeface="Arial" panose="020B0604020202020204" pitchFamily="34" charset="0"/>
                <a:cs typeface="Arial" panose="020B0604020202020204" pitchFamily="34" charset="0"/>
              </a:rPr>
              <a:t>and </a:t>
            </a:r>
            <a:r>
              <a:rPr lang="en-GB" altLang="en-IN" sz="2400" b="1">
                <a:solidFill>
                  <a:srgbClr val="0070C0"/>
                </a:solidFill>
                <a:latin typeface="Arial" panose="020B0604020202020204" pitchFamily="34" charset="0"/>
                <a:cs typeface="Arial" panose="020B0604020202020204" pitchFamily="34" charset="0"/>
                <a:sym typeface="+mn-ea"/>
              </a:rPr>
              <a:t>a € ∑</a:t>
            </a:r>
            <a:r>
              <a:rPr lang="en-GB" altLang="en-IN" sz="2400">
                <a:latin typeface="Arial" panose="020B0604020202020204" pitchFamily="34" charset="0"/>
                <a:cs typeface="Arial" panose="020B0604020202020204" pitchFamily="34" charset="0"/>
                <a:sym typeface="+mn-ea"/>
              </a:rPr>
              <a:t>. Later we combine these automata into larger automata that accepts the Union, Concatenation and star closure of the language accpeted by smaller automata.</a:t>
            </a:r>
            <a:endParaRPr lang="en-GB" altLang="en-IN" sz="2400">
              <a:latin typeface="Arial" panose="020B0604020202020204" pitchFamily="34" charset="0"/>
              <a:cs typeface="Arial" panose="020B0604020202020204" pitchFamily="34" charset="0"/>
              <a:sym typeface="+mn-ea"/>
            </a:endParaRPr>
          </a:p>
          <a:p>
            <a:pPr marL="342900"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Statement of  theorem associated with </a:t>
            </a:r>
            <a:r>
              <a:rPr lang="en-GB" altLang="en-US" sz="2400" b="1">
                <a:solidFill>
                  <a:srgbClr val="FF0000"/>
                </a:solidFill>
                <a:latin typeface="Arial" panose="020B0604020202020204" pitchFamily="34" charset="0"/>
                <a:cs typeface="Arial" panose="020B0604020202020204" pitchFamily="34" charset="0"/>
                <a:sym typeface="+mn-ea"/>
              </a:rPr>
              <a:t>Ԑ-NFA from Regular Expression is as follows :</a:t>
            </a:r>
            <a:endParaRPr lang="en-GB" altLang="en-US" sz="2400" b="1">
              <a:solidFill>
                <a:srgbClr val="FF0000"/>
              </a:solidFill>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GB" altLang="en-US" sz="2400" b="1">
                <a:solidFill>
                  <a:srgbClr val="FF0000"/>
                </a:solidFill>
                <a:latin typeface="Arial" panose="020B0604020202020204" pitchFamily="34" charset="0"/>
                <a:ea typeface="+mn-ea"/>
                <a:cs typeface="Arial" panose="020B0604020202020204" pitchFamily="34" charset="0"/>
              </a:rPr>
              <a:t>Theorem - Every Language L defined by a Regular Expression is also defined by Finite Automata Ԑ-NFA. Consequently, L(R) is regular.</a:t>
            </a:r>
            <a:endParaRPr lang="en-GB" altLang="en-US" sz="2400" b="1">
              <a:solidFill>
                <a:srgbClr val="FF0000"/>
              </a:solidFill>
              <a:latin typeface="Arial" panose="020B0604020202020204" pitchFamily="34" charset="0"/>
              <a:ea typeface="+mn-ea"/>
              <a:cs typeface="Arial" panose="020B0604020202020204" pitchFamily="34" charset="0"/>
            </a:endParaRP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41655" y="635635"/>
            <a:ext cx="5328285" cy="5699760"/>
          </a:xfrm>
          <a:prstGeom prst="rect">
            <a:avLst/>
          </a:prstGeom>
          <a:noFill/>
        </p:spPr>
        <p:txBody>
          <a:bodyPr wrap="square" rtlCol="0">
            <a:noAutofit/>
          </a:bodyPr>
          <a:p>
            <a:r>
              <a:rPr lang="en-GB" altLang="en-IN" sz="2400">
                <a:latin typeface="Arial" panose="020B0604020202020204" pitchFamily="34" charset="0"/>
                <a:cs typeface="Arial" panose="020B0604020202020204" pitchFamily="34" charset="0"/>
              </a:rPr>
              <a:t>Proof : We begin with automata that accepts the languages for the primitive Regular Expressions namely </a:t>
            </a:r>
            <a:r>
              <a:rPr lang="en-GB" altLang="en-IN" sz="2400">
                <a:latin typeface="Arial" panose="020B0604020202020204" pitchFamily="34" charset="0"/>
                <a:cs typeface="Arial" panose="020B0604020202020204" pitchFamily="34" charset="0"/>
                <a:sym typeface="+mn-ea"/>
              </a:rPr>
              <a:t> </a:t>
            </a:r>
            <a:r>
              <a:rPr lang="en-GB" altLang="en-IN" sz="2400" b="1">
                <a:solidFill>
                  <a:srgbClr val="FF0000"/>
                </a:solidFill>
                <a:latin typeface="Arial" panose="020B0604020202020204" pitchFamily="34" charset="0"/>
                <a:cs typeface="Arial" panose="020B0604020202020204" pitchFamily="34" charset="0"/>
                <a:sym typeface="+mn-ea"/>
              </a:rPr>
              <a:t>Ԑ  Ø</a:t>
            </a:r>
            <a:r>
              <a:rPr lang="en-GB" altLang="en-IN" sz="2400">
                <a:latin typeface="Arial" panose="020B0604020202020204" pitchFamily="34" charset="0"/>
                <a:cs typeface="Arial" panose="020B0604020202020204" pitchFamily="34" charset="0"/>
                <a:sym typeface="+mn-ea"/>
              </a:rPr>
              <a:t>, and </a:t>
            </a:r>
            <a:r>
              <a:rPr lang="en-GB" altLang="en-IN" sz="2400" b="1">
                <a:solidFill>
                  <a:srgbClr val="FF0000"/>
                </a:solidFill>
                <a:latin typeface="Arial" panose="020B0604020202020204" pitchFamily="34" charset="0"/>
                <a:cs typeface="Arial" panose="020B0604020202020204" pitchFamily="34" charset="0"/>
                <a:sym typeface="+mn-ea"/>
              </a:rPr>
              <a:t>a € ∑,</a:t>
            </a:r>
            <a:r>
              <a:rPr lang="en-GB" altLang="en-IN" sz="2400">
                <a:latin typeface="Arial" panose="020B0604020202020204" pitchFamily="34" charset="0"/>
                <a:cs typeface="Arial" panose="020B0604020202020204" pitchFamily="34" charset="0"/>
                <a:sym typeface="+mn-ea"/>
              </a:rPr>
              <a:t> . The Primitive diagrams are shown in figure 3.16. i.e  Figure 3.16 (a)  →</a:t>
            </a:r>
            <a:r>
              <a:rPr lang="en-GB" altLang="en-IN" sz="2400" b="1">
                <a:solidFill>
                  <a:srgbClr val="FF0000"/>
                </a:solidFill>
                <a:latin typeface="Arial" panose="020B0604020202020204" pitchFamily="34" charset="0"/>
                <a:cs typeface="Arial" panose="020B0604020202020204" pitchFamily="34" charset="0"/>
                <a:sym typeface="+mn-ea"/>
              </a:rPr>
              <a:t> Ԑ,</a:t>
            </a:r>
            <a:endParaRPr lang="en-GB" altLang="en-IN" sz="2400">
              <a:latin typeface="Arial" panose="020B0604020202020204" pitchFamily="34" charset="0"/>
              <a:cs typeface="Arial" panose="020B0604020202020204" pitchFamily="34" charset="0"/>
              <a:sym typeface="+mn-ea"/>
            </a:endParaRPr>
          </a:p>
          <a:p>
            <a:r>
              <a:rPr lang="en-GB" altLang="en-IN" sz="2400">
                <a:latin typeface="Arial" panose="020B0604020202020204" pitchFamily="34" charset="0"/>
                <a:cs typeface="Arial" panose="020B0604020202020204" pitchFamily="34" charset="0"/>
                <a:sym typeface="+mn-ea"/>
              </a:rPr>
              <a:t>Figure 3.16 (b)  → </a:t>
            </a:r>
            <a:r>
              <a:rPr lang="en-GB" altLang="en-IN" sz="2400" b="1">
                <a:solidFill>
                  <a:srgbClr val="FF0000"/>
                </a:solidFill>
                <a:latin typeface="Arial" panose="020B0604020202020204" pitchFamily="34" charset="0"/>
                <a:cs typeface="Arial" panose="020B0604020202020204" pitchFamily="34" charset="0"/>
                <a:sym typeface="+mn-ea"/>
              </a:rPr>
              <a:t>Ø</a:t>
            </a:r>
            <a:r>
              <a:rPr lang="en-GB" altLang="en-IN" sz="2400">
                <a:latin typeface="Arial" panose="020B0604020202020204" pitchFamily="34" charset="0"/>
                <a:cs typeface="Arial" panose="020B0604020202020204" pitchFamily="34" charset="0"/>
                <a:sym typeface="+mn-ea"/>
              </a:rPr>
              <a:t> and</a:t>
            </a:r>
            <a:endParaRPr lang="en-GB" altLang="en-IN" sz="2400">
              <a:latin typeface="Arial" panose="020B0604020202020204" pitchFamily="34" charset="0"/>
              <a:cs typeface="Arial" panose="020B0604020202020204" pitchFamily="34" charset="0"/>
              <a:sym typeface="+mn-ea"/>
            </a:endParaRPr>
          </a:p>
          <a:p>
            <a:r>
              <a:rPr lang="en-GB" altLang="en-IN" sz="2400">
                <a:latin typeface="Arial" panose="020B0604020202020204" pitchFamily="34" charset="0"/>
                <a:cs typeface="Arial" panose="020B0604020202020204" pitchFamily="34" charset="0"/>
                <a:sym typeface="+mn-ea"/>
              </a:rPr>
              <a:t>Figure 3.16 (c)  → </a:t>
            </a:r>
            <a:r>
              <a:rPr lang="en-GB" altLang="en-IN" sz="2400" b="1">
                <a:solidFill>
                  <a:srgbClr val="FF0000"/>
                </a:solidFill>
                <a:latin typeface="Arial" panose="020B0604020202020204" pitchFamily="34" charset="0"/>
                <a:cs typeface="Arial" panose="020B0604020202020204" pitchFamily="34" charset="0"/>
                <a:sym typeface="+mn-ea"/>
              </a:rPr>
              <a:t>a € ∑</a:t>
            </a:r>
            <a:endParaRPr lang="en-GB" altLang="en-IN" sz="2400">
              <a:latin typeface="Arial" panose="020B0604020202020204" pitchFamily="34" charset="0"/>
              <a:cs typeface="Arial" panose="020B0604020202020204" pitchFamily="34" charset="0"/>
              <a:sym typeface="+mn-ea"/>
            </a:endParaRPr>
          </a:p>
          <a:p>
            <a:endParaRPr lang="en-GB" altLang="en-IN" sz="2400">
              <a:latin typeface="Arial" panose="020B0604020202020204" pitchFamily="34" charset="0"/>
              <a:cs typeface="Arial" panose="020B0604020202020204" pitchFamily="34" charset="0"/>
              <a:sym typeface="+mn-ea"/>
            </a:endParaRPr>
          </a:p>
          <a:p>
            <a:endParaRPr lang="en-GB" altLang="en-IN" sz="2400">
              <a:latin typeface="Arial" panose="020B0604020202020204" pitchFamily="34" charset="0"/>
              <a:cs typeface="Arial" panose="020B0604020202020204" pitchFamily="34" charset="0"/>
            </a:endParaRPr>
          </a:p>
          <a:p>
            <a:endParaRPr lang="en-GB" altLang="en-US" sz="2400"/>
          </a:p>
        </p:txBody>
      </p:sp>
      <p:pic>
        <p:nvPicPr>
          <p:cNvPr id="4" name="Picture 3"/>
          <p:cNvPicPr>
            <a:picLocks noChangeAspect="1"/>
          </p:cNvPicPr>
          <p:nvPr/>
        </p:nvPicPr>
        <p:blipFill>
          <a:blip r:embed="rId1"/>
          <a:stretch>
            <a:fillRect/>
          </a:stretch>
        </p:blipFill>
        <p:spPr>
          <a:xfrm>
            <a:off x="6260465" y="635635"/>
            <a:ext cx="5151755" cy="53181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983095" y="249555"/>
            <a:ext cx="5016500" cy="4387850"/>
          </a:xfrm>
          <a:prstGeom prst="rect">
            <a:avLst/>
          </a:prstGeom>
        </p:spPr>
      </p:pic>
      <p:sp>
        <p:nvSpPr>
          <p:cNvPr id="8" name="Text Box 7"/>
          <p:cNvSpPr txBox="1"/>
          <p:nvPr/>
        </p:nvSpPr>
        <p:spPr>
          <a:xfrm>
            <a:off x="371475" y="158750"/>
            <a:ext cx="6611620" cy="6591300"/>
          </a:xfrm>
          <a:prstGeom prst="rect">
            <a:avLst/>
          </a:prstGeom>
          <a:noFill/>
        </p:spPr>
        <p:txBody>
          <a:bodyPr wrap="square" rtlCol="0">
            <a:noAutofit/>
          </a:bodyPr>
          <a:p>
            <a:pPr marL="342900" indent="-342900">
              <a:buFont typeface="Arial" panose="020B0604020202020204" pitchFamily="34" charset="0"/>
              <a:buChar char="•"/>
            </a:pPr>
            <a:r>
              <a:rPr lang="en-GB" altLang="en-US" sz="2400">
                <a:latin typeface="Arial" panose="020B0604020202020204" pitchFamily="34" charset="0"/>
                <a:cs typeface="Arial" panose="020B0604020202020204" pitchFamily="34" charset="0"/>
              </a:rPr>
              <a:t>Assume that we have M(R) and M(S) are Two automata accepting  the languages denoted by the regular expression R and S.</a:t>
            </a:r>
            <a:endParaRPr lang="en-GB" alt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altLang="en-US" sz="2400">
                <a:latin typeface="Arial" panose="020B0604020202020204" pitchFamily="34" charset="0"/>
                <a:cs typeface="Arial" panose="020B0604020202020204" pitchFamily="34" charset="0"/>
              </a:rPr>
              <a:t>With M(R) and M(S) represented in this way, we then construct automata for the Regular expressions R + S, R • </a:t>
            </a:r>
            <a:r>
              <a:rPr lang="en-GB" altLang="en-US" sz="2400">
                <a:latin typeface="Arial" panose="020B0604020202020204" pitchFamily="34" charset="0"/>
                <a:cs typeface="Arial" panose="020B0604020202020204" pitchFamily="34" charset="0"/>
              </a:rPr>
              <a:t>S and R*.</a:t>
            </a:r>
            <a:endParaRPr lang="en-GB" alt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altLang="en-US" sz="2400">
                <a:latin typeface="Arial" panose="020B0604020202020204" pitchFamily="34" charset="0"/>
                <a:cs typeface="Arial" panose="020B0604020202020204" pitchFamily="34" charset="0"/>
              </a:rPr>
              <a:t>The Constructions are shown in the figure 3.17. i.e.</a:t>
            </a:r>
            <a:endParaRPr lang="en-GB" altLang="en-US" sz="2400">
              <a:latin typeface="Arial" panose="020B0604020202020204" pitchFamily="34" charset="0"/>
              <a:cs typeface="Arial" panose="020B0604020202020204" pitchFamily="34" charset="0"/>
            </a:endParaRPr>
          </a:p>
          <a:p>
            <a:pPr lvl="1"/>
            <a:r>
              <a:rPr lang="en-GB" altLang="en-IN" sz="2400">
                <a:latin typeface="Arial" panose="020B0604020202020204" pitchFamily="34" charset="0"/>
                <a:cs typeface="Arial" panose="020B0604020202020204" pitchFamily="34" charset="0"/>
                <a:sym typeface="+mn-ea"/>
              </a:rPr>
              <a:t>Figure 3.17 (a)  → </a:t>
            </a:r>
            <a:r>
              <a:rPr lang="en-GB" altLang="en-US" sz="2400">
                <a:latin typeface="Arial" panose="020B0604020202020204" pitchFamily="34" charset="0"/>
                <a:cs typeface="Arial" panose="020B0604020202020204" pitchFamily="34" charset="0"/>
                <a:sym typeface="+mn-ea"/>
              </a:rPr>
              <a:t>R + S</a:t>
            </a:r>
            <a:r>
              <a:rPr lang="en-GB" altLang="en-US" sz="2400">
                <a:sym typeface="+mn-ea"/>
              </a:rPr>
              <a:t>,</a:t>
            </a:r>
            <a:endParaRPr lang="en-GB" altLang="en-IN" sz="2400">
              <a:latin typeface="Arial" panose="020B0604020202020204" pitchFamily="34" charset="0"/>
              <a:cs typeface="Arial" panose="020B0604020202020204" pitchFamily="34" charset="0"/>
              <a:sym typeface="+mn-ea"/>
            </a:endParaRPr>
          </a:p>
          <a:p>
            <a:pPr lvl="1"/>
            <a:r>
              <a:rPr lang="en-GB" altLang="en-IN" sz="2400">
                <a:latin typeface="Arial" panose="020B0604020202020204" pitchFamily="34" charset="0"/>
                <a:cs typeface="Arial" panose="020B0604020202020204" pitchFamily="34" charset="0"/>
                <a:sym typeface="+mn-ea"/>
              </a:rPr>
              <a:t>Figure 3.17 (b)  → </a:t>
            </a:r>
            <a:r>
              <a:rPr lang="en-GB" altLang="en-US" sz="2400">
                <a:latin typeface="Arial" panose="020B0604020202020204" pitchFamily="34" charset="0"/>
                <a:cs typeface="Arial" panose="020B0604020202020204" pitchFamily="34" charset="0"/>
                <a:sym typeface="+mn-ea"/>
              </a:rPr>
              <a:t>R • S</a:t>
            </a:r>
            <a:endParaRPr lang="en-GB" altLang="en-IN" sz="2400">
              <a:latin typeface="Arial" panose="020B0604020202020204" pitchFamily="34" charset="0"/>
              <a:cs typeface="Arial" panose="020B0604020202020204" pitchFamily="34" charset="0"/>
              <a:sym typeface="+mn-ea"/>
            </a:endParaRPr>
          </a:p>
          <a:p>
            <a:pPr lvl="1"/>
            <a:r>
              <a:rPr lang="en-GB" altLang="en-IN" sz="2400">
                <a:latin typeface="Arial" panose="020B0604020202020204" pitchFamily="34" charset="0"/>
                <a:cs typeface="Arial" panose="020B0604020202020204" pitchFamily="34" charset="0"/>
                <a:sym typeface="+mn-ea"/>
              </a:rPr>
              <a:t>Figure 3.17 (c)  → </a:t>
            </a:r>
            <a:r>
              <a:rPr lang="en-GB" altLang="en-US" sz="2400">
                <a:latin typeface="Arial" panose="020B0604020202020204" pitchFamily="34" charset="0"/>
                <a:cs typeface="Arial" panose="020B0604020202020204" pitchFamily="34" charset="0"/>
                <a:sym typeface="+mn-ea"/>
              </a:rPr>
              <a:t> R*</a:t>
            </a:r>
            <a:endParaRPr lang="en-GB" altLang="en-US" sz="2400">
              <a:latin typeface="Arial" panose="020B0604020202020204" pitchFamily="34" charset="0"/>
              <a:cs typeface="Arial" panose="020B0604020202020204" pitchFamily="34" charset="0"/>
              <a:sym typeface="+mn-ea"/>
            </a:endParaRPr>
          </a:p>
          <a:p>
            <a:pPr marL="407670" lvl="1" indent="-40767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As indicated in the drawings, the initial and final states of the constituents machines lose their status and replaced by new initial and new final state.</a:t>
            </a:r>
            <a:endParaRPr lang="en-GB" altLang="en-IN" sz="2400">
              <a:latin typeface="Arial" panose="020B0604020202020204" pitchFamily="34" charset="0"/>
              <a:cs typeface="Arial" panose="020B0604020202020204" pitchFamily="34" charset="0"/>
              <a:sym typeface="+mn-ea"/>
            </a:endParaRPr>
          </a:p>
          <a:p>
            <a:pPr marL="407670" lvl="1" indent="-40767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By stringing together several such steps, we can build Automata for arbitary complex regular Expression</a:t>
            </a:r>
            <a:endParaRPr lang="en-GB" altLang="en-IN" sz="2400">
              <a:latin typeface="Arial" panose="020B0604020202020204" pitchFamily="34" charset="0"/>
              <a:cs typeface="Arial" panose="020B0604020202020204" pitchFamily="34" charset="0"/>
              <a:sym typeface="+mn-ea"/>
            </a:endParaRPr>
          </a:p>
          <a:p>
            <a:endParaRPr lang="en-GB" altLang="en-US" sz="2400">
              <a:latin typeface="Arial" panose="020B0604020202020204" pitchFamily="34" charset="0"/>
              <a:cs typeface="Arial" panose="020B0604020202020204" pitchFamily="34" charset="0"/>
            </a:endParaRPr>
          </a:p>
        </p:txBody>
      </p:sp>
      <p:sp>
        <p:nvSpPr>
          <p:cNvPr id="2" name="Text Box 1"/>
          <p:cNvSpPr txBox="1"/>
          <p:nvPr/>
        </p:nvSpPr>
        <p:spPr>
          <a:xfrm>
            <a:off x="7322820" y="4859655"/>
            <a:ext cx="4689475" cy="1835785"/>
          </a:xfrm>
          <a:prstGeom prst="rect">
            <a:avLst/>
          </a:prstGeom>
          <a:noFill/>
        </p:spPr>
        <p:txBody>
          <a:bodyPr wrap="square" rtlCol="0">
            <a:noAutofit/>
          </a:bodyPr>
          <a:p>
            <a:pPr algn="just"/>
            <a:r>
              <a:rPr lang="en-GB" altLang="en-IN" sz="2400">
                <a:latin typeface="Arial" panose="020B0604020202020204" pitchFamily="34" charset="0"/>
                <a:cs typeface="Arial" panose="020B0604020202020204" pitchFamily="34" charset="0"/>
              </a:rPr>
              <a:t>It is clear from the interpretetion of the graphs that this construction works for arbitary any Regular Expression R denoting the Language L(R).</a:t>
            </a:r>
            <a:endParaRPr lang="en-GB" altLang="en-IN" sz="2400">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9725" y="70485"/>
            <a:ext cx="11533505" cy="731520"/>
          </a:xfrm>
        </p:spPr>
        <p:txBody>
          <a:bodyPr>
            <a:normAutofit/>
          </a:bodyPr>
          <a:p>
            <a:r>
              <a:rPr lang="en-GB" altLang="en-US" sz="2800" b="1">
                <a:solidFill>
                  <a:srgbClr val="FF0000"/>
                </a:solidFill>
                <a:latin typeface="Arial" panose="020B0604020202020204" pitchFamily="34" charset="0"/>
                <a:ea typeface="+mn-ea"/>
                <a:cs typeface="Arial" panose="020B0604020202020204" pitchFamily="34" charset="0"/>
                <a:sym typeface="+mn-ea"/>
              </a:rPr>
              <a:t>2.1.1. Examples on building Ԑ-NFA from Regular  Expressions </a:t>
            </a:r>
            <a:endParaRPr lang="en-GB" altLang="en-US" sz="2800" b="1">
              <a:solidFill>
                <a:srgbClr val="FF0000"/>
              </a:solidFill>
              <a:latin typeface="Arial" panose="020B0604020202020204" pitchFamily="34" charset="0"/>
              <a:ea typeface="+mn-ea"/>
              <a:cs typeface="Arial" panose="020B0604020202020204" pitchFamily="34" charset="0"/>
              <a:sym typeface="+mn-ea"/>
            </a:endParaRPr>
          </a:p>
        </p:txBody>
      </p:sp>
      <p:sp>
        <p:nvSpPr>
          <p:cNvPr id="3" name="Text Box 2"/>
          <p:cNvSpPr txBox="1"/>
          <p:nvPr/>
        </p:nvSpPr>
        <p:spPr>
          <a:xfrm>
            <a:off x="156845" y="697865"/>
            <a:ext cx="6975475" cy="6052185"/>
          </a:xfrm>
          <a:prstGeom prst="rect">
            <a:avLst/>
          </a:prstGeom>
          <a:noFill/>
        </p:spPr>
        <p:txBody>
          <a:bodyPr wrap="square" rtlCol="0">
            <a:noAutofit/>
          </a:bodyPr>
          <a:p>
            <a:r>
              <a:rPr lang="en-GB" altLang="en-US" sz="2400"/>
              <a:t>Example -1. Convert the Regular Expression :</a:t>
            </a:r>
            <a:endParaRPr lang="en-GB" altLang="en-US" sz="2400"/>
          </a:p>
          <a:p>
            <a:r>
              <a:rPr lang="en-GB" altLang="en-US" sz="2400"/>
              <a:t>                     </a:t>
            </a:r>
            <a:r>
              <a:rPr lang="en-GB" altLang="en-US" sz="2400" b="1">
                <a:solidFill>
                  <a:srgbClr val="0070C0"/>
                </a:solidFill>
              </a:rPr>
              <a:t>(0 + 1)* 1(0 + 1) </a:t>
            </a:r>
            <a:r>
              <a:rPr lang="en-GB" altLang="en-US" sz="2400"/>
              <a:t>to an </a:t>
            </a:r>
            <a:r>
              <a:rPr lang="en-GB" altLang="en-US" sz="2400">
                <a:latin typeface="Arial" panose="020B0604020202020204" pitchFamily="34" charset="0"/>
                <a:cs typeface="Arial" panose="020B0604020202020204" pitchFamily="34" charset="0"/>
              </a:rPr>
              <a:t>Ԑ-NFA</a:t>
            </a:r>
            <a:endParaRPr lang="en-GB" altLang="en-US" sz="2400">
              <a:latin typeface="Arial" panose="020B0604020202020204" pitchFamily="34" charset="0"/>
              <a:cs typeface="Arial" panose="020B0604020202020204" pitchFamily="34" charset="0"/>
            </a:endParaRPr>
          </a:p>
          <a:p>
            <a:r>
              <a:rPr lang="en-GB" altLang="en-US" sz="2400">
                <a:latin typeface="Arial" panose="020B0604020202020204" pitchFamily="34" charset="0"/>
                <a:cs typeface="Arial" panose="020B0604020202020204" pitchFamily="34" charset="0"/>
              </a:rPr>
              <a:t>Answer : </a:t>
            </a:r>
            <a:endParaRPr lang="en-GB" altLang="en-US" sz="2400">
              <a:latin typeface="Arial" panose="020B0604020202020204" pitchFamily="34" charset="0"/>
              <a:cs typeface="Arial" panose="020B0604020202020204" pitchFamily="34" charset="0"/>
            </a:endParaRPr>
          </a:p>
          <a:p>
            <a:pPr marL="1143000" indent="-1143000"/>
            <a:r>
              <a:rPr lang="en-GB" altLang="en-US" sz="2400">
                <a:latin typeface="Arial" panose="020B0604020202020204" pitchFamily="34" charset="0"/>
                <a:cs typeface="Arial" panose="020B0604020202020204" pitchFamily="34" charset="0"/>
              </a:rPr>
              <a:t>Step -1. We need to construct the Automata        For </a:t>
            </a:r>
            <a:r>
              <a:rPr lang="en-GB" altLang="en-US" sz="2400" b="1">
                <a:solidFill>
                  <a:srgbClr val="0070C0"/>
                </a:solidFill>
              </a:rPr>
              <a:t>0 + 1</a:t>
            </a:r>
            <a:r>
              <a:rPr lang="en-GB" altLang="en-US" sz="2400">
                <a:latin typeface="Arial" panose="020B0604020202020204" pitchFamily="34" charset="0"/>
                <a:cs typeface="Arial" panose="020B0604020202020204" pitchFamily="34" charset="0"/>
              </a:rPr>
              <a:t> using primitive Automata Diagrams for input 0 and 1, we combine using the UNION. The same is  Shown in </a:t>
            </a:r>
            <a:r>
              <a:rPr lang="en-GB" altLang="en-US" sz="2400" b="1">
                <a:solidFill>
                  <a:srgbClr val="FF0000"/>
                </a:solidFill>
                <a:latin typeface="Arial" panose="020B0604020202020204" pitchFamily="34" charset="0"/>
                <a:cs typeface="Arial" panose="020B0604020202020204" pitchFamily="34" charset="0"/>
              </a:rPr>
              <a:t>Figure -3.18 (a).</a:t>
            </a:r>
            <a:endParaRPr lang="en-GB" altLang="en-US" sz="2400">
              <a:latin typeface="Arial" panose="020B0604020202020204" pitchFamily="34" charset="0"/>
              <a:cs typeface="Arial" panose="020B0604020202020204" pitchFamily="34" charset="0"/>
            </a:endParaRPr>
          </a:p>
          <a:p>
            <a:pPr marL="1195705" indent="-1195705"/>
            <a:r>
              <a:rPr lang="en-GB" altLang="en-US" sz="2400">
                <a:latin typeface="Arial" panose="020B0604020202020204" pitchFamily="34" charset="0"/>
                <a:cs typeface="Arial" panose="020B0604020202020204" pitchFamily="34" charset="0"/>
              </a:rPr>
              <a:t>Step - 2. In the second step we construct for </a:t>
            </a:r>
            <a:r>
              <a:rPr lang="en-GB" altLang="en-US" sz="2400" b="1">
                <a:solidFill>
                  <a:srgbClr val="0070C0"/>
                </a:solidFill>
              </a:rPr>
              <a:t>( 0 + 1 )*</a:t>
            </a:r>
            <a:r>
              <a:rPr lang="en-GB" altLang="en-US" sz="2400">
                <a:latin typeface="Arial" panose="020B0604020202020204" pitchFamily="34" charset="0"/>
                <a:cs typeface="Arial" panose="020B0604020202020204" pitchFamily="34" charset="0"/>
              </a:rPr>
              <a:t> by using STAR CLOSURE. </a:t>
            </a:r>
            <a:endParaRPr lang="en-GB" altLang="en-US" sz="2400">
              <a:latin typeface="Arial" panose="020B0604020202020204" pitchFamily="34" charset="0"/>
              <a:cs typeface="Arial" panose="020B0604020202020204" pitchFamily="34" charset="0"/>
            </a:endParaRPr>
          </a:p>
          <a:p>
            <a:pPr marL="938530" indent="-938530"/>
            <a:r>
              <a:rPr lang="en-GB" altLang="en-US" sz="2400">
                <a:latin typeface="Arial" panose="020B0604020202020204" pitchFamily="34" charset="0"/>
                <a:cs typeface="Arial" panose="020B0604020202020204" pitchFamily="34" charset="0"/>
              </a:rPr>
              <a:t>           The result is shown in </a:t>
            </a:r>
            <a:r>
              <a:rPr lang="en-GB" altLang="en-US" sz="2400" b="1">
                <a:solidFill>
                  <a:srgbClr val="FF0000"/>
                </a:solidFill>
                <a:latin typeface="Arial" panose="020B0604020202020204" pitchFamily="34" charset="0"/>
                <a:cs typeface="Arial" panose="020B0604020202020204" pitchFamily="34" charset="0"/>
                <a:sym typeface="+mn-ea"/>
              </a:rPr>
              <a:t>Figure -3.18 (b)</a:t>
            </a:r>
            <a:r>
              <a:rPr lang="en-GB" altLang="en-US" sz="2400">
                <a:latin typeface="Arial" panose="020B0604020202020204" pitchFamily="34" charset="0"/>
                <a:cs typeface="Arial" panose="020B0604020202020204" pitchFamily="34" charset="0"/>
                <a:sym typeface="+mn-ea"/>
              </a:rPr>
              <a:t>.</a:t>
            </a:r>
            <a:endParaRPr lang="en-GB" altLang="en-US" sz="2400">
              <a:latin typeface="Arial" panose="020B0604020202020204" pitchFamily="34" charset="0"/>
              <a:cs typeface="Arial" panose="020B0604020202020204" pitchFamily="34" charset="0"/>
            </a:endParaRPr>
          </a:p>
          <a:p>
            <a:pPr marL="1163955" indent="-1136015"/>
            <a:r>
              <a:rPr lang="en-GB" altLang="en-US" sz="2400">
                <a:latin typeface="Arial" panose="020B0604020202020204" pitchFamily="34" charset="0"/>
                <a:cs typeface="Arial" panose="020B0604020202020204" pitchFamily="34" charset="0"/>
              </a:rPr>
              <a:t>Step - 3. we construct for </a:t>
            </a:r>
            <a:r>
              <a:rPr lang="en-GB" altLang="en-US" sz="2400" b="1">
                <a:solidFill>
                  <a:srgbClr val="0070C0"/>
                </a:solidFill>
                <a:sym typeface="+mn-ea"/>
              </a:rPr>
              <a:t>(0 + 1)* 1 </a:t>
            </a:r>
            <a:r>
              <a:rPr lang="en-GB" altLang="en-US" sz="2400">
                <a:latin typeface="Arial" panose="020B0604020202020204" pitchFamily="34" charset="0"/>
                <a:cs typeface="Arial" panose="020B0604020202020204" pitchFamily="34" charset="0"/>
                <a:sym typeface="+mn-ea"/>
              </a:rPr>
              <a:t>by using primpitive digram for Input 1 and Concatenation.</a:t>
            </a:r>
            <a:endParaRPr lang="en-GB" altLang="en-US" sz="2400">
              <a:latin typeface="Arial" panose="020B0604020202020204" pitchFamily="34" charset="0"/>
              <a:cs typeface="Arial" panose="020B0604020202020204" pitchFamily="34" charset="0"/>
              <a:sym typeface="+mn-ea"/>
            </a:endParaRPr>
          </a:p>
          <a:p>
            <a:pPr marL="938530" indent="-938530"/>
            <a:endParaRPr lang="en-GB" alt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stretch>
            <a:fillRect/>
          </a:stretch>
        </p:blipFill>
        <p:spPr>
          <a:xfrm>
            <a:off x="7463790" y="956310"/>
            <a:ext cx="4371975" cy="49568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9725" y="70485"/>
            <a:ext cx="11533505" cy="731520"/>
          </a:xfrm>
        </p:spPr>
        <p:txBody>
          <a:bodyPr>
            <a:normAutofit/>
          </a:bodyPr>
          <a:p>
            <a:r>
              <a:rPr lang="en-GB" altLang="en-US" sz="2800" b="1">
                <a:solidFill>
                  <a:srgbClr val="FF0000"/>
                </a:solidFill>
                <a:latin typeface="Arial" panose="020B0604020202020204" pitchFamily="34" charset="0"/>
                <a:ea typeface="+mn-ea"/>
                <a:cs typeface="Arial" panose="020B0604020202020204" pitchFamily="34" charset="0"/>
                <a:sym typeface="+mn-ea"/>
              </a:rPr>
              <a:t>2.1.1. Examples on building Ԑ-NFA from Regular  Expressions </a:t>
            </a:r>
            <a:endParaRPr lang="en-GB" altLang="en-US" sz="2800" b="1">
              <a:solidFill>
                <a:srgbClr val="FF0000"/>
              </a:solidFill>
              <a:latin typeface="Arial" panose="020B0604020202020204" pitchFamily="34" charset="0"/>
              <a:ea typeface="+mn-ea"/>
              <a:cs typeface="Arial" panose="020B0604020202020204" pitchFamily="34" charset="0"/>
              <a:sym typeface="+mn-ea"/>
            </a:endParaRPr>
          </a:p>
        </p:txBody>
      </p:sp>
      <p:sp>
        <p:nvSpPr>
          <p:cNvPr id="3" name="Text Box 2"/>
          <p:cNvSpPr txBox="1"/>
          <p:nvPr/>
        </p:nvSpPr>
        <p:spPr>
          <a:xfrm>
            <a:off x="156845" y="697865"/>
            <a:ext cx="6975475" cy="3439795"/>
          </a:xfrm>
          <a:prstGeom prst="rect">
            <a:avLst/>
          </a:prstGeom>
          <a:noFill/>
        </p:spPr>
        <p:txBody>
          <a:bodyPr wrap="square" rtlCol="0">
            <a:noAutofit/>
          </a:bodyPr>
          <a:p>
            <a:r>
              <a:rPr lang="en-GB" altLang="en-US" sz="2400"/>
              <a:t>Example -1. Convert the Regular Expression :</a:t>
            </a:r>
            <a:endParaRPr lang="en-GB" altLang="en-US" sz="2400"/>
          </a:p>
          <a:p>
            <a:r>
              <a:rPr lang="en-GB" altLang="en-US" sz="2400"/>
              <a:t>                     </a:t>
            </a:r>
            <a:r>
              <a:rPr lang="en-GB" altLang="en-US" sz="2400" b="1">
                <a:solidFill>
                  <a:srgbClr val="0070C0"/>
                </a:solidFill>
              </a:rPr>
              <a:t>(0 + 1)* 1(0 + 1) </a:t>
            </a:r>
            <a:r>
              <a:rPr lang="en-GB" altLang="en-US" sz="2400"/>
              <a:t>to an </a:t>
            </a:r>
            <a:r>
              <a:rPr lang="en-GB" altLang="en-US" sz="2400">
                <a:latin typeface="Arial" panose="020B0604020202020204" pitchFamily="34" charset="0"/>
                <a:cs typeface="Arial" panose="020B0604020202020204" pitchFamily="34" charset="0"/>
              </a:rPr>
              <a:t>Ԑ-NFA</a:t>
            </a:r>
            <a:endParaRPr lang="en-GB" altLang="en-US" sz="2400">
              <a:latin typeface="Arial" panose="020B0604020202020204" pitchFamily="34" charset="0"/>
              <a:cs typeface="Arial" panose="020B0604020202020204" pitchFamily="34" charset="0"/>
            </a:endParaRPr>
          </a:p>
          <a:p>
            <a:pPr marL="938530" indent="-938530"/>
            <a:endParaRPr lang="en-GB" altLang="en-US" sz="2400">
              <a:latin typeface="Arial" panose="020B0604020202020204" pitchFamily="34" charset="0"/>
              <a:cs typeface="Arial" panose="020B0604020202020204" pitchFamily="34" charset="0"/>
              <a:sym typeface="+mn-ea"/>
            </a:endParaRPr>
          </a:p>
          <a:p>
            <a:pPr marL="938530" indent="-938530"/>
            <a:r>
              <a:rPr lang="en-GB" altLang="en-US" sz="2400">
                <a:latin typeface="Arial" panose="020B0604020202020204" pitchFamily="34" charset="0"/>
                <a:cs typeface="Arial" panose="020B0604020202020204" pitchFamily="34" charset="0"/>
                <a:sym typeface="+mn-ea"/>
              </a:rPr>
              <a:t>Step - 4. Finally we string all the Automata of </a:t>
            </a:r>
            <a:r>
              <a:rPr lang="en-GB" altLang="en-US" sz="2400" b="1">
                <a:solidFill>
                  <a:srgbClr val="FF0000"/>
                </a:solidFill>
                <a:latin typeface="Arial" panose="020B0604020202020204" pitchFamily="34" charset="0"/>
                <a:cs typeface="Arial" panose="020B0604020202020204" pitchFamily="34" charset="0"/>
                <a:sym typeface="+mn-ea"/>
              </a:rPr>
              <a:t>Figure -3.18 (a) and Figure -3.18 (b ) to get Automata for </a:t>
            </a:r>
            <a:r>
              <a:rPr lang="en-GB" altLang="en-US" sz="2400" b="1">
                <a:solidFill>
                  <a:srgbClr val="0070C0"/>
                </a:solidFill>
                <a:sym typeface="+mn-ea"/>
              </a:rPr>
              <a:t>(0 + 1)* 1 ( 0 + 1 )</a:t>
            </a:r>
            <a:r>
              <a:rPr lang="en-GB" altLang="en-US" sz="2400">
                <a:latin typeface="Arial" panose="020B0604020202020204" pitchFamily="34" charset="0"/>
                <a:cs typeface="Arial" panose="020B0604020202020204" pitchFamily="34" charset="0"/>
                <a:sym typeface="+mn-ea"/>
              </a:rPr>
              <a:t>. The Resulting the final Automata as shown in </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Figure -3.18 (c)</a:t>
            </a:r>
            <a:endParaRPr lang="en-GB" altLang="en-US" sz="240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1"/>
          <a:stretch>
            <a:fillRect/>
          </a:stretch>
        </p:blipFill>
        <p:spPr>
          <a:xfrm>
            <a:off x="7221220" y="1059180"/>
            <a:ext cx="4651375" cy="5586095"/>
          </a:xfrm>
          <a:prstGeom prst="rect">
            <a:avLst/>
          </a:prstGeom>
        </p:spPr>
      </p:pic>
      <p:sp>
        <p:nvSpPr>
          <p:cNvPr id="6" name="Text Box 5"/>
          <p:cNvSpPr txBox="1"/>
          <p:nvPr/>
        </p:nvSpPr>
        <p:spPr>
          <a:xfrm>
            <a:off x="339725" y="3834765"/>
            <a:ext cx="6452235" cy="2810510"/>
          </a:xfrm>
          <a:prstGeom prst="rect">
            <a:avLst/>
          </a:prstGeom>
          <a:noFill/>
        </p:spPr>
        <p:txBody>
          <a:bodyPr wrap="square" rtlCol="0">
            <a:noAutofit/>
          </a:bodyPr>
          <a:p>
            <a:r>
              <a:rPr lang="en-GB" altLang="en-US" sz="2400">
                <a:latin typeface="Arial" panose="020B0604020202020204" pitchFamily="34" charset="0"/>
                <a:cs typeface="Arial" panose="020B0604020202020204" pitchFamily="34" charset="0"/>
              </a:rPr>
              <a:t>Exercise problems to </a:t>
            </a:r>
            <a:r>
              <a:rPr lang="en-GB" altLang="en-US" sz="2400">
                <a:latin typeface="Arial" panose="020B0604020202020204" pitchFamily="34" charset="0"/>
                <a:cs typeface="Arial" panose="020B0604020202020204" pitchFamily="34" charset="0"/>
                <a:sym typeface="+mn-ea"/>
              </a:rPr>
              <a:t>Convert the Regular Expression  to an Ԑ-NFA.</a:t>
            </a:r>
            <a:endParaRPr lang="en-GB" altLang="en-US" sz="2400">
              <a:latin typeface="Arial" panose="020B0604020202020204" pitchFamily="34" charset="0"/>
              <a:cs typeface="Arial" panose="020B0604020202020204" pitchFamily="34" charset="0"/>
              <a:sym typeface="+mn-ea"/>
            </a:endParaRPr>
          </a:p>
          <a:p>
            <a:r>
              <a:rPr lang="en-GB" altLang="en-US" sz="2400" b="1">
                <a:solidFill>
                  <a:srgbClr val="0070C0"/>
                </a:solidFill>
                <a:latin typeface="Arial" panose="020B0604020202020204" pitchFamily="34" charset="0"/>
                <a:cs typeface="Arial" panose="020B0604020202020204" pitchFamily="34" charset="0"/>
              </a:rPr>
              <a:t>1. (01 + 1)* → ∑ = {0, 1}</a:t>
            </a:r>
            <a:endParaRPr lang="en-GB" altLang="en-US" sz="2400" b="1">
              <a:solidFill>
                <a:srgbClr val="0070C0"/>
              </a:solidFill>
              <a:latin typeface="Arial" panose="020B0604020202020204" pitchFamily="34" charset="0"/>
              <a:cs typeface="Arial" panose="020B0604020202020204" pitchFamily="34" charset="0"/>
            </a:endParaRPr>
          </a:p>
          <a:p>
            <a:r>
              <a:rPr lang="en-GB" altLang="en-US" sz="2400" b="1">
                <a:solidFill>
                  <a:srgbClr val="FF0000"/>
                </a:solidFill>
                <a:latin typeface="Arial" panose="020B0604020202020204" pitchFamily="34" charset="0"/>
                <a:cs typeface="Arial" panose="020B0604020202020204" pitchFamily="34" charset="0"/>
              </a:rPr>
              <a:t>2. 011(0 + 1)* </a:t>
            </a:r>
            <a:r>
              <a:rPr lang="en-GB" altLang="en-US" sz="2400" b="1">
                <a:solidFill>
                  <a:srgbClr val="FF0000"/>
                </a:solidFill>
                <a:latin typeface="Arial" panose="020B0604020202020204" pitchFamily="34" charset="0"/>
                <a:cs typeface="Arial" panose="020B0604020202020204" pitchFamily="34" charset="0"/>
                <a:sym typeface="+mn-ea"/>
              </a:rPr>
              <a:t> → ∑ = {0, 1}</a:t>
            </a:r>
            <a:endParaRPr lang="en-GB" altLang="en-US" sz="2400" b="1">
              <a:solidFill>
                <a:srgbClr val="FF0000"/>
              </a:solidFill>
              <a:latin typeface="Arial" panose="020B0604020202020204" pitchFamily="34" charset="0"/>
              <a:cs typeface="Arial" panose="020B0604020202020204" pitchFamily="34" charset="0"/>
            </a:endParaRPr>
          </a:p>
          <a:p>
            <a:r>
              <a:rPr lang="en-GB" altLang="en-US" sz="2400" b="1">
                <a:solidFill>
                  <a:srgbClr val="0070C0"/>
                </a:solidFill>
                <a:latin typeface="Arial" panose="020B0604020202020204" pitchFamily="34" charset="0"/>
                <a:cs typeface="Arial" panose="020B0604020202020204" pitchFamily="34" charset="0"/>
              </a:rPr>
              <a:t>3. (a + bb)* (ba* + Ԑ) </a:t>
            </a:r>
            <a:r>
              <a:rPr lang="en-GB" altLang="en-US" sz="2400" b="1">
                <a:solidFill>
                  <a:srgbClr val="0070C0"/>
                </a:solidFill>
                <a:latin typeface="Arial" panose="020B0604020202020204" pitchFamily="34" charset="0"/>
                <a:cs typeface="Arial" panose="020B0604020202020204" pitchFamily="34" charset="0"/>
                <a:sym typeface="+mn-ea"/>
              </a:rPr>
              <a:t> → ∑ = {a, b}</a:t>
            </a:r>
            <a:endParaRPr lang="en-GB" altLang="en-US" sz="2400" b="1">
              <a:solidFill>
                <a:srgbClr val="0070C0"/>
              </a:solidFill>
              <a:latin typeface="Arial" panose="020B0604020202020204" pitchFamily="34" charset="0"/>
              <a:cs typeface="Arial" panose="020B0604020202020204" pitchFamily="34" charset="0"/>
            </a:endParaRPr>
          </a:p>
          <a:p>
            <a:pPr algn="l">
              <a:buClrTx/>
              <a:buSzTx/>
              <a:buFontTx/>
            </a:pPr>
            <a:r>
              <a:rPr lang="en-GB" altLang="en-US" sz="2400" b="1">
                <a:solidFill>
                  <a:srgbClr val="FF0000"/>
                </a:solidFill>
                <a:latin typeface="Arial" panose="020B0604020202020204" pitchFamily="34" charset="0"/>
                <a:cs typeface="Arial" panose="020B0604020202020204" pitchFamily="34" charset="0"/>
              </a:rPr>
              <a:t>4. (ab*aa + bba* ab) </a:t>
            </a:r>
            <a:r>
              <a:rPr lang="en-GB" altLang="en-US" sz="2400" b="1">
                <a:solidFill>
                  <a:srgbClr val="FF0000"/>
                </a:solidFill>
                <a:latin typeface="Arial" panose="020B0604020202020204" pitchFamily="34" charset="0"/>
                <a:cs typeface="Arial" panose="020B0604020202020204" pitchFamily="34" charset="0"/>
                <a:sym typeface="+mn-ea"/>
              </a:rPr>
              <a:t>→ ∑ = {a, b}</a:t>
            </a:r>
            <a:endParaRPr lang="en-GB" altLang="en-US" sz="2400" b="1">
              <a:solidFill>
                <a:srgbClr val="FF0000"/>
              </a:solidFill>
              <a:latin typeface="Arial" panose="020B0604020202020204" pitchFamily="34" charset="0"/>
              <a:cs typeface="Arial" panose="020B0604020202020204" pitchFamily="34" charset="0"/>
            </a:endParaRPr>
          </a:p>
          <a:p>
            <a:endParaRPr lang="en-GB" altLang="en-US" sz="2400">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00" y="-53975"/>
            <a:ext cx="11809730" cy="1202055"/>
          </a:xfrm>
        </p:spPr>
        <p:txBody>
          <a:bodyPr>
            <a:normAutofit/>
          </a:bodyPr>
          <a:p>
            <a:pPr marL="740410" indent="-740410"/>
            <a:r>
              <a:rPr lang="en-GB" altLang="en-US" sz="3200" b="1">
                <a:solidFill>
                  <a:srgbClr val="FF0000"/>
                </a:solidFill>
                <a:sym typeface="+mn-ea"/>
              </a:rPr>
              <a:t>2.2. Building Regular Expressions from DFA and NFA </a:t>
            </a:r>
            <a:r>
              <a:rPr lang="en-IN" altLang="en-GB" sz="3200" b="1">
                <a:solidFill>
                  <a:srgbClr val="FF0000"/>
                </a:solidFill>
                <a:sym typeface="+mn-ea"/>
              </a:rPr>
              <a:t>by </a:t>
            </a:r>
            <a:r>
              <a:rPr lang="en-GB" altLang="en-US" sz="3200" b="1">
                <a:solidFill>
                  <a:srgbClr val="FF0000"/>
                </a:solidFill>
                <a:sym typeface="+mn-ea"/>
              </a:rPr>
              <a:t>(State Elimination Method).</a:t>
            </a:r>
            <a:endParaRPr lang="en-GB" altLang="en-US" sz="3200" b="1">
              <a:solidFill>
                <a:srgbClr val="FF0000"/>
              </a:solidFill>
              <a:sym typeface="+mn-ea"/>
            </a:endParaRPr>
          </a:p>
        </p:txBody>
      </p:sp>
      <p:sp>
        <p:nvSpPr>
          <p:cNvPr id="3" name="Content Placeholder 2"/>
          <p:cNvSpPr>
            <a:spLocks noGrp="1"/>
          </p:cNvSpPr>
          <p:nvPr>
            <p:ph idx="1"/>
          </p:nvPr>
        </p:nvSpPr>
        <p:spPr>
          <a:xfrm>
            <a:off x="506730" y="1053465"/>
            <a:ext cx="11142345" cy="5800090"/>
          </a:xfrm>
        </p:spPr>
        <p:txBody>
          <a:bodyPr vert="horz" wrap="square" lIns="91440" tIns="45720" rIns="91440" bIns="45720" numCol="1" rtlCol="0" anchor="t" anchorCtr="0" compatLnSpc="1">
            <a:normAutofit fontScale="90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Kleen’s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theorem can be applied for NFA or even </a:t>
            </a:r>
            <a:r>
              <a:rPr kumimoji="0" lang="el-GR" sz="3200" b="0" i="0" u="none" strike="noStrike" kern="1200" cap="none" spc="0" normalizeH="0" baseline="0" noProof="0" dirty="0" smtClean="0">
                <a:ln>
                  <a:noFill/>
                </a:ln>
                <a:solidFill>
                  <a:schemeClr val="tx1"/>
                </a:solidFill>
                <a:effectLst/>
                <a:uLnTx/>
                <a:uFillTx/>
                <a:latin typeface="+mn-lt"/>
                <a:ea typeface="+mn-ea"/>
                <a:cs typeface="+mn-cs"/>
              </a:rPr>
              <a:t>ε</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-NFA. However the construction of the regular expression is expensive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i.e</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for an n-state automaton we have to construct about n</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3</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expressions.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Also the length of the expression can grow by a factor of 4 on an average. If there is no simplification of the expressions then it could reach on the order of 4</a:t>
            </a:r>
            <a:r>
              <a:rPr kumimoji="0" lang="en-US" sz="3200" b="0" i="0" u="none" strike="noStrike" kern="1200" cap="none" spc="0" normalizeH="0" baseline="30000" noProof="0" dirty="0" smtClean="0">
                <a:ln>
                  <a:noFill/>
                </a:ln>
                <a:solidFill>
                  <a:schemeClr val="tx1"/>
                </a:solidFill>
                <a:effectLst/>
                <a:uLnTx/>
                <a:uFillTx/>
                <a:latin typeface="+mn-lt"/>
                <a:ea typeface="+mn-ea"/>
                <a:cs typeface="+mn-cs"/>
              </a:rPr>
              <a:t>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symbols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altLang="en-US" sz="3200" b="0" i="0" u="none" strike="noStrike" kern="1200" cap="none" spc="0" normalizeH="0" baseline="0" noProof="0" dirty="0">
                <a:ln>
                  <a:noFill/>
                </a:ln>
                <a:solidFill>
                  <a:schemeClr val="tx1"/>
                </a:solidFill>
                <a:effectLst/>
                <a:uLnTx/>
                <a:uFillTx/>
                <a:latin typeface="+mn-lt"/>
                <a:ea typeface="+mn-ea"/>
                <a:cs typeface="+mn-cs"/>
              </a:rPr>
              <a:t>To address this issue and improve the performance State elimination method is used. </a:t>
            </a:r>
            <a:endParaRPr kumimoji="0" lang="en-IN" alt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altLang="en-US" sz="3200" b="0" i="0" u="none" strike="noStrike" kern="1200" cap="none" spc="0" normalizeH="0" baseline="0" noProof="0" dirty="0">
                <a:ln>
                  <a:noFill/>
                </a:ln>
                <a:solidFill>
                  <a:schemeClr val="tx1"/>
                </a:solidFill>
                <a:effectLst/>
                <a:uLnTx/>
                <a:uFillTx/>
                <a:latin typeface="+mn-lt"/>
                <a:ea typeface="+mn-ea"/>
                <a:cs typeface="+mn-cs"/>
              </a:rPr>
              <a:t>Here we </a:t>
            </a:r>
            <a:r>
              <a:rPr sz="3200" dirty="0">
                <a:sym typeface="+mn-ea"/>
              </a:rPr>
              <a:t>Eliminate</a:t>
            </a:r>
            <a:r>
              <a:rPr lang="en-IN" sz="3200" dirty="0">
                <a:sym typeface="+mn-ea"/>
              </a:rPr>
              <a:t> the intermediate states between start state and Final state</a:t>
            </a:r>
            <a:r>
              <a:rPr sz="3200" dirty="0">
                <a:sym typeface="+mn-ea"/>
              </a:rPr>
              <a:t> of the automaton and replaces the edges with regular expressions that includes the behavior of the eliminated states</a:t>
            </a:r>
            <a:r>
              <a:rPr lang="en-IN" sz="3200" dirty="0">
                <a:sym typeface="+mn-ea"/>
              </a:rPr>
              <a:t> until </a:t>
            </a:r>
            <a:r>
              <a:rPr sz="3200" dirty="0">
                <a:sym typeface="+mn-ea"/>
              </a:rPr>
              <a:t>Eventually we get down to the situation with just a start and final node, </a:t>
            </a:r>
            <a:endParaRPr sz="3200" dirty="0"/>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sz="3200" dirty="0">
                <a:sym typeface="+mn-ea"/>
              </a:rPr>
              <a:t>  </a:t>
            </a:r>
            <a:endParaRPr sz="3200" dirty="0"/>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IN" alt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I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19710" y="57785"/>
            <a:ext cx="6187440" cy="6800215"/>
          </a:xfrm>
          <a:prstGeom prst="rect">
            <a:avLst/>
          </a:prstGeom>
          <a:noFill/>
        </p:spPr>
        <p:txBody>
          <a:bodyPr wrap="square" rtlCol="0">
            <a:noAutofit/>
          </a:bodyPr>
          <a:p>
            <a:pPr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IN" altLang="en-US" sz="28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Principle : </a:t>
            </a:r>
            <a:endParaRPr lang="en-US" sz="2800" b="1" noProof="0" dirty="0" smtClean="0">
              <a:ln>
                <a:noFill/>
              </a:ln>
              <a:solidFill>
                <a:srgbClr val="FF0000"/>
              </a:solidFill>
              <a:effectLst/>
              <a:uLnTx/>
              <a:uFillTx/>
              <a:sym typeface="+mn-ea"/>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800" noProof="0" dirty="0" smtClean="0">
                <a:ln>
                  <a:noFill/>
                </a:ln>
                <a:effectLst/>
                <a:uLnTx/>
                <a:uFillTx/>
                <a:sym typeface="+mn-ea"/>
              </a:rPr>
              <a:t>Starting with</a:t>
            </a:r>
            <a:r>
              <a:rPr lang="en-IN" altLang="en-US" sz="2800" noProof="0" dirty="0" smtClean="0">
                <a:ln>
                  <a:noFill/>
                </a:ln>
                <a:effectLst/>
                <a:uLnTx/>
                <a:uFillTx/>
                <a:sym typeface="+mn-ea"/>
              </a:rPr>
              <a:t> the start state considering the </a:t>
            </a:r>
            <a:r>
              <a:rPr lang="en-US" sz="2800" noProof="0" dirty="0" smtClean="0">
                <a:ln>
                  <a:noFill/>
                </a:ln>
                <a:effectLst/>
                <a:uLnTx/>
                <a:uFillTx/>
                <a:sym typeface="+mn-ea"/>
              </a:rPr>
              <a:t> intermediate states</a:t>
            </a:r>
            <a:r>
              <a:rPr lang="en-IN" altLang="en-US" sz="2800" noProof="0" dirty="0" smtClean="0">
                <a:ln>
                  <a:noFill/>
                </a:ln>
                <a:effectLst/>
                <a:uLnTx/>
                <a:uFillTx/>
                <a:sym typeface="+mn-ea"/>
              </a:rPr>
              <a:t> one at a time</a:t>
            </a:r>
            <a:r>
              <a:rPr lang="en-US" sz="2800" noProof="0" dirty="0" smtClean="0">
                <a:ln>
                  <a:noFill/>
                </a:ln>
                <a:effectLst/>
                <a:uLnTx/>
                <a:uFillTx/>
                <a:sym typeface="+mn-ea"/>
              </a:rPr>
              <a:t> and then moving </a:t>
            </a:r>
            <a:r>
              <a:rPr lang="en-IN" altLang="en-US" sz="2800" noProof="0" dirty="0" smtClean="0">
                <a:ln>
                  <a:noFill/>
                </a:ln>
                <a:effectLst/>
                <a:uLnTx/>
                <a:uFillTx/>
                <a:sym typeface="+mn-ea"/>
              </a:rPr>
              <a:t> t</a:t>
            </a:r>
            <a:r>
              <a:rPr lang="en-GB" altLang="en-IN" sz="2800" noProof="0" dirty="0" smtClean="0">
                <a:ln>
                  <a:noFill/>
                </a:ln>
                <a:effectLst/>
                <a:uLnTx/>
                <a:uFillTx/>
                <a:sym typeface="+mn-ea"/>
              </a:rPr>
              <a:t>o</a:t>
            </a:r>
            <a:r>
              <a:rPr lang="en-IN" altLang="en-US" sz="2800" noProof="0" dirty="0" smtClean="0">
                <a:ln>
                  <a:noFill/>
                </a:ln>
                <a:effectLst/>
                <a:uLnTx/>
                <a:uFillTx/>
                <a:sym typeface="+mn-ea"/>
              </a:rPr>
              <a:t>w</a:t>
            </a:r>
            <a:r>
              <a:rPr lang="en-GB" altLang="en-IN" sz="2800" noProof="0" dirty="0" smtClean="0">
                <a:ln>
                  <a:noFill/>
                </a:ln>
                <a:effectLst/>
                <a:uLnTx/>
                <a:uFillTx/>
                <a:sym typeface="+mn-ea"/>
              </a:rPr>
              <a:t>a</a:t>
            </a:r>
            <a:r>
              <a:rPr lang="en-IN" altLang="en-US" sz="2800" noProof="0" dirty="0" smtClean="0">
                <a:ln>
                  <a:noFill/>
                </a:ln>
                <a:effectLst/>
                <a:uLnTx/>
                <a:uFillTx/>
                <a:sym typeface="+mn-ea"/>
              </a:rPr>
              <a:t>rds </a:t>
            </a:r>
            <a:r>
              <a:rPr lang="en-US" sz="2800" noProof="0" dirty="0" smtClean="0">
                <a:ln>
                  <a:noFill/>
                </a:ln>
                <a:effectLst/>
                <a:uLnTx/>
                <a:uFillTx/>
                <a:sym typeface="+mn-ea"/>
              </a:rPr>
              <a:t> accepting states, apply the state elimination process to produce an equivalent automaton with regular expression labels on the edges. </a:t>
            </a:r>
            <a:r>
              <a:rPr lang="en-IN" altLang="en-US" sz="2800" noProof="0" dirty="0" smtClean="0">
                <a:ln>
                  <a:noFill/>
                </a:ln>
                <a:effectLst/>
                <a:uLnTx/>
                <a:uFillTx/>
                <a:sym typeface="+mn-ea"/>
              </a:rPr>
              <a:t> </a:t>
            </a:r>
            <a:endParaRPr lang="en-IN" altLang="en-US" sz="2800" noProof="0" dirty="0" smtClean="0">
              <a:ln>
                <a:noFill/>
              </a:ln>
              <a:effectLst/>
              <a:uLnTx/>
              <a:uFillTx/>
              <a:sym typeface="+mn-ea"/>
            </a:endParaRPr>
          </a:p>
          <a:p>
            <a:pPr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IN" altLang="en-US" sz="28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Process Of Elimination</a:t>
            </a:r>
            <a:r>
              <a:rPr lang="en-GB" altLang="en-IN" sz="28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 :</a:t>
            </a:r>
            <a:endParaRPr kumimoji="0" lang="en-IN" altLang="en-US" sz="2800" b="1" i="0" u="none" strike="noStrike" kern="1200" cap="none" spc="0" normalizeH="0" baseline="0" noProof="0" dirty="0" smtClean="0">
              <a:ln>
                <a:noFill/>
              </a:ln>
              <a:solidFill>
                <a:srgbClr val="FF0000"/>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sz="2800" dirty="0">
                <a:sym typeface="+mn-ea"/>
              </a:rPr>
              <a:t>In general If a </a:t>
            </a:r>
            <a:r>
              <a:rPr sz="2800" b="1" dirty="0">
                <a:solidFill>
                  <a:srgbClr val="FF0000"/>
                </a:solidFill>
                <a:sym typeface="+mn-ea"/>
              </a:rPr>
              <a:t>state s</a:t>
            </a:r>
            <a:r>
              <a:rPr sz="2800" dirty="0">
                <a:sym typeface="+mn-ea"/>
              </a:rPr>
              <a:t> is to be eliminated then we have to consider each </a:t>
            </a:r>
            <a:r>
              <a:rPr sz="2800" b="1" dirty="0">
                <a:solidFill>
                  <a:srgbClr val="FF0000"/>
                </a:solidFill>
                <a:sym typeface="+mn-ea"/>
              </a:rPr>
              <a:t>pair of successor and predecessor (q,</a:t>
            </a:r>
            <a:r>
              <a:rPr lang="en-IN" sz="2800" b="1" dirty="0">
                <a:solidFill>
                  <a:srgbClr val="FF0000"/>
                </a:solidFill>
                <a:sym typeface="+mn-ea"/>
              </a:rPr>
              <a:t> </a:t>
            </a:r>
            <a:r>
              <a:rPr sz="2800" b="1" dirty="0">
                <a:solidFill>
                  <a:srgbClr val="FF0000"/>
                </a:solidFill>
                <a:sym typeface="+mn-ea"/>
              </a:rPr>
              <a:t>p)</a:t>
            </a:r>
            <a:r>
              <a:rPr sz="2800" dirty="0">
                <a:sym typeface="+mn-ea"/>
              </a:rPr>
              <a:t>. </a:t>
            </a:r>
            <a:endParaRPr sz="2800" dirty="0">
              <a:sym typeface="+mn-ea"/>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sz="2800" dirty="0">
                <a:sym typeface="+mn-ea"/>
              </a:rPr>
              <a:t>The </a:t>
            </a:r>
            <a:r>
              <a:rPr lang="en-IN" sz="2800" dirty="0">
                <a:sym typeface="+mn-ea"/>
              </a:rPr>
              <a:t>two </a:t>
            </a:r>
            <a:r>
              <a:rPr sz="2800" dirty="0">
                <a:sym typeface="+mn-ea"/>
              </a:rPr>
              <a:t>situation</a:t>
            </a:r>
            <a:r>
              <a:rPr lang="en-IN" sz="2800" dirty="0">
                <a:sym typeface="+mn-ea"/>
              </a:rPr>
              <a:t>s are shown in   </a:t>
            </a:r>
            <a:r>
              <a:rPr lang="en-IN" altLang="en-US" sz="2400">
                <a:solidFill>
                  <a:srgbClr val="0070C0"/>
                </a:solidFill>
                <a:latin typeface="Arial" panose="020B0604020202020204" pitchFamily="34" charset="0"/>
                <a:cs typeface="Arial" panose="020B0604020202020204" pitchFamily="34" charset="0"/>
                <a:sym typeface="+mn-ea"/>
              </a:rPr>
              <a:t>Figure -1</a:t>
            </a:r>
            <a:r>
              <a:rPr lang="en-IN" sz="2800" dirty="0">
                <a:sym typeface="+mn-ea"/>
              </a:rPr>
              <a:t> and </a:t>
            </a:r>
            <a:r>
              <a:rPr lang="en-IN" altLang="en-US" sz="2400">
                <a:solidFill>
                  <a:srgbClr val="0070C0"/>
                </a:solidFill>
                <a:latin typeface="Arial" panose="020B0604020202020204" pitchFamily="34" charset="0"/>
                <a:cs typeface="Arial" panose="020B0604020202020204" pitchFamily="34" charset="0"/>
                <a:sym typeface="+mn-ea"/>
              </a:rPr>
              <a:t>Figure </a:t>
            </a:r>
            <a:r>
              <a:rPr lang="en-IN" sz="2800" dirty="0">
                <a:sym typeface="+mn-ea"/>
              </a:rPr>
              <a:t>-</a:t>
            </a:r>
            <a:r>
              <a:rPr lang="en-IN" altLang="en-US" sz="2400">
                <a:solidFill>
                  <a:srgbClr val="0070C0"/>
                </a:solidFill>
                <a:latin typeface="Arial" panose="020B0604020202020204" pitchFamily="34" charset="0"/>
                <a:cs typeface="Arial" panose="020B0604020202020204" pitchFamily="34" charset="0"/>
                <a:sym typeface="+mn-ea"/>
              </a:rPr>
              <a:t>2</a:t>
            </a:r>
            <a:r>
              <a:rPr lang="en-IN" sz="2800" dirty="0">
                <a:sym typeface="+mn-ea"/>
              </a:rPr>
              <a:t>. </a:t>
            </a:r>
            <a:endParaRPr lang="en-US" sz="2800"/>
          </a:p>
        </p:txBody>
      </p:sp>
      <p:pic>
        <p:nvPicPr>
          <p:cNvPr id="5" name="Picture 4"/>
          <p:cNvPicPr>
            <a:picLocks noChangeAspect="1"/>
          </p:cNvPicPr>
          <p:nvPr/>
        </p:nvPicPr>
        <p:blipFill>
          <a:blip r:embed="rId1"/>
          <a:stretch>
            <a:fillRect/>
          </a:stretch>
        </p:blipFill>
        <p:spPr>
          <a:xfrm>
            <a:off x="7014845" y="542925"/>
            <a:ext cx="4620260" cy="2219325"/>
          </a:xfrm>
          <a:prstGeom prst="rect">
            <a:avLst/>
          </a:prstGeom>
        </p:spPr>
      </p:pic>
      <p:sp>
        <p:nvSpPr>
          <p:cNvPr id="6" name="Text Box 5"/>
          <p:cNvSpPr txBox="1"/>
          <p:nvPr/>
        </p:nvSpPr>
        <p:spPr>
          <a:xfrm>
            <a:off x="7515225" y="266700"/>
            <a:ext cx="1997710" cy="460375"/>
          </a:xfrm>
          <a:prstGeom prst="rect">
            <a:avLst/>
          </a:prstGeom>
          <a:noFill/>
        </p:spPr>
        <p:txBody>
          <a:bodyPr wrap="square" rtlCol="0">
            <a:spAutoFit/>
          </a:bodyPr>
          <a:p>
            <a:r>
              <a:rPr lang="en-IN" altLang="en-US" sz="2400">
                <a:solidFill>
                  <a:srgbClr val="0070C0"/>
                </a:solidFill>
                <a:latin typeface="Arial" panose="020B0604020202020204" pitchFamily="34" charset="0"/>
                <a:cs typeface="Arial" panose="020B0604020202020204" pitchFamily="34" charset="0"/>
              </a:rPr>
              <a:t>Figure -1</a:t>
            </a:r>
            <a:endParaRPr lang="en-IN" altLang="en-US" sz="2400">
              <a:solidFill>
                <a:srgbClr val="0070C0"/>
              </a:solidFill>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6866890" y="2957195"/>
            <a:ext cx="4638675" cy="3780790"/>
          </a:xfrm>
          <a:prstGeom prst="rect">
            <a:avLst/>
          </a:prstGeom>
        </p:spPr>
      </p:pic>
      <p:sp>
        <p:nvSpPr>
          <p:cNvPr id="7" name="Text Box 6"/>
          <p:cNvSpPr txBox="1"/>
          <p:nvPr/>
        </p:nvSpPr>
        <p:spPr>
          <a:xfrm>
            <a:off x="7642225" y="2889250"/>
            <a:ext cx="1997710" cy="460375"/>
          </a:xfrm>
          <a:prstGeom prst="rect">
            <a:avLst/>
          </a:prstGeom>
          <a:noFill/>
        </p:spPr>
        <p:txBody>
          <a:bodyPr wrap="square" rtlCol="0">
            <a:spAutoFit/>
          </a:bodyPr>
          <a:p>
            <a:r>
              <a:rPr lang="en-IN" altLang="en-US" sz="2400">
                <a:solidFill>
                  <a:srgbClr val="0070C0"/>
                </a:solidFill>
                <a:latin typeface="Arial" panose="020B0604020202020204" pitchFamily="34" charset="0"/>
                <a:cs typeface="Arial" panose="020B0604020202020204" pitchFamily="34" charset="0"/>
              </a:rPr>
              <a:t>Figure -2</a:t>
            </a:r>
            <a:endParaRPr lang="en-IN" altLang="en-US" sz="2400">
              <a:solidFill>
                <a:srgbClr val="0070C0"/>
              </a:solidFill>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7"/>
          <p:cNvPicPr>
            <a:picLocks noChangeAspect="1"/>
          </p:cNvPicPr>
          <p:nvPr/>
        </p:nvPicPr>
        <p:blipFill>
          <a:blip r:embed="rId1"/>
          <a:stretch>
            <a:fillRect/>
          </a:stretch>
        </p:blipFill>
        <p:spPr>
          <a:xfrm>
            <a:off x="7216140" y="3971925"/>
            <a:ext cx="4967605" cy="2125345"/>
          </a:xfrm>
          <a:prstGeom prst="rect">
            <a:avLst/>
          </a:prstGeom>
        </p:spPr>
      </p:pic>
      <p:pic>
        <p:nvPicPr>
          <p:cNvPr id="9" name="Picture 8"/>
          <p:cNvPicPr>
            <a:picLocks noChangeAspect="1"/>
          </p:cNvPicPr>
          <p:nvPr/>
        </p:nvPicPr>
        <p:blipFill>
          <a:blip r:embed="rId2"/>
          <a:stretch>
            <a:fillRect/>
          </a:stretch>
        </p:blipFill>
        <p:spPr>
          <a:xfrm>
            <a:off x="7391400" y="619125"/>
            <a:ext cx="5128895" cy="3028950"/>
          </a:xfrm>
          <a:prstGeom prst="rect">
            <a:avLst/>
          </a:prstGeom>
        </p:spPr>
      </p:pic>
      <p:sp>
        <p:nvSpPr>
          <p:cNvPr id="13" name="Text Box 12"/>
          <p:cNvSpPr txBox="1"/>
          <p:nvPr/>
        </p:nvSpPr>
        <p:spPr>
          <a:xfrm>
            <a:off x="19685" y="-8890"/>
            <a:ext cx="7581265" cy="6866890"/>
          </a:xfrm>
          <a:prstGeom prst="rect">
            <a:avLst/>
          </a:prstGeom>
          <a:noFill/>
        </p:spPr>
        <p:txBody>
          <a:bodyPr wrap="square" rtlCol="0">
            <a:noAutofit/>
          </a:bodyPr>
          <a:p>
            <a:pPr marL="342900" marR="0" lvl="0" indent="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IN" altLang="en-US" sz="2400" noProof="0" dirty="0" smtClean="0">
                <a:ln>
                  <a:noFill/>
                </a:ln>
                <a:effectLst/>
                <a:uLnTx/>
                <a:uFillTx/>
                <a:latin typeface="Arial" panose="020B0604020202020204" pitchFamily="34" charset="0"/>
                <a:cs typeface="Arial" panose="020B0604020202020204" pitchFamily="34" charset="0"/>
                <a:sym typeface="+mn-ea"/>
              </a:rPr>
              <a:t>As Indicated in the Drawings Of </a:t>
            </a:r>
            <a:r>
              <a:rPr lang="en-IN" alt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Figure -1 and Figure-2 </a:t>
            </a:r>
            <a:r>
              <a:rPr lang="en-IN" altLang="en-US" sz="2400" noProof="0" dirty="0" smtClean="0">
                <a:ln>
                  <a:noFill/>
                </a:ln>
                <a:effectLst/>
                <a:uLnTx/>
                <a:uFillTx/>
                <a:latin typeface="Arial" panose="020B0604020202020204" pitchFamily="34" charset="0"/>
                <a:cs typeface="Arial" panose="020B0604020202020204" pitchFamily="34" charset="0"/>
                <a:sym typeface="+mn-ea"/>
              </a:rPr>
              <a:t>. the followings steps can followed in the process of state elimination. The result of drawings  are shown in the </a:t>
            </a:r>
            <a:r>
              <a:rPr lang="en-IN" alt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Figure -3 and Figure-4</a:t>
            </a:r>
            <a:endParaRPr kumimoji="0" lang="en-I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708660" marR="0" lvl="0" indent="-342265"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IN" altLang="en-US" sz="2400" noProof="0" dirty="0" smtClean="0">
                <a:ln>
                  <a:noFill/>
                </a:ln>
                <a:effectLst/>
                <a:uLnTx/>
                <a:uFillTx/>
                <a:latin typeface="Arial" panose="020B0604020202020204" pitchFamily="34" charset="0"/>
                <a:cs typeface="Arial" panose="020B0604020202020204" pitchFamily="34" charset="0"/>
                <a:sym typeface="+mn-ea"/>
              </a:rPr>
              <a:t>Let us </a:t>
            </a:r>
            <a:r>
              <a:rPr lang="en-US" sz="2400" noProof="0" dirty="0" smtClean="0">
                <a:ln>
                  <a:noFill/>
                </a:ln>
                <a:effectLst/>
                <a:uLnTx/>
                <a:uFillTx/>
                <a:latin typeface="Arial" panose="020B0604020202020204" pitchFamily="34" charset="0"/>
                <a:cs typeface="Arial" panose="020B0604020202020204" pitchFamily="34" charset="0"/>
                <a:sym typeface="+mn-ea"/>
              </a:rPr>
              <a:t>Consider a</a:t>
            </a:r>
            <a:r>
              <a:rPr lang="en-IN" altLang="en-US" sz="2400" noProof="0" dirty="0" smtClean="0">
                <a:ln>
                  <a:noFill/>
                </a:ln>
                <a:effectLst/>
                <a:uLnTx/>
                <a:uFillTx/>
                <a:latin typeface="Arial" panose="020B0604020202020204" pitchFamily="34" charset="0"/>
                <a:cs typeface="Arial" panose="020B0604020202020204" pitchFamily="34" charset="0"/>
                <a:sym typeface="+mn-ea"/>
              </a:rPr>
              <a:t>n intermediate </a:t>
            </a:r>
            <a:r>
              <a:rPr lang="en-US" sz="2400" noProof="0" dirty="0" smtClean="0">
                <a:ln>
                  <a:noFill/>
                </a:ln>
                <a:effectLst/>
                <a:uLnTx/>
                <a:uFillTx/>
                <a:latin typeface="Arial" panose="020B0604020202020204" pitchFamily="34" charset="0"/>
                <a:cs typeface="Arial" panose="020B0604020202020204" pitchFamily="34" charset="0"/>
                <a:sym typeface="+mn-ea"/>
              </a:rPr>
              <a:t> </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state s</a:t>
            </a:r>
            <a:r>
              <a:rPr lang="en-IN" altLang="en-US" sz="2400" b="1" noProof="0" dirty="0" smtClean="0">
                <a:ln>
                  <a:noFill/>
                </a:ln>
                <a:effectLst/>
                <a:uLnTx/>
                <a:uFillTx/>
                <a:latin typeface="Arial" panose="020B0604020202020204" pitchFamily="34" charset="0"/>
                <a:cs typeface="Arial" panose="020B0604020202020204" pitchFamily="34" charset="0"/>
                <a:sym typeface="+mn-ea"/>
              </a:rPr>
              <a:t> that</a:t>
            </a:r>
            <a:r>
              <a:rPr lang="en-US" sz="2400" noProof="0" dirty="0" smtClean="0">
                <a:ln>
                  <a:noFill/>
                </a:ln>
                <a:effectLst/>
                <a:uLnTx/>
                <a:uFillTx/>
                <a:latin typeface="Arial" panose="020B0604020202020204" pitchFamily="34" charset="0"/>
                <a:cs typeface="Arial" panose="020B0604020202020204" pitchFamily="34" charset="0"/>
                <a:sym typeface="+mn-ea"/>
              </a:rPr>
              <a:t> is  to be  eliminated.</a:t>
            </a:r>
            <a:endParaRPr kumimoji="0" lang="en-US" sz="24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689610" marR="0" lvl="0" indent="-314325"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IN" altLang="en-US" sz="2400" noProof="0" dirty="0" smtClean="0">
                <a:ln>
                  <a:noFill/>
                </a:ln>
                <a:effectLst/>
                <a:uLnTx/>
                <a:uFillTx/>
                <a:latin typeface="Arial" panose="020B0604020202020204" pitchFamily="34" charset="0"/>
                <a:cs typeface="Arial" panose="020B0604020202020204" pitchFamily="34" charset="0"/>
                <a:sym typeface="+mn-ea"/>
              </a:rPr>
              <a:t>L</a:t>
            </a:r>
            <a:r>
              <a:rPr lang="en-US" sz="2400" noProof="0" dirty="0" smtClean="0">
                <a:ln>
                  <a:noFill/>
                </a:ln>
                <a:effectLst/>
                <a:uLnTx/>
                <a:uFillTx/>
                <a:latin typeface="Arial" panose="020B0604020202020204" pitchFamily="34" charset="0"/>
                <a:cs typeface="Arial" panose="020B0604020202020204" pitchFamily="34" charset="0"/>
                <a:sym typeface="+mn-ea"/>
              </a:rPr>
              <a:t>et  </a:t>
            </a:r>
            <a:r>
              <a:rPr lang="en-IN"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state </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p </a:t>
            </a:r>
            <a:r>
              <a:rPr lang="en-US" sz="2400" noProof="0" dirty="0" smtClean="0">
                <a:ln>
                  <a:noFill/>
                </a:ln>
                <a:effectLst/>
                <a:uLnTx/>
                <a:uFillTx/>
                <a:latin typeface="Arial" panose="020B0604020202020204" pitchFamily="34" charset="0"/>
                <a:cs typeface="Arial" panose="020B0604020202020204" pitchFamily="34" charset="0"/>
                <a:sym typeface="+mn-ea"/>
              </a:rPr>
              <a:t> be its successor and</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 </a:t>
            </a:r>
            <a:r>
              <a:rPr lang="en-IN"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state </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q</a:t>
            </a:r>
            <a:r>
              <a:rPr lang="en-US" sz="2400" noProof="0" dirty="0" smtClean="0">
                <a:ln>
                  <a:noFill/>
                </a:ln>
                <a:effectLst/>
                <a:uLnTx/>
                <a:uFillTx/>
                <a:latin typeface="Arial" panose="020B0604020202020204" pitchFamily="34" charset="0"/>
                <a:cs typeface="Arial" panose="020B0604020202020204" pitchFamily="34" charset="0"/>
                <a:sym typeface="+mn-ea"/>
              </a:rPr>
              <a:t> be its predecessor. </a:t>
            </a:r>
            <a:endParaRPr lang="en-US" sz="2400" noProof="0" dirty="0" smtClean="0">
              <a:ln>
                <a:noFill/>
              </a:ln>
              <a:effectLst/>
              <a:uLnTx/>
              <a:uFillTx/>
              <a:latin typeface="Arial" panose="020B0604020202020204" pitchFamily="34" charset="0"/>
              <a:cs typeface="Arial" panose="020B0604020202020204" pitchFamily="34" charset="0"/>
              <a:sym typeface="+mn-ea"/>
            </a:endParaRPr>
          </a:p>
          <a:p>
            <a:pPr marL="689610" marR="0" lvl="0" indent="-314325"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noProof="0" dirty="0" smtClean="0">
                <a:ln>
                  <a:noFill/>
                </a:ln>
                <a:effectLst/>
                <a:uLnTx/>
                <a:uFillTx/>
                <a:latin typeface="Arial" panose="020B0604020202020204" pitchFamily="34" charset="0"/>
                <a:cs typeface="Arial" panose="020B0604020202020204" pitchFamily="34" charset="0"/>
                <a:sym typeface="+mn-ea"/>
              </a:rPr>
              <a:t>It is observed  that all </a:t>
            </a:r>
            <a:r>
              <a:rPr lang="en-IN" altLang="en-US" sz="2400" noProof="0" dirty="0" smtClean="0">
                <a:ln>
                  <a:noFill/>
                </a:ln>
                <a:effectLst/>
                <a:uLnTx/>
                <a:uFillTx/>
                <a:latin typeface="Arial" panose="020B0604020202020204" pitchFamily="34" charset="0"/>
                <a:cs typeface="Arial" panose="020B0604020202020204" pitchFamily="34" charset="0"/>
                <a:sym typeface="+mn-ea"/>
              </a:rPr>
              <a:t>the </a:t>
            </a:r>
            <a:r>
              <a:rPr lang="en-US" sz="2400" noProof="0" dirty="0" smtClean="0">
                <a:ln>
                  <a:noFill/>
                </a:ln>
                <a:effectLst/>
                <a:uLnTx/>
                <a:uFillTx/>
                <a:latin typeface="Arial" panose="020B0604020202020204" pitchFamily="34" charset="0"/>
                <a:cs typeface="Arial" panose="020B0604020202020204" pitchFamily="34" charset="0"/>
                <a:sym typeface="+mn-ea"/>
              </a:rPr>
              <a:t>strings of the form </a:t>
            </a:r>
            <a:r>
              <a:rPr lang="en-IN" altLang="en-US" sz="2400" noProof="0" dirty="0" smtClean="0">
                <a:ln>
                  <a:noFill/>
                </a:ln>
                <a:effectLst/>
                <a:uLnTx/>
                <a:uFillTx/>
                <a:latin typeface="Arial" panose="020B0604020202020204" pitchFamily="34" charset="0"/>
                <a:cs typeface="Arial" panose="020B0604020202020204" pitchFamily="34" charset="0"/>
                <a:sym typeface="+mn-ea"/>
              </a:rPr>
              <a:t>‘</a:t>
            </a:r>
            <a:r>
              <a:rPr 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ac*b</a:t>
            </a:r>
            <a:r>
              <a:rPr lang="en-IN" alt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a:t>
            </a:r>
            <a:r>
              <a:rPr lang="en-US" sz="2400" noProof="0" dirty="0" smtClean="0">
                <a:ln>
                  <a:noFill/>
                </a:ln>
                <a:effectLst/>
                <a:uLnTx/>
                <a:uFillTx/>
                <a:latin typeface="Arial" panose="020B0604020202020204" pitchFamily="34" charset="0"/>
                <a:cs typeface="Arial" panose="020B0604020202020204" pitchFamily="34" charset="0"/>
                <a:sym typeface="+mn-ea"/>
              </a:rPr>
              <a:t> take the automata from </a:t>
            </a:r>
            <a:r>
              <a:rPr lang="en-IN"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state </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q</a:t>
            </a:r>
            <a:r>
              <a:rPr lang="en-US" sz="2400" noProof="0" dirty="0" smtClean="0">
                <a:ln>
                  <a:noFill/>
                </a:ln>
                <a:effectLst/>
                <a:uLnTx/>
                <a:uFillTx/>
                <a:latin typeface="Arial" panose="020B0604020202020204" pitchFamily="34" charset="0"/>
                <a:cs typeface="Arial" panose="020B0604020202020204" pitchFamily="34" charset="0"/>
                <a:sym typeface="+mn-ea"/>
              </a:rPr>
              <a:t> to</a:t>
            </a:r>
            <a:r>
              <a:rPr lang="en-IN" altLang="en-US" sz="2400" noProof="0" dirty="0" smtClean="0">
                <a:ln>
                  <a:noFill/>
                </a:ln>
                <a:effectLst/>
                <a:uLnTx/>
                <a:uFillTx/>
                <a:latin typeface="Arial" panose="020B0604020202020204" pitchFamily="34" charset="0"/>
                <a:cs typeface="Arial" panose="020B0604020202020204" pitchFamily="34" charset="0"/>
                <a:sym typeface="+mn-ea"/>
              </a:rPr>
              <a:t> </a:t>
            </a:r>
            <a:r>
              <a:rPr lang="en-IN"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state</a:t>
            </a:r>
            <a:r>
              <a:rPr lang="en-US" sz="2400" noProof="0" dirty="0" smtClean="0">
                <a:ln>
                  <a:noFill/>
                </a:ln>
                <a:effectLst/>
                <a:uLnTx/>
                <a:uFillTx/>
                <a:latin typeface="Arial" panose="020B0604020202020204" pitchFamily="34" charset="0"/>
                <a:cs typeface="Arial" panose="020B0604020202020204" pitchFamily="34" charset="0"/>
                <a:sym typeface="+mn-ea"/>
              </a:rPr>
              <a:t> </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p</a:t>
            </a:r>
            <a:r>
              <a:rPr lang="en-US" sz="2400" noProof="0" dirty="0" smtClean="0">
                <a:ln>
                  <a:noFill/>
                </a:ln>
                <a:effectLst/>
                <a:uLnTx/>
                <a:uFillTx/>
                <a:latin typeface="Arial" panose="020B0604020202020204" pitchFamily="34" charset="0"/>
                <a:cs typeface="Arial" panose="020B0604020202020204" pitchFamily="34" charset="0"/>
                <a:sym typeface="+mn-ea"/>
              </a:rPr>
              <a:t> </a:t>
            </a:r>
            <a:r>
              <a:rPr lang="en-IN" altLang="en-US" sz="2400" noProof="0" dirty="0" smtClean="0">
                <a:ln>
                  <a:noFill/>
                </a:ln>
                <a:effectLst/>
                <a:uLnTx/>
                <a:uFillTx/>
                <a:latin typeface="Arial" panose="020B0604020202020204" pitchFamily="34" charset="0"/>
                <a:cs typeface="Arial" panose="020B0604020202020204" pitchFamily="34" charset="0"/>
                <a:sym typeface="+mn-ea"/>
              </a:rPr>
              <a:t>that</a:t>
            </a:r>
            <a:r>
              <a:rPr lang="en-US" sz="2400" noProof="0" dirty="0" smtClean="0">
                <a:ln>
                  <a:noFill/>
                </a:ln>
                <a:effectLst/>
                <a:uLnTx/>
                <a:uFillTx/>
                <a:latin typeface="Arial" panose="020B0604020202020204" pitchFamily="34" charset="0"/>
                <a:cs typeface="Arial" panose="020B0604020202020204" pitchFamily="34" charset="0"/>
                <a:sym typeface="+mn-ea"/>
              </a:rPr>
              <a:t> pass through </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state s</a:t>
            </a:r>
            <a:r>
              <a:rPr lang="en-IN" altLang="en-US" sz="2400" b="1" noProof="0" dirty="0" smtClean="0">
                <a:ln>
                  <a:noFill/>
                </a:ln>
                <a:effectLst/>
                <a:uLnTx/>
                <a:uFillTx/>
                <a:latin typeface="Arial" panose="020B0604020202020204" pitchFamily="34" charset="0"/>
                <a:cs typeface="Arial" panose="020B0604020202020204" pitchFamily="34" charset="0"/>
                <a:sym typeface="+mn-ea"/>
              </a:rPr>
              <a:t> </a:t>
            </a:r>
            <a:r>
              <a:rPr lang="en-US" sz="2400" noProof="0" dirty="0" smtClean="0">
                <a:ln>
                  <a:noFill/>
                </a:ln>
                <a:effectLst/>
                <a:uLnTx/>
                <a:uFillTx/>
                <a:latin typeface="Arial" panose="020B0604020202020204" pitchFamily="34" charset="0"/>
                <a:cs typeface="Arial" panose="020B0604020202020204" pitchFamily="34" charset="0"/>
                <a:sym typeface="+mn-ea"/>
              </a:rPr>
              <a:t>and </a:t>
            </a:r>
            <a:r>
              <a:rPr lang="en-IN" altLang="en-US" sz="2400" noProof="0" dirty="0" smtClean="0">
                <a:ln>
                  <a:noFill/>
                </a:ln>
                <a:effectLst/>
                <a:uLnTx/>
                <a:uFillTx/>
                <a:latin typeface="Arial" panose="020B0604020202020204" pitchFamily="34" charset="0"/>
                <a:cs typeface="Arial" panose="020B0604020202020204" pitchFamily="34" charset="0"/>
                <a:sym typeface="+mn-ea"/>
              </a:rPr>
              <a:t>also,</a:t>
            </a:r>
            <a:r>
              <a:rPr lang="en-US" sz="2400" noProof="0" dirty="0" smtClean="0">
                <a:ln>
                  <a:noFill/>
                </a:ln>
                <a:effectLst/>
                <a:uLnTx/>
                <a:uFillTx/>
                <a:latin typeface="Arial" panose="020B0604020202020204" pitchFamily="34" charset="0"/>
                <a:cs typeface="Arial" panose="020B0604020202020204" pitchFamily="34" charset="0"/>
                <a:sym typeface="+mn-ea"/>
              </a:rPr>
              <a:t> the string </a:t>
            </a:r>
            <a:r>
              <a:rPr 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‘d’</a:t>
            </a:r>
            <a:r>
              <a:rPr lang="en-IN" altLang="en-US" sz="2400" b="1" noProof="0" dirty="0" smtClean="0">
                <a:ln>
                  <a:noFill/>
                </a:ln>
                <a:effectLst/>
                <a:uLnTx/>
                <a:uFillTx/>
                <a:latin typeface="Arial" panose="020B0604020202020204" pitchFamily="34" charset="0"/>
                <a:cs typeface="Arial" panose="020B0604020202020204" pitchFamily="34" charset="0"/>
                <a:sym typeface="+mn-ea"/>
              </a:rPr>
              <a:t> that does not pass through </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state s</a:t>
            </a:r>
            <a:r>
              <a:rPr lang="en-IN" altLang="en-US" sz="2400" b="1" noProof="0" dirty="0" smtClean="0">
                <a:ln>
                  <a:noFill/>
                </a:ln>
                <a:effectLst/>
                <a:uLnTx/>
                <a:uFillTx/>
                <a:latin typeface="Arial" panose="020B0604020202020204" pitchFamily="34" charset="0"/>
                <a:cs typeface="Arial" panose="020B0604020202020204" pitchFamily="34" charset="0"/>
                <a:sym typeface="+mn-ea"/>
              </a:rPr>
              <a:t> </a:t>
            </a:r>
            <a:r>
              <a:rPr lang="en-US" sz="2400" noProof="0" dirty="0" smtClean="0">
                <a:ln>
                  <a:noFill/>
                </a:ln>
                <a:effectLst/>
                <a:uLnTx/>
                <a:uFillTx/>
                <a:latin typeface="Arial" panose="020B0604020202020204" pitchFamily="34" charset="0"/>
                <a:cs typeface="Arial" panose="020B0604020202020204" pitchFamily="34" charset="0"/>
                <a:sym typeface="+mn-ea"/>
              </a:rPr>
              <a:t>.</a:t>
            </a:r>
            <a:r>
              <a:rPr lang="en-IN" altLang="en-US" sz="2400" noProof="0" dirty="0" smtClean="0">
                <a:ln>
                  <a:noFill/>
                </a:ln>
                <a:effectLst/>
                <a:uLnTx/>
                <a:uFillTx/>
                <a:latin typeface="Arial" panose="020B0604020202020204" pitchFamily="34" charset="0"/>
                <a:cs typeface="Arial" panose="020B0604020202020204" pitchFamily="34" charset="0"/>
                <a:sym typeface="+mn-ea"/>
              </a:rPr>
              <a:t> So, </a:t>
            </a:r>
            <a:r>
              <a:rPr lang="en-US" sz="2400" noProof="0" dirty="0" smtClean="0">
                <a:ln>
                  <a:noFill/>
                </a:ln>
                <a:effectLst/>
                <a:uLnTx/>
                <a:uFillTx/>
                <a:latin typeface="Arial" panose="020B0604020202020204" pitchFamily="34" charset="0"/>
                <a:cs typeface="Arial" panose="020B0604020202020204" pitchFamily="34" charset="0"/>
                <a:sym typeface="+mn-ea"/>
              </a:rPr>
              <a:t>We can now remove </a:t>
            </a:r>
            <a:r>
              <a:rPr lang="en-IN"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state </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 </a:t>
            </a:r>
            <a:r>
              <a:rPr lang="en-US" sz="2400" noProof="0" dirty="0" smtClean="0">
                <a:ln>
                  <a:noFill/>
                </a:ln>
                <a:effectLst/>
                <a:uLnTx/>
                <a:uFillTx/>
                <a:latin typeface="Arial" panose="020B0604020202020204" pitchFamily="34" charset="0"/>
                <a:cs typeface="Arial" panose="020B0604020202020204" pitchFamily="34" charset="0"/>
                <a:sym typeface="+mn-ea"/>
              </a:rPr>
              <a:t>and  attach an edge labeled </a:t>
            </a:r>
            <a:r>
              <a:rPr lang="en-IN" altLang="en-US" sz="2400" noProof="0" dirty="0" smtClean="0">
                <a:ln>
                  <a:noFill/>
                </a:ln>
                <a:effectLst/>
                <a:uLnTx/>
                <a:uFillTx/>
                <a:latin typeface="Arial" panose="020B0604020202020204" pitchFamily="34" charset="0"/>
                <a:cs typeface="Arial" panose="020B0604020202020204" pitchFamily="34" charset="0"/>
                <a:sym typeface="+mn-ea"/>
              </a:rPr>
              <a:t>‘</a:t>
            </a:r>
            <a:r>
              <a:rPr 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ac*b +d</a:t>
            </a:r>
            <a:r>
              <a:rPr lang="en-IN" alt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a:t>
            </a:r>
            <a:r>
              <a:rPr lang="en-US" sz="2400" b="1" noProof="0" dirty="0" smtClean="0">
                <a:ln>
                  <a:noFill/>
                </a:ln>
                <a:effectLst/>
                <a:uLnTx/>
                <a:uFillTx/>
                <a:latin typeface="Arial" panose="020B0604020202020204" pitchFamily="34" charset="0"/>
                <a:cs typeface="Arial" panose="020B0604020202020204" pitchFamily="34" charset="0"/>
                <a:sym typeface="+mn-ea"/>
              </a:rPr>
              <a:t> </a:t>
            </a:r>
            <a:r>
              <a:rPr lang="en-US" sz="2400" noProof="0" dirty="0" smtClean="0">
                <a:ln>
                  <a:noFill/>
                </a:ln>
                <a:effectLst/>
                <a:uLnTx/>
                <a:uFillTx/>
                <a:latin typeface="Arial" panose="020B0604020202020204" pitchFamily="34" charset="0"/>
                <a:cs typeface="Arial" panose="020B0604020202020204" pitchFamily="34" charset="0"/>
                <a:sym typeface="+mn-ea"/>
              </a:rPr>
              <a:t>from </a:t>
            </a:r>
            <a:r>
              <a:rPr 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state q to state p </a:t>
            </a:r>
            <a:r>
              <a:rPr lang="en-US" sz="2400" noProof="0" dirty="0" smtClean="0">
                <a:ln>
                  <a:noFill/>
                </a:ln>
                <a:effectLst/>
                <a:uLnTx/>
                <a:uFillTx/>
                <a:latin typeface="Arial" panose="020B0604020202020204" pitchFamily="34" charset="0"/>
                <a:cs typeface="Arial" panose="020B0604020202020204" pitchFamily="34" charset="0"/>
                <a:sym typeface="+mn-ea"/>
              </a:rPr>
              <a:t>directly. </a:t>
            </a:r>
            <a:endParaRPr lang="en-US" sz="2400" noProof="0" dirty="0" smtClean="0">
              <a:ln>
                <a:noFill/>
              </a:ln>
              <a:effectLst/>
              <a:uLnTx/>
              <a:uFillTx/>
              <a:latin typeface="Arial" panose="020B0604020202020204" pitchFamily="34" charset="0"/>
              <a:cs typeface="Arial" panose="020B0604020202020204" pitchFamily="34" charset="0"/>
              <a:sym typeface="+mn-ea"/>
            </a:endParaRPr>
          </a:p>
          <a:p>
            <a:pPr marL="689610" marR="0" lvl="0" indent="-314325" algn="just"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noProof="0" dirty="0" smtClean="0">
                <a:ln>
                  <a:noFill/>
                </a:ln>
                <a:effectLst/>
                <a:uLnTx/>
                <a:uFillTx/>
                <a:latin typeface="Arial" panose="020B0604020202020204" pitchFamily="34" charset="0"/>
                <a:cs typeface="Arial" panose="020B0604020202020204" pitchFamily="34" charset="0"/>
                <a:sym typeface="+mn-ea"/>
              </a:rPr>
              <a:t>During this process the transitions are labeled by </a:t>
            </a:r>
            <a:r>
              <a:rPr lang="en-IN" altLang="en-US" sz="2400" noProof="0" dirty="0" smtClean="0">
                <a:ln>
                  <a:noFill/>
                </a:ln>
                <a:effectLst/>
                <a:uLnTx/>
                <a:uFillTx/>
                <a:latin typeface="Arial" panose="020B0604020202020204" pitchFamily="34" charset="0"/>
                <a:cs typeface="Arial" panose="020B0604020202020204" pitchFamily="34" charset="0"/>
                <a:sym typeface="+mn-ea"/>
              </a:rPr>
              <a:t> </a:t>
            </a:r>
            <a:r>
              <a:rPr lang="en-US" sz="2400" noProof="0" dirty="0" smtClean="0">
                <a:ln>
                  <a:noFill/>
                </a:ln>
                <a:effectLst/>
                <a:uLnTx/>
                <a:uFillTx/>
                <a:latin typeface="Arial" panose="020B0604020202020204" pitchFamily="34" charset="0"/>
                <a:cs typeface="Arial" panose="020B0604020202020204" pitchFamily="34" charset="0"/>
                <a:sym typeface="+mn-ea"/>
              </a:rPr>
              <a:t>regular expression</a:t>
            </a:r>
            <a:r>
              <a:rPr lang="en-IN" altLang="en-US" sz="2400" noProof="0" dirty="0" smtClean="0">
                <a:ln>
                  <a:noFill/>
                </a:ln>
                <a:effectLst/>
                <a:uLnTx/>
                <a:uFillTx/>
                <a:latin typeface="Arial" panose="020B0604020202020204" pitchFamily="34" charset="0"/>
                <a:cs typeface="Arial" panose="020B0604020202020204" pitchFamily="34" charset="0"/>
                <a:sym typeface="+mn-ea"/>
              </a:rPr>
              <a:t> </a:t>
            </a:r>
            <a:r>
              <a:rPr lang="en-US" sz="2400" noProof="0" dirty="0" smtClean="0">
                <a:ln>
                  <a:noFill/>
                </a:ln>
                <a:effectLst/>
                <a:uLnTx/>
                <a:uFillTx/>
                <a:latin typeface="Arial" panose="020B0604020202020204" pitchFamily="34" charset="0"/>
                <a:cs typeface="Arial" panose="020B0604020202020204" pitchFamily="34" charset="0"/>
                <a:sym typeface="+mn-ea"/>
              </a:rPr>
              <a:t>. The resulting diagrams are called as Generalized Transition Diagra</a:t>
            </a:r>
            <a:r>
              <a:rPr lang="en-US" sz="2800" noProof="0" dirty="0" smtClean="0">
                <a:ln>
                  <a:noFill/>
                </a:ln>
                <a:effectLst/>
                <a:uLnTx/>
                <a:uFillTx/>
                <a:latin typeface="Arial" panose="020B0604020202020204" pitchFamily="34" charset="0"/>
                <a:cs typeface="Arial" panose="020B0604020202020204" pitchFamily="34" charset="0"/>
                <a:sym typeface="+mn-ea"/>
              </a:rPr>
              <a:t>ms. </a:t>
            </a:r>
            <a:endPar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800" b="0" i="0" u="none" strike="noStrike" kern="1200" cap="none" spc="0" normalizeH="0" baseline="0" noProof="0" dirty="0" smtClean="0">
              <a:ln>
                <a:noFill/>
              </a:ln>
              <a:solidFill>
                <a:schemeClr val="tx1"/>
              </a:solidFill>
              <a:effectLst/>
              <a:uLnTx/>
              <a:uFillTx/>
              <a:latin typeface="Arial" panose="020B0604020202020204" pitchFamily="34" charset="0"/>
              <a:ea typeface="+mn-ea"/>
              <a:cs typeface="Arial" panose="020B0604020202020204" pitchFamily="34" charset="0"/>
            </a:endParaRPr>
          </a:p>
          <a:p>
            <a:endParaRPr lang="en-US" sz="2800"/>
          </a:p>
        </p:txBody>
      </p:sp>
      <p:sp>
        <p:nvSpPr>
          <p:cNvPr id="14" name="Text Box 13"/>
          <p:cNvSpPr txBox="1"/>
          <p:nvPr/>
        </p:nvSpPr>
        <p:spPr>
          <a:xfrm>
            <a:off x="8286750" y="914400"/>
            <a:ext cx="1711325" cy="460375"/>
          </a:xfrm>
          <a:prstGeom prst="rect">
            <a:avLst/>
          </a:prstGeom>
          <a:noFill/>
        </p:spPr>
        <p:txBody>
          <a:bodyPr wrap="square" rtlCol="0">
            <a:spAutoFit/>
          </a:bodyPr>
          <a:p>
            <a:r>
              <a:rPr lang="en-IN" altLang="en-US" sz="2400">
                <a:solidFill>
                  <a:srgbClr val="0070C0"/>
                </a:solidFill>
              </a:rPr>
              <a:t>Figure - 1</a:t>
            </a:r>
            <a:endParaRPr lang="en-IN" altLang="en-US" sz="2400">
              <a:solidFill>
                <a:srgbClr val="0070C0"/>
              </a:solidFill>
            </a:endParaRPr>
          </a:p>
        </p:txBody>
      </p:sp>
      <p:sp>
        <p:nvSpPr>
          <p:cNvPr id="15" name="Text Box 14"/>
          <p:cNvSpPr txBox="1"/>
          <p:nvPr/>
        </p:nvSpPr>
        <p:spPr>
          <a:xfrm>
            <a:off x="8232775" y="4184650"/>
            <a:ext cx="1711325" cy="460375"/>
          </a:xfrm>
          <a:prstGeom prst="rect">
            <a:avLst/>
          </a:prstGeom>
          <a:noFill/>
        </p:spPr>
        <p:txBody>
          <a:bodyPr wrap="square" rtlCol="0">
            <a:spAutoFit/>
          </a:bodyPr>
          <a:p>
            <a:r>
              <a:rPr lang="en-IN" altLang="en-US" sz="2400">
                <a:solidFill>
                  <a:srgbClr val="0070C0"/>
                </a:solidFill>
              </a:rPr>
              <a:t>Figure - 3</a:t>
            </a:r>
            <a:endParaRPr lang="en-IN" altLang="en-US" sz="240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19075" y="-106680"/>
            <a:ext cx="10515600" cy="746760"/>
          </a:xfrm>
        </p:spPr>
        <p:txBody>
          <a:bodyPr>
            <a:normAutofit fontScale="90000"/>
          </a:bodyPr>
          <a:p>
            <a:r>
              <a:rPr lang="en-GB" altLang="en-US" b="1">
                <a:solidFill>
                  <a:srgbClr val="FF0000"/>
                </a:solidFill>
              </a:rPr>
              <a:t>Regualar Expressions and Languages</a:t>
            </a:r>
            <a:endParaRPr lang="en-GB" altLang="en-US" b="1">
              <a:solidFill>
                <a:srgbClr val="FF0000"/>
              </a:solidFill>
            </a:endParaRPr>
          </a:p>
        </p:txBody>
      </p:sp>
      <p:sp>
        <p:nvSpPr>
          <p:cNvPr id="3" name="Text Box 2"/>
          <p:cNvSpPr txBox="1"/>
          <p:nvPr/>
        </p:nvSpPr>
        <p:spPr>
          <a:xfrm>
            <a:off x="297815" y="367030"/>
            <a:ext cx="11410950" cy="6216650"/>
          </a:xfrm>
          <a:prstGeom prst="rect">
            <a:avLst/>
          </a:prstGeom>
          <a:noFill/>
        </p:spPr>
        <p:txBody>
          <a:bodyPr wrap="square" rtlCol="0">
            <a:noAutofit/>
          </a:bodyPr>
          <a:p>
            <a:pPr marL="514350" indent="-255905">
              <a:buFont typeface="+mj-lt"/>
              <a:buAutoNum type="arabicPeriod"/>
            </a:pPr>
            <a:r>
              <a:rPr lang="en-GB" altLang="en-US" sz="2800" b="1">
                <a:solidFill>
                  <a:srgbClr val="FF0000"/>
                </a:solidFill>
              </a:rPr>
              <a:t> </a:t>
            </a:r>
            <a:r>
              <a:rPr lang="en-GB" altLang="en-US" sz="2400" b="1">
                <a:solidFill>
                  <a:srgbClr val="FF0000"/>
                </a:solidFill>
              </a:rPr>
              <a:t>Introduction to Regular expression</a:t>
            </a:r>
            <a:endParaRPr lang="en-GB" altLang="en-US" sz="2000" b="1">
              <a:solidFill>
                <a:srgbClr val="FF0000"/>
              </a:solidFill>
            </a:endParaRPr>
          </a:p>
          <a:p>
            <a:pPr marL="847090" indent="19685">
              <a:buFont typeface="Arial" panose="020B0604020202020204" pitchFamily="34" charset="0"/>
              <a:buChar char="•"/>
            </a:pPr>
            <a:r>
              <a:rPr lang="en-GB" altLang="en-US" sz="2000">
                <a:solidFill>
                  <a:srgbClr val="00B0F0"/>
                </a:solidFill>
              </a:rPr>
              <a:t> </a:t>
            </a:r>
            <a:r>
              <a:rPr lang="en-GB" altLang="en-US" sz="2000" b="1">
                <a:solidFill>
                  <a:srgbClr val="00B0F0"/>
                </a:solidFill>
              </a:rPr>
              <a:t>1.1.</a:t>
            </a:r>
            <a:r>
              <a:rPr lang="en-IN" altLang="en-GB" sz="2000">
                <a:solidFill>
                  <a:srgbClr val="00B0F0"/>
                </a:solidFill>
              </a:rPr>
              <a:t> </a:t>
            </a:r>
            <a:r>
              <a:rPr lang="en-GB" altLang="en-US" sz="2000" b="1">
                <a:solidFill>
                  <a:srgbClr val="00B0F0"/>
                </a:solidFill>
              </a:rPr>
              <a:t>Formal Defination for Regualar Expression.</a:t>
            </a:r>
            <a:endParaRPr lang="en-GB" altLang="en-US" sz="2000" b="1">
              <a:solidFill>
                <a:srgbClr val="00B0F0"/>
              </a:solidFill>
            </a:endParaRPr>
          </a:p>
          <a:p>
            <a:pPr marL="847090" indent="19685">
              <a:buFont typeface="Arial" panose="020B0604020202020204" pitchFamily="34" charset="0"/>
              <a:buChar char="•"/>
            </a:pPr>
            <a:r>
              <a:rPr lang="en-GB" altLang="en-US" sz="2000" b="1">
                <a:solidFill>
                  <a:srgbClr val="00B0F0"/>
                </a:solidFill>
              </a:rPr>
              <a:t> </a:t>
            </a:r>
            <a:r>
              <a:rPr lang="en-IN" altLang="en-GB" sz="2000" b="1">
                <a:solidFill>
                  <a:srgbClr val="00B0F0"/>
                </a:solidFill>
              </a:rPr>
              <a:t> 1.2. </a:t>
            </a:r>
            <a:r>
              <a:rPr lang="en-GB" altLang="en-US" sz="2000" b="1">
                <a:solidFill>
                  <a:srgbClr val="00B0F0"/>
                </a:solidFill>
              </a:rPr>
              <a:t>Language associated with Regular Expression</a:t>
            </a:r>
            <a:endParaRPr lang="en-GB" altLang="en-US" sz="2000" b="1">
              <a:solidFill>
                <a:srgbClr val="00B0F0"/>
              </a:solidFill>
            </a:endParaRPr>
          </a:p>
          <a:p>
            <a:pPr marL="994410" indent="-147320">
              <a:buFont typeface="Arial" panose="020B0604020202020204" pitchFamily="34" charset="0"/>
              <a:buChar char="•"/>
            </a:pPr>
            <a:r>
              <a:rPr lang="en-GB" altLang="en-US" sz="2000" b="1">
                <a:solidFill>
                  <a:srgbClr val="00B0F0"/>
                </a:solidFill>
              </a:rPr>
              <a:t> </a:t>
            </a:r>
            <a:r>
              <a:rPr lang="en-IN" altLang="en-GB" sz="2000" b="1">
                <a:solidFill>
                  <a:srgbClr val="00B0F0"/>
                </a:solidFill>
              </a:rPr>
              <a:t>1.3. </a:t>
            </a:r>
            <a:r>
              <a:rPr lang="en-GB" altLang="en-US" sz="2000" b="1">
                <a:solidFill>
                  <a:srgbClr val="00B0F0"/>
                </a:solidFill>
              </a:rPr>
              <a:t>Building Regular Expression for the Languages</a:t>
            </a:r>
            <a:endParaRPr lang="en-GB" altLang="en-US" sz="2000" b="1">
              <a:solidFill>
                <a:srgbClr val="00B0F0"/>
              </a:solidFill>
            </a:endParaRPr>
          </a:p>
          <a:p>
            <a:pPr marL="278130" algn="l">
              <a:buClrTx/>
              <a:buSzTx/>
              <a:buFont typeface="+mj-lt"/>
              <a:buNone/>
            </a:pPr>
            <a:r>
              <a:rPr lang="en-GB" altLang="en-US" sz="2400" b="1">
                <a:solidFill>
                  <a:srgbClr val="FF0000"/>
                </a:solidFill>
              </a:rPr>
              <a:t>2. Finite Automata and Regular expressions</a:t>
            </a:r>
            <a:endParaRPr lang="en-GB" altLang="en-US" sz="2400" b="1">
              <a:solidFill>
                <a:srgbClr val="FF0000"/>
              </a:solidFill>
            </a:endParaRPr>
          </a:p>
          <a:p>
            <a:pPr marL="914400" lvl="1" indent="-90805">
              <a:buFont typeface="Arial" panose="020B0604020202020204" pitchFamily="34" charset="0"/>
              <a:buChar char="•"/>
            </a:pPr>
            <a:r>
              <a:rPr lang="en-GB" altLang="en-US" sz="2000" b="1">
                <a:solidFill>
                  <a:srgbClr val="00B0F0"/>
                </a:solidFill>
              </a:rPr>
              <a:t> 2.1</a:t>
            </a:r>
            <a:r>
              <a:rPr lang="en-IN" altLang="en-GB" sz="2000" b="1">
                <a:solidFill>
                  <a:srgbClr val="00B0F0"/>
                </a:solidFill>
              </a:rPr>
              <a:t>.</a:t>
            </a:r>
            <a:r>
              <a:rPr lang="en-GB" altLang="en-US" sz="2000" b="1">
                <a:solidFill>
                  <a:srgbClr val="00B0F0"/>
                </a:solidFill>
              </a:rPr>
              <a:t> Building Ԑ-NFA from Regular Expression</a:t>
            </a:r>
            <a:endParaRPr lang="en-GB" altLang="en-US" sz="2000" b="1">
              <a:solidFill>
                <a:srgbClr val="00B0F0"/>
              </a:solidFill>
            </a:endParaRPr>
          </a:p>
          <a:p>
            <a:pPr marL="1517015" lvl="2" indent="-243840" algn="l">
              <a:buClrTx/>
              <a:buSzTx/>
              <a:buFont typeface="Arial" panose="020B0604020202020204" pitchFamily="34" charset="0"/>
              <a:buChar char="•"/>
            </a:pPr>
            <a:r>
              <a:rPr lang="en-IN" altLang="en-GB" sz="2000" b="1">
                <a:solidFill>
                  <a:srgbClr val="00B0F0"/>
                </a:solidFill>
              </a:rPr>
              <a:t>2.</a:t>
            </a:r>
            <a:r>
              <a:rPr lang="en-GB" altLang="en-IN" sz="2000" b="1">
                <a:solidFill>
                  <a:srgbClr val="00B0F0"/>
                </a:solidFill>
              </a:rPr>
              <a:t>1.1</a:t>
            </a:r>
            <a:r>
              <a:rPr lang="en-IN" altLang="en-GB" sz="2000" b="1">
                <a:solidFill>
                  <a:srgbClr val="00B0F0"/>
                </a:solidFill>
              </a:rPr>
              <a:t>. </a:t>
            </a:r>
            <a:r>
              <a:rPr lang="en-GB" altLang="en-US" sz="2000" b="1">
                <a:solidFill>
                  <a:srgbClr val="00B0F0"/>
                </a:solidFill>
              </a:rPr>
              <a:t>Examples on building </a:t>
            </a:r>
            <a:r>
              <a:rPr lang="en-GB" altLang="en-US" sz="2000" b="1">
                <a:solidFill>
                  <a:srgbClr val="00B0F0"/>
                </a:solidFill>
                <a:sym typeface="+mn-ea"/>
              </a:rPr>
              <a:t>Ԑ-NFA from Regular   Expressions (Thomson’s Scheme)</a:t>
            </a:r>
            <a:endParaRPr lang="en-GB" altLang="en-US" sz="2000" b="1">
              <a:solidFill>
                <a:srgbClr val="00B0F0"/>
              </a:solidFill>
              <a:sym typeface="+mn-ea"/>
            </a:endParaRPr>
          </a:p>
          <a:p>
            <a:pPr marL="1065530" lvl="1" indent="-243840" algn="l">
              <a:buClrTx/>
              <a:buSzTx/>
              <a:buFont typeface="Arial" panose="020B0604020202020204" pitchFamily="34" charset="0"/>
              <a:buChar char="•"/>
            </a:pPr>
            <a:r>
              <a:rPr lang="en-GB" altLang="en-US" sz="2000" b="1">
                <a:solidFill>
                  <a:srgbClr val="00B0F0"/>
                </a:solidFill>
              </a:rPr>
              <a:t>2.2. Building Regular Expressions from DFA and NFA (State Elimination Method).</a:t>
            </a:r>
            <a:endParaRPr lang="en-GB" altLang="en-US" sz="2000">
              <a:latin typeface="Arial" panose="020B0604020202020204" pitchFamily="34" charset="0"/>
              <a:cs typeface="Arial" panose="020B0604020202020204" pitchFamily="34" charset="0"/>
            </a:endParaRPr>
          </a:p>
          <a:p>
            <a:pPr marL="278130" lvl="1" algn="l">
              <a:buClrTx/>
              <a:buSzTx/>
              <a:buFont typeface="+mj-lt"/>
              <a:buNone/>
            </a:pPr>
            <a:r>
              <a:rPr lang="en-GB" altLang="en-US" sz="2400" b="1">
                <a:solidFill>
                  <a:srgbClr val="FF0000"/>
                </a:solidFill>
              </a:rPr>
              <a:t>3. Minimization Of Automata(DFA)</a:t>
            </a:r>
            <a:endParaRPr lang="en-GB" altLang="en-US" sz="2400" b="1">
              <a:solidFill>
                <a:srgbClr val="FF0000"/>
              </a:solidFill>
            </a:endParaRPr>
          </a:p>
          <a:p>
            <a:pPr marL="1080135" lvl="1" indent="-211455" algn="l">
              <a:buClrTx/>
              <a:buSzTx/>
              <a:buFont typeface="Arial" panose="020B0604020202020204" pitchFamily="34" charset="0"/>
              <a:buChar char="•"/>
            </a:pPr>
            <a:r>
              <a:rPr lang="en-GB" altLang="en-US" sz="2000" b="1">
                <a:solidFill>
                  <a:srgbClr val="00B0F0"/>
                </a:solidFill>
              </a:rPr>
              <a:t>Algorithm and Examples</a:t>
            </a:r>
            <a:endParaRPr lang="en-GB" altLang="en-US" sz="2000" b="1">
              <a:solidFill>
                <a:srgbClr val="00B0F0"/>
              </a:solidFill>
            </a:endParaRPr>
          </a:p>
          <a:p>
            <a:pPr marL="824230" lvl="1" indent="-516890">
              <a:buFont typeface="Arial" panose="020B0604020202020204" pitchFamily="34" charset="0"/>
              <a:buNone/>
            </a:pPr>
            <a:r>
              <a:rPr lang="en-GB" altLang="en-US" sz="2400" b="1">
                <a:solidFill>
                  <a:srgbClr val="FF0000"/>
                </a:solidFill>
              </a:rPr>
              <a:t>4. Properties of Regular Languages</a:t>
            </a:r>
            <a:endParaRPr lang="en-GB" altLang="en-US" sz="2400" b="1">
              <a:solidFill>
                <a:srgbClr val="FF0000"/>
              </a:solidFill>
            </a:endParaRPr>
          </a:p>
          <a:p>
            <a:pPr marL="1141730" lvl="1" indent="-316865">
              <a:buFont typeface="Arial" panose="020B0604020202020204" pitchFamily="34" charset="0"/>
              <a:buChar char="•"/>
            </a:pPr>
            <a:r>
              <a:rPr lang="en-GB" altLang="en-US" sz="2000" b="1">
                <a:solidFill>
                  <a:srgbClr val="00B0F0"/>
                </a:solidFill>
              </a:rPr>
              <a:t>4.1. Introcuction</a:t>
            </a:r>
            <a:endParaRPr lang="en-GB" altLang="en-US" sz="2000" b="1">
              <a:solidFill>
                <a:srgbClr val="00B0F0"/>
              </a:solidFill>
            </a:endParaRPr>
          </a:p>
          <a:p>
            <a:pPr marL="1141730" lvl="1" indent="-316865">
              <a:buFont typeface="Arial" panose="020B0604020202020204" pitchFamily="34" charset="0"/>
              <a:buChar char="•"/>
            </a:pPr>
            <a:r>
              <a:rPr lang="en-GB" altLang="en-US" sz="2000" b="1">
                <a:solidFill>
                  <a:srgbClr val="00B0F0"/>
                </a:solidFill>
              </a:rPr>
              <a:t>4.2. Statement of Pumping Lemma and Proof. </a:t>
            </a:r>
            <a:endParaRPr lang="en-GB" altLang="en-US" sz="2000" b="1">
              <a:solidFill>
                <a:srgbClr val="00B0F0"/>
              </a:solidFill>
            </a:endParaRPr>
          </a:p>
          <a:p>
            <a:pPr marL="1122045" lvl="1" indent="-297180">
              <a:buFont typeface="Arial" panose="020B0604020202020204" pitchFamily="34" charset="0"/>
              <a:buChar char="•"/>
            </a:pPr>
            <a:r>
              <a:rPr lang="en-GB" altLang="en-US" sz="2000" b="1">
                <a:solidFill>
                  <a:srgbClr val="00B0F0"/>
                </a:solidFill>
              </a:rPr>
              <a:t>4.3. Stretegy for Proving Languages not be Regular</a:t>
            </a:r>
            <a:endParaRPr lang="en-GB" altLang="en-US" sz="2000" b="1">
              <a:solidFill>
                <a:srgbClr val="00B0F0"/>
              </a:solidFill>
            </a:endParaRPr>
          </a:p>
          <a:p>
            <a:pPr marL="1141730" lvl="1" indent="-316865">
              <a:buFont typeface="Arial" panose="020B0604020202020204" pitchFamily="34" charset="0"/>
              <a:buChar char="•"/>
            </a:pPr>
            <a:r>
              <a:rPr lang="en-GB" altLang="en-US" sz="2000" b="1">
                <a:solidFill>
                  <a:srgbClr val="00B0F0"/>
                </a:solidFill>
              </a:rPr>
              <a:t>4.4. Examples </a:t>
            </a:r>
            <a:endParaRPr lang="en-GB" altLang="en-US" sz="2000" b="1">
              <a:solidFill>
                <a:srgbClr val="00B0F0"/>
              </a:solidFill>
            </a:endParaRPr>
          </a:p>
          <a:p>
            <a:pPr marL="824230" lvl="1" indent="-516890">
              <a:buFont typeface="Arial" panose="020B0604020202020204" pitchFamily="34" charset="0"/>
              <a:buNone/>
            </a:pPr>
            <a:r>
              <a:rPr lang="en-GB" altLang="en-US" sz="2400" b="1">
                <a:solidFill>
                  <a:srgbClr val="FF0000"/>
                </a:solidFill>
              </a:rPr>
              <a:t>5. Applications Of Regular Expressions</a:t>
            </a:r>
            <a:endParaRPr lang="en-GB" altLang="en-US" sz="2400" b="1">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5435" y="386715"/>
            <a:ext cx="11086465" cy="4595495"/>
          </a:xfrm>
          <a:prstGeom prst="rect">
            <a:avLst/>
          </a:prstGeom>
          <a:noFill/>
        </p:spPr>
        <p:txBody>
          <a:bodyPr wrap="square" rtlCol="0" anchor="t">
            <a:noAutofit/>
          </a:bodyPr>
          <a:p>
            <a:pPr marL="800100" lvl="1" indent="-342900" algn="just" eaLnBrk="1" hangingPunct="1">
              <a:buClrTx/>
              <a:buSzTx/>
              <a:buFont typeface="Arial" panose="020B0604020202020204" pitchFamily="34" charset="0"/>
              <a:buChar char="•"/>
            </a:pPr>
            <a:r>
              <a:rPr sz="2800" dirty="0">
                <a:latin typeface="Arial" panose="020B0604020202020204" pitchFamily="34" charset="0"/>
                <a:cs typeface="Arial" panose="020B0604020202020204" pitchFamily="34" charset="0"/>
                <a:sym typeface="+mn-ea"/>
              </a:rPr>
              <a:t>Consider the</a:t>
            </a:r>
            <a:r>
              <a:rPr lang="en-IN" sz="2800" dirty="0">
                <a:latin typeface="Arial" panose="020B0604020202020204" pitchFamily="34" charset="0"/>
                <a:cs typeface="Arial" panose="020B0604020202020204" pitchFamily="34" charset="0"/>
                <a:sym typeface="+mn-ea"/>
              </a:rPr>
              <a:t> Figures - </a:t>
            </a:r>
            <a:r>
              <a:rPr sz="2800" dirty="0">
                <a:latin typeface="Arial" panose="020B0604020202020204" pitchFamily="34" charset="0"/>
                <a:cs typeface="Arial" panose="020B0604020202020204" pitchFamily="34" charset="0"/>
                <a:sym typeface="+mn-ea"/>
              </a:rPr>
              <a:t> below, which shows a generic </a:t>
            </a:r>
            <a:r>
              <a:rPr sz="2800" b="1" dirty="0">
                <a:solidFill>
                  <a:srgbClr val="FF0000"/>
                </a:solidFill>
                <a:latin typeface="Arial" panose="020B0604020202020204" pitchFamily="34" charset="0"/>
                <a:cs typeface="Arial" panose="020B0604020202020204" pitchFamily="34" charset="0"/>
                <a:sym typeface="+mn-ea"/>
              </a:rPr>
              <a:t>state s</a:t>
            </a:r>
            <a:r>
              <a:rPr sz="2800" dirty="0">
                <a:latin typeface="Arial" panose="020B0604020202020204" pitchFamily="34" charset="0"/>
                <a:cs typeface="Arial" panose="020B0604020202020204" pitchFamily="34" charset="0"/>
                <a:sym typeface="+mn-ea"/>
              </a:rPr>
              <a:t> about to be eliminated.The labels on all edges are</a:t>
            </a:r>
            <a:r>
              <a:rPr sz="2800" b="1" dirty="0">
                <a:solidFill>
                  <a:srgbClr val="FF0000"/>
                </a:solidFill>
                <a:latin typeface="Arial" panose="020B0604020202020204" pitchFamily="34" charset="0"/>
                <a:cs typeface="Arial" panose="020B0604020202020204" pitchFamily="34" charset="0"/>
                <a:sym typeface="+mn-ea"/>
              </a:rPr>
              <a:t> regular expressions.</a:t>
            </a:r>
            <a:endParaRPr sz="2800" b="1" dirty="0">
              <a:solidFill>
                <a:srgbClr val="FF0000"/>
              </a:solidFill>
              <a:latin typeface="Arial" panose="020B0604020202020204" pitchFamily="34" charset="0"/>
              <a:cs typeface="Arial" panose="020B0604020202020204" pitchFamily="34" charset="0"/>
            </a:endParaRPr>
          </a:p>
          <a:p>
            <a:pPr marL="800100" lvl="1" indent="-342900" algn="just" eaLnBrk="1" hangingPunct="1">
              <a:buClrTx/>
              <a:buSzTx/>
              <a:buFont typeface="Arial" panose="020B0604020202020204" pitchFamily="34" charset="0"/>
              <a:buChar char="•"/>
            </a:pPr>
            <a:r>
              <a:rPr sz="2800" dirty="0">
                <a:latin typeface="Arial" panose="020B0604020202020204" pitchFamily="34" charset="0"/>
                <a:cs typeface="Arial" panose="020B0604020202020204" pitchFamily="34" charset="0"/>
                <a:sym typeface="+mn-ea"/>
              </a:rPr>
              <a:t>To remove</a:t>
            </a:r>
            <a:r>
              <a:rPr lang="en-IN" sz="2800" dirty="0">
                <a:latin typeface="Arial" panose="020B0604020202020204" pitchFamily="34" charset="0"/>
                <a:cs typeface="Arial" panose="020B0604020202020204" pitchFamily="34" charset="0"/>
                <a:sym typeface="+mn-ea"/>
              </a:rPr>
              <a:t> </a:t>
            </a:r>
            <a:r>
              <a:rPr lang="en-IN" sz="2800" b="1" dirty="0">
                <a:solidFill>
                  <a:srgbClr val="FF0000"/>
                </a:solidFill>
                <a:latin typeface="Arial" panose="020B0604020202020204" pitchFamily="34" charset="0"/>
                <a:cs typeface="Arial" panose="020B0604020202020204" pitchFamily="34" charset="0"/>
                <a:sym typeface="+mn-ea"/>
              </a:rPr>
              <a:t>state</a:t>
            </a:r>
            <a:r>
              <a:rPr sz="2800" b="1" dirty="0">
                <a:solidFill>
                  <a:srgbClr val="FF0000"/>
                </a:solidFill>
                <a:latin typeface="Arial" panose="020B0604020202020204" pitchFamily="34" charset="0"/>
                <a:cs typeface="Arial" panose="020B0604020202020204" pitchFamily="34" charset="0"/>
                <a:sym typeface="+mn-ea"/>
              </a:rPr>
              <a:t> s</a:t>
            </a:r>
            <a:r>
              <a:rPr sz="2800" dirty="0">
                <a:latin typeface="Arial" panose="020B0604020202020204" pitchFamily="34" charset="0"/>
                <a:cs typeface="Arial" panose="020B0604020202020204" pitchFamily="34" charset="0"/>
                <a:sym typeface="+mn-ea"/>
              </a:rPr>
              <a:t>, we must make labels from </a:t>
            </a:r>
            <a:r>
              <a:rPr sz="2800" b="1" dirty="0">
                <a:solidFill>
                  <a:srgbClr val="FF0000"/>
                </a:solidFill>
                <a:latin typeface="Arial" panose="020B0604020202020204" pitchFamily="34" charset="0"/>
                <a:cs typeface="Arial" panose="020B0604020202020204" pitchFamily="34" charset="0"/>
                <a:sym typeface="+mn-ea"/>
              </a:rPr>
              <a:t>each qi to p</a:t>
            </a:r>
            <a:r>
              <a:rPr sz="2800" b="1" dirty="0">
                <a:solidFill>
                  <a:srgbClr val="FF0000"/>
                </a:solidFill>
                <a:latin typeface="Arial" panose="020B0604020202020204" pitchFamily="34" charset="0"/>
                <a:cs typeface="Arial" panose="020B0604020202020204" pitchFamily="34" charset="0"/>
                <a:sym typeface="+mn-ea"/>
              </a:rPr>
              <a:t>1 up to </a:t>
            </a:r>
            <a:r>
              <a:rPr lang="en-IN" sz="2800" b="1" dirty="0">
                <a:solidFill>
                  <a:srgbClr val="FF0000"/>
                </a:solidFill>
                <a:latin typeface="Arial" panose="020B0604020202020204" pitchFamily="34" charset="0"/>
                <a:cs typeface="Arial" panose="020B0604020202020204" pitchFamily="34" charset="0"/>
                <a:sym typeface="+mn-ea"/>
              </a:rPr>
              <a:t> pm</a:t>
            </a:r>
            <a:r>
              <a:rPr sz="2800" dirty="0">
                <a:latin typeface="Arial" panose="020B0604020202020204" pitchFamily="34" charset="0"/>
                <a:cs typeface="Arial" panose="020B0604020202020204" pitchFamily="34" charset="0"/>
                <a:sym typeface="+mn-ea"/>
              </a:rPr>
              <a:t> that include the paths we could have made through</a:t>
            </a:r>
            <a:r>
              <a:rPr lang="en-IN" sz="2800" dirty="0">
                <a:latin typeface="Arial" panose="020B0604020202020204" pitchFamily="34" charset="0"/>
                <a:cs typeface="Arial" panose="020B0604020202020204" pitchFamily="34" charset="0"/>
                <a:sym typeface="+mn-ea"/>
              </a:rPr>
              <a:t> </a:t>
            </a:r>
            <a:r>
              <a:rPr lang="en-IN" sz="2800" b="1" dirty="0">
                <a:solidFill>
                  <a:srgbClr val="FF0000"/>
                </a:solidFill>
                <a:latin typeface="Arial" panose="020B0604020202020204" pitchFamily="34" charset="0"/>
                <a:cs typeface="Arial" panose="020B0604020202020204" pitchFamily="34" charset="0"/>
                <a:sym typeface="+mn-ea"/>
              </a:rPr>
              <a:t>state </a:t>
            </a:r>
            <a:r>
              <a:rPr sz="2800" b="1" dirty="0">
                <a:solidFill>
                  <a:srgbClr val="FF0000"/>
                </a:solidFill>
                <a:latin typeface="Arial" panose="020B0604020202020204" pitchFamily="34" charset="0"/>
                <a:cs typeface="Arial" panose="020B0604020202020204" pitchFamily="34" charset="0"/>
                <a:sym typeface="+mn-ea"/>
              </a:rPr>
              <a:t> s</a:t>
            </a:r>
            <a:r>
              <a:rPr sz="2800" dirty="0">
                <a:latin typeface="Arial" panose="020B0604020202020204" pitchFamily="34" charset="0"/>
                <a:cs typeface="Arial" panose="020B0604020202020204" pitchFamily="34" charset="0"/>
                <a:sym typeface="+mn-ea"/>
              </a:rPr>
              <a:t>. </a:t>
            </a:r>
            <a:r>
              <a:rPr lang="en-IN" sz="2800" dirty="0">
                <a:latin typeface="Arial" panose="020B0604020202020204" pitchFamily="34" charset="0"/>
                <a:cs typeface="Arial" panose="020B0604020202020204" pitchFamily="34" charset="0"/>
                <a:sym typeface="+mn-ea"/>
              </a:rPr>
              <a:t>The result of elimination is shown in the figure below.</a:t>
            </a:r>
            <a:endParaRPr lang="en-IN" sz="2800" dirty="0">
              <a:latin typeface="Arial" panose="020B0604020202020204" pitchFamily="34" charset="0"/>
              <a:cs typeface="Arial" panose="020B0604020202020204" pitchFamily="34" charset="0"/>
              <a:sym typeface="+mn-ea"/>
            </a:endParaRPr>
          </a:p>
        </p:txBody>
      </p:sp>
      <p:pic>
        <p:nvPicPr>
          <p:cNvPr id="55299" name="Picture 7"/>
          <p:cNvPicPr>
            <a:picLocks noGrp="1" noChangeAspect="1"/>
          </p:cNvPicPr>
          <p:nvPr>
            <p:ph idx="1"/>
          </p:nvPr>
        </p:nvPicPr>
        <p:blipFill>
          <a:blip r:embed="rId1"/>
          <a:srcRect/>
          <a:stretch>
            <a:fillRect/>
          </a:stretch>
        </p:blipFill>
        <p:spPr>
          <a:xfrm>
            <a:off x="838200" y="3429635"/>
            <a:ext cx="10515600" cy="3336925"/>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19735" y="191135"/>
            <a:ext cx="10279380" cy="6607810"/>
          </a:xfrm>
          <a:prstGeom prst="rect">
            <a:avLst/>
          </a:prstGeom>
          <a:noFill/>
        </p:spPr>
        <p:txBody>
          <a:bodyPr wrap="square" rtlCol="0">
            <a:noAutofit/>
          </a:bodyPr>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noProof="0" dirty="0" smtClean="0">
                <a:ln>
                  <a:noFill/>
                </a:ln>
                <a:effectLst/>
                <a:uLnTx/>
                <a:uFillTx/>
                <a:sym typeface="+mn-ea"/>
              </a:rPr>
              <a:t>By this process we </a:t>
            </a:r>
            <a:r>
              <a:rPr lang="en-US" sz="2400" b="1" noProof="0" dirty="0" smtClean="0">
                <a:ln>
                  <a:noFill/>
                </a:ln>
                <a:solidFill>
                  <a:srgbClr val="FF0000"/>
                </a:solidFill>
                <a:effectLst/>
                <a:uLnTx/>
                <a:uFillTx/>
                <a:sym typeface="+mn-ea"/>
              </a:rPr>
              <a:t>eliminate all intermediate states</a:t>
            </a:r>
            <a:r>
              <a:rPr lang="en-US" sz="2400" noProof="0" dirty="0" smtClean="0">
                <a:ln>
                  <a:noFill/>
                </a:ln>
                <a:effectLst/>
                <a:uLnTx/>
                <a:uFillTx/>
                <a:sym typeface="+mn-ea"/>
              </a:rPr>
              <a:t>  and the result will be a </a:t>
            </a:r>
            <a:r>
              <a:rPr lang="en-US" sz="2400" b="1" noProof="0" dirty="0" smtClean="0">
                <a:ln>
                  <a:noFill/>
                </a:ln>
                <a:solidFill>
                  <a:srgbClr val="FF0000"/>
                </a:solidFill>
                <a:effectLst/>
                <a:uLnTx/>
                <a:uFillTx/>
                <a:sym typeface="+mn-ea"/>
              </a:rPr>
              <a:t>one or two state automat</a:t>
            </a:r>
            <a:r>
              <a:rPr lang="en-GB" altLang="en-US" sz="2400" b="1" noProof="0" dirty="0" smtClean="0">
                <a:ln>
                  <a:noFill/>
                </a:ln>
                <a:solidFill>
                  <a:srgbClr val="FF0000"/>
                </a:solidFill>
                <a:effectLst/>
                <a:uLnTx/>
                <a:uFillTx/>
                <a:sym typeface="+mn-ea"/>
              </a:rPr>
              <a:t>a</a:t>
            </a:r>
            <a:r>
              <a:rPr lang="en-US" sz="2400" noProof="0" dirty="0" smtClean="0">
                <a:ln>
                  <a:noFill/>
                </a:ln>
                <a:effectLst/>
                <a:uLnTx/>
                <a:uFillTx/>
                <a:sym typeface="+mn-ea"/>
              </a:rPr>
              <a:t> with a </a:t>
            </a:r>
            <a:r>
              <a:rPr lang="en-US" sz="2400" b="1" noProof="0" dirty="0" smtClean="0">
                <a:ln>
                  <a:noFill/>
                </a:ln>
                <a:solidFill>
                  <a:srgbClr val="FF0000"/>
                </a:solidFill>
                <a:effectLst/>
                <a:uLnTx/>
                <a:uFillTx/>
                <a:sym typeface="+mn-ea"/>
              </a:rPr>
              <a:t>start state </a:t>
            </a:r>
            <a:r>
              <a:rPr lang="en-US" sz="2400" noProof="0" dirty="0" smtClean="0">
                <a:ln>
                  <a:noFill/>
                </a:ln>
                <a:effectLst/>
                <a:uLnTx/>
                <a:uFillTx/>
                <a:sym typeface="+mn-ea"/>
              </a:rPr>
              <a:t>and </a:t>
            </a:r>
            <a:r>
              <a:rPr lang="en-US" sz="2400" b="1" noProof="0" dirty="0" smtClean="0">
                <a:ln>
                  <a:noFill/>
                </a:ln>
                <a:solidFill>
                  <a:srgbClr val="FF0000"/>
                </a:solidFill>
                <a:effectLst/>
                <a:uLnTx/>
                <a:uFillTx/>
                <a:sym typeface="+mn-ea"/>
              </a:rPr>
              <a:t>accepting state</a:t>
            </a:r>
            <a:r>
              <a:rPr lang="en-US" sz="2400" noProof="0" dirty="0" smtClean="0">
                <a:ln>
                  <a:noFill/>
                </a:ln>
                <a:effectLst/>
                <a:uLnTx/>
                <a:uFillTx/>
                <a:sym typeface="+mn-ea"/>
              </a:rPr>
              <a:t>.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noProof="0" dirty="0" smtClean="0">
                <a:ln>
                  <a:noFill/>
                </a:ln>
                <a:effectLst/>
                <a:uLnTx/>
                <a:uFillTx/>
                <a:sym typeface="+mn-ea"/>
              </a:rPr>
              <a:t>The configuration at the end is one of the following patterns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1365250" marR="0" lvl="0" indent="-457200" algn="l" defTabSz="914400" rtl="0" eaLnBrk="1" fontAlgn="auto" latinLnBrk="0" hangingPunct="1">
              <a:lnSpc>
                <a:spcPct val="100000"/>
              </a:lnSpc>
              <a:spcBef>
                <a:spcPct val="20000"/>
              </a:spcBef>
              <a:spcAft>
                <a:spcPts val="0"/>
              </a:spcAft>
              <a:buClrTx/>
              <a:buSzTx/>
              <a:buFont typeface="+mj-lt"/>
              <a:buAutoNum type="romanUcPeriod"/>
              <a:defRPr/>
            </a:pPr>
            <a:r>
              <a:rPr lang="en-IN" altLang="en-US" sz="2400" b="1" noProof="0" dirty="0" smtClean="0">
                <a:ln>
                  <a:noFill/>
                </a:ln>
                <a:solidFill>
                  <a:srgbClr val="FF0000"/>
                </a:solidFill>
                <a:effectLst/>
                <a:uLnTx/>
                <a:uFillTx/>
                <a:sym typeface="+mn-ea"/>
              </a:rPr>
              <a:t>N</a:t>
            </a:r>
            <a:r>
              <a:rPr lang="en-US" sz="2400" b="1" noProof="0" dirty="0" smtClean="0">
                <a:ln>
                  <a:noFill/>
                </a:ln>
                <a:solidFill>
                  <a:srgbClr val="FF0000"/>
                </a:solidFill>
                <a:effectLst/>
                <a:uLnTx/>
                <a:uFillTx/>
                <a:sym typeface="+mn-ea"/>
              </a:rPr>
              <a:t>o intermediate states between start and final state (generic </a:t>
            </a:r>
            <a:r>
              <a:rPr lang="en-US" sz="2400" noProof="0" dirty="0" smtClean="0">
                <a:ln>
                  <a:noFill/>
                </a:ln>
                <a:effectLst/>
                <a:uLnTx/>
                <a:uFillTx/>
                <a:sym typeface="+mn-ea"/>
              </a:rPr>
              <a:t>Two </a:t>
            </a:r>
            <a:r>
              <a:rPr lang="en-US" sz="2400" b="1" noProof="0" dirty="0" smtClean="0">
                <a:ln>
                  <a:noFill/>
                </a:ln>
                <a:solidFill>
                  <a:srgbClr val="FF0000"/>
                </a:solidFill>
                <a:effectLst/>
                <a:uLnTx/>
                <a:uFillTx/>
                <a:sym typeface="+mn-ea"/>
              </a:rPr>
              <a:t>state automaton.)</a:t>
            </a:r>
            <a:r>
              <a:rPr lang="en-IN" altLang="en-US" sz="2400" b="1" noProof="0" dirty="0" smtClean="0">
                <a:ln>
                  <a:noFill/>
                </a:ln>
                <a:solidFill>
                  <a:srgbClr val="FF0000"/>
                </a:solidFill>
                <a:effectLst/>
                <a:uLnTx/>
                <a:uFillTx/>
                <a:sym typeface="+mn-ea"/>
              </a:rPr>
              <a:t> </a:t>
            </a:r>
            <a:endParaRPr lang="en-IN" altLang="en-US" sz="2400" b="1" noProof="0" dirty="0" smtClean="0">
              <a:ln>
                <a:noFill/>
              </a:ln>
              <a:solidFill>
                <a:srgbClr val="FF0000"/>
              </a:solidFill>
              <a:effectLst/>
              <a:uLnTx/>
              <a:uFillTx/>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IN" altLang="en-US" sz="2400" noProof="0" dirty="0" smtClean="0">
              <a:ln>
                <a:noFill/>
              </a:ln>
              <a:effectLst/>
              <a:uLnTx/>
              <a:uFillTx/>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IN" altLang="en-US" sz="2400" noProof="0" dirty="0" smtClean="0">
              <a:ln>
                <a:noFill/>
              </a:ln>
              <a:effectLst/>
              <a:uLnTx/>
              <a:uFillTx/>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IN" altLang="en-US" sz="2400" noProof="0" dirty="0" smtClean="0">
              <a:ln>
                <a:noFill/>
              </a:ln>
              <a:effectLst/>
              <a:uLnTx/>
              <a:uFillTx/>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IN" altLang="en-US" sz="2400" noProof="0" dirty="0" smtClean="0">
              <a:ln>
                <a:noFill/>
              </a:ln>
              <a:effectLst/>
              <a:uLnTx/>
              <a:uFillTx/>
              <a:sym typeface="+mn-ea"/>
            </a:endParaRPr>
          </a:p>
          <a:p>
            <a:pPr marL="1346200" marR="0" lvl="0" indent="-409575" algn="l" defTabSz="914400" rtl="0" eaLnBrk="1" fontAlgn="auto" latinLnBrk="0" hangingPunct="1">
              <a:lnSpc>
                <a:spcPct val="100000"/>
              </a:lnSpc>
              <a:spcBef>
                <a:spcPct val="20000"/>
              </a:spcBef>
              <a:spcAft>
                <a:spcPts val="0"/>
              </a:spcAft>
              <a:buClrTx/>
              <a:buSzTx/>
              <a:buFont typeface="+mj-lt"/>
              <a:buAutoNum type="romanUcPeriod"/>
              <a:defRPr/>
            </a:pPr>
            <a:r>
              <a:rPr lang="en-IN" altLang="en-US" sz="2400" b="1" noProof="0" dirty="0" smtClean="0">
                <a:ln>
                  <a:noFill/>
                </a:ln>
                <a:solidFill>
                  <a:srgbClr val="FF0000"/>
                </a:solidFill>
                <a:effectLst/>
                <a:uLnTx/>
                <a:uFillTx/>
                <a:sym typeface="+mn-ea"/>
              </a:rPr>
              <a:t>No intermediate state with Genaric One state Automata (</a:t>
            </a:r>
            <a:r>
              <a:rPr sz="2400" b="1" dirty="0">
                <a:solidFill>
                  <a:srgbClr val="FF0000"/>
                </a:solidFill>
                <a:sym typeface="+mn-ea"/>
              </a:rPr>
              <a:t>start state and final states are same</a:t>
            </a:r>
            <a:r>
              <a:rPr lang="en-IN" sz="2400" b="1" dirty="0">
                <a:solidFill>
                  <a:srgbClr val="FF0000"/>
                </a:solidFill>
                <a:sym typeface="+mn-ea"/>
              </a:rPr>
              <a:t> )</a:t>
            </a:r>
            <a:r>
              <a:rPr sz="2400" b="1" dirty="0">
                <a:solidFill>
                  <a:srgbClr val="FF0000"/>
                </a:solidFill>
                <a:sym typeface="+mn-ea"/>
              </a:rPr>
              <a:t>. </a:t>
            </a:r>
            <a:endParaRPr sz="2400" dirty="0">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sz="2400" dirty="0"/>
          </a:p>
          <a:p>
            <a:pPr eaLnBrk="1" hangingPunct="1"/>
            <a:endParaRPr sz="2400" dirty="0"/>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lang="en-US" sz="2400" noProof="0" dirty="0" smtClean="0">
              <a:ln>
                <a:noFill/>
              </a:ln>
              <a:effectLst/>
              <a:uLnTx/>
              <a:uFillTx/>
              <a:sym typeface="+mn-ea"/>
            </a:endParaRPr>
          </a:p>
          <a:p>
            <a:pPr marL="908050" marR="0" lvl="0" indent="466725" algn="l" defTabSz="914400" rtl="0" eaLnBrk="1" fontAlgn="auto" latinLnBrk="0" hangingPunct="1">
              <a:lnSpc>
                <a:spcPct val="100000"/>
              </a:lnSpc>
              <a:spcBef>
                <a:spcPct val="20000"/>
              </a:spcBef>
              <a:spcAft>
                <a:spcPts val="0"/>
              </a:spcAft>
              <a:buClrTx/>
              <a:buSzTx/>
              <a:buFont typeface="+mj-lt"/>
              <a:buAutoNum type="romanUcPeriod"/>
              <a:defRPr/>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a:p>
            <a:endParaRPr lang="en-US"/>
          </a:p>
        </p:txBody>
      </p:sp>
      <p:pic>
        <p:nvPicPr>
          <p:cNvPr id="57348" name="Picture 4"/>
          <p:cNvPicPr>
            <a:picLocks noChangeAspect="1"/>
          </p:cNvPicPr>
          <p:nvPr/>
        </p:nvPicPr>
        <p:blipFill>
          <a:blip r:embed="rId1"/>
          <a:stretch>
            <a:fillRect/>
          </a:stretch>
        </p:blipFill>
        <p:spPr>
          <a:xfrm>
            <a:off x="3455988" y="2316163"/>
            <a:ext cx="3125787" cy="1141412"/>
          </a:xfrm>
          <a:prstGeom prst="rect">
            <a:avLst/>
          </a:prstGeom>
          <a:noFill/>
          <a:ln w="9525">
            <a:noFill/>
          </a:ln>
        </p:spPr>
      </p:pic>
      <p:pic>
        <p:nvPicPr>
          <p:cNvPr id="58372" name="Picture 4"/>
          <p:cNvPicPr>
            <a:picLocks noChangeAspect="1"/>
          </p:cNvPicPr>
          <p:nvPr/>
        </p:nvPicPr>
        <p:blipFill>
          <a:blip r:embed="rId2"/>
          <a:stretch>
            <a:fillRect/>
          </a:stretch>
        </p:blipFill>
        <p:spPr>
          <a:xfrm>
            <a:off x="3971925" y="4848225"/>
            <a:ext cx="2124075" cy="973455"/>
          </a:xfrm>
          <a:prstGeom prst="rect">
            <a:avLst/>
          </a:prstGeom>
          <a:noFill/>
          <a:ln w="9525">
            <a:noFill/>
          </a:ln>
        </p:spPr>
      </p:pic>
      <p:sp>
        <p:nvSpPr>
          <p:cNvPr id="6" name="Text Box 5"/>
          <p:cNvSpPr txBox="1"/>
          <p:nvPr/>
        </p:nvSpPr>
        <p:spPr>
          <a:xfrm>
            <a:off x="1543685" y="3326765"/>
            <a:ext cx="9114155" cy="575310"/>
          </a:xfrm>
          <a:prstGeom prst="rect">
            <a:avLst/>
          </a:prstGeom>
          <a:noFill/>
        </p:spPr>
        <p:txBody>
          <a:bodyPr wrap="square" rtlCol="0" anchor="t">
            <a:noAutofit/>
          </a:bodyPr>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400" b="1" noProof="0" dirty="0" smtClean="0">
                <a:ln>
                  <a:noFill/>
                </a:ln>
                <a:solidFill>
                  <a:srgbClr val="0070C0"/>
                </a:solidFill>
                <a:effectLst/>
                <a:uLnTx/>
                <a:uFillTx/>
                <a:sym typeface="+mn-ea"/>
              </a:rPr>
              <a:t>The regular expression in this case is    (R+SU*T)*SU*</a:t>
            </a:r>
            <a:endParaRPr lang="en-US" sz="2400" b="1" noProof="0" dirty="0" smtClean="0">
              <a:ln>
                <a:noFill/>
              </a:ln>
              <a:solidFill>
                <a:srgbClr val="0070C0"/>
              </a:solidFill>
              <a:effectLst/>
              <a:uLnTx/>
              <a:uFillTx/>
              <a:sym typeface="+mn-ea"/>
            </a:endParaRPr>
          </a:p>
        </p:txBody>
      </p:sp>
      <p:sp>
        <p:nvSpPr>
          <p:cNvPr id="7" name="Text Box 6"/>
          <p:cNvSpPr txBox="1"/>
          <p:nvPr/>
        </p:nvSpPr>
        <p:spPr>
          <a:xfrm>
            <a:off x="1584960" y="5787390"/>
            <a:ext cx="9114155" cy="575310"/>
          </a:xfrm>
          <a:prstGeom prst="rect">
            <a:avLst/>
          </a:prstGeom>
          <a:noFill/>
        </p:spPr>
        <p:txBody>
          <a:bodyPr wrap="square" rtlCol="0" anchor="t">
            <a:noAutofit/>
          </a:bodyPr>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400" b="1" noProof="0" dirty="0" smtClean="0">
                <a:ln>
                  <a:noFill/>
                </a:ln>
                <a:solidFill>
                  <a:srgbClr val="0070C0"/>
                </a:solidFill>
                <a:effectLst/>
                <a:uLnTx/>
                <a:uFillTx/>
                <a:sym typeface="+mn-ea"/>
              </a:rPr>
              <a:t>The regular expression in this case is  </a:t>
            </a:r>
            <a:r>
              <a:rPr lang="en-IN" altLang="en-US" sz="2400" b="1" noProof="0" dirty="0" smtClean="0">
                <a:ln>
                  <a:noFill/>
                </a:ln>
                <a:solidFill>
                  <a:srgbClr val="0070C0"/>
                </a:solidFill>
                <a:effectLst/>
                <a:uLnTx/>
                <a:uFillTx/>
                <a:sym typeface="+mn-ea"/>
              </a:rPr>
              <a:t>- R</a:t>
            </a:r>
            <a:r>
              <a:rPr lang="en-US" sz="2400" b="1" noProof="0" dirty="0" smtClean="0">
                <a:ln>
                  <a:noFill/>
                </a:ln>
                <a:solidFill>
                  <a:srgbClr val="0070C0"/>
                </a:solidFill>
                <a:effectLst/>
                <a:uLnTx/>
                <a:uFillTx/>
                <a:sym typeface="+mn-ea"/>
              </a:rPr>
              <a:t>*</a:t>
            </a:r>
            <a:endParaRPr lang="en-US" altLang="en-US" sz="2400" b="1" noProof="0" dirty="0" smtClean="0">
              <a:ln>
                <a:noFill/>
              </a:ln>
              <a:solidFill>
                <a:srgbClr val="0070C0"/>
              </a:solidFill>
              <a:effectLst/>
              <a:uLnTx/>
              <a:uFillTx/>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7" name="Rectangle 3"/>
          <p:cNvSpPr>
            <a:spLocks noGrp="1" noChangeArrowheads="1"/>
          </p:cNvSpPr>
          <p:nvPr>
            <p:ph idx="1"/>
          </p:nvPr>
        </p:nvSpPr>
        <p:spPr>
          <a:xfrm>
            <a:off x="467360" y="778510"/>
            <a:ext cx="10886440" cy="5398770"/>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If there are </a:t>
            </a:r>
            <a:r>
              <a:rPr kumimoji="0" lang="en-US" sz="3200" b="1" i="0" u="none" strike="noStrike" kern="1200" cap="none" spc="0" normalizeH="0" baseline="0" noProof="0" smtClean="0">
                <a:ln>
                  <a:noFill/>
                </a:ln>
                <a:solidFill>
                  <a:srgbClr val="FF0000"/>
                </a:solidFill>
                <a:effectLst/>
                <a:uLnTx/>
                <a:uFillTx/>
                <a:latin typeface="+mn-lt"/>
                <a:ea typeface="+mn-ea"/>
                <a:cs typeface="+mn-cs"/>
              </a:rPr>
              <a:t>n accepting states</a:t>
            </a:r>
            <a:r>
              <a:rPr kumimoji="0" lang="en-US" sz="3200" b="0" i="0" u="none" strike="noStrike" kern="1200" cap="none" spc="0" normalizeH="0" baseline="0" noProof="0" smtClean="0">
                <a:ln>
                  <a:noFill/>
                </a:ln>
                <a:solidFill>
                  <a:schemeClr val="tx1"/>
                </a:solidFill>
                <a:effectLst/>
                <a:uLnTx/>
                <a:uFillTx/>
                <a:latin typeface="+mn-lt"/>
                <a:ea typeface="+mn-ea"/>
                <a:cs typeface="+mn-cs"/>
              </a:rPr>
              <a:t>, we must repeat the above steps for </a:t>
            </a:r>
            <a:r>
              <a:rPr kumimoji="0" lang="en-US" sz="3200" b="1" i="0" u="none" strike="noStrike" kern="1200" cap="none" spc="0" normalizeH="0" baseline="0" noProof="0" smtClean="0">
                <a:ln>
                  <a:noFill/>
                </a:ln>
                <a:solidFill>
                  <a:srgbClr val="FF0000"/>
                </a:solidFill>
                <a:effectLst/>
                <a:uLnTx/>
                <a:uFillTx/>
                <a:latin typeface="+mn-lt"/>
                <a:ea typeface="+mn-ea"/>
                <a:cs typeface="+mn-cs"/>
              </a:rPr>
              <a:t>each accepting states </a:t>
            </a:r>
            <a:r>
              <a:rPr kumimoji="0" lang="en-US" sz="3200" b="0" i="0" u="none" strike="noStrike" kern="1200" cap="none" spc="0" normalizeH="0" baseline="0" noProof="0" smtClean="0">
                <a:ln>
                  <a:noFill/>
                </a:ln>
                <a:solidFill>
                  <a:schemeClr val="tx1"/>
                </a:solidFill>
                <a:effectLst/>
                <a:uLnTx/>
                <a:uFillTx/>
                <a:latin typeface="+mn-lt"/>
                <a:ea typeface="+mn-ea"/>
                <a:cs typeface="+mn-cs"/>
              </a:rPr>
              <a:t>to </a:t>
            </a:r>
            <a:r>
              <a:rPr kumimoji="0" lang="en-US" sz="3200" b="1" i="0" u="none" strike="noStrike" kern="1200" cap="none" spc="0" normalizeH="0" baseline="0" noProof="0" smtClean="0">
                <a:ln>
                  <a:noFill/>
                </a:ln>
                <a:solidFill>
                  <a:srgbClr val="FF0000"/>
                </a:solidFill>
                <a:effectLst/>
                <a:uLnTx/>
                <a:uFillTx/>
                <a:latin typeface="+mn-lt"/>
                <a:ea typeface="+mn-ea"/>
                <a:cs typeface="+mn-cs"/>
              </a:rPr>
              <a:t>get n different regular expressions, R1, R2, … Rn.  </a:t>
            </a:r>
            <a:endParaRPr kumimoji="0" lang="en-US" sz="3200" b="1" i="0" u="none" strike="noStrike" kern="1200" cap="none" spc="0" normalizeH="0" baseline="0" noProof="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For each repeat we </a:t>
            </a:r>
            <a:r>
              <a:rPr kumimoji="0" lang="en-US" sz="3200" b="1" i="0" u="none" strike="noStrike" kern="1200" cap="none" spc="0" normalizeH="0" baseline="0" noProof="0" smtClean="0">
                <a:ln>
                  <a:noFill/>
                </a:ln>
                <a:solidFill>
                  <a:srgbClr val="0070C0"/>
                </a:solidFill>
                <a:effectLst/>
                <a:uLnTx/>
                <a:uFillTx/>
                <a:latin typeface="+mn-lt"/>
                <a:ea typeface="+mn-ea"/>
                <a:cs typeface="+mn-cs"/>
              </a:rPr>
              <a:t>turn any other accepting state to non-accepting.  </a:t>
            </a:r>
            <a:endParaRPr kumimoji="0" lang="en-US" sz="3200" b="1" i="0" u="none" strike="noStrike" kern="1200" cap="none" spc="0" normalizeH="0" baseline="0" noProof="0" smtClean="0">
              <a:ln>
                <a:noFill/>
              </a:ln>
              <a:solidFill>
                <a:srgbClr val="0070C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The </a:t>
            </a:r>
            <a:r>
              <a:rPr kumimoji="0" lang="en-US" sz="3200" b="1" i="0" u="none" strike="noStrike" kern="1200" cap="none" spc="0" normalizeH="0" baseline="0" noProof="0" smtClean="0">
                <a:ln>
                  <a:noFill/>
                </a:ln>
                <a:solidFill>
                  <a:srgbClr val="FF0000"/>
                </a:solidFill>
                <a:effectLst/>
                <a:uLnTx/>
                <a:uFillTx/>
                <a:latin typeface="+mn-lt"/>
                <a:ea typeface="+mn-ea"/>
                <a:cs typeface="+mn-cs"/>
              </a:rPr>
              <a:t>desired regular expression</a:t>
            </a:r>
            <a:r>
              <a:rPr kumimoji="0" lang="en-US" sz="3200" b="0" i="0" u="none" strike="noStrike" kern="1200" cap="none" spc="0" normalizeH="0" baseline="0" noProof="0" smtClean="0">
                <a:ln>
                  <a:noFill/>
                </a:ln>
                <a:solidFill>
                  <a:schemeClr val="tx1"/>
                </a:solidFill>
                <a:effectLst/>
                <a:uLnTx/>
                <a:uFillTx/>
                <a:latin typeface="+mn-lt"/>
                <a:ea typeface="+mn-ea"/>
                <a:cs typeface="+mn-cs"/>
              </a:rPr>
              <a:t> for the automaton is then the </a:t>
            </a:r>
            <a:r>
              <a:rPr kumimoji="0" lang="en-US" sz="3200" b="1" i="0" u="none" strike="noStrike" kern="1200" cap="none" spc="0" normalizeH="0" baseline="0" noProof="0" smtClean="0">
                <a:ln>
                  <a:noFill/>
                </a:ln>
                <a:solidFill>
                  <a:srgbClr val="FF0000"/>
                </a:solidFill>
                <a:effectLst/>
                <a:uLnTx/>
                <a:uFillTx/>
                <a:latin typeface="+mn-lt"/>
                <a:ea typeface="+mn-ea"/>
                <a:cs typeface="+mn-cs"/>
              </a:rPr>
              <a:t>union of each of the n regular expressions:  R1 U R2… U RN</a:t>
            </a:r>
            <a:endParaRPr kumimoji="0" lang="en-US" sz="3200" b="1" i="0" u="none" strike="noStrike" kern="1200" cap="none" spc="0" normalizeH="0" baseline="0" noProof="0" smtClean="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2"/>
          <p:cNvSpPr>
            <a:spLocks noGrp="1"/>
          </p:cNvSpPr>
          <p:nvPr>
            <p:ph type="title"/>
          </p:nvPr>
        </p:nvSpPr>
        <p:spPr>
          <a:xfrm>
            <a:off x="262890" y="278130"/>
            <a:ext cx="11319510" cy="1139825"/>
          </a:xfrm>
        </p:spPr>
        <p:txBody>
          <a:bodyPr vert="horz" wrap="square" lIns="91440" tIns="45720" rIns="91440" bIns="45720" anchor="ctr" anchorCtr="0">
            <a:normAutofit/>
          </a:bodyPr>
          <a:p>
            <a:pPr eaLnBrk="1" hangingPunct="1"/>
            <a:r>
              <a:rPr lang="en-GB" sz="3555" b="1" dirty="0">
                <a:solidFill>
                  <a:srgbClr val="FF0000"/>
                </a:solidFill>
              </a:rPr>
              <a:t>Examples on Building Regular Expression from </a:t>
            </a:r>
            <a:r>
              <a:rPr sz="3555" b="1" dirty="0">
                <a:solidFill>
                  <a:srgbClr val="FF0000"/>
                </a:solidFill>
              </a:rPr>
              <a:t>DFA</a:t>
            </a:r>
            <a:endParaRPr lang="en-GB" sz="3555" b="1" dirty="0">
              <a:solidFill>
                <a:srgbClr val="FF0000"/>
              </a:solidFill>
            </a:endParaRPr>
          </a:p>
        </p:txBody>
      </p:sp>
      <p:sp>
        <p:nvSpPr>
          <p:cNvPr id="60419" name="Rectangle 3"/>
          <p:cNvSpPr>
            <a:spLocks noGrp="1"/>
          </p:cNvSpPr>
          <p:nvPr>
            <p:ph type="body" sz="half" idx="1"/>
          </p:nvPr>
        </p:nvSpPr>
        <p:spPr>
          <a:xfrm>
            <a:off x="525145" y="1600200"/>
            <a:ext cx="11171555" cy="4526280"/>
          </a:xfrm>
        </p:spPr>
        <p:txBody>
          <a:bodyPr vert="horz" wrap="square" lIns="91440" tIns="45720" rIns="91440" bIns="45720" anchor="t" anchorCtr="0"/>
          <a:p>
            <a:pPr eaLnBrk="1" hangingPunct="1">
              <a:buClrTx/>
              <a:buSzTx/>
              <a:buFont typeface="Arial" panose="020B0604020202020204" pitchFamily="34" charset="0"/>
            </a:pPr>
            <a:r>
              <a:rPr lang="en-IN" sz="2600" dirty="0"/>
              <a:t>Example - 1. </a:t>
            </a:r>
            <a:r>
              <a:rPr sz="2600" dirty="0"/>
              <a:t>Convert the following to a RE:</a:t>
            </a: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lvl="2" eaLnBrk="1" hangingPunct="1">
              <a:buClrTx/>
              <a:buSzTx/>
              <a:buFont typeface="Arial" panose="020B0604020202020204" pitchFamily="34" charset="0"/>
            </a:pPr>
            <a:r>
              <a:rPr sz="2400" dirty="0"/>
              <a:t>First convert the </a:t>
            </a:r>
            <a:r>
              <a:rPr lang="en-IN" sz="2400" dirty="0"/>
              <a:t>label on </a:t>
            </a:r>
            <a:r>
              <a:rPr sz="2400" dirty="0"/>
              <a:t>edges to RE’s:</a:t>
            </a:r>
            <a:endParaRPr sz="2400" dirty="0"/>
          </a:p>
        </p:txBody>
      </p:sp>
      <p:pic>
        <p:nvPicPr>
          <p:cNvPr id="60420" name="Picture 4"/>
          <p:cNvPicPr>
            <a:picLocks noGrp="1" noChangeAspect="1"/>
          </p:cNvPicPr>
          <p:nvPr>
            <p:ph sz="quarter" idx="2"/>
          </p:nvPr>
        </p:nvPicPr>
        <p:blipFill>
          <a:blip r:embed="rId1"/>
          <a:srcRect/>
          <a:stretch>
            <a:fillRect/>
          </a:stretch>
        </p:blipFill>
        <p:spPr>
          <a:xfrm>
            <a:off x="3124200" y="2057400"/>
            <a:ext cx="4038600" cy="1562100"/>
          </a:xfrm>
        </p:spPr>
      </p:pic>
      <p:pic>
        <p:nvPicPr>
          <p:cNvPr id="60421" name="Picture 6"/>
          <p:cNvPicPr>
            <a:picLocks noGrp="1" noChangeAspect="1"/>
          </p:cNvPicPr>
          <p:nvPr>
            <p:ph sz="quarter" idx="3"/>
          </p:nvPr>
        </p:nvPicPr>
        <p:blipFill>
          <a:blip r:embed="rId2"/>
          <a:srcRect/>
          <a:stretch>
            <a:fillRect/>
          </a:stretch>
        </p:blipFill>
        <p:spPr>
          <a:xfrm>
            <a:off x="2983548" y="4602798"/>
            <a:ext cx="4276725" cy="2055812"/>
          </a:xfrm>
        </p:spPr>
      </p:pic>
      <p:pic>
        <p:nvPicPr>
          <p:cNvPr id="60422" name="Picture 8"/>
          <p:cNvPicPr>
            <a:picLocks noChangeAspect="1"/>
          </p:cNvPicPr>
          <p:nvPr/>
        </p:nvPicPr>
        <p:blipFill>
          <a:blip r:embed="rId3"/>
          <a:stretch>
            <a:fillRect/>
          </a:stretch>
        </p:blipFill>
        <p:spPr>
          <a:xfrm>
            <a:off x="4953000" y="3429000"/>
            <a:ext cx="171450" cy="180975"/>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3" name="Rectangle 3"/>
          <p:cNvSpPr>
            <a:spLocks noGrp="1"/>
          </p:cNvSpPr>
          <p:nvPr>
            <p:ph type="body" sz="half" idx="1"/>
          </p:nvPr>
        </p:nvSpPr>
        <p:spPr>
          <a:xfrm>
            <a:off x="398780" y="300990"/>
            <a:ext cx="11311890" cy="6276340"/>
          </a:xfrm>
        </p:spPr>
        <p:txBody>
          <a:bodyPr vert="horz" wrap="square" lIns="91440" tIns="45720" rIns="91440" bIns="45720" anchor="t" anchorCtr="0">
            <a:normAutofit/>
          </a:bodyPr>
          <a:p>
            <a:pPr marL="1276985" indent="-1276985" eaLnBrk="1" hangingPunct="1">
              <a:buClrTx/>
              <a:buSzTx/>
              <a:buNone/>
            </a:pPr>
            <a:r>
              <a:rPr lang="en-GB" b="1" dirty="0">
                <a:solidFill>
                  <a:srgbClr val="FF0000"/>
                </a:solidFill>
              </a:rPr>
              <a:t>Step -1 : </a:t>
            </a:r>
            <a:r>
              <a:rPr b="1" dirty="0">
                <a:solidFill>
                  <a:srgbClr val="FF0000"/>
                </a:solidFill>
              </a:rPr>
              <a:t>Eliminate </a:t>
            </a:r>
            <a:r>
              <a:rPr lang="en-GB" b="1" dirty="0">
                <a:solidFill>
                  <a:srgbClr val="FF0000"/>
                </a:solidFill>
              </a:rPr>
              <a:t>the Intermediate state -1, as indicated in the digram,  3 is predecessor and 2 is successor</a:t>
            </a:r>
            <a:r>
              <a:rPr b="1" dirty="0">
                <a:solidFill>
                  <a:srgbClr val="FF0000"/>
                </a:solidFill>
              </a:rPr>
              <a:t>:</a:t>
            </a:r>
            <a:r>
              <a:rPr lang="en-GB" b="1" dirty="0">
                <a:solidFill>
                  <a:srgbClr val="FF0000"/>
                </a:solidFill>
              </a:rPr>
              <a:t> </a:t>
            </a:r>
            <a:endParaRPr lang="en-GB" b="1" dirty="0">
              <a:solidFill>
                <a:srgbClr val="FF0000"/>
              </a:solidFill>
            </a:endParaRPr>
          </a:p>
          <a:p>
            <a:pPr lvl="3" eaLnBrk="1" hangingPunct="1">
              <a:buClrTx/>
              <a:buSzTx/>
              <a:buFont typeface="Arial" panose="020B0604020202020204" pitchFamily="34" charset="0"/>
            </a:pPr>
            <a:r>
              <a:rPr lang="en-GB" sz="2400" dirty="0">
                <a:latin typeface="Arial" panose="020B0604020202020204" pitchFamily="34" charset="0"/>
                <a:cs typeface="Arial" panose="020B0604020202020204" pitchFamily="34" charset="0"/>
              </a:rPr>
              <a:t>Path starts from </a:t>
            </a:r>
            <a:r>
              <a:rPr lang="en-GB" sz="2400" b="1" dirty="0">
                <a:solidFill>
                  <a:srgbClr val="0070C0"/>
                </a:solidFill>
                <a:latin typeface="Arial" panose="020B0604020202020204" pitchFamily="34" charset="0"/>
                <a:cs typeface="Arial" panose="020B0604020202020204" pitchFamily="34" charset="0"/>
              </a:rPr>
              <a:t>state-3</a:t>
            </a:r>
            <a:r>
              <a:rPr lang="en-GB" sz="2400" dirty="0">
                <a:latin typeface="Arial" panose="020B0604020202020204" pitchFamily="34" charset="0"/>
                <a:cs typeface="Arial" panose="020B0604020202020204" pitchFamily="34" charset="0"/>
              </a:rPr>
              <a:t>, enters into </a:t>
            </a:r>
            <a:r>
              <a:rPr lang="en-GB" sz="2400" b="1" dirty="0">
                <a:solidFill>
                  <a:srgbClr val="0070C0"/>
                </a:solidFill>
                <a:latin typeface="Arial" panose="020B0604020202020204" pitchFamily="34" charset="0"/>
                <a:cs typeface="Arial" panose="020B0604020202020204" pitchFamily="34" charset="0"/>
              </a:rPr>
              <a:t>state -1</a:t>
            </a:r>
            <a:r>
              <a:rPr lang="en-GB" sz="2400" dirty="0">
                <a:latin typeface="Arial" panose="020B0604020202020204" pitchFamily="34" charset="0"/>
                <a:cs typeface="Arial" panose="020B0604020202020204" pitchFamily="34" charset="0"/>
              </a:rPr>
              <a:t>   and returns to </a:t>
            </a:r>
            <a:r>
              <a:rPr lang="en-GB" sz="2400" b="1" dirty="0">
                <a:solidFill>
                  <a:srgbClr val="0070C0"/>
                </a:solidFill>
                <a:latin typeface="Arial" panose="020B0604020202020204" pitchFamily="34" charset="0"/>
                <a:cs typeface="Arial" panose="020B0604020202020204" pitchFamily="34" charset="0"/>
              </a:rPr>
              <a:t>state -3</a:t>
            </a:r>
            <a:r>
              <a:rPr lang="en-GB" sz="2400" dirty="0">
                <a:latin typeface="Arial" panose="020B0604020202020204" pitchFamily="34" charset="0"/>
                <a:cs typeface="Arial" panose="020B0604020202020204" pitchFamily="34" charset="0"/>
              </a:rPr>
              <a:t>. </a:t>
            </a:r>
            <a:endParaRPr lang="en-GB" sz="2400" dirty="0">
              <a:latin typeface="Arial" panose="020B0604020202020204" pitchFamily="34" charset="0"/>
              <a:cs typeface="Arial" panose="020B0604020202020204" pitchFamily="34" charset="0"/>
            </a:endParaRPr>
          </a:p>
          <a:p>
            <a:pPr lvl="3" eaLnBrk="1" hangingPunct="1">
              <a:buClrTx/>
              <a:buSzTx/>
            </a:pPr>
            <a:r>
              <a:rPr lang="en-GB" sz="2400" dirty="0">
                <a:latin typeface="Arial" panose="020B0604020202020204" pitchFamily="34" charset="0"/>
                <a:cs typeface="Arial" panose="020B0604020202020204" pitchFamily="34" charset="0"/>
              </a:rPr>
              <a:t>The string </a:t>
            </a:r>
            <a:r>
              <a:rPr lang="en-GB" sz="2400" b="1" dirty="0">
                <a:solidFill>
                  <a:srgbClr val="0070C0"/>
                </a:solidFill>
                <a:latin typeface="Arial" panose="020B0604020202020204" pitchFamily="34" charset="0"/>
                <a:cs typeface="Arial" panose="020B0604020202020204" pitchFamily="34" charset="0"/>
              </a:rPr>
              <a:t>‘10 ‘</a:t>
            </a:r>
            <a:r>
              <a:rPr lang="en-GB" sz="2400" dirty="0">
                <a:latin typeface="Arial" panose="020B0604020202020204" pitchFamily="34" charset="0"/>
                <a:cs typeface="Arial" panose="020B0604020202020204" pitchFamily="34" charset="0"/>
              </a:rPr>
              <a:t> assocated with the </a:t>
            </a:r>
            <a:r>
              <a:rPr lang="en-GB" sz="2400" b="1" dirty="0">
                <a:solidFill>
                  <a:srgbClr val="0070C0"/>
                </a:solidFill>
                <a:latin typeface="Arial" panose="020B0604020202020204" pitchFamily="34" charset="0"/>
                <a:cs typeface="Arial" panose="020B0604020202020204" pitchFamily="34" charset="0"/>
              </a:rPr>
              <a:t>path 3→1→3</a:t>
            </a:r>
            <a:r>
              <a:rPr lang="en-GB" sz="2400" dirty="0">
                <a:latin typeface="Arial" panose="020B0604020202020204" pitchFamily="34" charset="0"/>
                <a:cs typeface="Arial" panose="020B0604020202020204" pitchFamily="34" charset="0"/>
              </a:rPr>
              <a:t>, is attached to </a:t>
            </a:r>
            <a:r>
              <a:rPr lang="en-GB" sz="2400" b="1" dirty="0">
                <a:solidFill>
                  <a:srgbClr val="0070C0"/>
                </a:solidFill>
                <a:latin typeface="Arial" panose="020B0604020202020204" pitchFamily="34" charset="0"/>
                <a:cs typeface="Arial" panose="020B0604020202020204" pitchFamily="34" charset="0"/>
              </a:rPr>
              <a:t>state-3</a:t>
            </a:r>
            <a:r>
              <a:rPr lang="en-GB" sz="2400" dirty="0">
                <a:latin typeface="Arial" panose="020B0604020202020204" pitchFamily="34" charset="0"/>
                <a:cs typeface="Arial" panose="020B0604020202020204" pitchFamily="34" charset="0"/>
              </a:rPr>
              <a:t> as it is looping after eliminating the </a:t>
            </a:r>
            <a:r>
              <a:rPr lang="en-GB" sz="2400" b="1" dirty="0">
                <a:solidFill>
                  <a:srgbClr val="0070C0"/>
                </a:solidFill>
                <a:latin typeface="Arial" panose="020B0604020202020204" pitchFamily="34" charset="0"/>
                <a:cs typeface="Arial" panose="020B0604020202020204" pitchFamily="34" charset="0"/>
              </a:rPr>
              <a:t>state-1</a:t>
            </a:r>
            <a:r>
              <a:rPr lang="en-GB" sz="2400" dirty="0">
                <a:latin typeface="Arial" panose="020B0604020202020204" pitchFamily="34" charset="0"/>
                <a:cs typeface="Arial" panose="020B0604020202020204" pitchFamily="34" charset="0"/>
              </a:rPr>
              <a:t> and connecting edge is </a:t>
            </a:r>
            <a:r>
              <a:rPr lang="en-GB" sz="2400" b="1" dirty="0">
                <a:solidFill>
                  <a:srgbClr val="0070C0"/>
                </a:solidFill>
                <a:latin typeface="Arial" panose="020B0604020202020204" pitchFamily="34" charset="0"/>
                <a:cs typeface="Arial" panose="020B0604020202020204" pitchFamily="34" charset="0"/>
              </a:rPr>
              <a:t>state -3 to state -3</a:t>
            </a:r>
            <a:endParaRPr lang="en-GB" sz="2400" b="1" dirty="0">
              <a:solidFill>
                <a:srgbClr val="0070C0"/>
              </a:solidFill>
              <a:latin typeface="Arial" panose="020B0604020202020204" pitchFamily="34" charset="0"/>
              <a:cs typeface="Arial" panose="020B0604020202020204" pitchFamily="34" charset="0"/>
            </a:endParaRPr>
          </a:p>
          <a:p>
            <a:pPr marL="1602740" lvl="3" indent="-240030" eaLnBrk="1" hangingPunct="1">
              <a:buClrTx/>
              <a:buSzTx/>
            </a:pPr>
            <a:r>
              <a:rPr lang="en-GB" sz="2400" dirty="0">
                <a:latin typeface="Arial" panose="020B0604020202020204" pitchFamily="34" charset="0"/>
                <a:cs typeface="Arial" panose="020B0604020202020204" pitchFamily="34" charset="0"/>
              </a:rPr>
              <a:t>Also the path starts from </a:t>
            </a:r>
            <a:r>
              <a:rPr lang="en-GB" sz="2400" b="1" dirty="0">
                <a:solidFill>
                  <a:srgbClr val="0070C0"/>
                </a:solidFill>
                <a:latin typeface="Arial" panose="020B0604020202020204" pitchFamily="34" charset="0"/>
                <a:cs typeface="Arial" panose="020B0604020202020204" pitchFamily="34" charset="0"/>
              </a:rPr>
              <a:t>state -3,</a:t>
            </a:r>
            <a:r>
              <a:rPr lang="en-GB" sz="2400" dirty="0">
                <a:latin typeface="Arial" panose="020B0604020202020204" pitchFamily="34" charset="0"/>
                <a:cs typeface="Arial" panose="020B0604020202020204" pitchFamily="34" charset="0"/>
              </a:rPr>
              <a:t> enters into</a:t>
            </a:r>
            <a:r>
              <a:rPr lang="en-GB" sz="2400" b="1" dirty="0">
                <a:solidFill>
                  <a:srgbClr val="0070C0"/>
                </a:solidFill>
                <a:latin typeface="Arial" panose="020B0604020202020204" pitchFamily="34" charset="0"/>
                <a:cs typeface="Arial" panose="020B0604020202020204" pitchFamily="34" charset="0"/>
              </a:rPr>
              <a:t> state -1 </a:t>
            </a:r>
            <a:r>
              <a:rPr lang="en-GB" sz="2400" dirty="0">
                <a:latin typeface="Arial" panose="020B0604020202020204" pitchFamily="34" charset="0"/>
                <a:cs typeface="Arial" panose="020B0604020202020204" pitchFamily="34" charset="0"/>
              </a:rPr>
              <a:t>and reaches </a:t>
            </a:r>
            <a:r>
              <a:rPr lang="en-GB" sz="2400" b="1" dirty="0">
                <a:solidFill>
                  <a:srgbClr val="0070C0"/>
                </a:solidFill>
                <a:latin typeface="Arial" panose="020B0604020202020204" pitchFamily="34" charset="0"/>
                <a:cs typeface="Arial" panose="020B0604020202020204" pitchFamily="34" charset="0"/>
              </a:rPr>
              <a:t>State - 2</a:t>
            </a:r>
            <a:r>
              <a:rPr lang="en-GB" sz="2400" dirty="0">
                <a:latin typeface="Arial" panose="020B0604020202020204" pitchFamily="34" charset="0"/>
                <a:cs typeface="Arial" panose="020B0604020202020204" pitchFamily="34" charset="0"/>
              </a:rPr>
              <a:t>.</a:t>
            </a:r>
            <a:endParaRPr lang="en-GB" sz="2400" dirty="0">
              <a:latin typeface="Arial" panose="020B0604020202020204" pitchFamily="34" charset="0"/>
              <a:cs typeface="Arial" panose="020B0604020202020204" pitchFamily="34" charset="0"/>
            </a:endParaRPr>
          </a:p>
          <a:p>
            <a:pPr marL="1602740" lvl="3" indent="-240030" defTabSz="914400" eaLnBrk="1" hangingPunct="1">
              <a:buClrTx/>
              <a:buSzTx/>
              <a:tabLst>
                <a:tab pos="1163955" algn="l"/>
              </a:tabLst>
            </a:pPr>
            <a:r>
              <a:rPr lang="en-GB" sz="2400" dirty="0">
                <a:latin typeface="Arial" panose="020B0604020202020204" pitchFamily="34" charset="0"/>
                <a:cs typeface="Arial" panose="020B0604020202020204" pitchFamily="34" charset="0"/>
              </a:rPr>
              <a:t>The string </a:t>
            </a:r>
            <a:r>
              <a:rPr lang="en-GB" sz="2400" b="1" dirty="0">
                <a:solidFill>
                  <a:srgbClr val="0070C0"/>
                </a:solidFill>
                <a:latin typeface="Arial" panose="020B0604020202020204" pitchFamily="34" charset="0"/>
                <a:cs typeface="Arial" panose="020B0604020202020204" pitchFamily="34" charset="0"/>
              </a:rPr>
              <a:t>‘11’ </a:t>
            </a:r>
            <a:r>
              <a:rPr lang="en-GB" sz="2400" dirty="0">
                <a:latin typeface="Arial" panose="020B0604020202020204" pitchFamily="34" charset="0"/>
                <a:cs typeface="Arial" panose="020B0604020202020204" pitchFamily="34" charset="0"/>
              </a:rPr>
              <a:t>associated with path </a:t>
            </a:r>
            <a:r>
              <a:rPr lang="en-GB" sz="2400" b="1" dirty="0">
                <a:solidFill>
                  <a:srgbClr val="0070C0"/>
                </a:solidFill>
                <a:latin typeface="Arial" panose="020B0604020202020204" pitchFamily="34" charset="0"/>
                <a:cs typeface="Arial" panose="020B0604020202020204" pitchFamily="34" charset="0"/>
              </a:rPr>
              <a:t>3→1→2 </a:t>
            </a:r>
            <a:r>
              <a:rPr lang="en-GB" sz="2400" dirty="0">
                <a:latin typeface="Arial" panose="020B0604020202020204" pitchFamily="34" charset="0"/>
                <a:cs typeface="Arial" panose="020B0604020202020204" pitchFamily="34" charset="0"/>
              </a:rPr>
              <a:t>is attached to to</a:t>
            </a:r>
            <a:r>
              <a:rPr lang="en-GB" sz="2400" b="1" dirty="0">
                <a:solidFill>
                  <a:srgbClr val="0070C0"/>
                </a:solidFill>
                <a:latin typeface="Arial" panose="020B0604020202020204" pitchFamily="34" charset="0"/>
                <a:cs typeface="Arial" panose="020B0604020202020204" pitchFamily="34" charset="0"/>
              </a:rPr>
              <a:t> state -2</a:t>
            </a:r>
            <a:r>
              <a:rPr lang="en-GB" sz="2400" dirty="0">
                <a:latin typeface="Arial" panose="020B0604020202020204" pitchFamily="34" charset="0"/>
                <a:cs typeface="Arial" panose="020B0604020202020204" pitchFamily="34" charset="0"/>
              </a:rPr>
              <a:t>,</a:t>
            </a:r>
            <a:r>
              <a:rPr lang="en-GB" sz="2400" dirty="0">
                <a:latin typeface="Arial" panose="020B0604020202020204" pitchFamily="34" charset="0"/>
                <a:cs typeface="Arial" panose="020B0604020202020204" pitchFamily="34" charset="0"/>
                <a:sym typeface="+mn-ea"/>
              </a:rPr>
              <a:t> </a:t>
            </a:r>
            <a:r>
              <a:rPr lang="en-GB" sz="2400" dirty="0">
                <a:latin typeface="Arial" panose="020B0604020202020204" pitchFamily="34" charset="0"/>
                <a:cs typeface="Arial" panose="020B0604020202020204" pitchFamily="34" charset="0"/>
                <a:sym typeface="+mn-ea"/>
              </a:rPr>
              <a:t>after eliminating the </a:t>
            </a:r>
            <a:r>
              <a:rPr lang="en-GB" sz="2400" b="1" dirty="0">
                <a:solidFill>
                  <a:srgbClr val="0070C0"/>
                </a:solidFill>
                <a:latin typeface="Arial" panose="020B0604020202020204" pitchFamily="34" charset="0"/>
                <a:cs typeface="Arial" panose="020B0604020202020204" pitchFamily="34" charset="0"/>
                <a:sym typeface="+mn-ea"/>
              </a:rPr>
              <a:t>state-1</a:t>
            </a:r>
            <a:r>
              <a:rPr lang="en-GB" sz="2400" dirty="0">
                <a:latin typeface="Arial" panose="020B0604020202020204" pitchFamily="34" charset="0"/>
                <a:cs typeface="Arial" panose="020B0604020202020204" pitchFamily="34" charset="0"/>
                <a:sym typeface="+mn-ea"/>
              </a:rPr>
              <a:t> and connecting edge is </a:t>
            </a:r>
            <a:r>
              <a:rPr lang="en-GB" sz="2400" b="1" dirty="0">
                <a:solidFill>
                  <a:srgbClr val="0070C0"/>
                </a:solidFill>
                <a:latin typeface="Arial" panose="020B0604020202020204" pitchFamily="34" charset="0"/>
                <a:cs typeface="Arial" panose="020B0604020202020204" pitchFamily="34" charset="0"/>
                <a:sym typeface="+mn-ea"/>
              </a:rPr>
              <a:t>state -3 to state -2</a:t>
            </a:r>
            <a:endParaRPr lang="en-GB" sz="2400" b="1" dirty="0">
              <a:solidFill>
                <a:srgbClr val="0070C0"/>
              </a:solidFill>
              <a:latin typeface="Arial" panose="020B0604020202020204" pitchFamily="34" charset="0"/>
              <a:cs typeface="Arial" panose="020B0604020202020204" pitchFamily="34" charset="0"/>
            </a:endParaRPr>
          </a:p>
          <a:p>
            <a:pPr marL="1611630" lvl="3" indent="-239395" eaLnBrk="1" hangingPunct="1">
              <a:buClrTx/>
              <a:buSzTx/>
            </a:pPr>
            <a:r>
              <a:rPr lang="en-GB" sz="2400" dirty="0">
                <a:latin typeface="Arial" panose="020B0604020202020204" pitchFamily="34" charset="0"/>
                <a:cs typeface="Arial" panose="020B0604020202020204" pitchFamily="34" charset="0"/>
              </a:rPr>
              <a:t>The resulting diagram is shown in below mentioned Figure. </a:t>
            </a:r>
            <a:endParaRPr sz="2400" dirty="0">
              <a:latin typeface="Arial" panose="020B0604020202020204" pitchFamily="34" charset="0"/>
              <a:cs typeface="Arial" panose="020B0604020202020204" pitchFamily="34" charset="0"/>
            </a:endParaRPr>
          </a:p>
          <a:p>
            <a:pPr lvl="2" eaLnBrk="1" hangingPunct="1">
              <a:buClrTx/>
              <a:buSzTx/>
              <a:buFont typeface="Arial" panose="020B0604020202020204" pitchFamily="34" charset="0"/>
            </a:pPr>
            <a:endParaRPr sz="2400" dirty="0">
              <a:latin typeface="Arial" panose="020B0604020202020204" pitchFamily="34" charset="0"/>
              <a:cs typeface="Arial" panose="020B0604020202020204" pitchFamily="34" charset="0"/>
            </a:endParaRPr>
          </a:p>
          <a:p>
            <a:pPr eaLnBrk="1" hangingPunct="1">
              <a:buClrTx/>
              <a:buSzTx/>
              <a:buFont typeface="Arial" panose="020B0604020202020204" pitchFamily="34" charset="0"/>
            </a:pPr>
            <a:endParaRPr sz="2400" dirty="0"/>
          </a:p>
          <a:p>
            <a:pPr eaLnBrk="1" hangingPunct="1">
              <a:buClrTx/>
              <a:buSzTx/>
              <a:buFont typeface="Arial" panose="020B0604020202020204" pitchFamily="34" charset="0"/>
            </a:pPr>
            <a:endParaRPr sz="2600" dirty="0"/>
          </a:p>
          <a:p>
            <a:pPr marL="0" indent="0" eaLnBrk="1" hangingPunct="1">
              <a:buClrTx/>
              <a:buSzTx/>
              <a:buFont typeface="Arial" panose="020B0604020202020204" pitchFamily="34" charset="0"/>
              <a:buNone/>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p:txBody>
      </p:sp>
      <p:pic>
        <p:nvPicPr>
          <p:cNvPr id="61444" name="Picture 4"/>
          <p:cNvPicPr>
            <a:picLocks noGrp="1" noChangeAspect="1"/>
          </p:cNvPicPr>
          <p:nvPr>
            <p:ph sz="quarter" idx="2"/>
          </p:nvPr>
        </p:nvPicPr>
        <p:blipFill>
          <a:blip r:embed="rId1"/>
          <a:srcRect/>
          <a:stretch>
            <a:fillRect/>
          </a:stretch>
        </p:blipFill>
        <p:spPr>
          <a:xfrm>
            <a:off x="2065020" y="4901565"/>
            <a:ext cx="3200400" cy="1885950"/>
          </a:xfrm>
        </p:spPr>
      </p:pic>
      <p:pic>
        <p:nvPicPr>
          <p:cNvPr id="61445" name="Picture 6"/>
          <p:cNvPicPr>
            <a:picLocks noGrp="1" noChangeAspect="1"/>
          </p:cNvPicPr>
          <p:nvPr>
            <p:ph sz="quarter" idx="3"/>
          </p:nvPr>
        </p:nvPicPr>
        <p:blipFill>
          <a:blip r:embed="rId2"/>
          <a:srcRect/>
          <a:stretch>
            <a:fillRect/>
          </a:stretch>
        </p:blipFill>
        <p:spPr>
          <a:xfrm>
            <a:off x="7226300" y="4923155"/>
            <a:ext cx="3733800" cy="1781175"/>
          </a:xfrm>
        </p:spPr>
      </p:pic>
      <p:pic>
        <p:nvPicPr>
          <p:cNvPr id="2" name="Picture 1"/>
          <p:cNvPicPr>
            <a:picLocks noChangeAspect="1"/>
          </p:cNvPicPr>
          <p:nvPr/>
        </p:nvPicPr>
        <p:blipFill>
          <a:blip r:embed="rId3"/>
          <a:stretch>
            <a:fillRect/>
          </a:stretch>
        </p:blipFill>
        <p:spPr>
          <a:xfrm>
            <a:off x="5705475" y="5825490"/>
            <a:ext cx="781050" cy="5429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58445" y="346710"/>
            <a:ext cx="11744325" cy="6441440"/>
          </a:xfrm>
          <a:prstGeom prst="rect">
            <a:avLst/>
          </a:prstGeom>
          <a:noFill/>
        </p:spPr>
        <p:txBody>
          <a:bodyPr wrap="square" rtlCol="0" anchor="t">
            <a:noAutofit/>
          </a:bodyPr>
          <a:p>
            <a:pPr marL="1198880" indent="-1198880" eaLnBrk="1" hangingPunct="1">
              <a:buClrTx/>
              <a:buSzTx/>
              <a:buFont typeface="Arial" panose="020B0604020202020204" pitchFamily="34" charset="0"/>
              <a:buNone/>
            </a:pPr>
            <a:r>
              <a:rPr lang="en-GB" sz="2800" b="1" dirty="0">
                <a:solidFill>
                  <a:srgbClr val="FF0000"/>
                </a:solidFill>
                <a:sym typeface="+mn-ea"/>
              </a:rPr>
              <a:t>Step-2 : It is observered that after e</a:t>
            </a:r>
            <a:r>
              <a:rPr sz="2800" b="1" dirty="0">
                <a:solidFill>
                  <a:srgbClr val="FF0000"/>
                </a:solidFill>
                <a:sym typeface="+mn-ea"/>
              </a:rPr>
              <a:t>liminat</a:t>
            </a:r>
            <a:r>
              <a:rPr lang="en-GB" sz="2800" b="1" dirty="0">
                <a:solidFill>
                  <a:srgbClr val="FF0000"/>
                </a:solidFill>
                <a:sym typeface="+mn-ea"/>
              </a:rPr>
              <a:t>ing</a:t>
            </a:r>
            <a:r>
              <a:rPr sz="2800" b="1" dirty="0">
                <a:solidFill>
                  <a:srgbClr val="FF0000"/>
                </a:solidFill>
                <a:sym typeface="+mn-ea"/>
              </a:rPr>
              <a:t> </a:t>
            </a:r>
            <a:r>
              <a:rPr lang="en-GB" sz="2800" b="1" dirty="0">
                <a:solidFill>
                  <a:srgbClr val="FF0000"/>
                </a:solidFill>
                <a:sym typeface="+mn-ea"/>
              </a:rPr>
              <a:t>the Intermediate state -1,  we are left out with  two state automata and the corresponding Regular Expression is obtained by mapping,  with genaralized Transition Diagram as indicated in the below diagram,  </a:t>
            </a:r>
            <a:endParaRPr lang="en-GB" sz="2800" b="1" dirty="0">
              <a:solidFill>
                <a:srgbClr val="FF0000"/>
              </a:solidFill>
              <a:sym typeface="+mn-ea"/>
            </a:endParaRPr>
          </a:p>
          <a:p>
            <a:pPr marL="285750" indent="-285750" eaLnBrk="1" hangingPunct="1">
              <a:buClrTx/>
              <a:buSzTx/>
              <a:buFont typeface="Arial" panose="020B0604020202020204" pitchFamily="34" charset="0"/>
              <a:buChar char="•"/>
            </a:pPr>
            <a:endParaRPr lang="en-GB" sz="2800" b="1" dirty="0">
              <a:solidFill>
                <a:srgbClr val="FF0000"/>
              </a:solidFill>
              <a:sym typeface="+mn-ea"/>
            </a:endParaRPr>
          </a:p>
          <a:p>
            <a:pPr marL="285750" indent="-285750" eaLnBrk="1" hangingPunct="1">
              <a:buClrTx/>
              <a:buSzTx/>
              <a:buFont typeface="Arial" panose="020B0604020202020204" pitchFamily="34" charset="0"/>
              <a:buChar char="•"/>
            </a:pPr>
            <a:endParaRPr lang="en-GB" sz="2800" b="1" dirty="0">
              <a:solidFill>
                <a:srgbClr val="FF0000"/>
              </a:solidFill>
              <a:sym typeface="+mn-ea"/>
            </a:endParaRPr>
          </a:p>
          <a:p>
            <a:pPr marL="285750" indent="-285750" eaLnBrk="1" hangingPunct="1">
              <a:buClrTx/>
              <a:buSzTx/>
              <a:buFont typeface="Arial" panose="020B0604020202020204" pitchFamily="34" charset="0"/>
              <a:buChar char="•"/>
            </a:pPr>
            <a:endParaRPr lang="en-GB" sz="2800" b="1" dirty="0">
              <a:solidFill>
                <a:srgbClr val="FF0000"/>
              </a:solidFill>
              <a:sym typeface="+mn-ea"/>
            </a:endParaRPr>
          </a:p>
          <a:p>
            <a:pPr marL="285750" indent="-285750" eaLnBrk="1" hangingPunct="1">
              <a:buClrTx/>
              <a:buSzTx/>
              <a:buFont typeface="Arial" panose="020B0604020202020204" pitchFamily="34" charset="0"/>
              <a:buChar char="•"/>
            </a:pPr>
            <a:endParaRPr dirty="0">
              <a:sym typeface="+mn-ea"/>
            </a:endParaRPr>
          </a:p>
          <a:p>
            <a:pPr marL="285750" indent="-285750" eaLnBrk="1" hangingPunct="1">
              <a:buClrTx/>
              <a:buSzTx/>
              <a:buFont typeface="Arial" panose="020B0604020202020204" pitchFamily="34" charset="0"/>
              <a:buChar char="•"/>
            </a:pPr>
            <a:endParaRPr dirty="0">
              <a:sym typeface="+mn-ea"/>
            </a:endParaRPr>
          </a:p>
          <a:p>
            <a:pPr marL="285750" indent="-285750" eaLnBrk="1" hangingPunct="1">
              <a:buClrTx/>
              <a:buSzTx/>
              <a:buFont typeface="Arial" panose="020B0604020202020204" pitchFamily="34" charset="0"/>
              <a:buChar char="•"/>
            </a:pPr>
            <a:endParaRPr dirty="0">
              <a:sym typeface="+mn-ea"/>
            </a:endParaRPr>
          </a:p>
          <a:p>
            <a:pPr marL="1657350" lvl="3" indent="-285750" eaLnBrk="1" hangingPunct="1">
              <a:buClrTx/>
              <a:buSzTx/>
              <a:buFont typeface="Arial" panose="020B0604020202020204" pitchFamily="34" charset="0"/>
              <a:buChar char="•"/>
            </a:pPr>
            <a:r>
              <a:rPr lang="en-GB" sz="2400" b="1" dirty="0">
                <a:sym typeface="+mn-ea"/>
              </a:rPr>
              <a:t>R</a:t>
            </a:r>
            <a:r>
              <a:rPr lang="en-GB" sz="2400" dirty="0">
                <a:sym typeface="+mn-ea"/>
              </a:rPr>
              <a:t> = </a:t>
            </a:r>
            <a:r>
              <a:rPr lang="en-GB" altLang="en-US" sz="2400" b="1" noProof="0" dirty="0" smtClean="0">
                <a:ln>
                  <a:noFill/>
                </a:ln>
                <a:solidFill>
                  <a:srgbClr val="0070C0"/>
                </a:solidFill>
                <a:effectLst/>
                <a:uLnTx/>
                <a:uFillTx/>
                <a:sym typeface="+mn-ea"/>
              </a:rPr>
              <a:t>0 + 10</a:t>
            </a:r>
            <a:r>
              <a:rPr lang="en-GB" sz="2400" dirty="0">
                <a:sym typeface="+mn-ea"/>
              </a:rPr>
              <a:t>,  </a:t>
            </a:r>
            <a:r>
              <a:rPr lang="en-GB" sz="2400" b="1" dirty="0">
                <a:sym typeface="+mn-ea"/>
              </a:rPr>
              <a:t>S </a:t>
            </a:r>
            <a:r>
              <a:rPr lang="en-GB" sz="2400" dirty="0">
                <a:sym typeface="+mn-ea"/>
              </a:rPr>
              <a:t>= </a:t>
            </a:r>
            <a:r>
              <a:rPr lang="en-GB" altLang="en-US" sz="2400" b="1" noProof="0" dirty="0" smtClean="0">
                <a:ln>
                  <a:noFill/>
                </a:ln>
                <a:solidFill>
                  <a:srgbClr val="0070C0"/>
                </a:solidFill>
                <a:effectLst/>
                <a:uLnTx/>
                <a:uFillTx/>
                <a:sym typeface="+mn-ea"/>
              </a:rPr>
              <a:t>11</a:t>
            </a:r>
            <a:r>
              <a:rPr lang="en-GB" sz="2400" dirty="0">
                <a:sym typeface="+mn-ea"/>
              </a:rPr>
              <a:t>,</a:t>
            </a:r>
            <a:r>
              <a:rPr lang="en-GB" sz="2400" b="1" dirty="0">
                <a:sym typeface="+mn-ea"/>
              </a:rPr>
              <a:t> U</a:t>
            </a:r>
            <a:r>
              <a:rPr lang="en-GB" sz="2400" dirty="0">
                <a:sym typeface="+mn-ea"/>
              </a:rPr>
              <a:t> = </a:t>
            </a:r>
            <a:r>
              <a:rPr lang="en-GB" altLang="en-US" sz="2400" b="1" noProof="0" dirty="0" smtClean="0">
                <a:ln>
                  <a:noFill/>
                </a:ln>
                <a:solidFill>
                  <a:srgbClr val="0070C0"/>
                </a:solidFill>
                <a:effectLst/>
                <a:uLnTx/>
                <a:uFillTx/>
                <a:sym typeface="+mn-ea"/>
              </a:rPr>
              <a:t>0 + 1</a:t>
            </a:r>
            <a:r>
              <a:rPr lang="en-GB" sz="2400" dirty="0">
                <a:sym typeface="+mn-ea"/>
              </a:rPr>
              <a:t> and </a:t>
            </a:r>
            <a:r>
              <a:rPr lang="en-GB" sz="2400" b="1" dirty="0">
                <a:sym typeface="+mn-ea"/>
              </a:rPr>
              <a:t>T</a:t>
            </a:r>
            <a:r>
              <a:rPr lang="en-GB" sz="2400" dirty="0">
                <a:sym typeface="+mn-ea"/>
              </a:rPr>
              <a:t> =</a:t>
            </a:r>
            <a:r>
              <a:rPr lang="en-GB" altLang="en-US" sz="2400" b="1" noProof="0" dirty="0" smtClean="0">
                <a:ln>
                  <a:noFill/>
                </a:ln>
                <a:solidFill>
                  <a:srgbClr val="0070C0"/>
                </a:solidFill>
                <a:effectLst/>
                <a:uLnTx/>
                <a:uFillTx/>
                <a:sym typeface="+mn-ea"/>
              </a:rPr>
              <a:t> Ø</a:t>
            </a:r>
            <a:endParaRPr lang="en-GB" altLang="en-US" sz="2400" b="1" noProof="0" dirty="0" smtClean="0">
              <a:ln>
                <a:noFill/>
              </a:ln>
              <a:solidFill>
                <a:srgbClr val="0070C0"/>
              </a:solidFill>
              <a:effectLst/>
              <a:uLnTx/>
              <a:uFillTx/>
              <a:sym typeface="+mn-ea"/>
            </a:endParaRPr>
          </a:p>
          <a:p>
            <a:pPr marL="1657350" lvl="3" indent="-285750" eaLnBrk="1" hangingPunct="1">
              <a:buClrTx/>
              <a:buSzTx/>
              <a:buFont typeface="Arial" panose="020B0604020202020204" pitchFamily="34" charset="0"/>
              <a:buChar char="•"/>
            </a:pPr>
            <a:r>
              <a:rPr lang="en-GB" sz="2400" dirty="0">
                <a:sym typeface="+mn-ea"/>
              </a:rPr>
              <a:t>Therefore the Corresponding Regular Expression is :</a:t>
            </a:r>
            <a:endParaRPr lang="en-GB" sz="2400" dirty="0">
              <a:sym typeface="+mn-ea"/>
            </a:endParaRPr>
          </a:p>
          <a:p>
            <a:pPr lvl="3" indent="0" eaLnBrk="1" hangingPunct="1">
              <a:buClrTx/>
              <a:buSzTx/>
              <a:buFont typeface="Arial" panose="020B0604020202020204" pitchFamily="34" charset="0"/>
              <a:buNone/>
            </a:pPr>
            <a:r>
              <a:rPr lang="en-GB" sz="2400" dirty="0">
                <a:sym typeface="+mn-ea"/>
              </a:rPr>
              <a:t>    </a:t>
            </a:r>
            <a:r>
              <a:rPr lang="en-GB" sz="2400" b="1" dirty="0">
                <a:solidFill>
                  <a:srgbClr val="FF0000"/>
                </a:solidFill>
                <a:sym typeface="+mn-ea"/>
              </a:rPr>
              <a:t> RE</a:t>
            </a:r>
            <a:r>
              <a:rPr lang="en-GB" sz="2400" dirty="0">
                <a:sym typeface="+mn-ea"/>
              </a:rPr>
              <a:t> = </a:t>
            </a:r>
            <a:r>
              <a:rPr lang="en-US" sz="2400" b="1" noProof="0" dirty="0" smtClean="0">
                <a:ln>
                  <a:noFill/>
                </a:ln>
                <a:solidFill>
                  <a:srgbClr val="0070C0"/>
                </a:solidFill>
                <a:effectLst/>
                <a:uLnTx/>
                <a:uFillTx/>
                <a:sym typeface="+mn-ea"/>
              </a:rPr>
              <a:t>(R+SU*T)*SU*</a:t>
            </a:r>
            <a:r>
              <a:rPr lang="en-GB" altLang="en-US" sz="2400" b="1" noProof="0" dirty="0" smtClean="0">
                <a:ln>
                  <a:noFill/>
                </a:ln>
                <a:solidFill>
                  <a:srgbClr val="0070C0"/>
                </a:solidFill>
                <a:effectLst/>
                <a:uLnTx/>
                <a:uFillTx/>
                <a:sym typeface="+mn-ea"/>
              </a:rPr>
              <a:t> </a:t>
            </a:r>
            <a:endParaRPr lang="en-GB" altLang="en-US"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GB" altLang="en-US" sz="2400" b="1" noProof="0" dirty="0" smtClean="0">
                <a:ln>
                  <a:noFill/>
                </a:ln>
                <a:solidFill>
                  <a:srgbClr val="0070C0"/>
                </a:solidFill>
                <a:effectLst/>
                <a:uLnTx/>
                <a:uFillTx/>
                <a:sym typeface="+mn-ea"/>
              </a:rPr>
              <a:t>                              = (( 0 + 10) +  (11) (0 + 1)* </a:t>
            </a:r>
            <a:r>
              <a:rPr lang="en-GB" alt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 11(0+1)* → </a:t>
            </a:r>
            <a:r>
              <a:rPr lang="en-GB" sz="2400" dirty="0">
                <a:latin typeface="Arial" panose="020B0604020202020204" pitchFamily="34" charset="0"/>
                <a:cs typeface="Arial" panose="020B0604020202020204" pitchFamily="34" charset="0"/>
                <a:sym typeface="+mn-ea"/>
              </a:rPr>
              <a:t>Applying Law - </a:t>
            </a:r>
            <a:r>
              <a:rPr lang="en-GB"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L Ø = Ø </a:t>
            </a:r>
            <a:endParaRPr lang="en-GB"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endParaRPr>
          </a:p>
          <a:p>
            <a:pPr marL="0" lvl="3" indent="0" eaLnBrk="1" hangingPunct="1">
              <a:buClrTx/>
              <a:buSzTx/>
              <a:buFont typeface="Arial" panose="020B0604020202020204" pitchFamily="34" charset="0"/>
              <a:buNone/>
            </a:pPr>
            <a:r>
              <a:rPr lang="en-GB" alt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                         = </a:t>
            </a:r>
            <a:r>
              <a:rPr lang="en-GB" altLang="en-US" sz="2400" b="1" noProof="0" dirty="0" smtClean="0">
                <a:ln>
                  <a:noFill/>
                </a:ln>
                <a:solidFill>
                  <a:srgbClr val="0070C0"/>
                </a:solidFill>
                <a:effectLst/>
                <a:uLnTx/>
                <a:uFillTx/>
                <a:sym typeface="+mn-ea"/>
              </a:rPr>
              <a:t>(( 0 + 10) +   </a:t>
            </a:r>
            <a:r>
              <a:rPr lang="en-GB" alt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 11(0+1)*  </a:t>
            </a:r>
            <a:r>
              <a:rPr lang="en-GB" sz="2400" dirty="0">
                <a:latin typeface="Arial" panose="020B0604020202020204" pitchFamily="34" charset="0"/>
                <a:cs typeface="Arial" panose="020B0604020202020204" pitchFamily="34" charset="0"/>
                <a:sym typeface="+mn-ea"/>
              </a:rPr>
              <a:t>→ Applying Laws -</a:t>
            </a:r>
            <a:r>
              <a:rPr lang="en-GB" sz="2400" dirty="0">
                <a:sym typeface="+mn-ea"/>
              </a:rPr>
              <a:t> </a:t>
            </a:r>
            <a:r>
              <a:rPr lang="en-GB"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L +</a:t>
            </a:r>
            <a:r>
              <a:rPr lang="en-GB" sz="2400" dirty="0">
                <a:sym typeface="+mn-ea"/>
              </a:rPr>
              <a:t> </a:t>
            </a:r>
            <a:r>
              <a:rPr lang="en-GB"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Ø = Ԑ </a:t>
            </a:r>
            <a:endParaRPr sz="2400" dirty="0">
              <a:solidFill>
                <a:srgbClr val="FF0000"/>
              </a:solidFill>
            </a:endParaRPr>
          </a:p>
          <a:p>
            <a:pPr lvl="3" indent="0" eaLnBrk="1" hangingPunct="1">
              <a:buClrTx/>
              <a:buSzTx/>
              <a:buFont typeface="Arial" panose="020B0604020202020204" pitchFamily="34" charset="0"/>
              <a:buNone/>
            </a:pPr>
            <a:r>
              <a:rPr lang="en-GB" altLang="en-US"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         </a:t>
            </a:r>
            <a:r>
              <a:rPr lang="en-GB"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 </a:t>
            </a:r>
            <a:r>
              <a:rPr lang="en-GB" altLang="en-US"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(0+10)*11(0+1)*</a:t>
            </a:r>
            <a:endParaRPr sz="2400" dirty="0">
              <a:solidFill>
                <a:srgbClr val="FF0000"/>
              </a:solidFill>
            </a:endParaRPr>
          </a:p>
          <a:p>
            <a:pPr lvl="3" eaLnBrk="1" hangingPunct="1">
              <a:buClrTx/>
              <a:buSzTx/>
            </a:pPr>
            <a:r>
              <a:rPr lang="en-GB" sz="2400" b="1" dirty="0">
                <a:solidFill>
                  <a:srgbClr val="FF0000"/>
                </a:solidFill>
                <a:sym typeface="+mn-ea"/>
              </a:rPr>
              <a:t>        </a:t>
            </a:r>
            <a:endParaRPr lang="en-GB" sz="2400" b="1" dirty="0">
              <a:solidFill>
                <a:srgbClr val="FF0000"/>
              </a:solidFill>
              <a:sym typeface="+mn-ea"/>
            </a:endParaRPr>
          </a:p>
        </p:txBody>
      </p:sp>
      <p:pic>
        <p:nvPicPr>
          <p:cNvPr id="61445" name="Picture 6"/>
          <p:cNvPicPr>
            <a:picLocks noGrp="1" noChangeAspect="1"/>
          </p:cNvPicPr>
          <p:nvPr>
            <p:ph sz="quarter" idx="3"/>
          </p:nvPr>
        </p:nvPicPr>
        <p:blipFill>
          <a:blip r:embed="rId1"/>
          <a:srcRect/>
          <a:stretch>
            <a:fillRect/>
          </a:stretch>
        </p:blipFill>
        <p:spPr>
          <a:xfrm>
            <a:off x="1358900" y="2237105"/>
            <a:ext cx="3733800" cy="1781175"/>
          </a:xfrm>
        </p:spPr>
      </p:pic>
      <p:pic>
        <p:nvPicPr>
          <p:cNvPr id="57348" name="Picture 4"/>
          <p:cNvPicPr>
            <a:picLocks noChangeAspect="1"/>
          </p:cNvPicPr>
          <p:nvPr/>
        </p:nvPicPr>
        <p:blipFill>
          <a:blip r:embed="rId2"/>
          <a:stretch>
            <a:fillRect/>
          </a:stretch>
        </p:blipFill>
        <p:spPr>
          <a:xfrm>
            <a:off x="7071360" y="2273300"/>
            <a:ext cx="3564890" cy="1430655"/>
          </a:xfrm>
          <a:prstGeom prst="rect">
            <a:avLst/>
          </a:prstGeom>
          <a:noFill/>
          <a:ln w="9525">
            <a:noFill/>
          </a:ln>
        </p:spPr>
      </p:pic>
      <p:sp>
        <p:nvSpPr>
          <p:cNvPr id="14" name="Text Box 13"/>
          <p:cNvSpPr txBox="1"/>
          <p:nvPr/>
        </p:nvSpPr>
        <p:spPr>
          <a:xfrm>
            <a:off x="7373620" y="3810000"/>
            <a:ext cx="4251960" cy="368300"/>
          </a:xfrm>
          <a:prstGeom prst="rect">
            <a:avLst/>
          </a:prstGeom>
          <a:noFill/>
        </p:spPr>
        <p:txBody>
          <a:bodyPr wrap="square" rtlCol="0">
            <a:spAutoFit/>
          </a:bodyPr>
          <a:p>
            <a:r>
              <a:rPr lang="en-IN" altLang="en-US">
                <a:solidFill>
                  <a:srgbClr val="0070C0"/>
                </a:solidFill>
              </a:rPr>
              <a:t>Figure - 1</a:t>
            </a:r>
            <a:r>
              <a:rPr lang="en-GB" altLang="en-IN">
                <a:solidFill>
                  <a:srgbClr val="0070C0"/>
                </a:solidFill>
              </a:rPr>
              <a:t>. Genarlized Two State Automata</a:t>
            </a:r>
            <a:endParaRPr lang="en-GB" altLang="en-IN">
              <a:solidFill>
                <a:srgbClr val="0070C0"/>
              </a:solidFill>
            </a:endParaRPr>
          </a:p>
        </p:txBody>
      </p:sp>
      <p:pic>
        <p:nvPicPr>
          <p:cNvPr id="7" name="Picture 6"/>
          <p:cNvPicPr>
            <a:picLocks noChangeAspect="1"/>
          </p:cNvPicPr>
          <p:nvPr/>
        </p:nvPicPr>
        <p:blipFill>
          <a:blip r:embed="rId3"/>
          <a:stretch>
            <a:fillRect/>
          </a:stretch>
        </p:blipFill>
        <p:spPr>
          <a:xfrm>
            <a:off x="5705475" y="3472815"/>
            <a:ext cx="781050" cy="5429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87655" y="240665"/>
            <a:ext cx="7170420" cy="6444615"/>
          </a:xfrm>
          <a:prstGeom prst="rect">
            <a:avLst/>
          </a:prstGeom>
          <a:noFill/>
        </p:spPr>
        <p:txBody>
          <a:bodyPr wrap="square" rtlCol="0">
            <a:noAutofit/>
          </a:bodyPr>
          <a:p>
            <a:r>
              <a:rPr lang="en-GB" altLang="en-US" sz="3200" b="1">
                <a:solidFill>
                  <a:srgbClr val="FF0000"/>
                </a:solidFill>
              </a:rPr>
              <a:t>Algebraic Laws for Regular Expression :</a:t>
            </a:r>
            <a:endParaRPr lang="en-GB" altLang="en-US" sz="3200" b="1">
              <a:solidFill>
                <a:srgbClr val="FF0000"/>
              </a:solidFill>
            </a:endParaRPr>
          </a:p>
          <a:p>
            <a:pPr marL="514350" indent="-89535">
              <a:buAutoNum type="arabicPeriod"/>
            </a:pPr>
            <a:r>
              <a:rPr lang="en-GB" altLang="en-US" sz="2800">
                <a:latin typeface="Arial" panose="020B0604020202020204" pitchFamily="34" charset="0"/>
                <a:cs typeface="Arial" panose="020B0604020202020204" pitchFamily="34" charset="0"/>
              </a:rPr>
              <a:t> </a:t>
            </a:r>
            <a:r>
              <a:rPr lang="en-GB" altLang="en-US" sz="2800" b="1">
                <a:latin typeface="Arial" panose="020B0604020202020204" pitchFamily="34" charset="0"/>
                <a:cs typeface="Arial" panose="020B0604020202020204" pitchFamily="34" charset="0"/>
              </a:rPr>
              <a:t>Assocaitive and Commutative </a:t>
            </a:r>
            <a:endParaRPr lang="en-GB" altLang="en-US" sz="2800" b="1">
              <a:latin typeface="Arial" panose="020B0604020202020204" pitchFamily="34" charset="0"/>
              <a:cs typeface="Arial" panose="020B0604020202020204" pitchFamily="34" charset="0"/>
            </a:endParaRPr>
          </a:p>
          <a:p>
            <a:pPr marL="424815" indent="0">
              <a:buNone/>
            </a:pPr>
            <a:r>
              <a:rPr lang="en-GB" altLang="en-US" sz="2800" b="1">
                <a:latin typeface="Arial" panose="020B0604020202020204" pitchFamily="34" charset="0"/>
                <a:cs typeface="Arial" panose="020B0604020202020204" pitchFamily="34" charset="0"/>
              </a:rPr>
              <a:t>    ( L, M are Two langauges)</a:t>
            </a:r>
            <a:endParaRPr lang="en-GB" altLang="en-US" sz="2800" b="1">
              <a:latin typeface="Arial" panose="020B0604020202020204" pitchFamily="34" charset="0"/>
              <a:cs typeface="Arial" panose="020B0604020202020204" pitchFamily="34" charset="0"/>
            </a:endParaRPr>
          </a:p>
          <a:p>
            <a:pPr marL="882015" lvl="1" indent="457200">
              <a:buNone/>
            </a:pPr>
            <a:r>
              <a:rPr lang="en-GB" altLang="en-US" sz="2400" b="1">
                <a:solidFill>
                  <a:srgbClr val="0070C0"/>
                </a:solidFill>
                <a:latin typeface="Arial" panose="020B0604020202020204" pitchFamily="34" charset="0"/>
                <a:cs typeface="Arial" panose="020B0604020202020204" pitchFamily="34" charset="0"/>
              </a:rPr>
              <a:t>a. L + M = M + L </a:t>
            </a:r>
            <a:endParaRPr lang="en-GB" altLang="en-US" sz="2400" b="1">
              <a:solidFill>
                <a:srgbClr val="0070C0"/>
              </a:solidFill>
              <a:latin typeface="Arial" panose="020B0604020202020204" pitchFamily="34" charset="0"/>
              <a:cs typeface="Arial" panose="020B0604020202020204" pitchFamily="34" charset="0"/>
            </a:endParaRPr>
          </a:p>
          <a:p>
            <a:pPr marL="882015" lvl="1" indent="457200">
              <a:buNone/>
            </a:pPr>
            <a:r>
              <a:rPr lang="en-GB" altLang="en-US" sz="2400" b="1">
                <a:solidFill>
                  <a:srgbClr val="0070C0"/>
                </a:solidFill>
                <a:latin typeface="Arial" panose="020B0604020202020204" pitchFamily="34" charset="0"/>
                <a:cs typeface="Arial" panose="020B0604020202020204" pitchFamily="34" charset="0"/>
              </a:rPr>
              <a:t>b. (L + M) + N = L + ( M + N )</a:t>
            </a:r>
            <a:endParaRPr lang="en-GB" altLang="en-US" sz="2400" b="1">
              <a:solidFill>
                <a:srgbClr val="0070C0"/>
              </a:solidFill>
              <a:latin typeface="Arial" panose="020B0604020202020204" pitchFamily="34" charset="0"/>
              <a:cs typeface="Arial" panose="020B0604020202020204" pitchFamily="34" charset="0"/>
            </a:endParaRPr>
          </a:p>
          <a:p>
            <a:pPr marL="882015" lvl="1" indent="457200">
              <a:buNone/>
            </a:pPr>
            <a:r>
              <a:rPr lang="en-GB" altLang="en-US" sz="2400" b="1">
                <a:solidFill>
                  <a:srgbClr val="0070C0"/>
                </a:solidFill>
                <a:latin typeface="Arial" panose="020B0604020202020204" pitchFamily="34" charset="0"/>
                <a:cs typeface="Arial" panose="020B0604020202020204" pitchFamily="34" charset="0"/>
              </a:rPr>
              <a:t>c. (LM)N = L(MN) →Note : LM &lt;&gt; ML</a:t>
            </a:r>
            <a:endParaRPr lang="en-GB" altLang="en-US" sz="2400" b="1">
              <a:solidFill>
                <a:srgbClr val="0070C0"/>
              </a:solidFill>
              <a:latin typeface="Arial" panose="020B0604020202020204" pitchFamily="34" charset="0"/>
              <a:cs typeface="Arial" panose="020B0604020202020204" pitchFamily="34" charset="0"/>
            </a:endParaRPr>
          </a:p>
          <a:p>
            <a:pPr marL="424815" indent="0">
              <a:buNone/>
            </a:pPr>
            <a:r>
              <a:rPr lang="en-GB" altLang="en-US" sz="2800" b="1">
                <a:latin typeface="Arial" panose="020B0604020202020204" pitchFamily="34" charset="0"/>
                <a:cs typeface="Arial" panose="020B0604020202020204" pitchFamily="34" charset="0"/>
              </a:rPr>
              <a:t>2.  Identities and Annihiilators:</a:t>
            </a:r>
            <a:endParaRPr lang="en-GB" altLang="en-US" sz="2800" b="1">
              <a:latin typeface="Arial" panose="020B0604020202020204" pitchFamily="34" charset="0"/>
              <a:cs typeface="Arial" panose="020B0604020202020204" pitchFamily="34" charset="0"/>
            </a:endParaRPr>
          </a:p>
          <a:p>
            <a:pPr marL="882015" lvl="1" indent="457200">
              <a:buNone/>
            </a:pPr>
            <a:r>
              <a:rPr lang="en-GB" altLang="en-US" sz="2400" b="1">
                <a:solidFill>
                  <a:srgbClr val="0070C0"/>
                </a:solidFill>
              </a:rPr>
              <a:t>a. </a:t>
            </a:r>
            <a:r>
              <a:rPr lang="en-GB" altLang="en-US" sz="2400" b="1">
                <a:solidFill>
                  <a:srgbClr val="0070C0"/>
                </a:solidFill>
                <a:latin typeface="Arial" panose="020B0604020202020204" pitchFamily="34" charset="0"/>
                <a:cs typeface="Arial" panose="020B0604020202020204" pitchFamily="34" charset="0"/>
              </a:rPr>
              <a:t>Ø + L = L + </a:t>
            </a:r>
            <a:r>
              <a:rPr lang="en-GB" altLang="en-US" sz="2400" b="1">
                <a:solidFill>
                  <a:srgbClr val="0070C0"/>
                </a:solidFill>
                <a:latin typeface="Arial" panose="020B0604020202020204" pitchFamily="34" charset="0"/>
                <a:cs typeface="Arial" panose="020B0604020202020204" pitchFamily="34" charset="0"/>
                <a:sym typeface="+mn-ea"/>
              </a:rPr>
              <a:t>Ø = L</a:t>
            </a:r>
            <a:endParaRPr lang="en-GB" altLang="en-US" sz="2400" b="1">
              <a:solidFill>
                <a:srgbClr val="0070C0"/>
              </a:solidFill>
              <a:latin typeface="Arial" panose="020B0604020202020204" pitchFamily="34" charset="0"/>
              <a:cs typeface="Arial" panose="020B0604020202020204" pitchFamily="34" charset="0"/>
              <a:sym typeface="+mn-ea"/>
            </a:endParaRPr>
          </a:p>
          <a:p>
            <a:pPr marL="882015" lvl="1" indent="457200">
              <a:buNone/>
            </a:pPr>
            <a:r>
              <a:rPr lang="en-GB" altLang="en-US" sz="2400" b="1">
                <a:solidFill>
                  <a:srgbClr val="0070C0"/>
                </a:solidFill>
              </a:rPr>
              <a:t>b. </a:t>
            </a:r>
            <a:r>
              <a:rPr lang="en-GB" altLang="en-US" sz="2400" b="1">
                <a:solidFill>
                  <a:srgbClr val="0070C0"/>
                </a:solidFill>
                <a:latin typeface="Arial" panose="020B0604020202020204" pitchFamily="34" charset="0"/>
                <a:cs typeface="Arial" panose="020B0604020202020204" pitchFamily="34" charset="0"/>
              </a:rPr>
              <a:t>ԐL = LԐ = L</a:t>
            </a:r>
            <a:endParaRPr lang="en-GB" altLang="en-US" sz="2400" b="1">
              <a:solidFill>
                <a:srgbClr val="0070C0"/>
              </a:solidFill>
              <a:latin typeface="Arial" panose="020B0604020202020204" pitchFamily="34" charset="0"/>
              <a:cs typeface="Arial" panose="020B0604020202020204" pitchFamily="34" charset="0"/>
            </a:endParaRPr>
          </a:p>
          <a:p>
            <a:pPr marL="882015" lvl="1" indent="457200">
              <a:buNone/>
            </a:pPr>
            <a:r>
              <a:rPr lang="en-GB" altLang="en-US" sz="2400" b="1">
                <a:solidFill>
                  <a:srgbClr val="0070C0"/>
                </a:solidFill>
                <a:latin typeface="Arial" panose="020B0604020202020204" pitchFamily="34" charset="0"/>
                <a:cs typeface="Arial" panose="020B0604020202020204" pitchFamily="34" charset="0"/>
              </a:rPr>
              <a:t>c. </a:t>
            </a:r>
            <a:r>
              <a:rPr lang="en-GB" altLang="en-US" sz="2400" b="1">
                <a:solidFill>
                  <a:srgbClr val="0070C0"/>
                </a:solidFill>
                <a:latin typeface="Arial" panose="020B0604020202020204" pitchFamily="34" charset="0"/>
                <a:cs typeface="Arial" panose="020B0604020202020204" pitchFamily="34" charset="0"/>
                <a:sym typeface="+mn-ea"/>
              </a:rPr>
              <a:t>Ø  L = L  </a:t>
            </a:r>
            <a:r>
              <a:rPr lang="en-GB" altLang="en-US" sz="2400" b="1">
                <a:solidFill>
                  <a:srgbClr val="0070C0"/>
                </a:solidFill>
                <a:latin typeface="Arial" panose="020B0604020202020204" pitchFamily="34" charset="0"/>
                <a:cs typeface="Arial" panose="020B0604020202020204" pitchFamily="34" charset="0"/>
                <a:sym typeface="+mn-ea"/>
              </a:rPr>
              <a:t>Ø = Ø</a:t>
            </a:r>
            <a:endParaRPr lang="en-GB" altLang="en-US" sz="2400" b="1">
              <a:solidFill>
                <a:srgbClr val="0070C0"/>
              </a:solidFill>
              <a:latin typeface="Arial" panose="020B0604020202020204" pitchFamily="34" charset="0"/>
              <a:cs typeface="Arial" panose="020B0604020202020204" pitchFamily="34" charset="0"/>
              <a:sym typeface="+mn-ea"/>
            </a:endParaRPr>
          </a:p>
          <a:p>
            <a:pPr marL="424815" indent="0">
              <a:buNone/>
            </a:pPr>
            <a:r>
              <a:rPr lang="en-GB" altLang="en-US" sz="2800" b="1">
                <a:latin typeface="Arial" panose="020B0604020202020204" pitchFamily="34" charset="0"/>
                <a:cs typeface="Arial" panose="020B0604020202020204" pitchFamily="34" charset="0"/>
              </a:rPr>
              <a:t>3.  Distributive Laws :</a:t>
            </a:r>
            <a:endParaRPr lang="en-GB" altLang="en-US" sz="2800" b="1">
              <a:latin typeface="Arial" panose="020B0604020202020204" pitchFamily="34" charset="0"/>
              <a:cs typeface="Arial" panose="020B0604020202020204" pitchFamily="34" charset="0"/>
            </a:endParaRPr>
          </a:p>
          <a:p>
            <a:pPr marL="1339215" lvl="2" indent="0">
              <a:buNone/>
            </a:pPr>
            <a:r>
              <a:rPr lang="en-GB" altLang="en-US" sz="2800" b="1">
                <a:solidFill>
                  <a:srgbClr val="0070C0"/>
                </a:solidFill>
              </a:rPr>
              <a:t>a. L(M + N) = LM + LN</a:t>
            </a:r>
            <a:endParaRPr lang="en-GB" altLang="en-US" sz="2800" b="1">
              <a:solidFill>
                <a:srgbClr val="0070C0"/>
              </a:solidFill>
            </a:endParaRPr>
          </a:p>
          <a:p>
            <a:pPr marL="914400" lvl="4" indent="457200">
              <a:buNone/>
            </a:pPr>
            <a:r>
              <a:rPr lang="en-GB" altLang="en-US" sz="2800" b="1">
                <a:solidFill>
                  <a:srgbClr val="0070C0"/>
                </a:solidFill>
              </a:rPr>
              <a:t>b.</a:t>
            </a:r>
            <a:r>
              <a:rPr lang="en-GB" altLang="en-US" sz="2800" b="1">
                <a:solidFill>
                  <a:srgbClr val="0070C0"/>
                </a:solidFill>
                <a:sym typeface="+mn-ea"/>
              </a:rPr>
              <a:t> (M + N)L = ML + NL</a:t>
            </a:r>
            <a:endParaRPr lang="en-GB" altLang="en-US" sz="2800" b="1">
              <a:solidFill>
                <a:srgbClr val="0070C0"/>
              </a:solidFill>
              <a:sym typeface="+mn-ea"/>
            </a:endParaRPr>
          </a:p>
          <a:p>
            <a:pPr marL="914400" lvl="4" indent="-499745">
              <a:buNone/>
            </a:pPr>
            <a:r>
              <a:rPr lang="en-GB" altLang="en-US" sz="2800" b="1">
                <a:latin typeface="Arial" panose="020B0604020202020204" pitchFamily="34" charset="0"/>
                <a:cs typeface="Arial" panose="020B0604020202020204" pitchFamily="34" charset="0"/>
                <a:sym typeface="+mn-ea"/>
              </a:rPr>
              <a:t>4.  Idempotent Law :</a:t>
            </a:r>
            <a:endParaRPr lang="en-GB" altLang="en-US" sz="2800" b="1">
              <a:latin typeface="Arial" panose="020B0604020202020204" pitchFamily="34" charset="0"/>
              <a:cs typeface="Arial" panose="020B0604020202020204" pitchFamily="34" charset="0"/>
              <a:sym typeface="+mn-ea"/>
            </a:endParaRPr>
          </a:p>
          <a:p>
            <a:pPr marL="914400" lvl="4" indent="-499745">
              <a:buNone/>
            </a:pPr>
            <a:r>
              <a:rPr lang="en-GB" altLang="en-US" sz="2800">
                <a:sym typeface="+mn-ea"/>
              </a:rPr>
              <a:t>         </a:t>
            </a:r>
            <a:r>
              <a:rPr lang="en-GB" altLang="en-US" sz="2800" b="1">
                <a:solidFill>
                  <a:srgbClr val="0070C0"/>
                </a:solidFill>
                <a:sym typeface="+mn-ea"/>
              </a:rPr>
              <a:t>   a. L + L = L</a:t>
            </a:r>
            <a:endParaRPr lang="en-GB" altLang="en-US" sz="2800"/>
          </a:p>
          <a:p>
            <a:pPr marL="1339215" lvl="2" indent="0">
              <a:buNone/>
            </a:pPr>
            <a:endParaRPr lang="en-GB" altLang="en-US" sz="2800"/>
          </a:p>
          <a:p>
            <a:pPr marL="514350" indent="-89535" algn="l">
              <a:buClrTx/>
              <a:buSzTx/>
              <a:buFontTx/>
              <a:buAutoNum type="arabicPeriod"/>
            </a:pPr>
            <a:endParaRPr lang="en-GB" altLang="en-US" sz="3200" b="1">
              <a:solidFill>
                <a:srgbClr val="FF0000"/>
              </a:solidFill>
            </a:endParaRPr>
          </a:p>
        </p:txBody>
      </p:sp>
      <p:sp>
        <p:nvSpPr>
          <p:cNvPr id="8" name="Text Box 7"/>
          <p:cNvSpPr txBox="1"/>
          <p:nvPr/>
        </p:nvSpPr>
        <p:spPr>
          <a:xfrm>
            <a:off x="7458075" y="762000"/>
            <a:ext cx="5289550" cy="4001770"/>
          </a:xfrm>
          <a:prstGeom prst="rect">
            <a:avLst/>
          </a:prstGeom>
          <a:noFill/>
        </p:spPr>
        <p:txBody>
          <a:bodyPr wrap="square" rtlCol="0">
            <a:noAutofit/>
          </a:bodyPr>
          <a:p>
            <a:r>
              <a:rPr lang="en-GB" altLang="en-US" sz="2800" b="1">
                <a:latin typeface="Arial" panose="020B0604020202020204" pitchFamily="34" charset="0"/>
                <a:cs typeface="Arial" panose="020B0604020202020204" pitchFamily="34" charset="0"/>
              </a:rPr>
              <a:t>5. Laws Involving Closures </a:t>
            </a:r>
            <a:r>
              <a:rPr lang="en-GB" altLang="en-US" sz="2800">
                <a:latin typeface="Arial" panose="020B0604020202020204" pitchFamily="34" charset="0"/>
                <a:cs typeface="Arial" panose="020B0604020202020204" pitchFamily="34" charset="0"/>
              </a:rPr>
              <a:t>:</a:t>
            </a:r>
            <a:endParaRPr lang="en-GB" altLang="en-US" sz="2800">
              <a:latin typeface="Arial" panose="020B0604020202020204" pitchFamily="34" charset="0"/>
              <a:cs typeface="Arial" panose="020B0604020202020204" pitchFamily="34" charset="0"/>
            </a:endParaRPr>
          </a:p>
          <a:p>
            <a:pPr marL="457200" lvl="1" indent="457200"/>
            <a:r>
              <a:rPr lang="en-GB" altLang="en-US" sz="2400" b="1">
                <a:solidFill>
                  <a:srgbClr val="0070C0"/>
                </a:solidFill>
              </a:rPr>
              <a:t>a. (L*)* = L*</a:t>
            </a:r>
            <a:endParaRPr lang="en-GB" altLang="en-US" sz="2400" b="1">
              <a:solidFill>
                <a:srgbClr val="0070C0"/>
              </a:solidFill>
            </a:endParaRPr>
          </a:p>
          <a:p>
            <a:pPr marL="457200" lvl="1" indent="457200"/>
            <a:r>
              <a:rPr lang="en-GB" altLang="en-US" sz="2400" b="1">
                <a:solidFill>
                  <a:srgbClr val="0070C0"/>
                </a:solidFill>
              </a:rPr>
              <a:t>b.  </a:t>
            </a:r>
            <a:r>
              <a:rPr lang="en-GB" altLang="en-US" sz="2400" b="1">
                <a:solidFill>
                  <a:srgbClr val="0070C0"/>
                </a:solidFill>
                <a:latin typeface="Arial" panose="020B0604020202020204" pitchFamily="34" charset="0"/>
                <a:cs typeface="Arial" panose="020B0604020202020204" pitchFamily="34" charset="0"/>
              </a:rPr>
              <a:t>Ø * = Ԑ</a:t>
            </a:r>
            <a:endParaRPr lang="en-GB" altLang="en-US" sz="2400" b="1">
              <a:solidFill>
                <a:srgbClr val="0070C0"/>
              </a:solidFill>
              <a:latin typeface="Arial" panose="020B0604020202020204" pitchFamily="34" charset="0"/>
              <a:cs typeface="Arial" panose="020B0604020202020204" pitchFamily="34" charset="0"/>
            </a:endParaRPr>
          </a:p>
          <a:p>
            <a:pPr marL="457200" lvl="1" indent="457200"/>
            <a:r>
              <a:rPr lang="en-GB" altLang="en-US" sz="2400" b="1">
                <a:solidFill>
                  <a:srgbClr val="0070C0"/>
                </a:solidFill>
                <a:latin typeface="Arial" panose="020B0604020202020204" pitchFamily="34" charset="0"/>
                <a:cs typeface="Arial" panose="020B0604020202020204" pitchFamily="34" charset="0"/>
              </a:rPr>
              <a:t>c. Ԑ * = Ԑ</a:t>
            </a:r>
            <a:endParaRPr lang="en-GB" altLang="en-US" sz="2400" b="1">
              <a:solidFill>
                <a:srgbClr val="0070C0"/>
              </a:solidFill>
              <a:latin typeface="Arial" panose="020B0604020202020204" pitchFamily="34" charset="0"/>
              <a:cs typeface="Arial" panose="020B0604020202020204" pitchFamily="34" charset="0"/>
            </a:endParaRPr>
          </a:p>
          <a:p>
            <a:pPr marL="457200" lvl="1" indent="457200"/>
            <a:r>
              <a:rPr lang="en-GB" altLang="en-US" sz="2400" b="1">
                <a:solidFill>
                  <a:srgbClr val="0070C0"/>
                </a:solidFill>
                <a:latin typeface="Arial" panose="020B0604020202020204" pitchFamily="34" charset="0"/>
                <a:cs typeface="Arial" panose="020B0604020202020204" pitchFamily="34" charset="0"/>
              </a:rPr>
              <a:t>d. L</a:t>
            </a:r>
            <a:r>
              <a:rPr lang="en-GB" altLang="en-US" sz="2400" b="1" baseline="30000">
                <a:solidFill>
                  <a:srgbClr val="0070C0"/>
                </a:solidFill>
                <a:latin typeface="Arial" panose="020B0604020202020204" pitchFamily="34" charset="0"/>
                <a:cs typeface="Arial" panose="020B0604020202020204" pitchFamily="34" charset="0"/>
              </a:rPr>
              <a:t>+</a:t>
            </a:r>
            <a:r>
              <a:rPr lang="en-GB" altLang="en-US" sz="2400" b="1">
                <a:solidFill>
                  <a:srgbClr val="0070C0"/>
                </a:solidFill>
                <a:latin typeface="Arial" panose="020B0604020202020204" pitchFamily="34" charset="0"/>
                <a:cs typeface="Arial" panose="020B0604020202020204" pitchFamily="34" charset="0"/>
              </a:rPr>
              <a:t> = LL* = L* L</a:t>
            </a:r>
            <a:endParaRPr lang="en-GB" altLang="en-US" sz="2400" b="1">
              <a:solidFill>
                <a:srgbClr val="0070C0"/>
              </a:solidFill>
              <a:latin typeface="Arial" panose="020B0604020202020204" pitchFamily="34" charset="0"/>
              <a:cs typeface="Arial" panose="020B0604020202020204" pitchFamily="34" charset="0"/>
            </a:endParaRPr>
          </a:p>
          <a:p>
            <a:pPr marL="457200" lvl="1" indent="457200"/>
            <a:r>
              <a:rPr lang="en-GB" altLang="en-US" sz="2400" b="1">
                <a:solidFill>
                  <a:srgbClr val="0070C0"/>
                </a:solidFill>
                <a:latin typeface="Arial" panose="020B0604020202020204" pitchFamily="34" charset="0"/>
                <a:cs typeface="Arial" panose="020B0604020202020204" pitchFamily="34" charset="0"/>
              </a:rPr>
              <a:t>e. L* = Ԑ + L</a:t>
            </a:r>
            <a:r>
              <a:rPr lang="en-GB" altLang="en-US" sz="2400" b="1" baseline="30000">
                <a:solidFill>
                  <a:srgbClr val="0070C0"/>
                </a:solidFill>
                <a:latin typeface="Arial" panose="020B0604020202020204" pitchFamily="34" charset="0"/>
                <a:cs typeface="Arial" panose="020B0604020202020204" pitchFamily="34" charset="0"/>
              </a:rPr>
              <a:t>+</a:t>
            </a:r>
            <a:r>
              <a:rPr lang="en-GB" altLang="en-US" sz="2400" b="1">
                <a:solidFill>
                  <a:srgbClr val="0070C0"/>
                </a:solidFill>
                <a:latin typeface="Arial" panose="020B0604020202020204" pitchFamily="34" charset="0"/>
                <a:cs typeface="Arial" panose="020B0604020202020204" pitchFamily="34" charset="0"/>
              </a:rPr>
              <a:t> </a:t>
            </a:r>
            <a:endParaRPr lang="en-GB" altLang="en-US" sz="2400" b="1">
              <a:solidFill>
                <a:srgbClr val="0070C0"/>
              </a:solidFill>
              <a:latin typeface="Arial" panose="020B0604020202020204" pitchFamily="34" charset="0"/>
              <a:cs typeface="Arial" panose="020B0604020202020204" pitchFamily="34" charset="0"/>
            </a:endParaRPr>
          </a:p>
          <a:p>
            <a:pPr marL="457200" lvl="1" indent="457200"/>
            <a:r>
              <a:rPr lang="en-GB" altLang="en-US" sz="2400" b="1">
                <a:solidFill>
                  <a:srgbClr val="0070C0"/>
                </a:solidFill>
                <a:latin typeface="Arial" panose="020B0604020202020204" pitchFamily="34" charset="0"/>
                <a:cs typeface="Arial" panose="020B0604020202020204" pitchFamily="34" charset="0"/>
              </a:rPr>
              <a:t> f. L? = Ԑ + L</a:t>
            </a:r>
            <a:endParaRPr lang="en-GB" altLang="en-US" sz="2400" b="1">
              <a:solidFill>
                <a:srgbClr val="0070C0"/>
              </a:solidFill>
              <a:latin typeface="Arial" panose="020B0604020202020204" pitchFamily="34" charset="0"/>
              <a:cs typeface="Arial" panose="020B0604020202020204" pitchFamily="34" charset="0"/>
            </a:endParaRPr>
          </a:p>
          <a:p>
            <a:pPr marL="457200" lvl="1" indent="457200"/>
            <a:r>
              <a:rPr lang="en-GB" altLang="en-US" sz="2400" b="1">
                <a:solidFill>
                  <a:srgbClr val="0070C0"/>
                </a:solidFill>
                <a:latin typeface="Arial" panose="020B0604020202020204" pitchFamily="34" charset="0"/>
                <a:cs typeface="Arial" panose="020B0604020202020204" pitchFamily="34" charset="0"/>
              </a:rPr>
              <a:t>g. (R*S*) = (R + S)* </a:t>
            </a:r>
            <a:endParaRPr lang="en-GB" altLang="en-US" sz="2400" b="1">
              <a:solidFill>
                <a:srgbClr val="0070C0"/>
              </a:solidFill>
              <a:latin typeface="Arial" panose="020B0604020202020204" pitchFamily="34" charset="0"/>
              <a:cs typeface="Arial" panose="020B0604020202020204" pitchFamily="34" charset="0"/>
            </a:endParaRPr>
          </a:p>
          <a:p>
            <a:pPr marL="0" lvl="1" indent="457200"/>
            <a:r>
              <a:rPr lang="en-GB" altLang="en-US" sz="2400" b="1">
                <a:solidFill>
                  <a:srgbClr val="0070C0"/>
                </a:solidFill>
                <a:latin typeface="Arial" panose="020B0604020202020204" pitchFamily="34" charset="0"/>
                <a:cs typeface="Arial" panose="020B0604020202020204" pitchFamily="34" charset="0"/>
              </a:rPr>
              <a:t>      h.</a:t>
            </a:r>
            <a:r>
              <a:rPr lang="en-GB" altLang="en-US" sz="2400" b="1">
                <a:solidFill>
                  <a:srgbClr val="0070C0"/>
                </a:solidFill>
                <a:latin typeface="Arial" panose="020B0604020202020204" pitchFamily="34" charset="0"/>
                <a:cs typeface="Arial" panose="020B0604020202020204" pitchFamily="34" charset="0"/>
                <a:sym typeface="+mn-ea"/>
              </a:rPr>
              <a:t> (Ԑ + L)* =  L*</a:t>
            </a:r>
            <a:endParaRPr lang="en-GB" altLang="en-US" sz="2400" b="1">
              <a:solidFill>
                <a:srgbClr val="0070C0"/>
              </a:solidFill>
            </a:endParaRPr>
          </a:p>
          <a:p>
            <a:pPr marL="457200" lvl="1" indent="457200"/>
            <a:endParaRPr lang="en-GB" altLang="en-US" sz="2400" b="1">
              <a:solidFill>
                <a:srgbClr val="0070C0"/>
              </a:solidFill>
              <a:latin typeface="Arial" panose="020B0604020202020204" pitchFamily="34" charset="0"/>
              <a:cs typeface="Arial" panose="020B0604020202020204" pitchFamily="34" charset="0"/>
            </a:endParaRPr>
          </a:p>
          <a:p>
            <a:pPr marL="457200" lvl="1" indent="457200"/>
            <a:endParaRPr lang="en-GB" altLang="en-US" sz="2400" b="1" baseline="30000">
              <a:solidFill>
                <a:srgbClr val="0070C0"/>
              </a:solidFill>
              <a:latin typeface="Arial" panose="020B0604020202020204" pitchFamily="34" charset="0"/>
              <a:cs typeface="Arial" panose="020B0604020202020204" pitchFamily="34" charset="0"/>
            </a:endParaRPr>
          </a:p>
          <a:p>
            <a:pPr marL="457200" lvl="1" indent="457200"/>
            <a:endParaRPr lang="en-GB" altLang="en-US" sz="2400" b="1" baseline="30000">
              <a:solidFill>
                <a:srgbClr val="0070C0"/>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7" name="Rectangle 3"/>
          <p:cNvSpPr>
            <a:spLocks noGrp="1"/>
          </p:cNvSpPr>
          <p:nvPr>
            <p:ph type="body" sz="half" idx="1"/>
          </p:nvPr>
        </p:nvSpPr>
        <p:spPr>
          <a:xfrm>
            <a:off x="345440" y="259080"/>
            <a:ext cx="5661660" cy="2795270"/>
          </a:xfrm>
        </p:spPr>
        <p:txBody>
          <a:bodyPr vert="horz" wrap="square" lIns="91440" tIns="45720" rIns="91440" bIns="45720" anchor="t" anchorCtr="0"/>
          <a:p>
            <a:pPr eaLnBrk="1" hangingPunct="1">
              <a:buClrTx/>
              <a:buSzTx/>
              <a:buFont typeface="Arial" panose="020B0604020202020204" pitchFamily="34" charset="0"/>
            </a:pPr>
            <a:r>
              <a:rPr lang="en-IN" sz="2600" dirty="0"/>
              <a:t>Example -2. </a:t>
            </a:r>
            <a:r>
              <a:rPr sz="2600" dirty="0">
                <a:sym typeface="+mn-ea"/>
              </a:rPr>
              <a:t>Convert the following to a RE:</a:t>
            </a: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eaLnBrk="1" hangingPunct="1">
              <a:buClrTx/>
              <a:buSzTx/>
              <a:buFont typeface="Arial" panose="020B0604020202020204" pitchFamily="34" charset="0"/>
            </a:pPr>
            <a:endParaRPr sz="2600" dirty="0"/>
          </a:p>
          <a:p>
            <a:pPr marL="0" indent="0" eaLnBrk="1" hangingPunct="1">
              <a:buClrTx/>
              <a:buSzTx/>
              <a:buFont typeface="Arial" panose="020B0604020202020204" pitchFamily="34" charset="0"/>
              <a:buNone/>
            </a:pPr>
            <a:endParaRPr sz="2600" dirty="0"/>
          </a:p>
        </p:txBody>
      </p:sp>
      <p:pic>
        <p:nvPicPr>
          <p:cNvPr id="62468" name="Picture 6"/>
          <p:cNvPicPr>
            <a:picLocks noGrp="1" noChangeAspect="1"/>
          </p:cNvPicPr>
          <p:nvPr>
            <p:ph sz="quarter" idx="3"/>
          </p:nvPr>
        </p:nvPicPr>
        <p:blipFill>
          <a:blip r:embed="rId1"/>
          <a:srcRect/>
          <a:stretch>
            <a:fillRect/>
          </a:stretch>
        </p:blipFill>
        <p:spPr>
          <a:xfrm>
            <a:off x="7026910" y="3767138"/>
            <a:ext cx="4038600" cy="1787525"/>
          </a:xfrm>
        </p:spPr>
      </p:pic>
      <p:grpSp>
        <p:nvGrpSpPr>
          <p:cNvPr id="2" name="Group 10"/>
          <p:cNvGrpSpPr/>
          <p:nvPr/>
        </p:nvGrpSpPr>
        <p:grpSpPr>
          <a:xfrm>
            <a:off x="1349375" y="843280"/>
            <a:ext cx="3611245" cy="2211070"/>
            <a:chOff x="2976" y="1056"/>
            <a:chExt cx="2448" cy="1379"/>
          </a:xfrm>
        </p:grpSpPr>
        <p:pic>
          <p:nvPicPr>
            <p:cNvPr id="3" name="Picture 4"/>
            <p:cNvPicPr>
              <a:picLocks noChangeAspect="1"/>
            </p:cNvPicPr>
            <p:nvPr/>
          </p:nvPicPr>
          <p:blipFill>
            <a:blip r:embed="rId2"/>
            <a:stretch>
              <a:fillRect/>
            </a:stretch>
          </p:blipFill>
          <p:spPr>
            <a:xfrm>
              <a:off x="2976" y="1056"/>
              <a:ext cx="2448" cy="1122"/>
            </a:xfrm>
            <a:prstGeom prst="rect">
              <a:avLst/>
            </a:prstGeom>
            <a:noFill/>
            <a:ln w="9525">
              <a:noFill/>
            </a:ln>
          </p:spPr>
        </p:pic>
        <p:pic>
          <p:nvPicPr>
            <p:cNvPr id="4" name="Picture 9"/>
            <p:cNvPicPr>
              <a:picLocks noChangeAspect="1"/>
            </p:cNvPicPr>
            <p:nvPr/>
          </p:nvPicPr>
          <p:blipFill>
            <a:blip r:embed="rId3"/>
            <a:stretch>
              <a:fillRect/>
            </a:stretch>
          </p:blipFill>
          <p:spPr>
            <a:xfrm>
              <a:off x="4534" y="2159"/>
              <a:ext cx="354" cy="276"/>
            </a:xfrm>
            <a:prstGeom prst="rect">
              <a:avLst/>
            </a:prstGeom>
            <a:noFill/>
            <a:ln w="9525">
              <a:noFill/>
            </a:ln>
          </p:spPr>
        </p:pic>
      </p:grpSp>
      <p:sp>
        <p:nvSpPr>
          <p:cNvPr id="5" name="Text Box 4"/>
          <p:cNvSpPr txBox="1"/>
          <p:nvPr/>
        </p:nvSpPr>
        <p:spPr>
          <a:xfrm>
            <a:off x="6181725" y="277495"/>
            <a:ext cx="5728970" cy="3263900"/>
          </a:xfrm>
          <a:prstGeom prst="rect">
            <a:avLst/>
          </a:prstGeom>
          <a:noFill/>
        </p:spPr>
        <p:txBody>
          <a:bodyPr wrap="square" rtlCol="0">
            <a:noAutofit/>
          </a:bodyPr>
          <a:p>
            <a:pPr marL="285750" indent="-285750">
              <a:buFont typeface="Arial" panose="020B0604020202020204" pitchFamily="34" charset="0"/>
              <a:buChar char="•"/>
            </a:pPr>
            <a:r>
              <a:rPr sz="2400" dirty="0">
                <a:sym typeface="+mn-ea"/>
              </a:rPr>
              <a:t>Path starts from </a:t>
            </a:r>
            <a:r>
              <a:rPr lang="en-GB" sz="2400" b="1" dirty="0">
                <a:solidFill>
                  <a:srgbClr val="0070C0"/>
                </a:solidFill>
                <a:latin typeface="Arial" panose="020B0604020202020204" pitchFamily="34" charset="0"/>
                <a:cs typeface="Arial" panose="020B0604020202020204" pitchFamily="34" charset="0"/>
                <a:sym typeface="+mn-ea"/>
              </a:rPr>
              <a:t>state-3</a:t>
            </a:r>
            <a:r>
              <a:rPr sz="2400" dirty="0">
                <a:sym typeface="+mn-ea"/>
              </a:rPr>
              <a:t>, enter into </a:t>
            </a:r>
            <a:r>
              <a:rPr lang="en-GB" sz="2400" b="1" dirty="0">
                <a:solidFill>
                  <a:srgbClr val="0070C0"/>
                </a:solidFill>
                <a:latin typeface="Arial" panose="020B0604020202020204" pitchFamily="34" charset="0"/>
                <a:cs typeface="Arial" panose="020B0604020202020204" pitchFamily="34" charset="0"/>
                <a:sym typeface="+mn-ea"/>
              </a:rPr>
              <a:t>state-2, loops at 2</a:t>
            </a:r>
            <a:r>
              <a:rPr sz="2400" dirty="0">
                <a:sym typeface="+mn-ea"/>
              </a:rPr>
              <a:t> and reaches </a:t>
            </a:r>
            <a:r>
              <a:rPr lang="en-GB" sz="2400" b="1" dirty="0">
                <a:solidFill>
                  <a:srgbClr val="0070C0"/>
                </a:solidFill>
                <a:latin typeface="Arial" panose="020B0604020202020204" pitchFamily="34" charset="0"/>
                <a:cs typeface="Arial" panose="020B0604020202020204" pitchFamily="34" charset="0"/>
                <a:sym typeface="+mn-ea"/>
              </a:rPr>
              <a:t>State-3.</a:t>
            </a:r>
            <a:endParaRPr lang="en-GB" sz="2400" b="1" dirty="0">
              <a:solidFill>
                <a:srgbClr val="0070C0"/>
              </a:solidFill>
              <a:latin typeface="Arial" panose="020B0604020202020204" pitchFamily="34" charset="0"/>
              <a:cs typeface="Arial" panose="020B0604020202020204" pitchFamily="34" charset="0"/>
              <a:sym typeface="+mn-ea"/>
            </a:endParaRPr>
          </a:p>
          <a:p>
            <a:pPr marL="300355" lvl="3" indent="-300355">
              <a:buFont typeface="Arial" panose="020B0604020202020204" pitchFamily="34" charset="0"/>
              <a:buChar char="•"/>
            </a:pPr>
            <a:r>
              <a:rPr lang="en-GB" sz="2400" dirty="0">
                <a:latin typeface="Arial" panose="020B0604020202020204" pitchFamily="34" charset="0"/>
                <a:cs typeface="Arial" panose="020B0604020202020204" pitchFamily="34" charset="0"/>
                <a:sym typeface="+mn-ea"/>
              </a:rPr>
              <a:t>The string </a:t>
            </a:r>
            <a:r>
              <a:rPr lang="en-GB" sz="2400" b="1" dirty="0">
                <a:solidFill>
                  <a:srgbClr val="0070C0"/>
                </a:solidFill>
                <a:latin typeface="Arial" panose="020B0604020202020204" pitchFamily="34" charset="0"/>
                <a:cs typeface="Arial" panose="020B0604020202020204" pitchFamily="34" charset="0"/>
                <a:sym typeface="+mn-ea"/>
              </a:rPr>
              <a:t>‘10</a:t>
            </a:r>
            <a:r>
              <a:rPr lang="en-IN" altLang="en-GB" sz="2400" b="1" dirty="0">
                <a:solidFill>
                  <a:srgbClr val="0070C0"/>
                </a:solidFill>
                <a:latin typeface="Arial" panose="020B0604020202020204" pitchFamily="34" charset="0"/>
                <a:cs typeface="Arial" panose="020B0604020202020204" pitchFamily="34" charset="0"/>
                <a:sym typeface="+mn-ea"/>
              </a:rPr>
              <a:t>*1</a:t>
            </a:r>
            <a:r>
              <a:rPr lang="en-GB" sz="2400" b="1" dirty="0">
                <a:solidFill>
                  <a:srgbClr val="0070C0"/>
                </a:solidFill>
                <a:latin typeface="Arial" panose="020B0604020202020204" pitchFamily="34" charset="0"/>
                <a:cs typeface="Arial" panose="020B0604020202020204" pitchFamily="34" charset="0"/>
                <a:sym typeface="+mn-ea"/>
              </a:rPr>
              <a:t> ‘</a:t>
            </a:r>
            <a:r>
              <a:rPr lang="en-GB" sz="2400" dirty="0">
                <a:latin typeface="Arial" panose="020B0604020202020204" pitchFamily="34" charset="0"/>
                <a:cs typeface="Arial" panose="020B0604020202020204" pitchFamily="34" charset="0"/>
                <a:sym typeface="+mn-ea"/>
              </a:rPr>
              <a:t> assocated with the </a:t>
            </a:r>
            <a:r>
              <a:rPr lang="en-GB" sz="2400" b="1" dirty="0">
                <a:solidFill>
                  <a:srgbClr val="0070C0"/>
                </a:solidFill>
                <a:latin typeface="Arial" panose="020B0604020202020204" pitchFamily="34" charset="0"/>
                <a:cs typeface="Arial" panose="020B0604020202020204" pitchFamily="34" charset="0"/>
                <a:sym typeface="+mn-ea"/>
              </a:rPr>
              <a:t>path </a:t>
            </a:r>
            <a:r>
              <a:rPr lang="en-IN" altLang="en-GB" sz="2400" b="1" dirty="0">
                <a:solidFill>
                  <a:srgbClr val="0070C0"/>
                </a:solidFill>
                <a:latin typeface="Arial" panose="020B0604020202020204" pitchFamily="34" charset="0"/>
                <a:cs typeface="Arial" panose="020B0604020202020204" pitchFamily="34" charset="0"/>
                <a:sym typeface="+mn-ea"/>
              </a:rPr>
              <a:t>3</a:t>
            </a:r>
            <a:r>
              <a:rPr lang="en-GB" sz="2400" b="1" dirty="0">
                <a:solidFill>
                  <a:srgbClr val="0070C0"/>
                </a:solidFill>
                <a:latin typeface="Arial" panose="020B0604020202020204" pitchFamily="34" charset="0"/>
                <a:cs typeface="Arial" panose="020B0604020202020204" pitchFamily="34" charset="0"/>
                <a:sym typeface="+mn-ea"/>
              </a:rPr>
              <a:t>→</a:t>
            </a:r>
            <a:r>
              <a:rPr lang="en-IN" altLang="en-GB" sz="2400" b="1" dirty="0">
                <a:solidFill>
                  <a:srgbClr val="0070C0"/>
                </a:solidFill>
                <a:latin typeface="Arial" panose="020B0604020202020204" pitchFamily="34" charset="0"/>
                <a:cs typeface="Arial" panose="020B0604020202020204" pitchFamily="34" charset="0"/>
                <a:sym typeface="+mn-ea"/>
              </a:rPr>
              <a:t>2</a:t>
            </a:r>
            <a:r>
              <a:rPr lang="en-GB" sz="2400" b="1" dirty="0">
                <a:solidFill>
                  <a:srgbClr val="0070C0"/>
                </a:solidFill>
                <a:latin typeface="Arial" panose="020B0604020202020204" pitchFamily="34" charset="0"/>
                <a:cs typeface="Arial" panose="020B0604020202020204" pitchFamily="34" charset="0"/>
                <a:sym typeface="+mn-ea"/>
              </a:rPr>
              <a:t>→3</a:t>
            </a:r>
            <a:r>
              <a:rPr lang="en-GB" sz="2400" dirty="0">
                <a:latin typeface="Arial" panose="020B0604020202020204" pitchFamily="34" charset="0"/>
                <a:cs typeface="Arial" panose="020B0604020202020204" pitchFamily="34" charset="0"/>
                <a:sym typeface="+mn-ea"/>
              </a:rPr>
              <a:t>, is attached to </a:t>
            </a:r>
            <a:r>
              <a:rPr lang="en-GB" sz="2400" b="1" dirty="0">
                <a:solidFill>
                  <a:srgbClr val="0070C0"/>
                </a:solidFill>
                <a:latin typeface="Arial" panose="020B0604020202020204" pitchFamily="34" charset="0"/>
                <a:cs typeface="Arial" panose="020B0604020202020204" pitchFamily="34" charset="0"/>
                <a:sym typeface="+mn-ea"/>
              </a:rPr>
              <a:t>state-3</a:t>
            </a:r>
            <a:r>
              <a:rPr lang="en-IN" altLang="en-GB" sz="2400" b="1" dirty="0">
                <a:solidFill>
                  <a:srgbClr val="0070C0"/>
                </a:solidFill>
                <a:latin typeface="Arial" panose="020B0604020202020204" pitchFamily="34" charset="0"/>
                <a:cs typeface="Arial" panose="020B0604020202020204" pitchFamily="34" charset="0"/>
                <a:sym typeface="+mn-ea"/>
              </a:rPr>
              <a:t>, </a:t>
            </a:r>
            <a:r>
              <a:rPr lang="en-GB" sz="2400" dirty="0">
                <a:latin typeface="Arial" panose="020B0604020202020204" pitchFamily="34" charset="0"/>
                <a:cs typeface="Arial" panose="020B0604020202020204" pitchFamily="34" charset="0"/>
                <a:sym typeface="+mn-ea"/>
              </a:rPr>
              <a:t> after eliminating the </a:t>
            </a:r>
            <a:r>
              <a:rPr lang="en-GB" sz="2400" b="1" dirty="0">
                <a:solidFill>
                  <a:srgbClr val="0070C0"/>
                </a:solidFill>
                <a:latin typeface="Arial" panose="020B0604020202020204" pitchFamily="34" charset="0"/>
                <a:cs typeface="Arial" panose="020B0604020202020204" pitchFamily="34" charset="0"/>
                <a:sym typeface="+mn-ea"/>
              </a:rPr>
              <a:t>state-2</a:t>
            </a:r>
            <a:r>
              <a:rPr lang="en-GB" sz="2400" dirty="0">
                <a:latin typeface="Arial" panose="020B0604020202020204" pitchFamily="34" charset="0"/>
                <a:cs typeface="Arial" panose="020B0604020202020204" pitchFamily="34" charset="0"/>
                <a:sym typeface="+mn-ea"/>
              </a:rPr>
              <a:t> and connecting edge is </a:t>
            </a:r>
            <a:r>
              <a:rPr lang="en-GB" sz="2400" b="1" dirty="0">
                <a:solidFill>
                  <a:srgbClr val="0070C0"/>
                </a:solidFill>
                <a:latin typeface="Arial" panose="020B0604020202020204" pitchFamily="34" charset="0"/>
                <a:cs typeface="Arial" panose="020B0604020202020204" pitchFamily="34" charset="0"/>
                <a:sym typeface="+mn-ea"/>
              </a:rPr>
              <a:t>state -</a:t>
            </a:r>
            <a:r>
              <a:rPr lang="en-IN" altLang="en-GB" sz="2400" b="1" dirty="0">
                <a:solidFill>
                  <a:srgbClr val="0070C0"/>
                </a:solidFill>
                <a:latin typeface="Arial" panose="020B0604020202020204" pitchFamily="34" charset="0"/>
                <a:cs typeface="Arial" panose="020B0604020202020204" pitchFamily="34" charset="0"/>
                <a:sym typeface="+mn-ea"/>
              </a:rPr>
              <a:t>3</a:t>
            </a:r>
            <a:r>
              <a:rPr lang="en-GB" sz="2400" b="1" dirty="0">
                <a:solidFill>
                  <a:srgbClr val="0070C0"/>
                </a:solidFill>
                <a:latin typeface="Arial" panose="020B0604020202020204" pitchFamily="34" charset="0"/>
                <a:cs typeface="Arial" panose="020B0604020202020204" pitchFamily="34" charset="0"/>
                <a:sym typeface="+mn-ea"/>
              </a:rPr>
              <a:t> to state -3</a:t>
            </a:r>
            <a:endParaRPr lang="en-GB" sz="2400" b="1" dirty="0">
              <a:solidFill>
                <a:srgbClr val="0070C0"/>
              </a:solidFill>
              <a:latin typeface="Arial" panose="020B0604020202020204" pitchFamily="34" charset="0"/>
              <a:cs typeface="Arial" panose="020B0604020202020204" pitchFamily="34" charset="0"/>
              <a:sym typeface="+mn-ea"/>
            </a:endParaRPr>
          </a:p>
          <a:p>
            <a:pPr marL="361950" lvl="3" indent="-314960" eaLnBrk="1" hangingPunct="1">
              <a:buClrTx/>
              <a:buSzTx/>
              <a:buFont typeface="Arial" panose="020B0604020202020204" pitchFamily="34" charset="0"/>
              <a:buChar char="•"/>
            </a:pPr>
            <a:r>
              <a:rPr lang="en-GB" sz="2400" dirty="0">
                <a:latin typeface="Arial" panose="020B0604020202020204" pitchFamily="34" charset="0"/>
                <a:cs typeface="Arial" panose="020B0604020202020204" pitchFamily="34" charset="0"/>
                <a:sym typeface="+mn-ea"/>
              </a:rPr>
              <a:t>The resulting diagram is shown in below mentioned Figure. </a:t>
            </a:r>
            <a:endParaRPr sz="2400" dirty="0">
              <a:latin typeface="Arial" panose="020B0604020202020204" pitchFamily="34" charset="0"/>
              <a:cs typeface="Arial" panose="020B0604020202020204" pitchFamily="34" charset="0"/>
            </a:endParaRPr>
          </a:p>
          <a:p>
            <a:pPr lvl="2" eaLnBrk="1" hangingPunct="1">
              <a:buClrTx/>
              <a:buSzTx/>
              <a:buFont typeface="Arial" panose="020B0604020202020204" pitchFamily="34" charset="0"/>
            </a:pPr>
            <a:endParaRPr sz="2400" dirty="0">
              <a:latin typeface="Arial" panose="020B0604020202020204" pitchFamily="34" charset="0"/>
              <a:cs typeface="Arial" panose="020B0604020202020204" pitchFamily="34" charset="0"/>
            </a:endParaRPr>
          </a:p>
          <a:p>
            <a:pPr marL="300355" lvl="3" indent="-300355">
              <a:buFont typeface="Arial" panose="020B0604020202020204" pitchFamily="34" charset="0"/>
              <a:buChar char="•"/>
            </a:pPr>
            <a:endParaRPr lang="en-US" sz="2400"/>
          </a:p>
          <a:p>
            <a:pPr marL="285750" indent="-285750">
              <a:buFont typeface="Arial" panose="020B0604020202020204" pitchFamily="34" charset="0"/>
              <a:buChar char="•"/>
            </a:pPr>
            <a:endParaRPr lang="en-IN" sz="2400" dirty="0">
              <a:sym typeface="+mn-ea"/>
            </a:endParaRPr>
          </a:p>
          <a:p>
            <a:pPr marL="285750" indent="-285750">
              <a:buFont typeface="Arial" panose="020B0604020202020204" pitchFamily="34" charset="0"/>
              <a:buChar char="•"/>
            </a:pPr>
            <a:endParaRPr lang="en-GB" sz="2400" b="1" dirty="0">
              <a:solidFill>
                <a:srgbClr val="FF0000"/>
              </a:solidFill>
            </a:endParaRPr>
          </a:p>
          <a:p>
            <a:endParaRPr lang="en-US" sz="2400"/>
          </a:p>
        </p:txBody>
      </p:sp>
      <p:sp>
        <p:nvSpPr>
          <p:cNvPr id="6" name="Text Box 5"/>
          <p:cNvSpPr txBox="1"/>
          <p:nvPr/>
        </p:nvSpPr>
        <p:spPr>
          <a:xfrm>
            <a:off x="467995" y="2951480"/>
            <a:ext cx="5447665" cy="3633470"/>
          </a:xfrm>
          <a:prstGeom prst="rect">
            <a:avLst/>
          </a:prstGeom>
          <a:noFill/>
        </p:spPr>
        <p:txBody>
          <a:bodyPr wrap="square" rtlCol="0">
            <a:noAutofit/>
          </a:bodyPr>
          <a:p>
            <a:r>
              <a:rPr lang="en-IN" sz="2400" b="1" dirty="0">
                <a:solidFill>
                  <a:srgbClr val="FF0000"/>
                </a:solidFill>
                <a:sym typeface="+mn-ea"/>
              </a:rPr>
              <a:t>Step-1 : </a:t>
            </a:r>
            <a:r>
              <a:rPr sz="2400" b="1" dirty="0">
                <a:solidFill>
                  <a:srgbClr val="FF0000"/>
                </a:solidFill>
                <a:sym typeface="+mn-ea"/>
              </a:rPr>
              <a:t>Eliminate </a:t>
            </a:r>
            <a:r>
              <a:rPr lang="en-GB" sz="2400" b="1" dirty="0">
                <a:solidFill>
                  <a:srgbClr val="FF0000"/>
                </a:solidFill>
                <a:sym typeface="+mn-ea"/>
              </a:rPr>
              <a:t>the Intermediate state -</a:t>
            </a:r>
            <a:r>
              <a:rPr lang="en-IN" altLang="en-GB" sz="2400" b="1" dirty="0">
                <a:solidFill>
                  <a:srgbClr val="FF0000"/>
                </a:solidFill>
                <a:sym typeface="+mn-ea"/>
              </a:rPr>
              <a:t>2</a:t>
            </a:r>
            <a:r>
              <a:rPr lang="en-GB" sz="2400" b="1" dirty="0">
                <a:solidFill>
                  <a:srgbClr val="FF0000"/>
                </a:solidFill>
                <a:sym typeface="+mn-ea"/>
              </a:rPr>
              <a:t>, as indicated in the digram,  </a:t>
            </a:r>
            <a:r>
              <a:rPr lang="en-IN" altLang="en-GB" sz="2400" b="1" dirty="0">
                <a:solidFill>
                  <a:srgbClr val="FF0000"/>
                </a:solidFill>
                <a:sym typeface="+mn-ea"/>
              </a:rPr>
              <a:t>1</a:t>
            </a:r>
            <a:r>
              <a:rPr lang="en-GB" sz="2400" b="1" dirty="0">
                <a:solidFill>
                  <a:srgbClr val="FF0000"/>
                </a:solidFill>
                <a:sym typeface="+mn-ea"/>
              </a:rPr>
              <a:t> is predecessor and </a:t>
            </a:r>
            <a:r>
              <a:rPr lang="en-IN" altLang="en-GB" sz="2400" b="1" dirty="0">
                <a:solidFill>
                  <a:srgbClr val="FF0000"/>
                </a:solidFill>
                <a:sym typeface="+mn-ea"/>
              </a:rPr>
              <a:t>3 </a:t>
            </a:r>
            <a:r>
              <a:rPr lang="en-GB" sz="2400" b="1" dirty="0">
                <a:solidFill>
                  <a:srgbClr val="FF0000"/>
                </a:solidFill>
                <a:sym typeface="+mn-ea"/>
              </a:rPr>
              <a:t>is successor</a:t>
            </a:r>
            <a:r>
              <a:rPr sz="2400" b="1" dirty="0">
                <a:solidFill>
                  <a:srgbClr val="FF0000"/>
                </a:solidFill>
                <a:sym typeface="+mn-ea"/>
              </a:rPr>
              <a:t>:</a:t>
            </a:r>
            <a:r>
              <a:rPr lang="en-GB" sz="2400" b="1" dirty="0">
                <a:solidFill>
                  <a:srgbClr val="FF0000"/>
                </a:solidFill>
                <a:sym typeface="+mn-ea"/>
              </a:rPr>
              <a:t> </a:t>
            </a:r>
            <a:endParaRPr lang="en-GB" sz="2400" b="1" dirty="0">
              <a:solidFill>
                <a:srgbClr val="FF0000"/>
              </a:solidFill>
              <a:sym typeface="+mn-ea"/>
            </a:endParaRPr>
          </a:p>
          <a:p>
            <a:pPr marL="427355" indent="-274955">
              <a:buFont typeface="Arial" panose="020B0604020202020204" pitchFamily="34" charset="0"/>
              <a:buChar char="•"/>
            </a:pPr>
            <a:r>
              <a:rPr sz="2400" dirty="0">
                <a:sym typeface="+mn-ea"/>
              </a:rPr>
              <a:t>Path starts from </a:t>
            </a:r>
            <a:r>
              <a:rPr sz="2400" b="1" dirty="0">
                <a:solidFill>
                  <a:srgbClr val="0070C0"/>
                </a:solidFill>
                <a:sym typeface="+mn-ea"/>
              </a:rPr>
              <a:t>state-1</a:t>
            </a:r>
            <a:r>
              <a:rPr sz="2400" dirty="0">
                <a:sym typeface="+mn-ea"/>
              </a:rPr>
              <a:t>, enter into </a:t>
            </a:r>
            <a:r>
              <a:rPr sz="2400" b="1" dirty="0">
                <a:solidFill>
                  <a:srgbClr val="0070C0"/>
                </a:solidFill>
                <a:sym typeface="+mn-ea"/>
              </a:rPr>
              <a:t>state-2</a:t>
            </a:r>
            <a:r>
              <a:rPr sz="2400" dirty="0">
                <a:sym typeface="+mn-ea"/>
              </a:rPr>
              <a:t>, </a:t>
            </a:r>
            <a:r>
              <a:rPr sz="2400" b="1" dirty="0">
                <a:solidFill>
                  <a:srgbClr val="0070C0"/>
                </a:solidFill>
                <a:sym typeface="+mn-ea"/>
              </a:rPr>
              <a:t>loops at 2</a:t>
            </a:r>
            <a:r>
              <a:rPr sz="2400" dirty="0">
                <a:sym typeface="+mn-ea"/>
              </a:rPr>
              <a:t> and reaches </a:t>
            </a:r>
            <a:r>
              <a:rPr sz="2400" b="1" dirty="0">
                <a:solidFill>
                  <a:srgbClr val="0070C0"/>
                </a:solidFill>
                <a:sym typeface="+mn-ea"/>
              </a:rPr>
              <a:t>State-3</a:t>
            </a:r>
            <a:r>
              <a:rPr lang="en-IN" sz="2400" dirty="0">
                <a:sym typeface="+mn-ea"/>
              </a:rPr>
              <a:t>.</a:t>
            </a:r>
            <a:endParaRPr lang="en-IN" sz="2400" dirty="0"/>
          </a:p>
          <a:p>
            <a:pPr marL="417195" lvl="4" indent="-274320">
              <a:buFont typeface="Arial" panose="020B0604020202020204" pitchFamily="34" charset="0"/>
              <a:buChar char="•"/>
            </a:pPr>
            <a:r>
              <a:rPr lang="en-GB" sz="2400" dirty="0">
                <a:latin typeface="Arial" panose="020B0604020202020204" pitchFamily="34" charset="0"/>
                <a:cs typeface="Arial" panose="020B0604020202020204" pitchFamily="34" charset="0"/>
                <a:sym typeface="+mn-ea"/>
              </a:rPr>
              <a:t>The string </a:t>
            </a:r>
            <a:r>
              <a:rPr lang="en-GB" sz="2400" b="1" dirty="0">
                <a:solidFill>
                  <a:srgbClr val="0070C0"/>
                </a:solidFill>
                <a:latin typeface="Arial" panose="020B0604020202020204" pitchFamily="34" charset="0"/>
                <a:cs typeface="Arial" panose="020B0604020202020204" pitchFamily="34" charset="0"/>
                <a:sym typeface="+mn-ea"/>
              </a:rPr>
              <a:t>‘10</a:t>
            </a:r>
            <a:r>
              <a:rPr lang="en-IN" altLang="en-GB" sz="2400" b="1" dirty="0">
                <a:solidFill>
                  <a:srgbClr val="0070C0"/>
                </a:solidFill>
                <a:latin typeface="Arial" panose="020B0604020202020204" pitchFamily="34" charset="0"/>
                <a:cs typeface="Arial" panose="020B0604020202020204" pitchFamily="34" charset="0"/>
                <a:sym typeface="+mn-ea"/>
              </a:rPr>
              <a:t>*1</a:t>
            </a:r>
            <a:r>
              <a:rPr lang="en-GB" sz="2400" b="1" dirty="0">
                <a:solidFill>
                  <a:srgbClr val="0070C0"/>
                </a:solidFill>
                <a:latin typeface="Arial" panose="020B0604020202020204" pitchFamily="34" charset="0"/>
                <a:cs typeface="Arial" panose="020B0604020202020204" pitchFamily="34" charset="0"/>
                <a:sym typeface="+mn-ea"/>
              </a:rPr>
              <a:t> ‘</a:t>
            </a:r>
            <a:r>
              <a:rPr lang="en-GB" sz="2400" dirty="0">
                <a:latin typeface="Arial" panose="020B0604020202020204" pitchFamily="34" charset="0"/>
                <a:cs typeface="Arial" panose="020B0604020202020204" pitchFamily="34" charset="0"/>
                <a:sym typeface="+mn-ea"/>
              </a:rPr>
              <a:t> assocated with the </a:t>
            </a:r>
            <a:r>
              <a:rPr lang="en-GB" sz="2400" b="1" dirty="0">
                <a:solidFill>
                  <a:srgbClr val="0070C0"/>
                </a:solidFill>
                <a:latin typeface="Arial" panose="020B0604020202020204" pitchFamily="34" charset="0"/>
                <a:cs typeface="Arial" panose="020B0604020202020204" pitchFamily="34" charset="0"/>
                <a:sym typeface="+mn-ea"/>
              </a:rPr>
              <a:t>path </a:t>
            </a:r>
            <a:r>
              <a:rPr lang="en-IN" altLang="en-GB" sz="2400" b="1" dirty="0">
                <a:solidFill>
                  <a:srgbClr val="0070C0"/>
                </a:solidFill>
                <a:latin typeface="Arial" panose="020B0604020202020204" pitchFamily="34" charset="0"/>
                <a:cs typeface="Arial" panose="020B0604020202020204" pitchFamily="34" charset="0"/>
                <a:sym typeface="+mn-ea"/>
              </a:rPr>
              <a:t>1</a:t>
            </a:r>
            <a:r>
              <a:rPr lang="en-GB" sz="2400" b="1" dirty="0">
                <a:solidFill>
                  <a:srgbClr val="0070C0"/>
                </a:solidFill>
                <a:latin typeface="Arial" panose="020B0604020202020204" pitchFamily="34" charset="0"/>
                <a:cs typeface="Arial" panose="020B0604020202020204" pitchFamily="34" charset="0"/>
                <a:sym typeface="+mn-ea"/>
              </a:rPr>
              <a:t>→</a:t>
            </a:r>
            <a:r>
              <a:rPr lang="en-IN" altLang="en-GB" sz="2400" b="1" dirty="0">
                <a:solidFill>
                  <a:srgbClr val="0070C0"/>
                </a:solidFill>
                <a:latin typeface="Arial" panose="020B0604020202020204" pitchFamily="34" charset="0"/>
                <a:cs typeface="Arial" panose="020B0604020202020204" pitchFamily="34" charset="0"/>
                <a:sym typeface="+mn-ea"/>
              </a:rPr>
              <a:t>2</a:t>
            </a:r>
            <a:r>
              <a:rPr lang="en-GB" sz="2400" b="1" dirty="0">
                <a:solidFill>
                  <a:srgbClr val="0070C0"/>
                </a:solidFill>
                <a:latin typeface="Arial" panose="020B0604020202020204" pitchFamily="34" charset="0"/>
                <a:cs typeface="Arial" panose="020B0604020202020204" pitchFamily="34" charset="0"/>
                <a:sym typeface="+mn-ea"/>
              </a:rPr>
              <a:t>→3</a:t>
            </a:r>
            <a:r>
              <a:rPr lang="en-GB" sz="2400" dirty="0">
                <a:latin typeface="Arial" panose="020B0604020202020204" pitchFamily="34" charset="0"/>
                <a:cs typeface="Arial" panose="020B0604020202020204" pitchFamily="34" charset="0"/>
                <a:sym typeface="+mn-ea"/>
              </a:rPr>
              <a:t>, is attached to </a:t>
            </a:r>
            <a:r>
              <a:rPr lang="en-GB" sz="2400" b="1" dirty="0">
                <a:solidFill>
                  <a:srgbClr val="0070C0"/>
                </a:solidFill>
                <a:latin typeface="Arial" panose="020B0604020202020204" pitchFamily="34" charset="0"/>
                <a:cs typeface="Arial" panose="020B0604020202020204" pitchFamily="34" charset="0"/>
                <a:sym typeface="+mn-ea"/>
              </a:rPr>
              <a:t>state-3</a:t>
            </a:r>
            <a:r>
              <a:rPr lang="en-IN" altLang="en-GB" sz="2400" b="1" dirty="0">
                <a:solidFill>
                  <a:srgbClr val="0070C0"/>
                </a:solidFill>
                <a:latin typeface="Arial" panose="020B0604020202020204" pitchFamily="34" charset="0"/>
                <a:cs typeface="Arial" panose="020B0604020202020204" pitchFamily="34" charset="0"/>
                <a:sym typeface="+mn-ea"/>
              </a:rPr>
              <a:t>, </a:t>
            </a:r>
            <a:r>
              <a:rPr lang="en-GB" sz="2400" dirty="0">
                <a:latin typeface="Arial" panose="020B0604020202020204" pitchFamily="34" charset="0"/>
                <a:cs typeface="Arial" panose="020B0604020202020204" pitchFamily="34" charset="0"/>
                <a:sym typeface="+mn-ea"/>
              </a:rPr>
              <a:t> after eliminating the </a:t>
            </a:r>
            <a:r>
              <a:rPr lang="en-GB" sz="2400" b="1" dirty="0">
                <a:solidFill>
                  <a:srgbClr val="0070C0"/>
                </a:solidFill>
                <a:latin typeface="Arial" panose="020B0604020202020204" pitchFamily="34" charset="0"/>
                <a:cs typeface="Arial" panose="020B0604020202020204" pitchFamily="34" charset="0"/>
                <a:sym typeface="+mn-ea"/>
              </a:rPr>
              <a:t>state-2</a:t>
            </a:r>
            <a:r>
              <a:rPr lang="en-GB" sz="2400" dirty="0">
                <a:latin typeface="Arial" panose="020B0604020202020204" pitchFamily="34" charset="0"/>
                <a:cs typeface="Arial" panose="020B0604020202020204" pitchFamily="34" charset="0"/>
                <a:sym typeface="+mn-ea"/>
              </a:rPr>
              <a:t> and connecting edge is </a:t>
            </a:r>
            <a:r>
              <a:rPr lang="en-GB" sz="2400" b="1" dirty="0">
                <a:solidFill>
                  <a:srgbClr val="0070C0"/>
                </a:solidFill>
                <a:latin typeface="Arial" panose="020B0604020202020204" pitchFamily="34" charset="0"/>
                <a:cs typeface="Arial" panose="020B0604020202020204" pitchFamily="34" charset="0"/>
                <a:sym typeface="+mn-ea"/>
              </a:rPr>
              <a:t>state -</a:t>
            </a:r>
            <a:r>
              <a:rPr lang="en-IN" altLang="en-GB" sz="2400" b="1" dirty="0">
                <a:solidFill>
                  <a:srgbClr val="0070C0"/>
                </a:solidFill>
                <a:latin typeface="Arial" panose="020B0604020202020204" pitchFamily="34" charset="0"/>
                <a:cs typeface="Arial" panose="020B0604020202020204" pitchFamily="34" charset="0"/>
                <a:sym typeface="+mn-ea"/>
              </a:rPr>
              <a:t>1</a:t>
            </a:r>
            <a:r>
              <a:rPr lang="en-GB" sz="2400" b="1" dirty="0">
                <a:solidFill>
                  <a:srgbClr val="0070C0"/>
                </a:solidFill>
                <a:latin typeface="Arial" panose="020B0604020202020204" pitchFamily="34" charset="0"/>
                <a:cs typeface="Arial" panose="020B0604020202020204" pitchFamily="34" charset="0"/>
                <a:sym typeface="+mn-ea"/>
              </a:rPr>
              <a:t> to state -3</a:t>
            </a:r>
            <a:endParaRPr lang="en-US" sz="2400"/>
          </a:p>
        </p:txBody>
      </p:sp>
      <p:pic>
        <p:nvPicPr>
          <p:cNvPr id="7" name="Picture 6"/>
          <p:cNvPicPr>
            <a:picLocks noChangeAspect="1"/>
          </p:cNvPicPr>
          <p:nvPr/>
        </p:nvPicPr>
        <p:blipFill>
          <a:blip r:embed="rId4"/>
          <a:stretch>
            <a:fillRect/>
          </a:stretch>
        </p:blipFill>
        <p:spPr>
          <a:xfrm>
            <a:off x="5876925" y="4301490"/>
            <a:ext cx="781050" cy="5429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544195" y="346710"/>
            <a:ext cx="11744325" cy="6441440"/>
          </a:xfrm>
          <a:prstGeom prst="rect">
            <a:avLst/>
          </a:prstGeom>
          <a:noFill/>
        </p:spPr>
        <p:txBody>
          <a:bodyPr wrap="square" rtlCol="0" anchor="t">
            <a:noAutofit/>
          </a:bodyPr>
          <a:p>
            <a:pPr marL="1198880" indent="-1198880" eaLnBrk="1" hangingPunct="1">
              <a:buClrTx/>
              <a:buSzTx/>
              <a:buFont typeface="Arial" panose="020B0604020202020204" pitchFamily="34" charset="0"/>
              <a:buNone/>
            </a:pPr>
            <a:r>
              <a:rPr lang="en-GB" sz="2800" b="1" dirty="0">
                <a:solidFill>
                  <a:srgbClr val="FF0000"/>
                </a:solidFill>
                <a:sym typeface="+mn-ea"/>
              </a:rPr>
              <a:t>Step-2 : It is observered that after e</a:t>
            </a:r>
            <a:r>
              <a:rPr sz="2800" b="1" dirty="0">
                <a:solidFill>
                  <a:srgbClr val="FF0000"/>
                </a:solidFill>
                <a:sym typeface="+mn-ea"/>
              </a:rPr>
              <a:t>liminat</a:t>
            </a:r>
            <a:r>
              <a:rPr lang="en-GB" sz="2800" b="1" dirty="0">
                <a:solidFill>
                  <a:srgbClr val="FF0000"/>
                </a:solidFill>
                <a:sym typeface="+mn-ea"/>
              </a:rPr>
              <a:t>ing</a:t>
            </a:r>
            <a:r>
              <a:rPr sz="2800" b="1" dirty="0">
                <a:solidFill>
                  <a:srgbClr val="FF0000"/>
                </a:solidFill>
                <a:sym typeface="+mn-ea"/>
              </a:rPr>
              <a:t> </a:t>
            </a:r>
            <a:r>
              <a:rPr lang="en-GB" sz="2800" b="1" dirty="0">
                <a:solidFill>
                  <a:srgbClr val="FF0000"/>
                </a:solidFill>
                <a:sym typeface="+mn-ea"/>
              </a:rPr>
              <a:t>the Intermediate state -1,  we are left out with  two state automata</a:t>
            </a:r>
            <a:r>
              <a:rPr lang="en-IN" altLang="en-GB" sz="2800" b="1" dirty="0">
                <a:solidFill>
                  <a:srgbClr val="FF0000"/>
                </a:solidFill>
                <a:sym typeface="+mn-ea"/>
              </a:rPr>
              <a:t>. Since Finite Automata has two final states - 1 and 3, the </a:t>
            </a:r>
            <a:r>
              <a:rPr lang="en-GB" sz="2800" b="1" dirty="0">
                <a:solidFill>
                  <a:srgbClr val="FF0000"/>
                </a:solidFill>
                <a:sym typeface="+mn-ea"/>
              </a:rPr>
              <a:t>corresponding Regular Expression</a:t>
            </a:r>
            <a:r>
              <a:rPr lang="en-IN" altLang="en-GB" sz="2800" b="1" dirty="0">
                <a:solidFill>
                  <a:srgbClr val="FF0000"/>
                </a:solidFill>
                <a:sym typeface="+mn-ea"/>
              </a:rPr>
              <a:t>s for two Final states are </a:t>
            </a:r>
            <a:r>
              <a:rPr lang="en-GB" sz="2800" b="1" dirty="0">
                <a:solidFill>
                  <a:srgbClr val="FF0000"/>
                </a:solidFill>
                <a:sym typeface="+mn-ea"/>
              </a:rPr>
              <a:t>obtained by mapping,  with genaralized Transition Diagram as indicated in the below diagram,  </a:t>
            </a:r>
            <a:endParaRPr lang="en-GB" sz="2800" b="1" dirty="0">
              <a:solidFill>
                <a:srgbClr val="FF0000"/>
              </a:solidFill>
              <a:sym typeface="+mn-ea"/>
            </a:endParaRPr>
          </a:p>
          <a:p>
            <a:pPr marL="1198880" indent="-1198880" eaLnBrk="1" hangingPunct="1">
              <a:buClrTx/>
              <a:buSzTx/>
              <a:buFont typeface="Arial" panose="020B0604020202020204" pitchFamily="34" charset="0"/>
              <a:buNone/>
            </a:pPr>
            <a:r>
              <a:rPr lang="en-GB" sz="2800" b="1" dirty="0">
                <a:solidFill>
                  <a:srgbClr val="FF0000"/>
                </a:solidFill>
                <a:sym typeface="+mn-ea"/>
              </a:rPr>
              <a:t> </a:t>
            </a:r>
            <a:endParaRPr lang="en-GB" sz="2800" b="1" dirty="0">
              <a:solidFill>
                <a:srgbClr val="FF0000"/>
              </a:solidFill>
              <a:sym typeface="+mn-ea"/>
            </a:endParaRPr>
          </a:p>
          <a:p>
            <a:pPr marL="285750" indent="-285750" eaLnBrk="1" hangingPunct="1">
              <a:buClrTx/>
              <a:buSzTx/>
              <a:buFont typeface="Arial" panose="020B0604020202020204" pitchFamily="34" charset="0"/>
              <a:buChar char="•"/>
            </a:pPr>
            <a:endParaRPr lang="en-GB" sz="2800" b="1" dirty="0">
              <a:solidFill>
                <a:srgbClr val="FF0000"/>
              </a:solidFill>
              <a:sym typeface="+mn-ea"/>
            </a:endParaRPr>
          </a:p>
          <a:p>
            <a:pPr marL="285750" indent="-285750" eaLnBrk="1" hangingPunct="1">
              <a:buClrTx/>
              <a:buSzTx/>
              <a:buFont typeface="Arial" panose="020B0604020202020204" pitchFamily="34" charset="0"/>
              <a:buChar char="•"/>
            </a:pPr>
            <a:endParaRPr lang="en-GB" sz="2800" b="1" dirty="0">
              <a:solidFill>
                <a:srgbClr val="FF0000"/>
              </a:solidFill>
              <a:sym typeface="+mn-ea"/>
            </a:endParaRPr>
          </a:p>
          <a:p>
            <a:pPr marL="285750" indent="-285750" eaLnBrk="1" hangingPunct="1">
              <a:buClrTx/>
              <a:buSzTx/>
              <a:buFont typeface="Arial" panose="020B0604020202020204" pitchFamily="34" charset="0"/>
              <a:buChar char="•"/>
            </a:pPr>
            <a:endParaRPr lang="en-GB" sz="2800" b="1" dirty="0">
              <a:solidFill>
                <a:srgbClr val="FF0000"/>
              </a:solidFill>
              <a:sym typeface="+mn-ea"/>
            </a:endParaRPr>
          </a:p>
          <a:p>
            <a:pPr lvl="3" indent="-266700" eaLnBrk="1" hangingPunct="1">
              <a:buClrTx/>
              <a:buSzTx/>
              <a:buFont typeface="Arial" panose="020B0604020202020204" pitchFamily="34" charset="0"/>
              <a:buNone/>
            </a:pPr>
            <a:r>
              <a:rPr lang="en-IN" sz="2400" b="1" dirty="0">
                <a:solidFill>
                  <a:srgbClr val="0070C0"/>
                </a:solidFill>
                <a:sym typeface="+mn-ea"/>
              </a:rPr>
              <a:t>1. </a:t>
            </a:r>
            <a:r>
              <a:rPr sz="2400" b="1" dirty="0">
                <a:solidFill>
                  <a:srgbClr val="0070C0"/>
                </a:solidFill>
                <a:sym typeface="+mn-ea"/>
              </a:rPr>
              <a:t>Two accepting states, turn off state 3 first</a:t>
            </a:r>
            <a:endParaRPr sz="2400" b="1" dirty="0">
              <a:solidFill>
                <a:srgbClr val="0070C0"/>
              </a:solidFill>
            </a:endParaRPr>
          </a:p>
          <a:p>
            <a:pPr marL="285750" indent="-285750" eaLnBrk="1" hangingPunct="1">
              <a:buClrTx/>
              <a:buSzTx/>
              <a:buFont typeface="Arial" panose="020B0604020202020204" pitchFamily="34" charset="0"/>
              <a:buChar char="•"/>
            </a:pPr>
            <a:endParaRPr b="1" dirty="0">
              <a:solidFill>
                <a:srgbClr val="0070C0"/>
              </a:solidFill>
              <a:sym typeface="+mn-ea"/>
            </a:endParaRPr>
          </a:p>
          <a:p>
            <a:pPr lvl="3" eaLnBrk="1" hangingPunct="1">
              <a:buClrTx/>
              <a:buSzTx/>
            </a:pPr>
            <a:r>
              <a:rPr lang="en-GB" sz="2400" b="1" dirty="0">
                <a:solidFill>
                  <a:srgbClr val="FF0000"/>
                </a:solidFill>
                <a:sym typeface="+mn-ea"/>
              </a:rPr>
              <a:t>        </a:t>
            </a:r>
            <a:endParaRPr lang="en-GB" sz="2400" b="1" dirty="0">
              <a:solidFill>
                <a:srgbClr val="FF0000"/>
              </a:solidFill>
              <a:sym typeface="+mn-ea"/>
            </a:endParaRPr>
          </a:p>
        </p:txBody>
      </p:sp>
      <p:pic>
        <p:nvPicPr>
          <p:cNvPr id="5" name="Picture 4"/>
          <p:cNvPicPr>
            <a:picLocks noGrp="1" noChangeAspect="1"/>
          </p:cNvPicPr>
          <p:nvPr>
            <p:ph sz="quarter" idx="2"/>
          </p:nvPr>
        </p:nvPicPr>
        <p:blipFill>
          <a:blip r:embed="rId1"/>
          <a:srcRect/>
          <a:stretch>
            <a:fillRect/>
          </a:stretch>
        </p:blipFill>
        <p:spPr>
          <a:xfrm>
            <a:off x="2148840" y="2443480"/>
            <a:ext cx="4019550" cy="1752600"/>
          </a:xfrm>
        </p:spPr>
      </p:pic>
      <p:pic>
        <p:nvPicPr>
          <p:cNvPr id="63493" name="Picture 6"/>
          <p:cNvPicPr>
            <a:picLocks noGrp="1" noChangeAspect="1"/>
          </p:cNvPicPr>
          <p:nvPr>
            <p:ph sz="quarter" idx="3"/>
          </p:nvPr>
        </p:nvPicPr>
        <p:blipFill>
          <a:blip r:embed="rId2"/>
          <a:srcRect/>
          <a:stretch>
            <a:fillRect/>
          </a:stretch>
        </p:blipFill>
        <p:spPr>
          <a:xfrm>
            <a:off x="1915160" y="4650105"/>
            <a:ext cx="4252595" cy="1875790"/>
          </a:xfrm>
        </p:spPr>
      </p:pic>
      <p:sp>
        <p:nvSpPr>
          <p:cNvPr id="8" name="Text Box 7"/>
          <p:cNvSpPr txBox="1"/>
          <p:nvPr/>
        </p:nvSpPr>
        <p:spPr>
          <a:xfrm>
            <a:off x="6701155" y="4704080"/>
            <a:ext cx="5392420" cy="2200275"/>
          </a:xfrm>
          <a:prstGeom prst="rect">
            <a:avLst/>
          </a:prstGeom>
          <a:noFill/>
        </p:spPr>
        <p:txBody>
          <a:bodyPr wrap="square" rtlCol="0">
            <a:noAutofit/>
          </a:bodyPr>
          <a:p>
            <a:pPr marL="189230" lvl="2" indent="635" algn="just" eaLnBrk="1" hangingPunct="1">
              <a:buClrTx/>
              <a:buSzTx/>
              <a:buFont typeface="Arial" panose="020B0604020202020204" pitchFamily="34" charset="0"/>
            </a:pPr>
            <a:r>
              <a:rPr lang="en-IN" sz="2400" dirty="0">
                <a:latin typeface="Arial" panose="020B0604020202020204" pitchFamily="34" charset="0"/>
                <a:cs typeface="Arial" panose="020B0604020202020204" pitchFamily="34" charset="0"/>
              </a:rPr>
              <a:t>Here State-3 is Dead state and after elimination we will have one state Automata and the Corresponding to this the Regualr expression is :</a:t>
            </a:r>
            <a:endParaRPr lang="en-IN" sz="2400" dirty="0">
              <a:latin typeface="Arial" panose="020B0604020202020204" pitchFamily="34" charset="0"/>
              <a:cs typeface="Arial" panose="020B0604020202020204" pitchFamily="34" charset="0"/>
            </a:endParaRPr>
          </a:p>
          <a:p>
            <a:pPr marL="189230" lvl="2" indent="635" eaLnBrk="1" hangingPunct="1">
              <a:buClrTx/>
              <a:buSzTx/>
              <a:buFont typeface="Arial" panose="020B0604020202020204" pitchFamily="34" charset="0"/>
            </a:pPr>
            <a:r>
              <a:rPr lang="en-IN" sz="2400" dirty="0">
                <a:latin typeface="Arial" panose="020B0604020202020204" pitchFamily="34" charset="0"/>
                <a:cs typeface="Arial" panose="020B0604020202020204" pitchFamily="34" charset="0"/>
              </a:rPr>
              <a:t>  RE = R* =</a:t>
            </a:r>
            <a:r>
              <a:rPr lang="en-IN" sz="2400" b="1" dirty="0">
                <a:solidFill>
                  <a:srgbClr val="0070C0"/>
                </a:solidFill>
                <a:latin typeface="Arial" panose="020B0604020202020204" pitchFamily="34" charset="0"/>
                <a:cs typeface="Arial" panose="020B0604020202020204" pitchFamily="34" charset="0"/>
              </a:rPr>
              <a:t> 0* → R1</a:t>
            </a:r>
            <a:endParaRPr sz="2400" dirty="0">
              <a:latin typeface="Arial" panose="020B0604020202020204" pitchFamily="34" charset="0"/>
              <a:cs typeface="Arial" panose="020B0604020202020204" pitchFamily="34" charset="0"/>
            </a:endParaRPr>
          </a:p>
          <a:p>
            <a:pPr marL="300355" lvl="3" indent="-300355">
              <a:buFont typeface="Arial" panose="020B0604020202020204" pitchFamily="34" charset="0"/>
              <a:buChar char="•"/>
            </a:pPr>
            <a:endParaRPr lang="en-US" sz="2400"/>
          </a:p>
          <a:p>
            <a:pPr marL="285750" indent="-285750">
              <a:buFont typeface="Arial" panose="020B0604020202020204" pitchFamily="34" charset="0"/>
              <a:buChar char="•"/>
            </a:pPr>
            <a:endParaRPr lang="en-IN" sz="2400" dirty="0">
              <a:sym typeface="+mn-ea"/>
            </a:endParaRPr>
          </a:p>
          <a:p>
            <a:pPr marL="285750" indent="-285750">
              <a:buFont typeface="Arial" panose="020B0604020202020204" pitchFamily="34" charset="0"/>
              <a:buChar char="•"/>
            </a:pPr>
            <a:endParaRPr lang="en-GB" sz="2400" b="1" dirty="0">
              <a:solidFill>
                <a:srgbClr val="FF0000"/>
              </a:solidFill>
            </a:endParaRPr>
          </a:p>
          <a:p>
            <a:endParaRPr lang="en-US" sz="2400"/>
          </a:p>
        </p:txBody>
      </p:sp>
      <p:pic>
        <p:nvPicPr>
          <p:cNvPr id="9" name="Picture 8"/>
          <p:cNvPicPr>
            <a:picLocks noChangeAspect="1"/>
          </p:cNvPicPr>
          <p:nvPr/>
        </p:nvPicPr>
        <p:blipFill>
          <a:blip r:embed="rId3"/>
          <a:stretch>
            <a:fillRect/>
          </a:stretch>
        </p:blipFill>
        <p:spPr>
          <a:xfrm>
            <a:off x="6061075" y="5535295"/>
            <a:ext cx="781050" cy="542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5" name="AutoShape 3"/>
          <p:cNvSpPr>
            <a:spLocks noGrp="1" noChangeAspect="1"/>
          </p:cNvSpPr>
          <p:nvPr>
            <p:ph type="body" sz="half" idx="1"/>
          </p:nvPr>
        </p:nvSpPr>
        <p:spPr>
          <a:xfrm>
            <a:off x="719455" y="816610"/>
            <a:ext cx="9643745" cy="5309870"/>
          </a:xfrm>
        </p:spPr>
        <p:txBody>
          <a:bodyPr vert="horz" wrap="square" lIns="91440" tIns="45720" rIns="91440" bIns="45720" anchor="t" anchorCtr="0">
            <a:normAutofit lnSpcReduction="20000"/>
          </a:bodyPr>
          <a:p>
            <a:pPr eaLnBrk="1" hangingPunct="1">
              <a:buClrTx/>
              <a:buSzTx/>
              <a:buFont typeface="Arial" panose="020B0604020202020204" pitchFamily="34" charset="0"/>
            </a:pPr>
            <a:r>
              <a:rPr lang="en-IN" sz="2200" dirty="0"/>
              <a:t>Second time </a:t>
            </a:r>
            <a:r>
              <a:rPr sz="2200" dirty="0"/>
              <a:t>Turn off state</a:t>
            </a:r>
            <a:r>
              <a:rPr lang="en-IN" sz="2200" dirty="0"/>
              <a:t> -</a:t>
            </a:r>
            <a:r>
              <a:rPr sz="2200" dirty="0"/>
              <a:t> 1 </a:t>
            </a: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marL="0" indent="0" eaLnBrk="1" hangingPunct="1">
              <a:buClrTx/>
              <a:buSzTx/>
              <a:buFont typeface="Arial" panose="020B0604020202020204" pitchFamily="34" charset="0"/>
              <a:buNone/>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eaLnBrk="1" hangingPunct="1">
              <a:buClrTx/>
              <a:buSzTx/>
              <a:buFont typeface="Arial" panose="020B0604020202020204" pitchFamily="34" charset="0"/>
            </a:pPr>
            <a:endParaRPr sz="2200" dirty="0"/>
          </a:p>
          <a:p>
            <a:pPr marL="0" indent="0" eaLnBrk="1" hangingPunct="1">
              <a:buClrTx/>
              <a:buSzTx/>
              <a:buFont typeface="Arial" panose="020B0604020202020204" pitchFamily="34" charset="0"/>
              <a:buNone/>
            </a:pPr>
            <a:endParaRPr sz="2200" dirty="0"/>
          </a:p>
        </p:txBody>
      </p:sp>
      <p:pic>
        <p:nvPicPr>
          <p:cNvPr id="64516" name="Picture 4"/>
          <p:cNvPicPr>
            <a:picLocks noGrp="1" noChangeAspect="1"/>
          </p:cNvPicPr>
          <p:nvPr>
            <p:ph sz="quarter" idx="2"/>
          </p:nvPr>
        </p:nvPicPr>
        <p:blipFill>
          <a:blip r:embed="rId1"/>
          <a:srcRect/>
          <a:stretch>
            <a:fillRect/>
          </a:stretch>
        </p:blipFill>
        <p:spPr>
          <a:xfrm>
            <a:off x="1393825" y="1219200"/>
            <a:ext cx="3565525" cy="1666875"/>
          </a:xfrm>
        </p:spPr>
      </p:pic>
      <p:pic>
        <p:nvPicPr>
          <p:cNvPr id="64517" name="Picture 6"/>
          <p:cNvPicPr>
            <a:picLocks noGrp="1" noChangeAspect="1"/>
          </p:cNvPicPr>
          <p:nvPr>
            <p:ph sz="quarter" idx="3"/>
          </p:nvPr>
        </p:nvPicPr>
        <p:blipFill>
          <a:blip r:embed="rId2"/>
          <a:srcRect/>
          <a:stretch>
            <a:fillRect/>
          </a:stretch>
        </p:blipFill>
        <p:spPr>
          <a:xfrm>
            <a:off x="1224280" y="2854960"/>
            <a:ext cx="3855720" cy="1885950"/>
          </a:xfrm>
        </p:spPr>
      </p:pic>
      <p:sp>
        <p:nvSpPr>
          <p:cNvPr id="8" name="Text Box 7"/>
          <p:cNvSpPr txBox="1"/>
          <p:nvPr/>
        </p:nvSpPr>
        <p:spPr>
          <a:xfrm>
            <a:off x="5734050" y="230505"/>
            <a:ext cx="6359525" cy="6423025"/>
          </a:xfrm>
          <a:prstGeom prst="rect">
            <a:avLst/>
          </a:prstGeom>
          <a:noFill/>
        </p:spPr>
        <p:txBody>
          <a:bodyPr wrap="square" rtlCol="0">
            <a:noAutofit/>
          </a:bodyPr>
          <a:p>
            <a:pPr marL="269875" lvl="2" indent="-269875" algn="just" eaLnBrk="1" hangingPunct="1">
              <a:buClrTx/>
              <a:buSzTx/>
              <a:buFont typeface="Arial" panose="020B0604020202020204" pitchFamily="34" charset="0"/>
              <a:buChar char="•"/>
            </a:pPr>
            <a:r>
              <a:rPr lang="en-IN" sz="2400" dirty="0">
                <a:latin typeface="Arial" panose="020B0604020202020204" pitchFamily="34" charset="0"/>
                <a:cs typeface="Arial" panose="020B0604020202020204" pitchFamily="34" charset="0"/>
              </a:rPr>
              <a:t>Here the Automata is a Two State automata and the Corresponding to this the Regualr expression is  obtained by mapping with genaralized Diagram:</a:t>
            </a:r>
            <a:endParaRPr lang="en-IN" sz="2400" dirty="0">
              <a:sym typeface="+mn-ea"/>
            </a:endParaRPr>
          </a:p>
          <a:p>
            <a:pPr marL="285750" indent="-285750">
              <a:buFont typeface="Arial" panose="020B0604020202020204" pitchFamily="34" charset="0"/>
              <a:buChar char="•"/>
            </a:pPr>
            <a:endParaRPr lang="en-GB" sz="2400" b="1" dirty="0">
              <a:solidFill>
                <a:srgbClr val="FF0000"/>
              </a:solidFill>
            </a:endParaRPr>
          </a:p>
          <a:p>
            <a:pPr marL="285750" indent="-285750">
              <a:buFont typeface="Arial" panose="020B0604020202020204" pitchFamily="34" charset="0"/>
              <a:buChar char="•"/>
            </a:pPr>
            <a:endParaRPr lang="en-GB" sz="2400" b="1" dirty="0">
              <a:solidFill>
                <a:srgbClr val="FF0000"/>
              </a:solidFill>
            </a:endParaRPr>
          </a:p>
          <a:p>
            <a:pPr marL="285750" indent="-285750">
              <a:buFont typeface="Arial" panose="020B0604020202020204" pitchFamily="34" charset="0"/>
              <a:buChar char="•"/>
            </a:pPr>
            <a:endParaRPr lang="en-GB" sz="2400" b="1" dirty="0">
              <a:solidFill>
                <a:srgbClr val="FF0000"/>
              </a:solidFill>
            </a:endParaRPr>
          </a:p>
          <a:p>
            <a:pPr marL="285750" indent="-285750">
              <a:buFont typeface="Arial" panose="020B0604020202020204" pitchFamily="34" charset="0"/>
              <a:buChar char="•"/>
            </a:pPr>
            <a:endParaRPr lang="en-IN" altLang="en-GB" sz="2400" b="1" dirty="0">
              <a:solidFill>
                <a:srgbClr val="FF0000"/>
              </a:solidFill>
            </a:endParaRPr>
          </a:p>
          <a:p>
            <a:pPr marL="285750" indent="-285750">
              <a:buFont typeface="Arial" panose="020B0604020202020204" pitchFamily="34" charset="0"/>
              <a:buChar char="•"/>
            </a:pPr>
            <a:r>
              <a:rPr lang="en-IN" altLang="en-GB" sz="2400" b="1" dirty="0">
                <a:solidFill>
                  <a:srgbClr val="FF0000"/>
                </a:solidFill>
              </a:rPr>
              <a:t>R = 0, S=10*1, U = 0+10*1 and T=</a:t>
            </a:r>
            <a:r>
              <a:rPr lang="en-IN" altLang="en-GB" sz="2400" b="1" dirty="0">
                <a:solidFill>
                  <a:srgbClr val="FF0000"/>
                </a:solidFill>
                <a:latin typeface="Arial" panose="020B0604020202020204" pitchFamily="34" charset="0"/>
                <a:cs typeface="Arial" panose="020B0604020202020204" pitchFamily="34" charset="0"/>
              </a:rPr>
              <a:t>Ø</a:t>
            </a:r>
            <a:endParaRPr lang="en-IN" altLang="en-GB" sz="2400" b="1" dirty="0">
              <a:solidFill>
                <a:srgbClr val="FF0000"/>
              </a:solidFill>
              <a:latin typeface="Arial" panose="020B0604020202020204" pitchFamily="34" charset="0"/>
              <a:cs typeface="Arial" panose="020B0604020202020204" pitchFamily="34" charset="0"/>
            </a:endParaRPr>
          </a:p>
          <a:p>
            <a:pPr marL="330835" lvl="3" indent="-330835" eaLnBrk="1" hangingPunct="1">
              <a:buClrTx/>
              <a:buSzTx/>
              <a:buFont typeface="Arial" panose="020B0604020202020204" pitchFamily="34" charset="0"/>
              <a:buChar char="•"/>
            </a:pPr>
            <a:r>
              <a:rPr lang="en-GB" sz="2400" dirty="0">
                <a:sym typeface="+mn-ea"/>
              </a:rPr>
              <a:t>Therefore the Corresponding Regular Expression is :</a:t>
            </a:r>
            <a:endParaRPr lang="en-GB" sz="2400" dirty="0">
              <a:sym typeface="+mn-ea"/>
            </a:endParaRPr>
          </a:p>
          <a:p>
            <a:pPr marL="330835" lvl="3" indent="-330835" eaLnBrk="1" hangingPunct="1">
              <a:buClrTx/>
              <a:buSzTx/>
              <a:buFont typeface="Arial" panose="020B0604020202020204" pitchFamily="34" charset="0"/>
              <a:buChar char="•"/>
            </a:pPr>
            <a:r>
              <a:rPr lang="en-IN" altLang="en-GB" sz="2400" dirty="0">
                <a:sym typeface="+mn-ea"/>
              </a:rPr>
              <a:t>RE</a:t>
            </a:r>
            <a:r>
              <a:rPr lang="en-GB" sz="2400" dirty="0">
                <a:sym typeface="+mn-ea"/>
              </a:rPr>
              <a:t>= </a:t>
            </a:r>
            <a:r>
              <a:rPr lang="en-US" sz="2400" b="1" noProof="0" dirty="0" smtClean="0">
                <a:ln>
                  <a:noFill/>
                </a:ln>
                <a:solidFill>
                  <a:srgbClr val="0070C0"/>
                </a:solidFill>
                <a:effectLst/>
                <a:uLnTx/>
                <a:uFillTx/>
                <a:sym typeface="+mn-ea"/>
              </a:rPr>
              <a:t>(R+SU*T)*SU*</a:t>
            </a:r>
            <a:r>
              <a:rPr lang="en-GB" altLang="en-US" sz="2400" b="1" noProof="0" dirty="0" smtClean="0">
                <a:ln>
                  <a:noFill/>
                </a:ln>
                <a:solidFill>
                  <a:srgbClr val="0070C0"/>
                </a:solidFill>
                <a:effectLst/>
                <a:uLnTx/>
                <a:uFillTx/>
                <a:sym typeface="+mn-ea"/>
              </a:rPr>
              <a:t> </a:t>
            </a:r>
            <a:endParaRPr lang="en-GB" altLang="en-US"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GB" altLang="en-US" sz="2400" b="1" noProof="0" dirty="0" smtClean="0">
                <a:ln>
                  <a:noFill/>
                </a:ln>
                <a:solidFill>
                  <a:srgbClr val="0070C0"/>
                </a:solidFill>
                <a:effectLst/>
                <a:uLnTx/>
                <a:uFillTx/>
                <a:sym typeface="+mn-ea"/>
              </a:rPr>
              <a:t> </a:t>
            </a:r>
            <a:r>
              <a:rPr lang="en-IN" altLang="en-GB" sz="2400" b="1" noProof="0" dirty="0" smtClean="0">
                <a:ln>
                  <a:noFill/>
                </a:ln>
                <a:solidFill>
                  <a:srgbClr val="0070C0"/>
                </a:solidFill>
                <a:effectLst/>
                <a:uLnTx/>
                <a:uFillTx/>
                <a:sym typeface="+mn-ea"/>
              </a:rPr>
              <a:t>        = ((0 + 10*1(0 +10*1)* </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a:t>
            </a:r>
            <a:r>
              <a:rPr lang="en-IN" altLang="en-GB" sz="2400" b="1" noProof="0" dirty="0" smtClean="0">
                <a:ln>
                  <a:noFill/>
                </a:ln>
                <a:solidFill>
                  <a:srgbClr val="0070C0"/>
                </a:solidFill>
                <a:effectLst/>
                <a:uLnTx/>
                <a:uFillTx/>
                <a:sym typeface="+mn-ea"/>
              </a:rPr>
              <a:t>)* 10*1 (0 +10*1)*</a:t>
            </a:r>
            <a:endParaRPr lang="en-IN" altLang="en-GB"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IN" altLang="en-GB" sz="2400" b="1" noProof="0" dirty="0" smtClean="0">
                <a:ln>
                  <a:noFill/>
                </a:ln>
                <a:solidFill>
                  <a:srgbClr val="0070C0"/>
                </a:solidFill>
                <a:effectLst/>
                <a:uLnTx/>
                <a:uFillTx/>
                <a:sym typeface="+mn-ea"/>
              </a:rPr>
              <a:t>         = ((0 + </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a:t>
            </a:r>
            <a:r>
              <a:rPr lang="en-IN" altLang="en-GB" sz="2400" b="1" noProof="0" dirty="0" smtClean="0">
                <a:ln>
                  <a:noFill/>
                </a:ln>
                <a:solidFill>
                  <a:srgbClr val="0070C0"/>
                </a:solidFill>
                <a:effectLst/>
                <a:uLnTx/>
                <a:uFillTx/>
                <a:sym typeface="+mn-ea"/>
              </a:rPr>
              <a:t>10*1 (0 +10*1)*</a:t>
            </a:r>
            <a:endParaRPr lang="en-IN" altLang="en-GB"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IN" altLang="en-GB" sz="2400" b="1" noProof="0" dirty="0" smtClean="0">
                <a:ln>
                  <a:noFill/>
                </a:ln>
                <a:solidFill>
                  <a:srgbClr val="0070C0"/>
                </a:solidFill>
                <a:effectLst/>
                <a:uLnTx/>
                <a:uFillTx/>
                <a:sym typeface="+mn-ea"/>
              </a:rPr>
              <a:t>         = 0*10*1 (0 +10*1)*  </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  R2</a:t>
            </a:r>
            <a:endPar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endParaRPr>
          </a:p>
          <a:p>
            <a:pPr marL="342900" lvl="3" indent="-342900" eaLnBrk="1" hangingPunct="1">
              <a:buClrTx/>
              <a:buSzTx/>
              <a:buFont typeface="Arial" panose="020B0604020202020204" pitchFamily="34" charset="0"/>
              <a:buChar char="•"/>
            </a:pP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Final Regular Expression is :</a:t>
            </a:r>
            <a:endPar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endParaRPr>
          </a:p>
          <a:p>
            <a:pPr marL="342900" lvl="3" indent="-342900" eaLnBrk="1" hangingPunct="1">
              <a:buClrTx/>
              <a:buSzTx/>
              <a:buFont typeface="Arial" panose="020B0604020202020204" pitchFamily="34" charset="0"/>
              <a:buChar char="•"/>
            </a:pP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R = R1 + R2 = </a:t>
            </a:r>
            <a:r>
              <a:rPr lang="en-IN" altLang="en-GB"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0* + </a:t>
            </a:r>
            <a:r>
              <a:rPr lang="en-IN" altLang="en-GB" sz="2400" b="1" noProof="0" dirty="0" smtClean="0">
                <a:ln>
                  <a:noFill/>
                </a:ln>
                <a:solidFill>
                  <a:srgbClr val="FF0000"/>
                </a:solidFill>
                <a:effectLst/>
                <a:uLnTx/>
                <a:uFillTx/>
                <a:sym typeface="+mn-ea"/>
              </a:rPr>
              <a:t>0*10*1 (0 +10*1)*</a:t>
            </a:r>
            <a:r>
              <a:rPr lang="en-IN" altLang="en-GB" sz="2400" b="1" noProof="0" dirty="0" smtClean="0">
                <a:ln>
                  <a:noFill/>
                </a:ln>
                <a:solidFill>
                  <a:srgbClr val="0070C0"/>
                </a:solidFill>
                <a:effectLst/>
                <a:uLnTx/>
                <a:uFillTx/>
                <a:sym typeface="+mn-ea"/>
              </a:rPr>
              <a:t> </a:t>
            </a:r>
            <a:endPar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endParaRPr>
          </a:p>
          <a:p>
            <a:pPr marL="0" lvl="3" indent="0" eaLnBrk="1" hangingPunct="1">
              <a:buClrTx/>
              <a:buSzTx/>
              <a:buFont typeface="Arial" panose="020B0604020202020204" pitchFamily="34" charset="0"/>
              <a:buNone/>
            </a:pPr>
            <a:endParaRPr lang="en-GB" altLang="en-US" sz="2400" b="1" noProof="0" dirty="0" smtClean="0">
              <a:ln>
                <a:noFill/>
              </a:ln>
              <a:solidFill>
                <a:srgbClr val="0070C0"/>
              </a:solidFill>
              <a:effectLst/>
              <a:uLnTx/>
              <a:uFillTx/>
              <a:sym typeface="+mn-ea"/>
            </a:endParaRPr>
          </a:p>
          <a:p>
            <a:pPr marL="285750" indent="-285750">
              <a:buFont typeface="Arial" panose="020B0604020202020204" pitchFamily="34" charset="0"/>
              <a:buChar char="•"/>
            </a:pPr>
            <a:endParaRPr lang="en-GB" sz="2400" b="1" dirty="0">
              <a:solidFill>
                <a:srgbClr val="FF0000"/>
              </a:solidFill>
            </a:endParaRPr>
          </a:p>
          <a:p>
            <a:endParaRPr lang="en-US" sz="2400"/>
          </a:p>
        </p:txBody>
      </p:sp>
      <p:pic>
        <p:nvPicPr>
          <p:cNvPr id="57348" name="Picture 4"/>
          <p:cNvPicPr>
            <a:picLocks noChangeAspect="1"/>
          </p:cNvPicPr>
          <p:nvPr/>
        </p:nvPicPr>
        <p:blipFill>
          <a:blip r:embed="rId3"/>
          <a:stretch>
            <a:fillRect/>
          </a:stretch>
        </p:blipFill>
        <p:spPr>
          <a:xfrm>
            <a:off x="7071360" y="1846580"/>
            <a:ext cx="3564890" cy="1430655"/>
          </a:xfrm>
          <a:prstGeom prst="rect">
            <a:avLst/>
          </a:prstGeom>
          <a:noFill/>
          <a:ln w="9525">
            <a:noFill/>
          </a:ln>
        </p:spPr>
      </p:pic>
      <p:pic>
        <p:nvPicPr>
          <p:cNvPr id="7" name="Picture 6"/>
          <p:cNvPicPr>
            <a:picLocks noChangeAspect="1"/>
          </p:cNvPicPr>
          <p:nvPr/>
        </p:nvPicPr>
        <p:blipFill>
          <a:blip r:embed="rId4"/>
          <a:stretch>
            <a:fillRect/>
          </a:stretch>
        </p:blipFill>
        <p:spPr>
          <a:xfrm>
            <a:off x="5019675" y="3472815"/>
            <a:ext cx="781050" cy="542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 y="417830"/>
            <a:ext cx="10515600" cy="641350"/>
          </a:xfrm>
        </p:spPr>
        <p:txBody>
          <a:bodyPr>
            <a:normAutofit fontScale="90000"/>
          </a:bodyPr>
          <a:p>
            <a:r>
              <a:rPr lang="en-GB" altLang="en-US" b="1">
                <a:solidFill>
                  <a:srgbClr val="FF0000"/>
                </a:solidFill>
                <a:sym typeface="+mn-ea"/>
              </a:rPr>
              <a:t>1. Introduction to Regular expression</a:t>
            </a:r>
            <a:endParaRPr lang="en-GB" altLang="en-US"/>
          </a:p>
        </p:txBody>
      </p:sp>
      <p:sp>
        <p:nvSpPr>
          <p:cNvPr id="3" name="Text Box 2"/>
          <p:cNvSpPr txBox="1"/>
          <p:nvPr/>
        </p:nvSpPr>
        <p:spPr>
          <a:xfrm>
            <a:off x="464185" y="1078230"/>
            <a:ext cx="11448415" cy="5591810"/>
          </a:xfrm>
          <a:prstGeom prst="rect">
            <a:avLst/>
          </a:prstGeom>
          <a:noFill/>
        </p:spPr>
        <p:txBody>
          <a:bodyPr wrap="square" rtlCol="0">
            <a:noAutofit/>
          </a:bodyPr>
          <a:p>
            <a:pPr marL="285750" indent="-285750" algn="just">
              <a:buFont typeface="Arial" panose="020B0604020202020204" pitchFamily="34" charset="0"/>
              <a:buChar char="•"/>
            </a:pPr>
            <a:r>
              <a:rPr lang="en-GB" altLang="en-US" sz="2400">
                <a:solidFill>
                  <a:srgbClr val="00B0F0"/>
                </a:solidFill>
                <a:latin typeface="Arial" panose="020B0604020202020204" pitchFamily="34" charset="0"/>
                <a:cs typeface="Arial" panose="020B0604020202020204" pitchFamily="34" charset="0"/>
              </a:rPr>
              <a:t>We know that DFA, NFA and Ԑ-NFA  are three mechanism to describle the Regular Languages. These descriptions are machine like descriptions and are not a declarative way to describe the the Regular Languages.</a:t>
            </a:r>
            <a:endParaRPr lang="en-GB" altLang="en-US" sz="2400">
              <a:solidFill>
                <a:srgbClr val="00B0F0"/>
              </a:solidFill>
              <a:latin typeface="Arial" panose="020B0604020202020204" pitchFamily="34" charset="0"/>
              <a:cs typeface="Arial" panose="020B0604020202020204" pitchFamily="34" charset="0"/>
            </a:endParaRPr>
          </a:p>
          <a:p>
            <a:pPr indent="0" algn="just">
              <a:buFont typeface="Arial" panose="020B0604020202020204" pitchFamily="34" charset="0"/>
              <a:buNone/>
            </a:pPr>
            <a:r>
              <a:rPr lang="en-GB" altLang="en-US" sz="2400">
                <a:solidFill>
                  <a:srgbClr val="00B0F0"/>
                </a:solidFill>
                <a:latin typeface="Arial" panose="020B0604020202020204" pitchFamily="34" charset="0"/>
                <a:cs typeface="Arial" panose="020B0604020202020204" pitchFamily="34" charset="0"/>
              </a:rPr>
              <a:t> </a:t>
            </a:r>
            <a:r>
              <a:rPr lang="en-GB" altLang="en-US" sz="2400">
                <a:latin typeface="Arial" panose="020B0604020202020204" pitchFamily="34" charset="0"/>
                <a:cs typeface="Arial" panose="020B0604020202020204" pitchFamily="34" charset="0"/>
              </a:rPr>
              <a:t> </a:t>
            </a:r>
            <a:endParaRPr lang="en-GB" altLang="en-US" sz="240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GB" altLang="en-US" sz="2400">
                <a:solidFill>
                  <a:srgbClr val="FF0000"/>
                </a:solidFill>
                <a:latin typeface="Arial" panose="020B0604020202020204" pitchFamily="34" charset="0"/>
                <a:cs typeface="Arial" panose="020B0604020202020204" pitchFamily="34" charset="0"/>
              </a:rPr>
              <a:t>Regular expression is another mechanism to </a:t>
            </a:r>
            <a:r>
              <a:rPr lang="en-GB" altLang="en-US" sz="2400">
                <a:solidFill>
                  <a:srgbClr val="FF0000"/>
                </a:solidFill>
                <a:latin typeface="Arial" panose="020B0604020202020204" pitchFamily="34" charset="0"/>
                <a:cs typeface="Arial" panose="020B0604020202020204" pitchFamily="34" charset="0"/>
                <a:sym typeface="+mn-ea"/>
              </a:rPr>
              <a:t>describle the Regular Languages which is algebraic like descriptions and is more declarative way to describe the the Regular Languages than DFA.</a:t>
            </a:r>
            <a:endParaRPr lang="en-GB" altLang="en-US" sz="2400">
              <a:solidFill>
                <a:srgbClr val="FF0000"/>
              </a:solidFill>
              <a:latin typeface="Arial" panose="020B0604020202020204" pitchFamily="34" charset="0"/>
              <a:cs typeface="Arial" panose="020B0604020202020204" pitchFamily="34" charset="0"/>
              <a:sym typeface="+mn-ea"/>
            </a:endParaRPr>
          </a:p>
          <a:p>
            <a:pPr indent="0">
              <a:buFont typeface="Arial" panose="020B0604020202020204" pitchFamily="34" charset="0"/>
              <a:buNone/>
            </a:pPr>
            <a:endParaRPr lang="en-GB" altLang="en-US" sz="2400">
              <a:solidFill>
                <a:srgbClr val="FF0000"/>
              </a:solidFill>
              <a:latin typeface="Arial" panose="020B0604020202020204" pitchFamily="34" charset="0"/>
              <a:cs typeface="Arial" panose="020B0604020202020204" pitchFamily="34" charset="0"/>
              <a:sym typeface="+mn-ea"/>
            </a:endParaRPr>
          </a:p>
          <a:p>
            <a:pPr marL="285750" indent="-285750" algn="just">
              <a:buFont typeface="Arial" panose="020B0604020202020204" pitchFamily="34" charset="0"/>
              <a:buChar char="•"/>
            </a:pPr>
            <a:r>
              <a:rPr lang="en-GB" altLang="en-US" sz="2400">
                <a:latin typeface="Arial" panose="020B0604020202020204" pitchFamily="34" charset="0"/>
                <a:cs typeface="Arial" panose="020B0604020202020204" pitchFamily="34" charset="0"/>
              </a:rPr>
              <a:t>Informally, Regular expression is a notation</a:t>
            </a:r>
            <a:r>
              <a:rPr lang="en-GB" altLang="en-US" sz="2400">
                <a:latin typeface="Arial" panose="020B0604020202020204" pitchFamily="34" charset="0"/>
                <a:cs typeface="Arial" panose="020B0604020202020204" pitchFamily="34" charset="0"/>
                <a:sym typeface="+mn-ea"/>
              </a:rPr>
              <a:t> to describe the Regular Languages that involves a combination of strings of symbols from some alphabet ∑, paranthesis and operators such as +(UNION), • (Concatenation) and * (Star Closure).</a:t>
            </a:r>
            <a:endParaRPr lang="en-GB" altLang="en-US" sz="2400">
              <a:latin typeface="Arial" panose="020B0604020202020204" pitchFamily="34" charset="0"/>
              <a:cs typeface="Arial" panose="020B0604020202020204" pitchFamily="34" charset="0"/>
              <a:sym typeface="+mn-ea"/>
            </a:endParaRPr>
          </a:p>
          <a:p>
            <a:pPr marL="742950" lvl="1" indent="-285750" algn="just">
              <a:buClrTx/>
              <a:buSzTx/>
              <a:buFont typeface="Arial" panose="020B0604020202020204" pitchFamily="34" charset="0"/>
              <a:buChar char="•"/>
            </a:pPr>
            <a:r>
              <a:rPr lang="en-GB" altLang="en-US" sz="2400">
                <a:latin typeface="Arial" panose="020B0604020202020204" pitchFamily="34" charset="0"/>
                <a:cs typeface="Arial" panose="020B0604020202020204" pitchFamily="34" charset="0"/>
                <a:sym typeface="+mn-ea"/>
              </a:rPr>
              <a:t>Example-1. Simplest case </a:t>
            </a:r>
            <a:r>
              <a:rPr lang="en-GB" altLang="en-US" sz="2400" b="1">
                <a:solidFill>
                  <a:srgbClr val="FF0000"/>
                </a:solidFill>
                <a:latin typeface="Arial" panose="020B0604020202020204" pitchFamily="34" charset="0"/>
                <a:cs typeface="Arial" panose="020B0604020202020204" pitchFamily="34" charset="0"/>
                <a:sym typeface="+mn-ea"/>
              </a:rPr>
              <a:t>L = {a},</a:t>
            </a:r>
            <a:r>
              <a:rPr lang="en-GB" altLang="en-US" sz="2400">
                <a:latin typeface="Arial" panose="020B0604020202020204" pitchFamily="34" charset="0"/>
                <a:cs typeface="Arial" panose="020B0604020202020204" pitchFamily="34" charset="0"/>
                <a:sym typeface="+mn-ea"/>
              </a:rPr>
              <a:t> the regular expression is  → </a:t>
            </a:r>
            <a:r>
              <a:rPr lang="en-GB" altLang="en-US" sz="2400" b="1">
                <a:solidFill>
                  <a:srgbClr val="FF0000"/>
                </a:solidFill>
                <a:latin typeface="Arial" panose="020B0604020202020204" pitchFamily="34" charset="0"/>
                <a:cs typeface="Arial" panose="020B0604020202020204" pitchFamily="34" charset="0"/>
                <a:sym typeface="+mn-ea"/>
              </a:rPr>
              <a:t> a</a:t>
            </a:r>
            <a:endParaRPr lang="en-GB" altLang="en-US" sz="2400" b="1">
              <a:solidFill>
                <a:srgbClr val="FF0000"/>
              </a:solidFill>
              <a:latin typeface="Arial" panose="020B0604020202020204" pitchFamily="34" charset="0"/>
              <a:cs typeface="Arial" panose="020B0604020202020204" pitchFamily="34" charset="0"/>
              <a:sym typeface="+mn-ea"/>
            </a:endParaRPr>
          </a:p>
          <a:p>
            <a:pPr marL="742950" lvl="1" indent="-285750" algn="just">
              <a:buFont typeface="Arial" panose="020B0604020202020204" pitchFamily="34" charset="0"/>
              <a:buChar char="•"/>
            </a:pPr>
            <a:r>
              <a:rPr lang="en-GB" altLang="en-US" sz="2400">
                <a:latin typeface="Arial" panose="020B0604020202020204" pitchFamily="34" charset="0"/>
                <a:cs typeface="Arial" panose="020B0604020202020204" pitchFamily="34" charset="0"/>
                <a:sym typeface="+mn-ea"/>
              </a:rPr>
              <a:t>Example-2. </a:t>
            </a:r>
            <a:r>
              <a:rPr lang="en-GB" altLang="en-US" sz="2400" b="1">
                <a:solidFill>
                  <a:srgbClr val="FF0000"/>
                </a:solidFill>
                <a:latin typeface="Arial" panose="020B0604020202020204" pitchFamily="34" charset="0"/>
                <a:cs typeface="Arial" panose="020B0604020202020204" pitchFamily="34" charset="0"/>
                <a:sym typeface="+mn-ea"/>
              </a:rPr>
              <a:t>L = {a, b}</a:t>
            </a:r>
            <a:r>
              <a:rPr lang="en-GB" altLang="en-US" sz="2400">
                <a:latin typeface="Arial" panose="020B0604020202020204" pitchFamily="34" charset="0"/>
                <a:cs typeface="Arial" panose="020B0604020202020204" pitchFamily="34" charset="0"/>
                <a:sym typeface="+mn-ea"/>
              </a:rPr>
              <a:t>, the regular expression is  →  </a:t>
            </a:r>
            <a:r>
              <a:rPr lang="en-GB" altLang="en-US" sz="2400" b="1">
                <a:solidFill>
                  <a:srgbClr val="FF0000"/>
                </a:solidFill>
                <a:latin typeface="Arial" panose="020B0604020202020204" pitchFamily="34" charset="0"/>
                <a:cs typeface="Arial" panose="020B0604020202020204" pitchFamily="34" charset="0"/>
                <a:sym typeface="+mn-ea"/>
              </a:rPr>
              <a:t>a+b</a:t>
            </a:r>
            <a:r>
              <a:rPr lang="en-GB" altLang="en-US" sz="2400">
                <a:latin typeface="Arial" panose="020B0604020202020204" pitchFamily="34" charset="0"/>
                <a:cs typeface="Arial" panose="020B0604020202020204" pitchFamily="34" charset="0"/>
                <a:sym typeface="+mn-ea"/>
              </a:rPr>
              <a:t>  or </a:t>
            </a:r>
            <a:r>
              <a:rPr lang="en-GB" altLang="en-US" sz="2400" b="1">
                <a:solidFill>
                  <a:srgbClr val="FF0000"/>
                </a:solidFill>
                <a:latin typeface="Arial" panose="020B0604020202020204" pitchFamily="34" charset="0"/>
                <a:cs typeface="Arial" panose="020B0604020202020204" pitchFamily="34" charset="0"/>
                <a:sym typeface="+mn-ea"/>
              </a:rPr>
              <a:t>(a+b)</a:t>
            </a:r>
            <a:endParaRPr lang="en-GB" altLang="en-US" sz="2400">
              <a:latin typeface="Arial" panose="020B0604020202020204" pitchFamily="34" charset="0"/>
              <a:cs typeface="Arial" panose="020B0604020202020204" pitchFamily="34" charset="0"/>
              <a:sym typeface="+mn-ea"/>
            </a:endParaRPr>
          </a:p>
          <a:p>
            <a:pPr marL="446405" lvl="1" indent="40005" algn="just" defTabSz="914400">
              <a:buFont typeface="Arial" panose="020B0604020202020204" pitchFamily="34" charset="0"/>
              <a:buChar char="•"/>
              <a:tabLst>
                <a:tab pos="89535" algn="l"/>
              </a:tabLst>
            </a:pPr>
            <a:r>
              <a:rPr lang="en-GB" altLang="en-US" sz="2400">
                <a:latin typeface="Arial" panose="020B0604020202020204" pitchFamily="34" charset="0"/>
                <a:cs typeface="Arial" panose="020B0604020202020204" pitchFamily="34" charset="0"/>
                <a:sym typeface="+mn-ea"/>
              </a:rPr>
              <a:t>  Example-3</a:t>
            </a:r>
            <a:r>
              <a:rPr lang="en-GB" altLang="en-US" sz="2400" b="1">
                <a:solidFill>
                  <a:srgbClr val="FF0000"/>
                </a:solidFill>
                <a:latin typeface="Arial" panose="020B0604020202020204" pitchFamily="34" charset="0"/>
                <a:cs typeface="Arial" panose="020B0604020202020204" pitchFamily="34" charset="0"/>
                <a:sym typeface="+mn-ea"/>
              </a:rPr>
              <a:t>. L = {Ԑ, a, aa,aaa,aaaa,..........}</a:t>
            </a:r>
            <a:r>
              <a:rPr lang="en-GB" altLang="en-US" sz="2400">
                <a:latin typeface="Arial" panose="020B0604020202020204" pitchFamily="34" charset="0"/>
                <a:cs typeface="Arial" panose="020B0604020202020204" pitchFamily="34" charset="0"/>
                <a:sym typeface="+mn-ea"/>
              </a:rPr>
              <a:t> , </a:t>
            </a:r>
            <a:r>
              <a:rPr lang="en-GB" altLang="en-US" sz="2400">
                <a:latin typeface="Arial" panose="020B0604020202020204" pitchFamily="34" charset="0"/>
                <a:cs typeface="Arial" panose="020B0604020202020204" pitchFamily="34" charset="0"/>
                <a:sym typeface="+mn-ea"/>
              </a:rPr>
              <a:t>the regular expression is  → </a:t>
            </a:r>
            <a:r>
              <a:rPr lang="en-GB" altLang="en-US" sz="2400" b="1">
                <a:solidFill>
                  <a:srgbClr val="FF0000"/>
                </a:solidFill>
                <a:latin typeface="Arial" panose="020B0604020202020204" pitchFamily="34" charset="0"/>
                <a:cs typeface="Arial" panose="020B0604020202020204" pitchFamily="34" charset="0"/>
                <a:sym typeface="+mn-ea"/>
              </a:rPr>
              <a:t> a*</a:t>
            </a:r>
            <a:endParaRPr lang="en-GB" altLang="en-US" sz="2400" b="1">
              <a:solidFill>
                <a:srgbClr val="FF0000"/>
              </a:solidFill>
              <a:latin typeface="Arial" panose="020B0604020202020204" pitchFamily="34" charset="0"/>
              <a:cs typeface="Arial" panose="020B0604020202020204" pitchFamily="34" charset="0"/>
              <a:sym typeface="+mn-ea"/>
            </a:endParaRPr>
          </a:p>
          <a:p>
            <a:pPr marL="742950" lvl="1" indent="-285750" algn="just">
              <a:buFont typeface="Arial" panose="020B0604020202020204" pitchFamily="34" charset="0"/>
              <a:buChar char="•"/>
            </a:pPr>
            <a:endParaRPr lang="en-GB" altLang="en-US" sz="240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GB" altLang="en-US" sz="2400">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1665605" y="291465"/>
            <a:ext cx="7372350" cy="1727835"/>
          </a:xfrm>
          <a:prstGeom prst="rect">
            <a:avLst/>
          </a:prstGeom>
        </p:spPr>
      </p:pic>
      <p:pic>
        <p:nvPicPr>
          <p:cNvPr id="7" name="Picture 6"/>
          <p:cNvPicPr>
            <a:picLocks noChangeAspect="1"/>
          </p:cNvPicPr>
          <p:nvPr/>
        </p:nvPicPr>
        <p:blipFill>
          <a:blip r:embed="rId2"/>
          <a:stretch>
            <a:fillRect/>
          </a:stretch>
        </p:blipFill>
        <p:spPr>
          <a:xfrm>
            <a:off x="1562735" y="2141220"/>
            <a:ext cx="7550785" cy="1618615"/>
          </a:xfrm>
          <a:prstGeom prst="rect">
            <a:avLst/>
          </a:prstGeom>
        </p:spPr>
      </p:pic>
      <p:pic>
        <p:nvPicPr>
          <p:cNvPr id="8" name="Picture 7"/>
          <p:cNvPicPr>
            <a:picLocks noChangeAspect="1"/>
          </p:cNvPicPr>
          <p:nvPr/>
        </p:nvPicPr>
        <p:blipFill>
          <a:blip r:embed="rId3"/>
          <a:stretch>
            <a:fillRect/>
          </a:stretch>
        </p:blipFill>
        <p:spPr>
          <a:xfrm>
            <a:off x="1290955" y="4471670"/>
            <a:ext cx="7660005" cy="2230755"/>
          </a:xfrm>
          <a:prstGeom prst="rect">
            <a:avLst/>
          </a:prstGeom>
        </p:spPr>
      </p:pic>
      <p:sp>
        <p:nvSpPr>
          <p:cNvPr id="2" name="Text Box 1"/>
          <p:cNvSpPr txBox="1"/>
          <p:nvPr/>
        </p:nvSpPr>
        <p:spPr>
          <a:xfrm>
            <a:off x="629920" y="196215"/>
            <a:ext cx="6699250" cy="764540"/>
          </a:xfrm>
          <a:prstGeom prst="rect">
            <a:avLst/>
          </a:prstGeom>
          <a:noFill/>
        </p:spPr>
        <p:txBody>
          <a:bodyPr wrap="square" rtlCol="0">
            <a:noAutofit/>
          </a:bodyPr>
          <a:p>
            <a:pPr eaLnBrk="1" hangingPunct="1">
              <a:buClrTx/>
              <a:buSzTx/>
              <a:buFont typeface="Arial" panose="020B0604020202020204" pitchFamily="34" charset="0"/>
            </a:pPr>
            <a:r>
              <a:rPr lang="en-IN" sz="2800" dirty="0">
                <a:sym typeface="+mn-ea"/>
              </a:rPr>
              <a:t>Example -2. </a:t>
            </a:r>
            <a:r>
              <a:rPr sz="2800" dirty="0">
                <a:sym typeface="+mn-ea"/>
              </a:rPr>
              <a:t>Convert the following to a RE:</a:t>
            </a:r>
            <a:endParaRPr lang="en-IN" altLang="en-US" sz="2800"/>
          </a:p>
        </p:txBody>
      </p:sp>
      <p:sp>
        <p:nvSpPr>
          <p:cNvPr id="3" name="Text Box 2"/>
          <p:cNvSpPr txBox="1"/>
          <p:nvPr/>
        </p:nvSpPr>
        <p:spPr>
          <a:xfrm>
            <a:off x="1562735" y="1987550"/>
            <a:ext cx="7624445" cy="764540"/>
          </a:xfrm>
          <a:prstGeom prst="rect">
            <a:avLst/>
          </a:prstGeom>
          <a:noFill/>
        </p:spPr>
        <p:txBody>
          <a:bodyPr wrap="square" rtlCol="0">
            <a:noAutofit/>
          </a:bodyPr>
          <a:p>
            <a:pPr eaLnBrk="1" hangingPunct="1">
              <a:buClrTx/>
              <a:buSzTx/>
              <a:buFont typeface="Arial" panose="020B0604020202020204" pitchFamily="34" charset="0"/>
            </a:pPr>
            <a:r>
              <a:rPr lang="en-IN" sz="2800" dirty="0">
                <a:sym typeface="+mn-ea"/>
              </a:rPr>
              <a:t>  First the label on edges to a Regular Expression</a:t>
            </a:r>
            <a:endParaRPr lang="en-IN" altLang="en-US" sz="2800"/>
          </a:p>
        </p:txBody>
      </p:sp>
      <p:sp>
        <p:nvSpPr>
          <p:cNvPr id="9" name="Text Box 8"/>
          <p:cNvSpPr txBox="1"/>
          <p:nvPr/>
        </p:nvSpPr>
        <p:spPr>
          <a:xfrm>
            <a:off x="973455" y="3669030"/>
            <a:ext cx="10614660" cy="764540"/>
          </a:xfrm>
          <a:prstGeom prst="rect">
            <a:avLst/>
          </a:prstGeom>
          <a:noFill/>
        </p:spPr>
        <p:txBody>
          <a:bodyPr wrap="square" rtlCol="0">
            <a:noAutofit/>
          </a:bodyPr>
          <a:p>
            <a:pPr eaLnBrk="1" hangingPunct="1">
              <a:buClrTx/>
              <a:buSzTx/>
              <a:buFont typeface="Arial" panose="020B0604020202020204" pitchFamily="34" charset="0"/>
            </a:pPr>
            <a:r>
              <a:rPr lang="en-IN" sz="2800" dirty="0">
                <a:sym typeface="+mn-ea"/>
              </a:rPr>
              <a:t>  </a:t>
            </a:r>
            <a:r>
              <a:rPr lang="en-IN" sz="2400" b="1" dirty="0">
                <a:solidFill>
                  <a:srgbClr val="FF0000"/>
                </a:solidFill>
                <a:sym typeface="+mn-ea"/>
              </a:rPr>
              <a:t>Step-1 : Eliminate the state B, the  Path  starting at A passing through B and  </a:t>
            </a:r>
            <a:endParaRPr lang="en-IN" sz="2400" b="1" dirty="0">
              <a:solidFill>
                <a:srgbClr val="FF0000"/>
              </a:solidFill>
              <a:sym typeface="+mn-ea"/>
            </a:endParaRPr>
          </a:p>
          <a:p>
            <a:pPr eaLnBrk="1" hangingPunct="1">
              <a:buClrTx/>
              <a:buSzTx/>
              <a:buFont typeface="Arial" panose="020B0604020202020204" pitchFamily="34" charset="0"/>
            </a:pPr>
            <a:r>
              <a:rPr lang="en-IN" sz="2400" b="1" dirty="0">
                <a:solidFill>
                  <a:srgbClr val="FF0000"/>
                </a:solidFill>
                <a:sym typeface="+mn-ea"/>
              </a:rPr>
              <a:t>                 reaching C -  A </a:t>
            </a:r>
            <a:r>
              <a:rPr lang="en-IN" sz="2400" b="1" dirty="0">
                <a:solidFill>
                  <a:srgbClr val="FF0000"/>
                </a:solidFill>
                <a:latin typeface="Arial" panose="020B0604020202020204" pitchFamily="34" charset="0"/>
                <a:cs typeface="Arial" panose="020B0604020202020204" pitchFamily="34" charset="0"/>
                <a:sym typeface="+mn-ea"/>
              </a:rPr>
              <a:t>→</a:t>
            </a:r>
            <a:r>
              <a:rPr lang="en-IN" sz="2400" b="1" dirty="0">
                <a:solidFill>
                  <a:srgbClr val="FF0000"/>
                </a:solidFill>
                <a:sym typeface="+mn-ea"/>
              </a:rPr>
              <a:t>B </a:t>
            </a:r>
            <a:r>
              <a:rPr lang="en-IN" sz="2400" b="1" dirty="0">
                <a:solidFill>
                  <a:srgbClr val="FF0000"/>
                </a:solidFill>
                <a:latin typeface="Arial" panose="020B0604020202020204" pitchFamily="34" charset="0"/>
                <a:cs typeface="Arial" panose="020B0604020202020204" pitchFamily="34" charset="0"/>
                <a:sym typeface="+mn-ea"/>
              </a:rPr>
              <a:t>→ </a:t>
            </a:r>
            <a:r>
              <a:rPr lang="en-IN" sz="2400" b="1" dirty="0">
                <a:solidFill>
                  <a:srgbClr val="FF0000"/>
                </a:solidFill>
                <a:sym typeface="+mn-ea"/>
              </a:rPr>
              <a:t>C and </a:t>
            </a:r>
            <a:r>
              <a:rPr lang="en-GB" altLang="en-IN" sz="2400" b="1" dirty="0">
                <a:solidFill>
                  <a:srgbClr val="FF0000"/>
                </a:solidFill>
                <a:sym typeface="+mn-ea"/>
              </a:rPr>
              <a:t>The </a:t>
            </a:r>
            <a:r>
              <a:rPr lang="en-IN" sz="2400" b="1" dirty="0">
                <a:solidFill>
                  <a:srgbClr val="FF0000"/>
                </a:solidFill>
                <a:sym typeface="+mn-ea"/>
              </a:rPr>
              <a:t>RE </a:t>
            </a:r>
            <a:r>
              <a:rPr lang="en-GB" altLang="en-IN" sz="2400" b="1" dirty="0">
                <a:solidFill>
                  <a:srgbClr val="FF0000"/>
                </a:solidFill>
                <a:sym typeface="+mn-ea"/>
              </a:rPr>
              <a:t>corresponding to this path </a:t>
            </a:r>
            <a:r>
              <a:rPr lang="en-IN" sz="2400" b="1" dirty="0">
                <a:solidFill>
                  <a:srgbClr val="FF0000"/>
                </a:solidFill>
                <a:sym typeface="+mn-ea"/>
              </a:rPr>
              <a:t>is 1(0+1)</a:t>
            </a:r>
            <a:endParaRPr lang="en-IN" altLang="en-US" sz="2400" b="1" dirty="0">
              <a:solidFill>
                <a:srgbClr val="FF0000"/>
              </a:solidFill>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1080770" y="2032000"/>
            <a:ext cx="5229225" cy="1936750"/>
          </a:xfrm>
          <a:prstGeom prst="rect">
            <a:avLst/>
          </a:prstGeom>
        </p:spPr>
      </p:pic>
      <p:sp>
        <p:nvSpPr>
          <p:cNvPr id="9" name="Text Box 8"/>
          <p:cNvSpPr txBox="1"/>
          <p:nvPr/>
        </p:nvSpPr>
        <p:spPr>
          <a:xfrm>
            <a:off x="958850" y="136525"/>
            <a:ext cx="10320020" cy="1965325"/>
          </a:xfrm>
          <a:prstGeom prst="rect">
            <a:avLst/>
          </a:prstGeom>
          <a:noFill/>
        </p:spPr>
        <p:txBody>
          <a:bodyPr wrap="square" rtlCol="0">
            <a:noAutofit/>
          </a:bodyPr>
          <a:p>
            <a:pPr algn="just" eaLnBrk="1" hangingPunct="1">
              <a:buClrTx/>
              <a:buSzTx/>
              <a:buFont typeface="Arial" panose="020B0604020202020204" pitchFamily="34" charset="0"/>
            </a:pPr>
            <a:r>
              <a:rPr lang="en-IN" sz="2800" dirty="0">
                <a:sym typeface="+mn-ea"/>
              </a:rPr>
              <a:t>  </a:t>
            </a:r>
            <a:r>
              <a:rPr lang="en-IN" sz="2400" b="1" dirty="0">
                <a:solidFill>
                  <a:srgbClr val="FF0000"/>
                </a:solidFill>
                <a:sym typeface="+mn-ea"/>
              </a:rPr>
              <a:t>Step-</a:t>
            </a:r>
            <a:r>
              <a:rPr lang="en-GB" altLang="en-IN" sz="2400" b="1" dirty="0">
                <a:solidFill>
                  <a:srgbClr val="FF0000"/>
                </a:solidFill>
                <a:sym typeface="+mn-ea"/>
              </a:rPr>
              <a:t>2. T</a:t>
            </a:r>
            <a:r>
              <a:rPr lang="en-IN" sz="2400" b="1" dirty="0">
                <a:solidFill>
                  <a:srgbClr val="FF0000"/>
                </a:solidFill>
                <a:sym typeface="+mn-ea"/>
              </a:rPr>
              <a:t>here are Two final states</a:t>
            </a:r>
            <a:r>
              <a:rPr lang="en-GB" altLang="en-IN" sz="2400" b="1" dirty="0">
                <a:solidFill>
                  <a:srgbClr val="FF0000"/>
                </a:solidFill>
                <a:sym typeface="+mn-ea"/>
              </a:rPr>
              <a:t>. Firstly, turn</a:t>
            </a:r>
            <a:r>
              <a:rPr lang="en-IN" sz="2400" b="1" dirty="0">
                <a:solidFill>
                  <a:srgbClr val="FF0000"/>
                </a:solidFill>
                <a:sym typeface="+mn-ea"/>
              </a:rPr>
              <a:t> off C. </a:t>
            </a:r>
            <a:r>
              <a:rPr lang="en-GB" altLang="en-IN" sz="2400" b="1" dirty="0">
                <a:solidFill>
                  <a:srgbClr val="FF0000"/>
                </a:solidFill>
                <a:sym typeface="+mn-ea"/>
              </a:rPr>
              <a:t>Then</a:t>
            </a:r>
            <a:r>
              <a:rPr lang="en-IN" sz="2400" b="1" dirty="0">
                <a:solidFill>
                  <a:srgbClr val="FF0000"/>
                </a:solidFill>
                <a:sym typeface="+mn-ea"/>
              </a:rPr>
              <a:t> Eliminate the state C. The Path  starting at A passing through C  and  reaching D -  A </a:t>
            </a:r>
            <a:r>
              <a:rPr lang="en-IN" sz="2400" b="1" dirty="0">
                <a:solidFill>
                  <a:srgbClr val="FF0000"/>
                </a:solidFill>
                <a:latin typeface="Arial" panose="020B0604020202020204" pitchFamily="34" charset="0"/>
                <a:cs typeface="Arial" panose="020B0604020202020204" pitchFamily="34" charset="0"/>
                <a:sym typeface="+mn-ea"/>
              </a:rPr>
              <a:t>→C</a:t>
            </a:r>
            <a:r>
              <a:rPr lang="en-IN" sz="2400" b="1" dirty="0">
                <a:solidFill>
                  <a:srgbClr val="FF0000"/>
                </a:solidFill>
                <a:sym typeface="+mn-ea"/>
              </a:rPr>
              <a:t> </a:t>
            </a:r>
            <a:r>
              <a:rPr lang="en-IN" sz="2400" b="1" dirty="0">
                <a:solidFill>
                  <a:srgbClr val="FF0000"/>
                </a:solidFill>
                <a:latin typeface="Arial" panose="020B0604020202020204" pitchFamily="34" charset="0"/>
                <a:cs typeface="Arial" panose="020B0604020202020204" pitchFamily="34" charset="0"/>
                <a:sym typeface="+mn-ea"/>
              </a:rPr>
              <a:t>→ D.</a:t>
            </a:r>
            <a:r>
              <a:rPr lang="en-GB" altLang="en-IN" sz="2400" b="1" dirty="0">
                <a:solidFill>
                  <a:srgbClr val="FF0000"/>
                </a:solidFill>
                <a:latin typeface="Arial" panose="020B0604020202020204" pitchFamily="34" charset="0"/>
                <a:cs typeface="Arial" panose="020B0604020202020204" pitchFamily="34" charset="0"/>
                <a:sym typeface="+mn-ea"/>
              </a:rPr>
              <a:t> The RE corresponding to this path is - 1(0+1)(0+1).</a:t>
            </a:r>
            <a:r>
              <a:rPr lang="en-IN" sz="2400" b="1" dirty="0">
                <a:solidFill>
                  <a:srgbClr val="FF0000"/>
                </a:solidFill>
                <a:latin typeface="Arial" panose="020B0604020202020204" pitchFamily="34" charset="0"/>
                <a:cs typeface="Arial" panose="020B0604020202020204" pitchFamily="34" charset="0"/>
                <a:sym typeface="+mn-ea"/>
              </a:rPr>
              <a:t> </a:t>
            </a:r>
            <a:r>
              <a:rPr lang="en-IN" sz="2400" b="1" dirty="0">
                <a:solidFill>
                  <a:srgbClr val="FF0000"/>
                </a:solidFill>
                <a:sym typeface="+mn-ea"/>
              </a:rPr>
              <a:t> The resulting Automata is Two state Automata and The corresponding Regular Expression is obtained by mapping with genaralized Transition Diagram</a:t>
            </a:r>
            <a:r>
              <a:rPr lang="en-GB" altLang="en-IN" sz="2400" b="1" dirty="0">
                <a:solidFill>
                  <a:srgbClr val="FF0000"/>
                </a:solidFill>
                <a:sym typeface="+mn-ea"/>
              </a:rPr>
              <a:t> as indicated below</a:t>
            </a:r>
            <a:r>
              <a:rPr lang="en-IN" sz="2400" b="1" dirty="0">
                <a:solidFill>
                  <a:srgbClr val="FF0000"/>
                </a:solidFill>
                <a:sym typeface="+mn-ea"/>
              </a:rPr>
              <a:t>.</a:t>
            </a:r>
            <a:endParaRPr lang="en-IN" altLang="en-US" sz="2400" b="1" dirty="0">
              <a:solidFill>
                <a:srgbClr val="FF0000"/>
              </a:solidFill>
              <a:sym typeface="+mn-ea"/>
            </a:endParaRPr>
          </a:p>
        </p:txBody>
      </p:sp>
      <p:pic>
        <p:nvPicPr>
          <p:cNvPr id="57348" name="Picture 4"/>
          <p:cNvPicPr>
            <a:picLocks noChangeAspect="1"/>
          </p:cNvPicPr>
          <p:nvPr/>
        </p:nvPicPr>
        <p:blipFill>
          <a:blip r:embed="rId2"/>
          <a:stretch>
            <a:fillRect/>
          </a:stretch>
        </p:blipFill>
        <p:spPr>
          <a:xfrm>
            <a:off x="1290320" y="3980180"/>
            <a:ext cx="3564890" cy="1430655"/>
          </a:xfrm>
          <a:prstGeom prst="rect">
            <a:avLst/>
          </a:prstGeom>
          <a:noFill/>
          <a:ln w="9525">
            <a:noFill/>
          </a:ln>
        </p:spPr>
      </p:pic>
      <p:sp>
        <p:nvSpPr>
          <p:cNvPr id="2" name="Text Box 1"/>
          <p:cNvSpPr txBox="1"/>
          <p:nvPr/>
        </p:nvSpPr>
        <p:spPr>
          <a:xfrm>
            <a:off x="5916295" y="3180080"/>
            <a:ext cx="6435725" cy="3319780"/>
          </a:xfrm>
          <a:prstGeom prst="rect">
            <a:avLst/>
          </a:prstGeom>
          <a:noFill/>
        </p:spPr>
        <p:txBody>
          <a:bodyPr wrap="square" rtlCol="0">
            <a:noAutofit/>
          </a:bodyPr>
          <a:p>
            <a:pPr marL="285750" indent="-285750">
              <a:buFont typeface="Arial" panose="020B0604020202020204" pitchFamily="34" charset="0"/>
              <a:buChar char="•"/>
            </a:pPr>
            <a:endParaRPr lang="en-GB" sz="2400" b="1" dirty="0">
              <a:solidFill>
                <a:srgbClr val="FF0000"/>
              </a:solidFill>
            </a:endParaRPr>
          </a:p>
          <a:p>
            <a:pPr marL="285750" indent="-285750">
              <a:buFont typeface="Arial" panose="020B0604020202020204" pitchFamily="34" charset="0"/>
              <a:buChar char="•"/>
            </a:pPr>
            <a:r>
              <a:rPr lang="en-IN" altLang="en-GB" sz="2400" b="1" dirty="0">
                <a:solidFill>
                  <a:srgbClr val="FF0000"/>
                </a:solidFill>
              </a:rPr>
              <a:t>R = 0+1, S=1(0+1)(0+1), U = </a:t>
            </a:r>
            <a:r>
              <a:rPr lang="en-IN" altLang="en-GB" sz="2400" b="1" dirty="0">
                <a:solidFill>
                  <a:srgbClr val="FF0000"/>
                </a:solidFill>
                <a:latin typeface="Arial" panose="020B0604020202020204" pitchFamily="34" charset="0"/>
                <a:cs typeface="Arial" panose="020B0604020202020204" pitchFamily="34" charset="0"/>
              </a:rPr>
              <a:t>Ø</a:t>
            </a:r>
            <a:r>
              <a:rPr lang="en-IN" altLang="en-GB" sz="2400" b="1" dirty="0">
                <a:solidFill>
                  <a:srgbClr val="FF0000"/>
                </a:solidFill>
              </a:rPr>
              <a:t> and T=</a:t>
            </a:r>
            <a:r>
              <a:rPr lang="en-IN" altLang="en-GB" sz="2400" b="1" dirty="0">
                <a:solidFill>
                  <a:srgbClr val="FF0000"/>
                </a:solidFill>
                <a:latin typeface="Arial" panose="020B0604020202020204" pitchFamily="34" charset="0"/>
                <a:cs typeface="Arial" panose="020B0604020202020204" pitchFamily="34" charset="0"/>
              </a:rPr>
              <a:t>Ø</a:t>
            </a:r>
            <a:endParaRPr lang="en-IN" altLang="en-GB" sz="2400" b="1" dirty="0">
              <a:solidFill>
                <a:srgbClr val="FF0000"/>
              </a:solidFill>
              <a:latin typeface="Arial" panose="020B0604020202020204" pitchFamily="34" charset="0"/>
              <a:cs typeface="Arial" panose="020B0604020202020204" pitchFamily="34" charset="0"/>
            </a:endParaRPr>
          </a:p>
          <a:p>
            <a:pPr marL="330835" lvl="3" indent="-330835" eaLnBrk="1" hangingPunct="1">
              <a:buClrTx/>
              <a:buSzTx/>
              <a:buFont typeface="Arial" panose="020B0604020202020204" pitchFamily="34" charset="0"/>
              <a:buChar char="•"/>
            </a:pPr>
            <a:r>
              <a:rPr lang="en-GB" sz="2400" dirty="0">
                <a:sym typeface="+mn-ea"/>
              </a:rPr>
              <a:t>Therefore the Corresponding Regular Expression is :</a:t>
            </a:r>
            <a:endParaRPr lang="en-GB" sz="2400" dirty="0">
              <a:sym typeface="+mn-ea"/>
            </a:endParaRPr>
          </a:p>
          <a:p>
            <a:pPr marL="330835" lvl="3" indent="-330835" eaLnBrk="1" hangingPunct="1">
              <a:buClrTx/>
              <a:buSzTx/>
              <a:buFont typeface="Arial" panose="020B0604020202020204" pitchFamily="34" charset="0"/>
              <a:buChar char="•"/>
            </a:pPr>
            <a:r>
              <a:rPr lang="en-IN" altLang="en-GB" sz="2400" dirty="0">
                <a:sym typeface="+mn-ea"/>
              </a:rPr>
              <a:t>RE</a:t>
            </a:r>
            <a:r>
              <a:rPr lang="en-GB" sz="2400" dirty="0">
                <a:sym typeface="+mn-ea"/>
              </a:rPr>
              <a:t>= </a:t>
            </a:r>
            <a:r>
              <a:rPr lang="en-US" sz="2400" b="1" noProof="0" dirty="0" smtClean="0">
                <a:ln>
                  <a:noFill/>
                </a:ln>
                <a:solidFill>
                  <a:srgbClr val="0070C0"/>
                </a:solidFill>
                <a:effectLst/>
                <a:uLnTx/>
                <a:uFillTx/>
                <a:sym typeface="+mn-ea"/>
              </a:rPr>
              <a:t>(R+SU*T)*SU*</a:t>
            </a:r>
            <a:r>
              <a:rPr lang="en-GB" altLang="en-US" sz="2400" b="1" noProof="0" dirty="0" smtClean="0">
                <a:ln>
                  <a:noFill/>
                </a:ln>
                <a:solidFill>
                  <a:srgbClr val="0070C0"/>
                </a:solidFill>
                <a:effectLst/>
                <a:uLnTx/>
                <a:uFillTx/>
                <a:sym typeface="+mn-ea"/>
              </a:rPr>
              <a:t> </a:t>
            </a:r>
            <a:endParaRPr lang="en-GB" altLang="en-US"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GB" altLang="en-US" sz="2400" b="1" noProof="0" dirty="0" smtClean="0">
                <a:ln>
                  <a:noFill/>
                </a:ln>
                <a:solidFill>
                  <a:srgbClr val="0070C0"/>
                </a:solidFill>
                <a:effectLst/>
                <a:uLnTx/>
                <a:uFillTx/>
                <a:sym typeface="+mn-ea"/>
              </a:rPr>
              <a:t> </a:t>
            </a:r>
            <a:r>
              <a:rPr lang="en-IN" altLang="en-GB" sz="2400" b="1" noProof="0" dirty="0" smtClean="0">
                <a:ln>
                  <a:noFill/>
                </a:ln>
                <a:solidFill>
                  <a:srgbClr val="0070C0"/>
                </a:solidFill>
                <a:effectLst/>
                <a:uLnTx/>
                <a:uFillTx/>
                <a:sym typeface="+mn-ea"/>
              </a:rPr>
              <a:t>      = ((0+1) + 1(0+1)(0+1)</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Ø*Ø</a:t>
            </a:r>
            <a:r>
              <a:rPr lang="en-IN" altLang="en-GB" sz="2400" b="1" noProof="0" dirty="0" smtClean="0">
                <a:ln>
                  <a:noFill/>
                </a:ln>
                <a:solidFill>
                  <a:srgbClr val="0070C0"/>
                </a:solidFill>
                <a:effectLst/>
                <a:uLnTx/>
                <a:uFillTx/>
                <a:sym typeface="+mn-ea"/>
              </a:rPr>
              <a:t>)*</a:t>
            </a:r>
            <a:r>
              <a:rPr lang="en-IN" altLang="en-GB" sz="2400" b="1" noProof="0" dirty="0" smtClean="0">
                <a:ln>
                  <a:noFill/>
                </a:ln>
                <a:solidFill>
                  <a:srgbClr val="0070C0"/>
                </a:solidFill>
                <a:effectLst/>
                <a:uLnTx/>
                <a:uFillTx/>
                <a:sym typeface="+mn-ea"/>
              </a:rPr>
              <a:t>1(0+1)(0+1)</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a:t>
            </a:r>
            <a:endParaRPr lang="en-IN" altLang="en-GB"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GB" altLang="en-IN" sz="2400" b="1" noProof="0" dirty="0" smtClean="0">
                <a:ln>
                  <a:noFill/>
                </a:ln>
                <a:solidFill>
                  <a:srgbClr val="0070C0"/>
                </a:solidFill>
                <a:effectLst/>
                <a:uLnTx/>
                <a:uFillTx/>
                <a:sym typeface="+mn-ea"/>
              </a:rPr>
              <a:t>  </a:t>
            </a:r>
            <a:r>
              <a:rPr lang="en-IN" altLang="en-GB" sz="2400" b="1" noProof="0" dirty="0" smtClean="0">
                <a:ln>
                  <a:noFill/>
                </a:ln>
                <a:solidFill>
                  <a:srgbClr val="0070C0"/>
                </a:solidFill>
                <a:effectLst/>
                <a:uLnTx/>
                <a:uFillTx/>
                <a:sym typeface="+mn-ea"/>
              </a:rPr>
              <a:t>  </a:t>
            </a:r>
            <a:r>
              <a:rPr lang="en-GB" altLang="en-IN" sz="2400" b="1" noProof="0" dirty="0" smtClean="0">
                <a:ln>
                  <a:noFill/>
                </a:ln>
                <a:solidFill>
                  <a:srgbClr val="0070C0"/>
                </a:solidFill>
                <a:effectLst/>
                <a:uLnTx/>
                <a:uFillTx/>
                <a:sym typeface="+mn-ea"/>
              </a:rPr>
              <a:t> </a:t>
            </a:r>
            <a:r>
              <a:rPr lang="en-IN" altLang="en-GB" sz="2400" b="1" noProof="0" dirty="0" smtClean="0">
                <a:ln>
                  <a:noFill/>
                </a:ln>
                <a:solidFill>
                  <a:srgbClr val="0070C0"/>
                </a:solidFill>
                <a:effectLst/>
                <a:uLnTx/>
                <a:uFillTx/>
                <a:sym typeface="+mn-ea"/>
              </a:rPr>
              <a:t>  = ((0 + 1) + </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 </a:t>
            </a:r>
            <a:r>
              <a:rPr lang="en-IN" altLang="en-GB" sz="2400" b="1" noProof="0" dirty="0" smtClean="0">
                <a:ln>
                  <a:noFill/>
                </a:ln>
                <a:solidFill>
                  <a:srgbClr val="0070C0"/>
                </a:solidFill>
                <a:effectLst/>
                <a:uLnTx/>
                <a:uFillTx/>
                <a:sym typeface="+mn-ea"/>
              </a:rPr>
              <a:t>1(0+1)(0+1)</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Ԑ</a:t>
            </a:r>
            <a:endParaRPr lang="en-IN" altLang="en-GB"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IN" altLang="en-GB" sz="2400" b="1" noProof="0" dirty="0" smtClean="0">
                <a:ln>
                  <a:noFill/>
                </a:ln>
                <a:solidFill>
                  <a:srgbClr val="0070C0"/>
                </a:solidFill>
                <a:effectLst/>
                <a:uLnTx/>
                <a:uFillTx/>
                <a:sym typeface="+mn-ea"/>
              </a:rPr>
              <a:t>       =  (0 + 1) *1(0 + 1)(0 + 1)  </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  R</a:t>
            </a:r>
            <a:r>
              <a:rPr lang="en-GB" altLang="en-IN"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1</a:t>
            </a:r>
            <a:endPar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endParaRPr>
          </a:p>
          <a:p>
            <a:pPr marL="0" lvl="3" indent="0" eaLnBrk="1" hangingPunct="1">
              <a:buClrTx/>
              <a:buSzTx/>
              <a:buFont typeface="Arial" panose="020B0604020202020204" pitchFamily="34" charset="0"/>
              <a:buNone/>
            </a:pPr>
            <a:endParaRPr lang="en-GB" altLang="en-US" sz="2400" b="1" noProof="0" dirty="0" smtClean="0">
              <a:ln>
                <a:noFill/>
              </a:ln>
              <a:solidFill>
                <a:srgbClr val="0070C0"/>
              </a:solidFill>
              <a:effectLst/>
              <a:uLnTx/>
              <a:uFillTx/>
              <a:sym typeface="+mn-ea"/>
            </a:endParaRPr>
          </a:p>
          <a:p>
            <a:pPr marL="285750" indent="-285750">
              <a:buFont typeface="Arial" panose="020B0604020202020204" pitchFamily="34" charset="0"/>
              <a:buChar char="•"/>
            </a:pPr>
            <a:endParaRPr lang="en-GB" sz="2400" b="1" dirty="0">
              <a:solidFill>
                <a:srgbClr val="FF0000"/>
              </a:solidFill>
            </a:endParaRPr>
          </a:p>
          <a:p>
            <a:endParaRPr 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a:picLocks noChangeAspect="1"/>
          </p:cNvPicPr>
          <p:nvPr/>
        </p:nvPicPr>
        <p:blipFill>
          <a:blip r:embed="rId1"/>
          <a:stretch>
            <a:fillRect/>
          </a:stretch>
        </p:blipFill>
        <p:spPr>
          <a:xfrm>
            <a:off x="194945" y="2621280"/>
            <a:ext cx="6089650" cy="1793240"/>
          </a:xfrm>
          <a:prstGeom prst="rect">
            <a:avLst/>
          </a:prstGeom>
        </p:spPr>
      </p:pic>
      <p:sp>
        <p:nvSpPr>
          <p:cNvPr id="9" name="Text Box 8"/>
          <p:cNvSpPr txBox="1"/>
          <p:nvPr/>
        </p:nvSpPr>
        <p:spPr>
          <a:xfrm>
            <a:off x="480695" y="165100"/>
            <a:ext cx="10320020" cy="2306955"/>
          </a:xfrm>
          <a:prstGeom prst="rect">
            <a:avLst/>
          </a:prstGeom>
          <a:noFill/>
        </p:spPr>
        <p:txBody>
          <a:bodyPr wrap="square" rtlCol="0">
            <a:noAutofit/>
          </a:bodyPr>
          <a:p>
            <a:pPr algn="just" eaLnBrk="1" hangingPunct="1">
              <a:buClrTx/>
              <a:buSzTx/>
              <a:buFont typeface="Arial" panose="020B0604020202020204" pitchFamily="34" charset="0"/>
            </a:pPr>
            <a:r>
              <a:rPr lang="en-IN" sz="2800" dirty="0">
                <a:sym typeface="+mn-ea"/>
              </a:rPr>
              <a:t>  </a:t>
            </a:r>
            <a:r>
              <a:rPr lang="en-IN" sz="2400" dirty="0">
                <a:sym typeface="+mn-ea"/>
              </a:rPr>
              <a:t>Step-</a:t>
            </a:r>
            <a:r>
              <a:rPr lang="en-GB" altLang="en-IN" sz="2400" dirty="0">
                <a:sym typeface="+mn-ea"/>
              </a:rPr>
              <a:t>3</a:t>
            </a:r>
            <a:r>
              <a:rPr lang="en-IN" sz="2400" dirty="0">
                <a:sym typeface="+mn-ea"/>
              </a:rPr>
              <a:t> : </a:t>
            </a:r>
            <a:r>
              <a:rPr lang="en-GB" altLang="en-IN" sz="2400" dirty="0">
                <a:sym typeface="+mn-ea"/>
              </a:rPr>
              <a:t>Secondly,</a:t>
            </a:r>
            <a:r>
              <a:rPr lang="en-IN" sz="2400" dirty="0">
                <a:sym typeface="+mn-ea"/>
              </a:rPr>
              <a:t> turning off </a:t>
            </a:r>
            <a:r>
              <a:rPr lang="en-GB" altLang="en-IN" sz="2400" dirty="0">
                <a:sym typeface="+mn-ea"/>
              </a:rPr>
              <a:t>D</a:t>
            </a:r>
            <a:r>
              <a:rPr lang="en-IN" sz="2400" dirty="0">
                <a:sym typeface="+mn-ea"/>
              </a:rPr>
              <a:t>.  Eliminate the state </a:t>
            </a:r>
            <a:r>
              <a:rPr lang="en-GB" altLang="en-IN" sz="2400" dirty="0">
                <a:sym typeface="+mn-ea"/>
              </a:rPr>
              <a:t>D</a:t>
            </a:r>
            <a:r>
              <a:rPr lang="en-IN" sz="2400" dirty="0">
                <a:sym typeface="+mn-ea"/>
              </a:rPr>
              <a:t>. </a:t>
            </a:r>
            <a:r>
              <a:rPr lang="en-GB" altLang="en-IN" sz="2400" dirty="0">
                <a:sym typeface="+mn-ea"/>
              </a:rPr>
              <a:t>Here, the path Starts at C and Reaches </a:t>
            </a:r>
            <a:r>
              <a:rPr lang="en-IN" sz="2400" dirty="0">
                <a:sym typeface="+mn-ea"/>
              </a:rPr>
              <a:t>D -  C → D. The State D becomes Dead as there are no out going edge.</a:t>
            </a:r>
            <a:r>
              <a:rPr lang="en-GB" altLang="en-IN" sz="2400" dirty="0">
                <a:latin typeface="Arial" panose="020B0604020202020204" pitchFamily="34" charset="0"/>
                <a:cs typeface="Arial" panose="020B0604020202020204" pitchFamily="34" charset="0"/>
                <a:sym typeface="+mn-ea"/>
              </a:rPr>
              <a:t> </a:t>
            </a:r>
            <a:r>
              <a:rPr lang="en-GB" altLang="en-IN" sz="2400" dirty="0">
                <a:sym typeface="+mn-ea"/>
              </a:rPr>
              <a:t>The Regular Expression corresponding to this path is</a:t>
            </a:r>
            <a:r>
              <a:rPr lang="en-GB" altLang="en-IN" sz="2400" dirty="0">
                <a:latin typeface="Arial" panose="020B0604020202020204" pitchFamily="34" charset="0"/>
                <a:cs typeface="Arial" panose="020B0604020202020204" pitchFamily="34" charset="0"/>
                <a:sym typeface="+mn-ea"/>
              </a:rPr>
              <a:t> →(0+1).</a:t>
            </a:r>
            <a:r>
              <a:rPr lang="en-IN" sz="2400" dirty="0">
                <a:latin typeface="Arial" panose="020B0604020202020204" pitchFamily="34" charset="0"/>
                <a:cs typeface="Arial" panose="020B0604020202020204" pitchFamily="34" charset="0"/>
                <a:sym typeface="+mn-ea"/>
              </a:rPr>
              <a:t> </a:t>
            </a:r>
            <a:r>
              <a:rPr lang="en-IN" sz="2400" dirty="0">
                <a:sym typeface="+mn-ea"/>
              </a:rPr>
              <a:t>The resulting Automata is Two state Automata and The corresponding Regular Expression is obtained by mapping with genaralized Transition Diagram</a:t>
            </a:r>
            <a:r>
              <a:rPr lang="en-GB" altLang="en-IN" sz="2400" dirty="0">
                <a:sym typeface="+mn-ea"/>
              </a:rPr>
              <a:t> and indicated below</a:t>
            </a:r>
            <a:r>
              <a:rPr lang="en-IN" sz="2400" dirty="0">
                <a:sym typeface="+mn-ea"/>
              </a:rPr>
              <a:t>.</a:t>
            </a:r>
            <a:endParaRPr lang="en-IN" altLang="en-US" sz="2400"/>
          </a:p>
          <a:p>
            <a:pPr eaLnBrk="1" hangingPunct="1">
              <a:buClrTx/>
              <a:buSzTx/>
              <a:buFont typeface="Arial" panose="020B0604020202020204" pitchFamily="34" charset="0"/>
            </a:pPr>
            <a:endParaRPr lang="en-IN" altLang="en-US" sz="2400"/>
          </a:p>
        </p:txBody>
      </p:sp>
      <p:pic>
        <p:nvPicPr>
          <p:cNvPr id="57348" name="Picture 4"/>
          <p:cNvPicPr>
            <a:picLocks noChangeAspect="1"/>
          </p:cNvPicPr>
          <p:nvPr/>
        </p:nvPicPr>
        <p:blipFill>
          <a:blip r:embed="rId2"/>
          <a:stretch>
            <a:fillRect/>
          </a:stretch>
        </p:blipFill>
        <p:spPr>
          <a:xfrm>
            <a:off x="1290320" y="4646930"/>
            <a:ext cx="3564890" cy="1430655"/>
          </a:xfrm>
          <a:prstGeom prst="rect">
            <a:avLst/>
          </a:prstGeom>
          <a:noFill/>
          <a:ln w="9525">
            <a:noFill/>
          </a:ln>
        </p:spPr>
      </p:pic>
      <p:sp>
        <p:nvSpPr>
          <p:cNvPr id="3" name="Text Box 2"/>
          <p:cNvSpPr txBox="1"/>
          <p:nvPr/>
        </p:nvSpPr>
        <p:spPr>
          <a:xfrm>
            <a:off x="6236335" y="2370455"/>
            <a:ext cx="5174615" cy="4690745"/>
          </a:xfrm>
          <a:prstGeom prst="rect">
            <a:avLst/>
          </a:prstGeom>
          <a:noFill/>
        </p:spPr>
        <p:txBody>
          <a:bodyPr wrap="square" rtlCol="0">
            <a:noAutofit/>
          </a:bodyPr>
          <a:p>
            <a:pPr marL="285750" indent="-285750">
              <a:buFont typeface="Arial" panose="020B0604020202020204" pitchFamily="34" charset="0"/>
              <a:buChar char="•"/>
            </a:pPr>
            <a:r>
              <a:rPr lang="en-IN" altLang="en-GB" sz="2400" b="1" dirty="0">
                <a:solidFill>
                  <a:srgbClr val="FF0000"/>
                </a:solidFill>
              </a:rPr>
              <a:t>R = 0+1, S=1(0+1), U = </a:t>
            </a:r>
            <a:r>
              <a:rPr lang="en-IN" altLang="en-GB" sz="2400" b="1" dirty="0">
                <a:solidFill>
                  <a:srgbClr val="FF0000"/>
                </a:solidFill>
                <a:latin typeface="Arial" panose="020B0604020202020204" pitchFamily="34" charset="0"/>
                <a:cs typeface="Arial" panose="020B0604020202020204" pitchFamily="34" charset="0"/>
              </a:rPr>
              <a:t>Ø</a:t>
            </a:r>
            <a:r>
              <a:rPr lang="en-IN" altLang="en-GB" sz="2400" b="1" dirty="0">
                <a:solidFill>
                  <a:srgbClr val="FF0000"/>
                </a:solidFill>
              </a:rPr>
              <a:t> and T=</a:t>
            </a:r>
            <a:r>
              <a:rPr lang="en-IN" altLang="en-GB" sz="2400" b="1" dirty="0">
                <a:solidFill>
                  <a:srgbClr val="FF0000"/>
                </a:solidFill>
                <a:latin typeface="Arial" panose="020B0604020202020204" pitchFamily="34" charset="0"/>
                <a:cs typeface="Arial" panose="020B0604020202020204" pitchFamily="34" charset="0"/>
              </a:rPr>
              <a:t>Ø</a:t>
            </a:r>
            <a:endParaRPr lang="en-IN" altLang="en-GB" sz="2400" b="1" dirty="0">
              <a:solidFill>
                <a:srgbClr val="FF0000"/>
              </a:solidFill>
              <a:latin typeface="Arial" panose="020B0604020202020204" pitchFamily="34" charset="0"/>
              <a:cs typeface="Arial" panose="020B0604020202020204" pitchFamily="34" charset="0"/>
            </a:endParaRPr>
          </a:p>
          <a:p>
            <a:pPr marL="330835" lvl="3" indent="-330835" eaLnBrk="1" hangingPunct="1">
              <a:buClrTx/>
              <a:buSzTx/>
              <a:buFont typeface="Arial" panose="020B0604020202020204" pitchFamily="34" charset="0"/>
              <a:buChar char="•"/>
            </a:pPr>
            <a:r>
              <a:rPr lang="en-GB" sz="2400" dirty="0">
                <a:sym typeface="+mn-ea"/>
              </a:rPr>
              <a:t>Therefore the Corresponding Regular Expression is :</a:t>
            </a:r>
            <a:endParaRPr lang="en-GB" sz="2400" dirty="0">
              <a:sym typeface="+mn-ea"/>
            </a:endParaRPr>
          </a:p>
          <a:p>
            <a:pPr marL="330835" lvl="3" indent="-330835" eaLnBrk="1" hangingPunct="1">
              <a:buClrTx/>
              <a:buSzTx/>
              <a:buFont typeface="Arial" panose="020B0604020202020204" pitchFamily="34" charset="0"/>
              <a:buChar char="•"/>
            </a:pPr>
            <a:r>
              <a:rPr lang="en-IN" altLang="en-GB" sz="2400" dirty="0">
                <a:sym typeface="+mn-ea"/>
              </a:rPr>
              <a:t>RE</a:t>
            </a:r>
            <a:r>
              <a:rPr lang="en-GB" sz="2400" dirty="0">
                <a:sym typeface="+mn-ea"/>
              </a:rPr>
              <a:t>= </a:t>
            </a:r>
            <a:r>
              <a:rPr lang="en-US" sz="2400" b="1" noProof="0" dirty="0" smtClean="0">
                <a:ln>
                  <a:noFill/>
                </a:ln>
                <a:solidFill>
                  <a:srgbClr val="0070C0"/>
                </a:solidFill>
                <a:effectLst/>
                <a:uLnTx/>
                <a:uFillTx/>
                <a:sym typeface="+mn-ea"/>
              </a:rPr>
              <a:t>(R+SU*T)*SU*</a:t>
            </a:r>
            <a:r>
              <a:rPr lang="en-GB" altLang="en-US" sz="2400" b="1" noProof="0" dirty="0" smtClean="0">
                <a:ln>
                  <a:noFill/>
                </a:ln>
                <a:solidFill>
                  <a:srgbClr val="0070C0"/>
                </a:solidFill>
                <a:effectLst/>
                <a:uLnTx/>
                <a:uFillTx/>
                <a:sym typeface="+mn-ea"/>
              </a:rPr>
              <a:t> </a:t>
            </a:r>
            <a:endParaRPr lang="en-GB" altLang="en-US"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GB" altLang="en-US" sz="2400" b="1" noProof="0" dirty="0" smtClean="0">
                <a:ln>
                  <a:noFill/>
                </a:ln>
                <a:solidFill>
                  <a:srgbClr val="0070C0"/>
                </a:solidFill>
                <a:effectLst/>
                <a:uLnTx/>
                <a:uFillTx/>
                <a:sym typeface="+mn-ea"/>
              </a:rPr>
              <a:t> </a:t>
            </a:r>
            <a:r>
              <a:rPr lang="en-IN" altLang="en-GB" sz="2400" b="1" noProof="0" dirty="0" smtClean="0">
                <a:ln>
                  <a:noFill/>
                </a:ln>
                <a:solidFill>
                  <a:srgbClr val="0070C0"/>
                </a:solidFill>
                <a:effectLst/>
                <a:uLnTx/>
                <a:uFillTx/>
                <a:sym typeface="+mn-ea"/>
              </a:rPr>
              <a:t>        = ((0+1) + 1(0+1)</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Ø*Ø</a:t>
            </a:r>
            <a:r>
              <a:rPr lang="en-IN" altLang="en-GB" sz="2400" b="1" noProof="0" dirty="0" smtClean="0">
                <a:ln>
                  <a:noFill/>
                </a:ln>
                <a:solidFill>
                  <a:srgbClr val="0070C0"/>
                </a:solidFill>
                <a:effectLst/>
                <a:uLnTx/>
                <a:uFillTx/>
                <a:sym typeface="+mn-ea"/>
              </a:rPr>
              <a:t>)*</a:t>
            </a:r>
            <a:r>
              <a:rPr lang="en-IN" altLang="en-GB" sz="2400" b="1" noProof="0" dirty="0" smtClean="0">
                <a:ln>
                  <a:noFill/>
                </a:ln>
                <a:solidFill>
                  <a:srgbClr val="0070C0"/>
                </a:solidFill>
                <a:effectLst/>
                <a:uLnTx/>
                <a:uFillTx/>
                <a:sym typeface="+mn-ea"/>
              </a:rPr>
              <a:t>1(0+1)</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a:t>
            </a:r>
            <a:r>
              <a:rPr lang="en-IN" altLang="en-GB" sz="2400" b="1" noProof="0" dirty="0" smtClean="0">
                <a:ln>
                  <a:noFill/>
                </a:ln>
                <a:solidFill>
                  <a:srgbClr val="0070C0"/>
                </a:solidFill>
                <a:effectLst/>
                <a:uLnTx/>
                <a:uFillTx/>
                <a:sym typeface="+mn-ea"/>
              </a:rPr>
              <a:t> </a:t>
            </a:r>
            <a:endParaRPr lang="en-IN" altLang="en-GB"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IN" altLang="en-GB" sz="2400" b="1" noProof="0" dirty="0" smtClean="0">
                <a:ln>
                  <a:noFill/>
                </a:ln>
                <a:solidFill>
                  <a:srgbClr val="0070C0"/>
                </a:solidFill>
                <a:effectLst/>
                <a:uLnTx/>
                <a:uFillTx/>
                <a:sym typeface="+mn-ea"/>
              </a:rPr>
              <a:t>         = ((0 + 1) + </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Ø)* </a:t>
            </a:r>
            <a:r>
              <a:rPr lang="en-IN" altLang="en-GB" sz="2400" b="1" noProof="0" dirty="0" smtClean="0">
                <a:ln>
                  <a:noFill/>
                </a:ln>
                <a:solidFill>
                  <a:srgbClr val="0070C0"/>
                </a:solidFill>
                <a:effectLst/>
                <a:uLnTx/>
                <a:uFillTx/>
                <a:sym typeface="+mn-ea"/>
              </a:rPr>
              <a:t>1(0+1)</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Ԑ</a:t>
            </a:r>
            <a:endParaRPr lang="en-IN" altLang="en-GB" sz="2400" b="1" noProof="0" dirty="0" smtClean="0">
              <a:ln>
                <a:noFill/>
              </a:ln>
              <a:solidFill>
                <a:srgbClr val="0070C0"/>
              </a:solidFill>
              <a:effectLst/>
              <a:uLnTx/>
              <a:uFillTx/>
              <a:sym typeface="+mn-ea"/>
            </a:endParaRPr>
          </a:p>
          <a:p>
            <a:pPr marL="0" lvl="3" indent="0" eaLnBrk="1" hangingPunct="1">
              <a:buClrTx/>
              <a:buSzTx/>
              <a:buFont typeface="Arial" panose="020B0604020202020204" pitchFamily="34" charset="0"/>
              <a:buNone/>
            </a:pPr>
            <a:r>
              <a:rPr lang="en-IN" altLang="en-GB" sz="2400" b="1" noProof="0" dirty="0" smtClean="0">
                <a:ln>
                  <a:noFill/>
                </a:ln>
                <a:solidFill>
                  <a:srgbClr val="0070C0"/>
                </a:solidFill>
                <a:effectLst/>
                <a:uLnTx/>
                <a:uFillTx/>
                <a:sym typeface="+mn-ea"/>
              </a:rPr>
              <a:t>         =  (0 + 1) *1(0 + 1)  </a:t>
            </a: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  R2</a:t>
            </a:r>
            <a:endPar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endParaRPr>
          </a:p>
          <a:p>
            <a:pPr marL="342900" lvl="3" indent="-342900" eaLnBrk="1" hangingPunct="1">
              <a:buClrTx/>
              <a:buSzTx/>
              <a:buFont typeface="Arial" panose="020B0604020202020204" pitchFamily="34" charset="0"/>
              <a:buChar char="•"/>
            </a:pP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Final Regular Expression is :</a:t>
            </a:r>
            <a:endPar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endParaRPr>
          </a:p>
          <a:p>
            <a:pPr marL="342900" lvl="3" indent="-342900" eaLnBrk="1" hangingPunct="1">
              <a:buClrTx/>
              <a:buSzTx/>
              <a:buFont typeface="Arial" panose="020B0604020202020204" pitchFamily="34" charset="0"/>
              <a:buChar char="•"/>
            </a:pPr>
            <a:r>
              <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R = R1 + R2 = </a:t>
            </a:r>
            <a:r>
              <a:rPr lang="en-GB" altLang="en-IN"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 </a:t>
            </a:r>
            <a:r>
              <a:rPr lang="en-IN" altLang="en-GB" sz="2400" b="1" noProof="0" dirty="0" smtClean="0">
                <a:ln>
                  <a:noFill/>
                </a:ln>
                <a:solidFill>
                  <a:srgbClr val="0070C0"/>
                </a:solidFill>
                <a:effectLst/>
                <a:uLnTx/>
                <a:uFillTx/>
                <a:sym typeface="+mn-ea"/>
              </a:rPr>
              <a:t>(0 + 1) *1(0 + 1)(0 + 1)</a:t>
            </a:r>
            <a:r>
              <a:rPr lang="en-GB" altLang="en-IN" sz="2400" b="1" noProof="0" dirty="0" smtClean="0">
                <a:ln>
                  <a:noFill/>
                </a:ln>
                <a:solidFill>
                  <a:srgbClr val="0070C0"/>
                </a:solidFill>
                <a:effectLst/>
                <a:uLnTx/>
                <a:uFillTx/>
                <a:sym typeface="+mn-ea"/>
              </a:rPr>
              <a:t> +</a:t>
            </a:r>
            <a:r>
              <a:rPr lang="en-GB" altLang="en-IN" sz="2400" b="1" noProof="0" dirty="0" smtClean="0">
                <a:ln>
                  <a:noFill/>
                </a:ln>
                <a:solidFill>
                  <a:srgbClr val="0070C0"/>
                </a:solidFill>
                <a:effectLst/>
                <a:uLnTx/>
                <a:uFillTx/>
                <a:latin typeface="Arial" panose="020B0604020202020204" pitchFamily="34" charset="0"/>
                <a:cs typeface="Arial" panose="020B0604020202020204" pitchFamily="34" charset="0"/>
                <a:sym typeface="+mn-ea"/>
              </a:rPr>
              <a:t> </a:t>
            </a:r>
            <a:r>
              <a:rPr lang="en-IN" altLang="en-GB" sz="2400" b="1" noProof="0" dirty="0" smtClean="0">
                <a:ln>
                  <a:noFill/>
                </a:ln>
                <a:solidFill>
                  <a:srgbClr val="0070C0"/>
                </a:solidFill>
                <a:effectLst/>
                <a:uLnTx/>
                <a:uFillTx/>
                <a:sym typeface="+mn-ea"/>
              </a:rPr>
              <a:t>(0 + 1) *1(0 + 1)</a:t>
            </a:r>
            <a:endParaRPr lang="en-IN" altLang="en-GB" sz="2400" b="1" noProof="0" dirty="0" smtClean="0">
              <a:ln>
                <a:noFill/>
              </a:ln>
              <a:solidFill>
                <a:srgbClr val="0070C0"/>
              </a:solidFill>
              <a:effectLst/>
              <a:uLnTx/>
              <a:uFillTx/>
              <a:latin typeface="Arial" panose="020B0604020202020204" pitchFamily="34" charset="0"/>
              <a:cs typeface="Arial" panose="020B0604020202020204" pitchFamily="34" charset="0"/>
              <a:sym typeface="+mn-ea"/>
            </a:endParaRPr>
          </a:p>
          <a:p>
            <a:pPr marL="0" lvl="3" indent="0" eaLnBrk="1" hangingPunct="1">
              <a:buClrTx/>
              <a:buSzTx/>
              <a:buFont typeface="Arial" panose="020B0604020202020204" pitchFamily="34" charset="0"/>
              <a:buNone/>
            </a:pPr>
            <a:endParaRPr lang="en-GB" altLang="en-US" sz="2400" b="1" noProof="0" dirty="0" smtClean="0">
              <a:ln>
                <a:noFill/>
              </a:ln>
              <a:solidFill>
                <a:srgbClr val="0070C0"/>
              </a:solidFill>
              <a:effectLst/>
              <a:uLnTx/>
              <a:uFillTx/>
              <a:sym typeface="+mn-ea"/>
            </a:endParaRPr>
          </a:p>
          <a:p>
            <a:pPr marL="285750" indent="-285750">
              <a:buFont typeface="Arial" panose="020B0604020202020204" pitchFamily="34" charset="0"/>
              <a:buChar char="•"/>
            </a:pPr>
            <a:endParaRPr lang="en-GB" sz="2400" b="1" dirty="0">
              <a:solidFill>
                <a:srgbClr val="FF0000"/>
              </a:solidFill>
            </a:endParaRPr>
          </a:p>
          <a:p>
            <a:endParaRPr lang="en-US" sz="2400"/>
          </a:p>
        </p:txBody>
      </p:sp>
      <p:sp>
        <p:nvSpPr>
          <p:cNvPr id="5" name="Text Box 4"/>
          <p:cNvSpPr txBox="1"/>
          <p:nvPr/>
        </p:nvSpPr>
        <p:spPr>
          <a:xfrm>
            <a:off x="5227955" y="6188710"/>
            <a:ext cx="6534150" cy="460375"/>
          </a:xfrm>
          <a:prstGeom prst="rect">
            <a:avLst/>
          </a:prstGeom>
          <a:noFill/>
        </p:spPr>
        <p:txBody>
          <a:bodyPr wrap="square" rtlCol="0">
            <a:spAutoFit/>
          </a:bodyPr>
          <a:p>
            <a:pPr marL="0" lvl="3" indent="0" eaLnBrk="1" hangingPunct="1">
              <a:buClrTx/>
              <a:buSzTx/>
              <a:buFont typeface="Arial" panose="020B0604020202020204" pitchFamily="34" charset="0"/>
              <a:buNone/>
            </a:pPr>
            <a:r>
              <a:rPr lang="en-GB" altLang="en-IN" b="1" noProof="0" dirty="0" smtClean="0">
                <a:ln>
                  <a:noFill/>
                </a:ln>
                <a:solidFill>
                  <a:srgbClr val="0070C0"/>
                </a:solidFill>
                <a:effectLst/>
                <a:uLnTx/>
                <a:uFillTx/>
                <a:sym typeface="+mn-ea"/>
              </a:rPr>
              <a:t>        </a:t>
            </a:r>
            <a:r>
              <a:rPr lang="en-GB" altLang="en-IN" sz="2400" b="1" noProof="0" dirty="0" smtClean="0">
                <a:ln>
                  <a:noFill/>
                </a:ln>
                <a:solidFill>
                  <a:srgbClr val="FF0000"/>
                </a:solidFill>
                <a:effectLst/>
                <a:uLnTx/>
                <a:uFillTx/>
                <a:sym typeface="+mn-ea"/>
              </a:rPr>
              <a:t>RE = </a:t>
            </a:r>
            <a:r>
              <a:rPr lang="en-IN" altLang="en-GB" sz="2400" b="1" noProof="0" dirty="0" smtClean="0">
                <a:ln>
                  <a:noFill/>
                </a:ln>
                <a:solidFill>
                  <a:srgbClr val="FF0000"/>
                </a:solidFill>
                <a:effectLst/>
                <a:uLnTx/>
                <a:uFillTx/>
                <a:sym typeface="+mn-ea"/>
              </a:rPr>
              <a:t>(0 + 1) *1(0 + 1)(0 + 1)</a:t>
            </a:r>
            <a:r>
              <a:rPr lang="en-GB" altLang="en-IN" sz="2400" b="1" noProof="0" dirty="0" smtClean="0">
                <a:ln>
                  <a:noFill/>
                </a:ln>
                <a:solidFill>
                  <a:srgbClr val="FF0000"/>
                </a:solidFill>
                <a:effectLst/>
                <a:uLnTx/>
                <a:uFillTx/>
                <a:sym typeface="+mn-ea"/>
              </a:rPr>
              <a:t> +</a:t>
            </a:r>
            <a:r>
              <a:rPr lang="en-GB" altLang="en-IN" sz="24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 </a:t>
            </a:r>
            <a:r>
              <a:rPr lang="en-IN" altLang="en-GB" sz="2400" b="1" noProof="0" dirty="0" smtClean="0">
                <a:ln>
                  <a:noFill/>
                </a:ln>
                <a:solidFill>
                  <a:srgbClr val="FF0000"/>
                </a:solidFill>
                <a:effectLst/>
                <a:uLnTx/>
                <a:uFillTx/>
                <a:sym typeface="+mn-ea"/>
              </a:rPr>
              <a:t>(0 + 1) *1(0 + 1)</a:t>
            </a:r>
            <a:endParaRPr lang="en-IN" altLang="en-GB" sz="2400" b="1" noProof="0" dirty="0" smtClean="0">
              <a:ln>
                <a:noFill/>
              </a:ln>
              <a:solidFill>
                <a:srgbClr val="FF0000"/>
              </a:solidFill>
              <a:effectLst/>
              <a:uLnTx/>
              <a:uFillTx/>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US"/>
              <a:t>Exercise problems on building Regular Expression from NFA or DFA</a:t>
            </a:r>
            <a:endParaRPr lang="en-IN" altLang="en-US"/>
          </a:p>
        </p:txBody>
      </p:sp>
      <p:pic>
        <p:nvPicPr>
          <p:cNvPr id="6" name="Picture 5"/>
          <p:cNvPicPr>
            <a:picLocks noChangeAspect="1"/>
          </p:cNvPicPr>
          <p:nvPr/>
        </p:nvPicPr>
        <p:blipFill>
          <a:blip r:embed="rId1"/>
          <a:stretch>
            <a:fillRect/>
          </a:stretch>
        </p:blipFill>
        <p:spPr>
          <a:xfrm>
            <a:off x="779780" y="2200910"/>
            <a:ext cx="2828925" cy="1562100"/>
          </a:xfrm>
          <a:prstGeom prst="rect">
            <a:avLst/>
          </a:prstGeom>
        </p:spPr>
      </p:pic>
      <p:pic>
        <p:nvPicPr>
          <p:cNvPr id="7" name="Picture 6"/>
          <p:cNvPicPr>
            <a:picLocks noChangeAspect="1"/>
          </p:cNvPicPr>
          <p:nvPr/>
        </p:nvPicPr>
        <p:blipFill>
          <a:blip r:embed="rId2"/>
          <a:stretch>
            <a:fillRect/>
          </a:stretch>
        </p:blipFill>
        <p:spPr>
          <a:xfrm>
            <a:off x="3609340" y="2080260"/>
            <a:ext cx="2705100" cy="1905000"/>
          </a:xfrm>
          <a:prstGeom prst="rect">
            <a:avLst/>
          </a:prstGeom>
        </p:spPr>
      </p:pic>
      <p:sp>
        <p:nvSpPr>
          <p:cNvPr id="3" name="Text Box 2"/>
          <p:cNvSpPr txBox="1"/>
          <p:nvPr/>
        </p:nvSpPr>
        <p:spPr>
          <a:xfrm>
            <a:off x="631825" y="1586230"/>
            <a:ext cx="1880235" cy="460375"/>
          </a:xfrm>
          <a:prstGeom prst="rect">
            <a:avLst/>
          </a:prstGeom>
          <a:noFill/>
        </p:spPr>
        <p:txBody>
          <a:bodyPr wrap="square" rtlCol="0">
            <a:spAutoFit/>
          </a:bodyPr>
          <a:p>
            <a:r>
              <a:rPr lang="en-IN" altLang="en-US" sz="2400"/>
              <a:t>Example -1 </a:t>
            </a:r>
            <a:endParaRPr lang="en-IN" altLang="en-US" sz="2400"/>
          </a:p>
        </p:txBody>
      </p:sp>
      <p:sp>
        <p:nvSpPr>
          <p:cNvPr id="5" name="Text Box 4"/>
          <p:cNvSpPr txBox="1"/>
          <p:nvPr/>
        </p:nvSpPr>
        <p:spPr>
          <a:xfrm>
            <a:off x="3552825" y="1586865"/>
            <a:ext cx="1880235" cy="485140"/>
          </a:xfrm>
          <a:prstGeom prst="rect">
            <a:avLst/>
          </a:prstGeom>
          <a:noFill/>
        </p:spPr>
        <p:txBody>
          <a:bodyPr wrap="square" rtlCol="0">
            <a:noAutofit/>
          </a:bodyPr>
          <a:p>
            <a:r>
              <a:rPr lang="en-IN" altLang="en-US" sz="2400"/>
              <a:t>Example -2 </a:t>
            </a:r>
            <a:endParaRPr lang="en-IN" altLang="en-US" sz="2400"/>
          </a:p>
        </p:txBody>
      </p:sp>
      <p:pic>
        <p:nvPicPr>
          <p:cNvPr id="8" name="Picture 7"/>
          <p:cNvPicPr>
            <a:picLocks noChangeAspect="1"/>
          </p:cNvPicPr>
          <p:nvPr/>
        </p:nvPicPr>
        <p:blipFill>
          <a:blip r:embed="rId3"/>
          <a:stretch>
            <a:fillRect/>
          </a:stretch>
        </p:blipFill>
        <p:spPr>
          <a:xfrm>
            <a:off x="6808470" y="2128520"/>
            <a:ext cx="3857625" cy="2600325"/>
          </a:xfrm>
          <a:prstGeom prst="rect">
            <a:avLst/>
          </a:prstGeom>
        </p:spPr>
      </p:pic>
      <p:sp>
        <p:nvSpPr>
          <p:cNvPr id="9" name="Text Box 8"/>
          <p:cNvSpPr txBox="1"/>
          <p:nvPr/>
        </p:nvSpPr>
        <p:spPr>
          <a:xfrm>
            <a:off x="7662545" y="1586865"/>
            <a:ext cx="1880235" cy="490220"/>
          </a:xfrm>
          <a:prstGeom prst="rect">
            <a:avLst/>
          </a:prstGeom>
          <a:noFill/>
        </p:spPr>
        <p:txBody>
          <a:bodyPr wrap="square" rtlCol="0">
            <a:noAutofit/>
          </a:bodyPr>
          <a:p>
            <a:r>
              <a:rPr lang="en-IN" altLang="en-US" sz="2400"/>
              <a:t>Example -3</a:t>
            </a:r>
            <a:endParaRPr lang="en-IN" altLang="en-US" sz="2400"/>
          </a:p>
        </p:txBody>
      </p:sp>
      <p:pic>
        <p:nvPicPr>
          <p:cNvPr id="10" name="Picture 9"/>
          <p:cNvPicPr>
            <a:picLocks noChangeAspect="1"/>
          </p:cNvPicPr>
          <p:nvPr/>
        </p:nvPicPr>
        <p:blipFill>
          <a:blip r:embed="rId4"/>
          <a:stretch>
            <a:fillRect/>
          </a:stretch>
        </p:blipFill>
        <p:spPr>
          <a:xfrm>
            <a:off x="889635" y="4855845"/>
            <a:ext cx="4743450" cy="1209675"/>
          </a:xfrm>
          <a:prstGeom prst="rect">
            <a:avLst/>
          </a:prstGeom>
        </p:spPr>
      </p:pic>
      <p:sp>
        <p:nvSpPr>
          <p:cNvPr id="11" name="Text Box 10"/>
          <p:cNvSpPr txBox="1"/>
          <p:nvPr/>
        </p:nvSpPr>
        <p:spPr>
          <a:xfrm>
            <a:off x="687705" y="3989705"/>
            <a:ext cx="1880235" cy="490220"/>
          </a:xfrm>
          <a:prstGeom prst="rect">
            <a:avLst/>
          </a:prstGeom>
          <a:noFill/>
        </p:spPr>
        <p:txBody>
          <a:bodyPr wrap="square" rtlCol="0">
            <a:noAutofit/>
          </a:bodyPr>
          <a:p>
            <a:r>
              <a:rPr lang="en-IN" altLang="en-US" sz="2400"/>
              <a:t>Example -4</a:t>
            </a:r>
            <a:endParaRPr lang="en-IN" altLang="en-US"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7490" y="286385"/>
            <a:ext cx="11562080" cy="958215"/>
          </a:xfrm>
        </p:spPr>
        <p:txBody>
          <a:bodyPr>
            <a:normAutofit fontScale="90000"/>
          </a:bodyPr>
          <a:p>
            <a:r>
              <a:rPr lang="en-GB" altLang="en-US" b="1">
                <a:solidFill>
                  <a:srgbClr val="FF0000"/>
                </a:solidFill>
                <a:sym typeface="+mn-ea"/>
              </a:rPr>
              <a:t>3. Minimization Of Automata(DFA) Using Table Filling Algorithm</a:t>
            </a:r>
            <a:endParaRPr lang="en-US"/>
          </a:p>
        </p:txBody>
      </p:sp>
      <p:sp>
        <p:nvSpPr>
          <p:cNvPr id="3" name="Text Box 2"/>
          <p:cNvSpPr txBox="1"/>
          <p:nvPr/>
        </p:nvSpPr>
        <p:spPr>
          <a:xfrm>
            <a:off x="327025" y="1244600"/>
            <a:ext cx="11633200" cy="3868420"/>
          </a:xfrm>
          <a:prstGeom prst="rect">
            <a:avLst/>
          </a:prstGeom>
          <a:noFill/>
        </p:spPr>
        <p:txBody>
          <a:bodyPr wrap="square" rtlCol="0">
            <a:noAutofit/>
          </a:bodyPr>
          <a:p>
            <a:endParaRPr lang="en-US"/>
          </a:p>
          <a:p>
            <a:pPr marL="285750" indent="-285750" algn="l">
              <a:buFont typeface="Arial" panose="020B0604020202020204" pitchFamily="34" charset="0"/>
              <a:buChar char="•"/>
            </a:pPr>
            <a:r>
              <a:rPr lang="en-US" sz="2400"/>
              <a:t>Let p and q are two states in DFA. Our goal is to understand when p and q (p ≠ q) can be replaced by a single state.</a:t>
            </a:r>
            <a:r>
              <a:rPr lang="en-GB" altLang="en-US" sz="2400"/>
              <a:t> </a:t>
            </a:r>
            <a:endParaRPr lang="en-GB" altLang="en-US" sz="2400"/>
          </a:p>
          <a:p>
            <a:pPr marL="0" marR="0" lvl="0" indent="0" algn="l" defTabSz="914400" rtl="0" eaLnBrk="1" fontAlgn="auto" latinLnBrk="0" hangingPunct="1">
              <a:lnSpc>
                <a:spcPct val="100000"/>
              </a:lnSpc>
              <a:spcBef>
                <a:spcPct val="20000"/>
              </a:spcBef>
              <a:spcAft>
                <a:spcPts val="0"/>
              </a:spcAft>
              <a:buClrTx/>
              <a:buSzTx/>
              <a:buFontTx/>
              <a:buChar char="•"/>
              <a:defRPr/>
            </a:pPr>
            <a:r>
              <a:rPr lang="en-GB" altLang="en-US" sz="2400" noProof="0" smtClean="0">
                <a:ln>
                  <a:noFill/>
                </a:ln>
                <a:solidFill>
                  <a:schemeClr val="tx1">
                    <a:tint val="75000"/>
                  </a:schemeClr>
                </a:solidFill>
                <a:effectLst/>
                <a:uLnTx/>
                <a:uFillTx/>
                <a:sym typeface="+mn-ea"/>
              </a:rPr>
              <a:t>  </a:t>
            </a:r>
            <a:r>
              <a:rPr lang="en-US" sz="2400">
                <a:sym typeface="+mn-ea"/>
              </a:rPr>
              <a:t>What are</a:t>
            </a:r>
            <a:r>
              <a:rPr lang="en-GB" altLang="en-US" sz="2400" noProof="0" smtClean="0">
                <a:ln>
                  <a:noFill/>
                </a:ln>
                <a:solidFill>
                  <a:schemeClr val="tx1">
                    <a:tint val="75000"/>
                  </a:schemeClr>
                </a:solidFill>
                <a:effectLst/>
                <a:uLnTx/>
                <a:uFillTx/>
                <a:sym typeface="+mn-ea"/>
              </a:rPr>
              <a:t> </a:t>
            </a:r>
            <a:r>
              <a:rPr lang="en-US" sz="2400">
                <a:sym typeface="+mn-ea"/>
              </a:rPr>
              <a:t>Distinguishable and Indistinguishable</a:t>
            </a:r>
            <a:r>
              <a:rPr lang="en-GB" altLang="en-US" sz="2400">
                <a:sym typeface="+mn-ea"/>
              </a:rPr>
              <a:t> States ?</a:t>
            </a:r>
            <a:r>
              <a:rPr lang="en-US" sz="2400">
                <a:sym typeface="+mn-ea"/>
              </a:rPr>
              <a:t>.</a:t>
            </a:r>
            <a:endParaRPr kumimoji="0" lang="en-US" sz="2400" b="0" i="0" u="none" strike="noStrike" kern="1200" cap="none" spc="0" normalizeH="0" baseline="0">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Char char="•"/>
              <a:defRPr/>
            </a:pPr>
            <a:r>
              <a:rPr lang="en-US" sz="2400">
                <a:sym typeface="+mn-ea"/>
              </a:rPr>
              <a:t> </a:t>
            </a:r>
            <a:r>
              <a:rPr lang="en-GB" altLang="en-US" sz="2400">
                <a:sym typeface="+mn-ea"/>
              </a:rPr>
              <a:t> </a:t>
            </a:r>
            <a:r>
              <a:rPr lang="en-US" sz="2400">
                <a:sym typeface="+mn-ea"/>
              </a:rPr>
              <a:t>Table filling Algorithm</a:t>
            </a:r>
            <a:endParaRPr kumimoji="0" lang="en-US" sz="2400" b="0" i="0" u="none" strike="noStrike" kern="1200" cap="none" spc="0" normalizeH="0" baseline="0">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a:sym typeface="+mn-ea"/>
              </a:rPr>
              <a:t>  Procedure Mark( ) </a:t>
            </a:r>
            <a:endParaRPr kumimoji="0" lang="en-US" sz="2400" b="0" i="0" u="none" strike="noStrike" kern="1200" cap="none" spc="0" normalizeH="0" baseline="0">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a:sym typeface="+mn-ea"/>
              </a:rPr>
              <a:t>  Minimize_states( )</a:t>
            </a:r>
            <a:endParaRPr kumimoji="0" lang="en-US" sz="2400" b="0" i="0" u="none" strike="noStrike" kern="1200" cap="none" spc="0" normalizeH="0" baseline="0">
              <a:latin typeface="+mn-lt"/>
              <a:ea typeface="+mn-ea"/>
              <a:cs typeface="+mn-cs"/>
            </a:endParaRPr>
          </a:p>
          <a:p>
            <a:pPr marL="457200"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US" sz="2400">
                <a:sym typeface="+mn-ea"/>
              </a:rPr>
              <a:t>  Examples</a:t>
            </a:r>
            <a:endParaRPr kumimoji="0" lang="en-US" sz="2400" b="0" i="0" u="none" strike="noStrike" kern="1200" cap="none" spc="0" normalizeH="0" baseline="0">
              <a:latin typeface="+mn-lt"/>
              <a:ea typeface="+mn-ea"/>
              <a:cs typeface="+mn-cs"/>
            </a:endParaRPr>
          </a:p>
          <a:p>
            <a:pPr marL="285750" indent="-285750" algn="l">
              <a:buFont typeface="Arial" panose="020B0604020202020204" pitchFamily="34" charset="0"/>
              <a:buChar char="•"/>
            </a:pP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96900" y="367665"/>
            <a:ext cx="11124565" cy="5928995"/>
          </a:xfrm>
          <a:prstGeom prst="rect">
            <a:avLst/>
          </a:prstGeom>
          <a:noFill/>
        </p:spPr>
        <p:txBody>
          <a:bodyPr wrap="square" rtlCol="0" anchor="t">
            <a:noAutofit/>
          </a:bodyPr>
          <a:p>
            <a:pPr marL="34925" marR="0" lvl="0" indent="-34925" algn="l" defTabSz="914400" rtl="0" eaLnBrk="1" fontAlgn="auto" latinLnBrk="0" hangingPunct="1">
              <a:lnSpc>
                <a:spcPct val="100000"/>
              </a:lnSpc>
              <a:spcBef>
                <a:spcPct val="20000"/>
              </a:spcBef>
              <a:spcAft>
                <a:spcPts val="0"/>
              </a:spcAft>
              <a:buClrTx/>
              <a:buSzTx/>
              <a:buFontTx/>
              <a:buNone/>
              <a:defRPr/>
            </a:pPr>
            <a:r>
              <a:rPr lang="en-GB" altLang="en-US" sz="3200" noProof="0" dirty="0" smtClean="0">
                <a:ln>
                  <a:noFill/>
                </a:ln>
                <a:effectLst/>
                <a:uLnTx/>
                <a:uFillTx/>
                <a:latin typeface="Arial" panose="020B0604020202020204" pitchFamily="34" charset="0"/>
                <a:cs typeface="Arial" panose="020B0604020202020204" pitchFamily="34" charset="0"/>
                <a:sym typeface="+mn-ea"/>
              </a:rPr>
              <a:t>What </a:t>
            </a:r>
            <a:r>
              <a:rPr lang="en-IN" altLang="en-GB" sz="3200" noProof="0" dirty="0" smtClean="0">
                <a:ln>
                  <a:noFill/>
                </a:ln>
                <a:effectLst/>
                <a:uLnTx/>
                <a:uFillTx/>
                <a:latin typeface="Arial" panose="020B0604020202020204" pitchFamily="34" charset="0"/>
                <a:cs typeface="Arial" panose="020B0604020202020204" pitchFamily="34" charset="0"/>
                <a:sym typeface="+mn-ea"/>
              </a:rPr>
              <a:t>are </a:t>
            </a:r>
            <a:r>
              <a:rPr lang="en-GB" altLang="en-US" sz="3200" noProof="0" dirty="0" smtClean="0">
                <a:ln>
                  <a:noFill/>
                </a:ln>
                <a:effectLst/>
                <a:uLnTx/>
                <a:uFillTx/>
                <a:latin typeface="Arial" panose="020B0604020202020204" pitchFamily="34" charset="0"/>
                <a:cs typeface="Arial" panose="020B0604020202020204" pitchFamily="34" charset="0"/>
                <a:sym typeface="+mn-ea"/>
              </a:rPr>
              <a:t> </a:t>
            </a:r>
            <a:r>
              <a:rPr lang="en-IN" altLang="en-US" sz="32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Ind</a:t>
            </a:r>
            <a:r>
              <a:rPr lang="en-US" sz="3200" b="1" noProof="0" dirty="0" smtClean="0">
                <a:ln>
                  <a:noFill/>
                </a:ln>
                <a:solidFill>
                  <a:srgbClr val="FF0000"/>
                </a:solidFill>
                <a:effectLst/>
                <a:uLnTx/>
                <a:uFillTx/>
                <a:latin typeface="Arial" panose="020B0604020202020204" pitchFamily="34" charset="0"/>
                <a:cs typeface="Arial" panose="020B0604020202020204" pitchFamily="34" charset="0"/>
                <a:sym typeface="+mn-ea"/>
              </a:rPr>
              <a:t>istinguishable</a:t>
            </a:r>
            <a:r>
              <a:rPr lang="en-GB" altLang="en-US" sz="3200" noProof="0" dirty="0" smtClean="0">
                <a:ln>
                  <a:noFill/>
                </a:ln>
                <a:solidFill>
                  <a:srgbClr val="FF0000"/>
                </a:solidFill>
                <a:effectLst/>
                <a:uLnTx/>
                <a:uFillTx/>
                <a:latin typeface="Arial" panose="020B0604020202020204" pitchFamily="34" charset="0"/>
                <a:cs typeface="Arial" panose="020B0604020202020204" pitchFamily="34" charset="0"/>
                <a:sym typeface="+mn-ea"/>
              </a:rPr>
              <a:t> </a:t>
            </a:r>
            <a:r>
              <a:rPr lang="en-IN" altLang="en-GB" sz="3200" noProof="0" dirty="0" smtClean="0">
                <a:ln>
                  <a:noFill/>
                </a:ln>
                <a:effectLst/>
                <a:uLnTx/>
                <a:uFillTx/>
                <a:latin typeface="Arial" panose="020B0604020202020204" pitchFamily="34" charset="0"/>
                <a:cs typeface="Arial" panose="020B0604020202020204" pitchFamily="34" charset="0"/>
                <a:sym typeface="+mn-ea"/>
              </a:rPr>
              <a:t>pair</a:t>
            </a:r>
            <a:r>
              <a:rPr lang="en-GB" altLang="en-US" sz="3200" noProof="0" dirty="0" smtClean="0">
                <a:ln>
                  <a:noFill/>
                </a:ln>
                <a:solidFill>
                  <a:srgbClr val="FF0000"/>
                </a:solidFill>
                <a:effectLst/>
                <a:uLnTx/>
                <a:uFillTx/>
                <a:latin typeface="Arial" panose="020B0604020202020204" pitchFamily="34" charset="0"/>
                <a:cs typeface="Arial" panose="020B0604020202020204" pitchFamily="34" charset="0"/>
                <a:sym typeface="+mn-ea"/>
              </a:rPr>
              <a:t> </a:t>
            </a:r>
            <a:r>
              <a:rPr lang="en-IN" altLang="en-GB" sz="3200" noProof="0" dirty="0" smtClean="0">
                <a:ln>
                  <a:noFill/>
                </a:ln>
                <a:solidFill>
                  <a:srgbClr val="FF0000"/>
                </a:solidFill>
                <a:effectLst/>
                <a:uLnTx/>
                <a:uFillTx/>
                <a:latin typeface="Arial" panose="020B0604020202020204" pitchFamily="34" charset="0"/>
                <a:cs typeface="Arial" panose="020B0604020202020204" pitchFamily="34" charset="0"/>
                <a:sym typeface="+mn-ea"/>
              </a:rPr>
              <a:t> and </a:t>
            </a:r>
            <a:r>
              <a:rPr lang="en-GB" altLang="en-US" sz="3200" noProof="0" dirty="0" smtClean="0">
                <a:ln>
                  <a:noFill/>
                </a:ln>
                <a:effectLst/>
                <a:uLnTx/>
                <a:uFillTx/>
                <a:latin typeface="Arial" panose="020B0604020202020204" pitchFamily="34" charset="0"/>
                <a:cs typeface="Arial" panose="020B0604020202020204" pitchFamily="34" charset="0"/>
                <a:sym typeface="+mn-ea"/>
              </a:rPr>
              <a:t> </a:t>
            </a:r>
            <a:r>
              <a:rPr lang="en-US" sz="3200" b="1" noProof="0" dirty="0" smtClean="0">
                <a:ln>
                  <a:noFill/>
                </a:ln>
                <a:solidFill>
                  <a:srgbClr val="0070C0"/>
                </a:solidFill>
                <a:effectLst/>
                <a:uLnTx/>
                <a:uFillTx/>
                <a:sym typeface="+mn-ea"/>
              </a:rPr>
              <a:t>Distinguishable</a:t>
            </a:r>
            <a:r>
              <a:rPr lang="en-GB" altLang="en-US" sz="3200" noProof="0" dirty="0" smtClean="0">
                <a:ln>
                  <a:noFill/>
                </a:ln>
                <a:solidFill>
                  <a:srgbClr val="FF0000"/>
                </a:solidFill>
                <a:effectLst/>
                <a:uLnTx/>
                <a:uFillTx/>
                <a:latin typeface="Arial" panose="020B0604020202020204" pitchFamily="34" charset="0"/>
                <a:cs typeface="Arial" panose="020B0604020202020204" pitchFamily="34" charset="0"/>
                <a:sym typeface="+mn-ea"/>
              </a:rPr>
              <a:t> </a:t>
            </a:r>
            <a:r>
              <a:rPr lang="en-IN" altLang="en-GB" sz="3200" noProof="0" dirty="0" smtClean="0">
                <a:ln>
                  <a:noFill/>
                </a:ln>
                <a:effectLst/>
                <a:uLnTx/>
                <a:uFillTx/>
                <a:latin typeface="Arial" panose="020B0604020202020204" pitchFamily="34" charset="0"/>
                <a:cs typeface="Arial" panose="020B0604020202020204" pitchFamily="34" charset="0"/>
                <a:sym typeface="+mn-ea"/>
              </a:rPr>
              <a:t>pair</a:t>
            </a:r>
            <a:r>
              <a:rPr lang="en-IN" altLang="en-GB" sz="3200" noProof="0" dirty="0" smtClean="0">
                <a:ln>
                  <a:noFill/>
                </a:ln>
                <a:effectLst/>
                <a:uLnTx/>
                <a:uFillTx/>
                <a:latin typeface="Arial" panose="020B0604020202020204" pitchFamily="34" charset="0"/>
                <a:cs typeface="Arial" panose="020B0604020202020204" pitchFamily="34" charset="0"/>
                <a:sym typeface="+mn-ea"/>
              </a:rPr>
              <a:t> of states ?</a:t>
            </a:r>
            <a:endParaRPr lang="en-IN" altLang="en-GB" sz="3200" noProof="0" dirty="0" smtClean="0">
              <a:ln>
                <a:noFill/>
              </a:ln>
              <a:effectLst/>
              <a:uLnTx/>
              <a:uFillTx/>
              <a:latin typeface="Arial" panose="020B0604020202020204" pitchFamily="34" charset="0"/>
              <a:cs typeface="Arial" panose="020B0604020202020204" pitchFamily="34" charset="0"/>
              <a:sym typeface="+mn-ea"/>
            </a:endParaRPr>
          </a:p>
          <a:p>
            <a:pPr marL="775335" marR="0" lvl="1" indent="-3175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en-IN" altLang="en-US" sz="2800" noProof="0" dirty="0" smtClean="0">
                <a:ln>
                  <a:noFill/>
                </a:ln>
                <a:effectLst/>
                <a:uLnTx/>
                <a:uFillTx/>
                <a:sym typeface="+mn-ea"/>
              </a:rPr>
              <a:t> </a:t>
            </a:r>
            <a:r>
              <a:rPr lang="en-US" sz="2800" noProof="0" dirty="0" smtClean="0">
                <a:ln>
                  <a:noFill/>
                </a:ln>
                <a:effectLst/>
                <a:uLnTx/>
                <a:uFillTx/>
                <a:sym typeface="+mn-ea"/>
              </a:rPr>
              <a:t>Two </a:t>
            </a:r>
            <a:r>
              <a:rPr lang="en-US" sz="2800" b="1" noProof="0" dirty="0" smtClean="0">
                <a:ln>
                  <a:noFill/>
                </a:ln>
                <a:solidFill>
                  <a:srgbClr val="FF0000"/>
                </a:solidFill>
                <a:effectLst/>
                <a:uLnTx/>
                <a:uFillTx/>
                <a:sym typeface="+mn-ea"/>
              </a:rPr>
              <a:t>states p</a:t>
            </a:r>
            <a:r>
              <a:rPr lang="en-US" sz="2800" noProof="0" dirty="0" smtClean="0">
                <a:ln>
                  <a:noFill/>
                </a:ln>
                <a:effectLst/>
                <a:uLnTx/>
                <a:uFillTx/>
                <a:sym typeface="+mn-ea"/>
              </a:rPr>
              <a:t> and </a:t>
            </a:r>
            <a:r>
              <a:rPr lang="en-US" sz="2800" b="1" noProof="0" dirty="0" smtClean="0">
                <a:ln>
                  <a:noFill/>
                </a:ln>
                <a:solidFill>
                  <a:srgbClr val="FF0000"/>
                </a:solidFill>
                <a:effectLst/>
                <a:uLnTx/>
                <a:uFillTx/>
                <a:sym typeface="+mn-ea"/>
              </a:rPr>
              <a:t>q</a:t>
            </a:r>
            <a:r>
              <a:rPr lang="en-US" sz="2800" noProof="0" dirty="0" smtClean="0">
                <a:ln>
                  <a:noFill/>
                </a:ln>
                <a:effectLst/>
                <a:uLnTx/>
                <a:uFillTx/>
                <a:sym typeface="+mn-ea"/>
              </a:rPr>
              <a:t> of a DFA are called </a:t>
            </a:r>
            <a:r>
              <a:rPr lang="en-US" sz="2800" b="1" noProof="0" dirty="0" smtClean="0">
                <a:ln>
                  <a:noFill/>
                </a:ln>
                <a:solidFill>
                  <a:srgbClr val="FF0000"/>
                </a:solidFill>
                <a:effectLst/>
                <a:uLnTx/>
                <a:uFillTx/>
                <a:sym typeface="+mn-ea"/>
              </a:rPr>
              <a:t>Indistinguishable </a:t>
            </a:r>
            <a:r>
              <a:rPr lang="en-US" sz="2800" noProof="0" dirty="0" smtClean="0">
                <a:ln>
                  <a:noFill/>
                </a:ln>
                <a:effectLst/>
                <a:uLnTx/>
                <a:uFillTx/>
                <a:sym typeface="+mn-ea"/>
              </a:rPr>
              <a:t>if</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R="0" lvl="1"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800" noProof="0" dirty="0" smtClean="0">
                <a:ln>
                  <a:noFill/>
                </a:ln>
                <a:effectLst/>
                <a:uLnTx/>
                <a:uFillTx/>
                <a:sym typeface="+mn-ea"/>
              </a:rPr>
              <a:t>          </a:t>
            </a:r>
            <a:r>
              <a:rPr lang="en-GB" altLang="en-US" sz="2800" noProof="0" dirty="0" smtClean="0">
                <a:ln>
                  <a:noFill/>
                </a:ln>
                <a:effectLst/>
                <a:uLnTx/>
                <a:uFillTx/>
                <a:sym typeface="+mn-ea"/>
              </a:rPr>
              <a:t>	</a:t>
            </a:r>
            <a:r>
              <a:rPr lang="en-US" sz="2800" b="1" noProof="0" dirty="0" smtClean="0">
                <a:ln>
                  <a:noFill/>
                </a:ln>
                <a:solidFill>
                  <a:srgbClr val="FF0000"/>
                </a:solidFill>
                <a:effectLst/>
                <a:uLnTx/>
                <a:uFillTx/>
                <a:sym typeface="+mn-ea"/>
              </a:rPr>
              <a:t> </a:t>
            </a:r>
            <a:r>
              <a:rPr lang="el-GR" sz="2800" b="1" noProof="0" dirty="0" smtClean="0">
                <a:ln>
                  <a:noFill/>
                </a:ln>
                <a:solidFill>
                  <a:srgbClr val="FF0000"/>
                </a:solidFill>
                <a:effectLst/>
                <a:uLnTx/>
                <a:uFillTx/>
                <a:sym typeface="+mn-ea"/>
              </a:rPr>
              <a:t>δ</a:t>
            </a:r>
            <a:r>
              <a:rPr lang="en-US" sz="2800" b="1" noProof="0" dirty="0" smtClean="0">
                <a:ln>
                  <a:noFill/>
                </a:ln>
                <a:solidFill>
                  <a:srgbClr val="FF0000"/>
                </a:solidFill>
                <a:effectLst/>
                <a:uLnTx/>
                <a:uFillTx/>
                <a:sym typeface="+mn-ea"/>
              </a:rPr>
              <a:t>*(p, w) </a:t>
            </a:r>
            <a:r>
              <a:rPr lang="az-Cyrl-AZ" sz="2800" b="1" noProof="0" dirty="0" smtClean="0">
                <a:ln>
                  <a:noFill/>
                </a:ln>
                <a:solidFill>
                  <a:srgbClr val="FF0000"/>
                </a:solidFill>
                <a:effectLst/>
                <a:uLnTx/>
                <a:uFillTx/>
                <a:sym typeface="+mn-ea"/>
              </a:rPr>
              <a:t>Є</a:t>
            </a:r>
            <a:r>
              <a:rPr lang="en-US" sz="2800" b="1" noProof="0" dirty="0" smtClean="0">
                <a:ln>
                  <a:noFill/>
                </a:ln>
                <a:solidFill>
                  <a:srgbClr val="FF0000"/>
                </a:solidFill>
                <a:effectLst/>
                <a:uLnTx/>
                <a:uFillTx/>
                <a:sym typeface="+mn-ea"/>
              </a:rPr>
              <a:t> F</a:t>
            </a:r>
            <a:r>
              <a:rPr lang="en-US" sz="2800" noProof="0" dirty="0" smtClean="0">
                <a:ln>
                  <a:noFill/>
                </a:ln>
                <a:effectLst/>
                <a:uLnTx/>
                <a:uFillTx/>
                <a:sym typeface="+mn-ea"/>
              </a:rPr>
              <a:t> implies </a:t>
            </a:r>
            <a:r>
              <a:rPr lang="en-US" sz="2800" b="1" noProof="0" dirty="0" smtClean="0">
                <a:ln>
                  <a:noFill/>
                </a:ln>
                <a:solidFill>
                  <a:srgbClr val="FF0000"/>
                </a:solidFill>
                <a:effectLst/>
                <a:uLnTx/>
                <a:uFillTx/>
                <a:sym typeface="+mn-ea"/>
              </a:rPr>
              <a:t>δ*( q, w) Є F</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800100" marR="0" lvl="1" indent="-342900" algn="l" defTabSz="914400" rtl="0" eaLnBrk="1" fontAlgn="auto" latinLnBrk="0" hangingPunct="1">
              <a:lnSpc>
                <a:spcPct val="100000"/>
              </a:lnSpc>
              <a:spcBef>
                <a:spcPct val="20000"/>
              </a:spcBef>
              <a:spcAft>
                <a:spcPts val="0"/>
              </a:spcAft>
              <a:buClrTx/>
              <a:buSzTx/>
              <a:buFontTx/>
              <a:buNone/>
              <a:defRPr/>
            </a:pPr>
            <a:r>
              <a:rPr lang="en-US" sz="2800" noProof="0" dirty="0" smtClean="0">
                <a:ln>
                  <a:noFill/>
                </a:ln>
                <a:effectLst/>
                <a:uLnTx/>
                <a:uFillTx/>
                <a:sym typeface="+mn-ea"/>
              </a:rPr>
              <a:t>                                and</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800100" marR="0" lvl="1" indent="-342900" algn="l" defTabSz="914400" rtl="0" eaLnBrk="1" fontAlgn="auto" latinLnBrk="0" hangingPunct="1">
              <a:lnSpc>
                <a:spcPct val="100000"/>
              </a:lnSpc>
              <a:spcBef>
                <a:spcPct val="20000"/>
              </a:spcBef>
              <a:spcAft>
                <a:spcPts val="0"/>
              </a:spcAft>
              <a:buClrTx/>
              <a:buSzTx/>
              <a:buFontTx/>
              <a:buNone/>
              <a:defRPr/>
            </a:pPr>
            <a:r>
              <a:rPr lang="en-US" sz="2800" noProof="0" dirty="0" smtClean="0">
                <a:ln>
                  <a:noFill/>
                </a:ln>
                <a:effectLst/>
                <a:uLnTx/>
                <a:uFillTx/>
                <a:sym typeface="+mn-ea"/>
              </a:rPr>
              <a:t>   </a:t>
            </a:r>
            <a:r>
              <a:rPr lang="en-IN" altLang="en-US" sz="2800" noProof="0" dirty="0" smtClean="0">
                <a:ln>
                  <a:noFill/>
                </a:ln>
                <a:effectLst/>
                <a:uLnTx/>
                <a:uFillTx/>
                <a:sym typeface="+mn-ea"/>
              </a:rPr>
              <a:t>        </a:t>
            </a:r>
            <a:r>
              <a:rPr lang="en-GB" altLang="en-IN" sz="2800" noProof="0" dirty="0" smtClean="0">
                <a:ln>
                  <a:noFill/>
                </a:ln>
                <a:effectLst/>
                <a:uLnTx/>
                <a:uFillTx/>
                <a:sym typeface="+mn-ea"/>
              </a:rPr>
              <a:t>	 </a:t>
            </a:r>
            <a:r>
              <a:rPr lang="en-US" sz="2800" b="1" noProof="0" dirty="0" smtClean="0">
                <a:ln>
                  <a:noFill/>
                </a:ln>
                <a:solidFill>
                  <a:srgbClr val="FF0000"/>
                </a:solidFill>
                <a:effectLst/>
                <a:uLnTx/>
                <a:uFillTx/>
                <a:sym typeface="+mn-ea"/>
              </a:rPr>
              <a:t>δ*(p, w)  ∉</a:t>
            </a:r>
            <a:r>
              <a:rPr lang="en-US" sz="2800" noProof="0" dirty="0" smtClean="0">
                <a:ln>
                  <a:noFill/>
                </a:ln>
                <a:effectLst/>
                <a:uLnTx/>
                <a:uFillTx/>
                <a:sym typeface="+mn-ea"/>
              </a:rPr>
              <a:t> F implies  </a:t>
            </a:r>
            <a:r>
              <a:rPr lang="en-US" sz="2800" b="1" noProof="0" dirty="0" smtClean="0">
                <a:ln>
                  <a:noFill/>
                </a:ln>
                <a:solidFill>
                  <a:srgbClr val="FF0000"/>
                </a:solidFill>
                <a:effectLst/>
                <a:uLnTx/>
                <a:uFillTx/>
                <a:sym typeface="+mn-ea"/>
              </a:rPr>
              <a:t>δ*( q, w) ∉F</a:t>
            </a:r>
            <a:r>
              <a:rPr lang="en-US" sz="2800" noProof="0" dirty="0" smtClean="0">
                <a:ln>
                  <a:noFill/>
                </a:ln>
                <a:effectLst/>
                <a:uLnTx/>
                <a:uFillTx/>
                <a:sym typeface="+mn-ea"/>
              </a:rPr>
              <a:t>  for all w </a:t>
            </a:r>
            <a:r>
              <a:rPr lang="az-Cyrl-AZ" sz="2800" noProof="0" dirty="0" smtClean="0">
                <a:ln>
                  <a:noFill/>
                </a:ln>
                <a:effectLst/>
                <a:uLnTx/>
                <a:uFillTx/>
                <a:sym typeface="+mn-ea"/>
              </a:rPr>
              <a:t>Є</a:t>
            </a:r>
            <a:r>
              <a:rPr lang="en-US" sz="2800" noProof="0" dirty="0" smtClean="0">
                <a:ln>
                  <a:noFill/>
                </a:ln>
                <a:effectLst/>
                <a:uLnTx/>
                <a:uFillTx/>
                <a:sym typeface="+mn-ea"/>
              </a:rPr>
              <a:t> </a:t>
            </a:r>
            <a:r>
              <a:rPr lang="az-Cyrl-AZ" sz="2800" noProof="0" dirty="0" smtClean="0">
                <a:ln>
                  <a:noFill/>
                </a:ln>
                <a:effectLst/>
                <a:uLnTx/>
                <a:uFillTx/>
                <a:sym typeface="+mn-ea"/>
              </a:rPr>
              <a:t>∑</a:t>
            </a:r>
            <a:r>
              <a:rPr lang="en-US" sz="2800" noProof="0" dirty="0" smtClean="0">
                <a:ln>
                  <a:noFill/>
                </a:ln>
                <a:effectLst/>
                <a:uLnTx/>
                <a:uFillTx/>
                <a:sym typeface="+mn-ea"/>
              </a:rPr>
              <a:t>*.</a:t>
            </a:r>
            <a:endParaRPr lang="en-US" sz="2800" noProof="0" dirty="0" smtClean="0">
              <a:ln>
                <a:noFill/>
              </a:ln>
              <a:effectLst/>
              <a:uLnTx/>
              <a:uFillTx/>
              <a:sym typeface="+mn-ea"/>
            </a:endParaRPr>
          </a:p>
          <a:p>
            <a:pPr marL="914400" marR="0" lvl="1"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en-IN" altLang="en-US" sz="2800" b="0" i="0" u="none" strike="noStrike" kern="1200" cap="none" spc="0" normalizeH="0" baseline="0" noProof="0" dirty="0" smtClean="0">
                <a:ln>
                  <a:noFill/>
                </a:ln>
                <a:solidFill>
                  <a:schemeClr val="tx1"/>
                </a:solidFill>
                <a:effectLst/>
                <a:uLnTx/>
                <a:uFillTx/>
                <a:latin typeface="+mn-lt"/>
                <a:ea typeface="+mn-ea"/>
                <a:cs typeface="+mn-cs"/>
                <a:sym typeface="+mn-ea"/>
              </a:rPr>
              <a:t>If on the other hand, there exists some string </a:t>
            </a:r>
            <a:r>
              <a:rPr lang="en-US" sz="2800" noProof="0" dirty="0" smtClean="0">
                <a:ln>
                  <a:noFill/>
                </a:ln>
                <a:effectLst/>
                <a:uLnTx/>
                <a:uFillTx/>
                <a:sym typeface="+mn-ea"/>
              </a:rPr>
              <a:t>w </a:t>
            </a:r>
            <a:r>
              <a:rPr lang="az-Cyrl-AZ" sz="2800" noProof="0" dirty="0" smtClean="0">
                <a:ln>
                  <a:noFill/>
                </a:ln>
                <a:effectLst/>
                <a:uLnTx/>
                <a:uFillTx/>
                <a:sym typeface="+mn-ea"/>
              </a:rPr>
              <a:t>Є</a:t>
            </a:r>
            <a:r>
              <a:rPr lang="en-US" sz="2800" noProof="0" dirty="0" smtClean="0">
                <a:ln>
                  <a:noFill/>
                </a:ln>
                <a:effectLst/>
                <a:uLnTx/>
                <a:uFillTx/>
                <a:sym typeface="+mn-ea"/>
              </a:rPr>
              <a:t> </a:t>
            </a:r>
            <a:r>
              <a:rPr lang="az-Cyrl-AZ" sz="2800" noProof="0" dirty="0" smtClean="0">
                <a:ln>
                  <a:noFill/>
                </a:ln>
                <a:effectLst/>
                <a:uLnTx/>
                <a:uFillTx/>
                <a:sym typeface="+mn-ea"/>
              </a:rPr>
              <a:t>∑</a:t>
            </a:r>
            <a:r>
              <a:rPr lang="en-US" sz="2800" noProof="0" dirty="0" smtClean="0">
                <a:ln>
                  <a:noFill/>
                </a:ln>
                <a:effectLst/>
                <a:uLnTx/>
                <a:uFillTx/>
                <a:sym typeface="+mn-ea"/>
              </a:rPr>
              <a:t>*</a:t>
            </a:r>
            <a:r>
              <a:rPr lang="en-IN" altLang="en-US" sz="2800" noProof="0" dirty="0" smtClean="0">
                <a:ln>
                  <a:noFill/>
                </a:ln>
                <a:effectLst/>
                <a:uLnTx/>
                <a:uFillTx/>
                <a:sym typeface="+mn-ea"/>
              </a:rPr>
              <a:t> such that</a:t>
            </a:r>
            <a:endParaRPr lang="en-US" sz="2800" noProof="0" dirty="0" smtClean="0">
              <a:ln>
                <a:noFill/>
              </a:ln>
              <a:effectLst/>
              <a:uLnTx/>
              <a:uFillTx/>
              <a:sym typeface="+mn-ea"/>
            </a:endParaRPr>
          </a:p>
          <a:p>
            <a:pPr marL="800100" marR="0" lvl="1" indent="-342900" algn="l" defTabSz="914400" rtl="0" eaLnBrk="1" fontAlgn="auto" latinLnBrk="0" hangingPunct="1">
              <a:lnSpc>
                <a:spcPct val="100000"/>
              </a:lnSpc>
              <a:spcBef>
                <a:spcPct val="20000"/>
              </a:spcBef>
              <a:spcAft>
                <a:spcPts val="0"/>
              </a:spcAft>
              <a:buClrTx/>
              <a:buSzTx/>
              <a:buFontTx/>
              <a:buNone/>
              <a:defRPr/>
            </a:pPr>
            <a:r>
              <a:rPr lang="en-US" sz="2800" noProof="0" dirty="0" smtClean="0">
                <a:ln>
                  <a:noFill/>
                </a:ln>
                <a:effectLst/>
                <a:uLnTx/>
                <a:uFillTx/>
                <a:sym typeface="+mn-ea"/>
              </a:rPr>
              <a:t>    </a:t>
            </a:r>
            <a:r>
              <a:rPr lang="en-GB" altLang="en-US" sz="2800" noProof="0" dirty="0" smtClean="0">
                <a:ln>
                  <a:noFill/>
                </a:ln>
                <a:effectLst/>
                <a:uLnTx/>
                <a:uFillTx/>
                <a:sym typeface="+mn-ea"/>
              </a:rPr>
              <a:t>      	</a:t>
            </a:r>
            <a:r>
              <a:rPr lang="en-US" sz="2800" noProof="0" dirty="0" smtClean="0">
                <a:ln>
                  <a:noFill/>
                </a:ln>
                <a:effectLst/>
                <a:uLnTx/>
                <a:uFillTx/>
                <a:sym typeface="+mn-ea"/>
              </a:rPr>
              <a:t> </a:t>
            </a:r>
            <a:r>
              <a:rPr lang="el-GR" sz="2800" b="1" noProof="0" dirty="0" smtClean="0">
                <a:ln>
                  <a:noFill/>
                </a:ln>
                <a:solidFill>
                  <a:srgbClr val="0070C0"/>
                </a:solidFill>
                <a:effectLst/>
                <a:uLnTx/>
                <a:uFillTx/>
                <a:sym typeface="+mn-ea"/>
              </a:rPr>
              <a:t>δ</a:t>
            </a:r>
            <a:r>
              <a:rPr lang="en-US" sz="2800" b="1" noProof="0" dirty="0" smtClean="0">
                <a:ln>
                  <a:noFill/>
                </a:ln>
                <a:solidFill>
                  <a:srgbClr val="0070C0"/>
                </a:solidFill>
                <a:effectLst/>
                <a:uLnTx/>
                <a:uFillTx/>
                <a:sym typeface="+mn-ea"/>
              </a:rPr>
              <a:t>*(p, w) </a:t>
            </a:r>
            <a:r>
              <a:rPr lang="az-Cyrl-AZ" sz="2800" b="1" noProof="0" dirty="0" smtClean="0">
                <a:ln>
                  <a:noFill/>
                </a:ln>
                <a:solidFill>
                  <a:srgbClr val="0070C0"/>
                </a:solidFill>
                <a:effectLst/>
                <a:uLnTx/>
                <a:uFillTx/>
                <a:sym typeface="+mn-ea"/>
              </a:rPr>
              <a:t>Є</a:t>
            </a:r>
            <a:r>
              <a:rPr lang="en-US" sz="2800" b="1" noProof="0" dirty="0" smtClean="0">
                <a:ln>
                  <a:noFill/>
                </a:ln>
                <a:solidFill>
                  <a:srgbClr val="0070C0"/>
                </a:solidFill>
                <a:effectLst/>
                <a:uLnTx/>
                <a:uFillTx/>
                <a:sym typeface="+mn-ea"/>
              </a:rPr>
              <a:t> F</a:t>
            </a:r>
            <a:r>
              <a:rPr lang="en-US" sz="2800" noProof="0" dirty="0" smtClean="0">
                <a:ln>
                  <a:noFill/>
                </a:ln>
                <a:effectLst/>
                <a:uLnTx/>
                <a:uFillTx/>
                <a:sym typeface="+mn-ea"/>
              </a:rPr>
              <a:t> implies </a:t>
            </a:r>
            <a:r>
              <a:rPr lang="el-GR" sz="2800" b="1" noProof="0" dirty="0" smtClean="0">
                <a:ln>
                  <a:noFill/>
                </a:ln>
                <a:solidFill>
                  <a:srgbClr val="0070C0"/>
                </a:solidFill>
                <a:effectLst/>
                <a:uLnTx/>
                <a:uFillTx/>
                <a:sym typeface="+mn-ea"/>
              </a:rPr>
              <a:t>δ*( q, w) ∉ F </a:t>
            </a:r>
            <a:endParaRPr lang="en-US" sz="2800" noProof="0" dirty="0" smtClean="0">
              <a:ln>
                <a:noFill/>
              </a:ln>
              <a:effectLst/>
              <a:uLnTx/>
              <a:uFillTx/>
              <a:sym typeface="+mn-ea"/>
            </a:endParaRPr>
          </a:p>
          <a:p>
            <a:pPr marL="684530" marR="0" lvl="1" indent="-227330" algn="l" defTabSz="914400" rtl="0" eaLnBrk="1" fontAlgn="auto" latinLnBrk="0" hangingPunct="1">
              <a:lnSpc>
                <a:spcPct val="100000"/>
              </a:lnSpc>
              <a:spcBef>
                <a:spcPct val="20000"/>
              </a:spcBef>
              <a:spcAft>
                <a:spcPts val="0"/>
              </a:spcAft>
              <a:buClrTx/>
              <a:buSzTx/>
              <a:buFontTx/>
              <a:buNone/>
              <a:defRPr/>
            </a:pPr>
            <a:r>
              <a:rPr lang="en-US" sz="2800" noProof="0" dirty="0" smtClean="0">
                <a:ln>
                  <a:noFill/>
                </a:ln>
                <a:effectLst/>
                <a:uLnTx/>
                <a:uFillTx/>
                <a:sym typeface="+mn-ea"/>
              </a:rPr>
              <a:t> </a:t>
            </a:r>
            <a:r>
              <a:rPr lang="en-GB" altLang="en-US" sz="2800" noProof="0" dirty="0" smtClean="0">
                <a:ln>
                  <a:noFill/>
                </a:ln>
                <a:effectLst/>
                <a:uLnTx/>
                <a:uFillTx/>
                <a:sym typeface="+mn-ea"/>
              </a:rPr>
              <a:t>     </a:t>
            </a:r>
            <a:r>
              <a:rPr lang="en-US" sz="2800" noProof="0" dirty="0" smtClean="0">
                <a:ln>
                  <a:noFill/>
                </a:ln>
                <a:effectLst/>
                <a:uLnTx/>
                <a:uFillTx/>
                <a:sym typeface="+mn-ea"/>
              </a:rPr>
              <a:t>or </a:t>
            </a:r>
            <a:r>
              <a:rPr lang="en-US" sz="2800" b="1" noProof="0" dirty="0" smtClean="0">
                <a:ln>
                  <a:noFill/>
                </a:ln>
                <a:solidFill>
                  <a:srgbClr val="0070C0"/>
                </a:solidFill>
                <a:effectLst/>
                <a:uLnTx/>
                <a:uFillTx/>
                <a:sym typeface="+mn-ea"/>
              </a:rPr>
              <a:t>vice versa</a:t>
            </a:r>
            <a:r>
              <a:rPr lang="en-US" sz="2800" noProof="0" dirty="0" smtClean="0">
                <a:ln>
                  <a:noFill/>
                </a:ln>
                <a:effectLst/>
                <a:uLnTx/>
                <a:uFillTx/>
                <a:sym typeface="+mn-ea"/>
              </a:rPr>
              <a:t>, </a:t>
            </a:r>
            <a:r>
              <a:rPr lang="en-GB" altLang="en-US" sz="2800" noProof="0" dirty="0" smtClean="0">
                <a:ln>
                  <a:noFill/>
                </a:ln>
                <a:effectLst/>
                <a:uLnTx/>
                <a:uFillTx/>
                <a:sym typeface="+mn-ea"/>
              </a:rPr>
              <a:t> </a:t>
            </a:r>
            <a:r>
              <a:rPr lang="en-US" sz="2800" noProof="0" dirty="0" smtClean="0">
                <a:ln>
                  <a:noFill/>
                </a:ln>
                <a:effectLst/>
                <a:uLnTx/>
                <a:uFillTx/>
                <a:sym typeface="+mn-ea"/>
              </a:rPr>
              <a:t>then the </a:t>
            </a:r>
            <a:r>
              <a:rPr lang="en-US" sz="2800" b="1" noProof="0" dirty="0" smtClean="0">
                <a:ln>
                  <a:noFill/>
                </a:ln>
                <a:solidFill>
                  <a:srgbClr val="0070C0"/>
                </a:solidFill>
                <a:effectLst/>
                <a:uLnTx/>
                <a:uFillTx/>
                <a:sym typeface="+mn-ea"/>
              </a:rPr>
              <a:t>state p and q</a:t>
            </a:r>
            <a:r>
              <a:rPr lang="en-US" sz="2800" noProof="0" dirty="0" smtClean="0">
                <a:ln>
                  <a:noFill/>
                </a:ln>
                <a:effectLst/>
                <a:uLnTx/>
                <a:uFillTx/>
                <a:sym typeface="+mn-ea"/>
              </a:rPr>
              <a:t> are said to be a </a:t>
            </a:r>
            <a:r>
              <a:rPr lang="en-US" sz="2800" b="1" noProof="0" dirty="0" smtClean="0">
                <a:ln>
                  <a:noFill/>
                </a:ln>
                <a:solidFill>
                  <a:srgbClr val="0070C0"/>
                </a:solidFill>
                <a:effectLst/>
                <a:uLnTx/>
                <a:uFillTx/>
                <a:sym typeface="+mn-ea"/>
              </a:rPr>
              <a:t>distinguishable</a:t>
            </a:r>
            <a:r>
              <a:rPr lang="en-US" sz="2800" noProof="0" dirty="0" smtClean="0">
                <a:ln>
                  <a:noFill/>
                </a:ln>
                <a:effectLst/>
                <a:uLnTx/>
                <a:uFillTx/>
                <a:sym typeface="+mn-ea"/>
              </a:rPr>
              <a:t> by a string w</a:t>
            </a:r>
            <a:r>
              <a:rPr lang="en-IN" altLang="en-US" sz="2800" noProof="0" dirty="0" smtClean="0">
                <a:ln>
                  <a:noFill/>
                </a:ln>
                <a:effectLst/>
                <a:uLnTx/>
                <a:uFillTx/>
                <a:sym typeface="+mn-ea"/>
              </a:rPr>
              <a:t>.</a:t>
            </a:r>
            <a:endParaRPr lang="en-US" sz="2800" noProof="0" dirty="0" smtClean="0">
              <a:ln>
                <a:noFill/>
              </a:ln>
              <a:effectLst/>
              <a:uLnTx/>
              <a:uFillTx/>
              <a:sym typeface="+mn-ea"/>
            </a:endParaRPr>
          </a:p>
          <a:p>
            <a:pPr marL="800100" marR="0" lvl="1" indent="-342900" algn="l" defTabSz="914400" rtl="0" eaLnBrk="1" fontAlgn="auto" latinLnBrk="0" hangingPunct="1">
              <a:lnSpc>
                <a:spcPct val="100000"/>
              </a:lnSpc>
              <a:spcBef>
                <a:spcPct val="20000"/>
              </a:spcBef>
              <a:spcAft>
                <a:spcPts val="0"/>
              </a:spcAft>
              <a:buClrTx/>
              <a:buSzTx/>
              <a:buFontTx/>
              <a:buNone/>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defRPr/>
            </a:pPr>
            <a:r>
              <a:rPr lang="en-US" sz="2800" noProof="0" dirty="0" smtClean="0">
                <a:ln>
                  <a:noFill/>
                </a:ln>
                <a:effectLst/>
                <a:uLnTx/>
                <a:uFillTx/>
                <a:sym typeface="+mn-ea"/>
              </a:rPr>
              <a:t> </a:t>
            </a:r>
            <a:endParaRPr lang="en-US" sz="2800" noProof="0" dirty="0" smtClean="0">
              <a:ln>
                <a:noFill/>
              </a:ln>
              <a:effectLst/>
              <a:uLnTx/>
              <a:uFillTx/>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59715" y="269875"/>
            <a:ext cx="11558270" cy="6450330"/>
          </a:xfrm>
          <a:prstGeom prst="rect">
            <a:avLst/>
          </a:prstGeom>
          <a:noFill/>
        </p:spPr>
        <p:txBody>
          <a:bodyPr wrap="square" rtlCol="0" anchor="t">
            <a:noAutofit/>
          </a:bodyPr>
          <a:p>
            <a:pPr eaLnBrk="1" hangingPunct="1">
              <a:buFontTx/>
              <a:buNone/>
            </a:pPr>
            <a:r>
              <a:rPr sz="2800" dirty="0">
                <a:latin typeface="Arial" panose="020B0604020202020204" pitchFamily="34" charset="0"/>
                <a:cs typeface="Arial" panose="020B0604020202020204" pitchFamily="34" charset="0"/>
                <a:sym typeface="+mn-ea"/>
              </a:rPr>
              <a:t>Procedure </a:t>
            </a:r>
            <a:r>
              <a:rPr sz="2800" b="1" dirty="0">
                <a:solidFill>
                  <a:srgbClr val="FF0000"/>
                </a:solidFill>
                <a:latin typeface="Arial" panose="020B0604020202020204" pitchFamily="34" charset="0"/>
                <a:cs typeface="Arial" panose="020B0604020202020204" pitchFamily="34" charset="0"/>
                <a:sym typeface="+mn-ea"/>
              </a:rPr>
              <a:t>Mark( )</a:t>
            </a:r>
            <a:endParaRPr sz="2800" b="1" dirty="0">
              <a:solidFill>
                <a:srgbClr val="FF0000"/>
              </a:solidFill>
              <a:latin typeface="Arial" panose="020B0604020202020204" pitchFamily="34" charset="0"/>
              <a:cs typeface="Arial" panose="020B0604020202020204" pitchFamily="34" charset="0"/>
            </a:endParaRPr>
          </a:p>
          <a:p>
            <a:pPr eaLnBrk="1" hangingPunct="1">
              <a:buFontTx/>
              <a:buNone/>
            </a:pPr>
            <a:r>
              <a:rPr sz="2800" b="1" dirty="0">
                <a:solidFill>
                  <a:srgbClr val="FF0000"/>
                </a:solidFill>
                <a:latin typeface="Arial" panose="020B0604020202020204" pitchFamily="34" charset="0"/>
                <a:cs typeface="Arial" panose="020B0604020202020204" pitchFamily="34" charset="0"/>
                <a:sym typeface="+mn-ea"/>
              </a:rPr>
              <a:t>Begin</a:t>
            </a:r>
            <a:endParaRPr sz="2800" b="1" dirty="0">
              <a:solidFill>
                <a:srgbClr val="FF0000"/>
              </a:solidFill>
              <a:latin typeface="Arial" panose="020B0604020202020204" pitchFamily="34" charset="0"/>
              <a:cs typeface="Arial" panose="020B0604020202020204" pitchFamily="34" charset="0"/>
            </a:endParaRPr>
          </a:p>
          <a:p>
            <a:pPr marL="815340" lvl="1" indent="-267970" eaLnBrk="1" hangingPunct="1">
              <a:buFont typeface="Arial" panose="020B0604020202020204" pitchFamily="34" charset="0"/>
              <a:buChar char="•"/>
            </a:pPr>
            <a:r>
              <a:rPr sz="2800" dirty="0">
                <a:latin typeface="Arial" panose="020B0604020202020204" pitchFamily="34" charset="0"/>
                <a:cs typeface="Arial" panose="020B0604020202020204" pitchFamily="34" charset="0"/>
                <a:sym typeface="+mn-ea"/>
              </a:rPr>
              <a:t> </a:t>
            </a:r>
            <a:r>
              <a:rPr sz="2400" dirty="0">
                <a:latin typeface="Arial" panose="020B0604020202020204" pitchFamily="34" charset="0"/>
                <a:cs typeface="Arial" panose="020B0604020202020204" pitchFamily="34" charset="0"/>
                <a:sym typeface="+mn-ea"/>
              </a:rPr>
              <a:t>Remove all </a:t>
            </a:r>
            <a:r>
              <a:rPr sz="2400" b="1" dirty="0">
                <a:solidFill>
                  <a:srgbClr val="FF0000"/>
                </a:solidFill>
                <a:latin typeface="Arial" panose="020B0604020202020204" pitchFamily="34" charset="0"/>
                <a:cs typeface="Arial" panose="020B0604020202020204" pitchFamily="34" charset="0"/>
                <a:sym typeface="+mn-ea"/>
              </a:rPr>
              <a:t>inaccessible states.</a:t>
            </a:r>
            <a:r>
              <a:rPr sz="2400" dirty="0">
                <a:latin typeface="Arial" panose="020B0604020202020204" pitchFamily="34" charset="0"/>
                <a:cs typeface="Arial" panose="020B0604020202020204" pitchFamily="34" charset="0"/>
                <a:sym typeface="+mn-ea"/>
              </a:rPr>
              <a:t> This can be done by enumerating all simple paths of the graph of the DFA starting at the initial state. Any state not part of such a path is inaccessible.</a:t>
            </a:r>
            <a:endParaRPr sz="2400" dirty="0">
              <a:latin typeface="Arial" panose="020B0604020202020204" pitchFamily="34" charset="0"/>
              <a:cs typeface="Arial" panose="020B0604020202020204" pitchFamily="34" charset="0"/>
            </a:endParaRPr>
          </a:p>
          <a:p>
            <a:pPr marL="914400" lvl="1" indent="-345440" eaLnBrk="1" hangingPunct="1">
              <a:buFont typeface="Arial" panose="020B0604020202020204" pitchFamily="34" charset="0"/>
              <a:buChar char="•"/>
            </a:pPr>
            <a:r>
              <a:rPr sz="2400" dirty="0">
                <a:latin typeface="Arial" panose="020B0604020202020204" pitchFamily="34" charset="0"/>
                <a:cs typeface="Arial" panose="020B0604020202020204" pitchFamily="34" charset="0"/>
                <a:sym typeface="+mn-ea"/>
              </a:rPr>
              <a:t>Consider all pairs of states </a:t>
            </a:r>
            <a:r>
              <a:rPr sz="2400" b="1" dirty="0">
                <a:solidFill>
                  <a:srgbClr val="FF0000"/>
                </a:solidFill>
                <a:latin typeface="Arial" panose="020B0604020202020204" pitchFamily="34" charset="0"/>
                <a:cs typeface="Arial" panose="020B0604020202020204" pitchFamily="34" charset="0"/>
                <a:sym typeface="+mn-ea"/>
              </a:rPr>
              <a:t> (p, q).</a:t>
            </a:r>
            <a:endParaRPr sz="2400" b="1" dirty="0">
              <a:solidFill>
                <a:srgbClr val="FF0000"/>
              </a:solidFill>
              <a:latin typeface="Arial" panose="020B0604020202020204" pitchFamily="34" charset="0"/>
              <a:cs typeface="Arial" panose="020B0604020202020204" pitchFamily="34" charset="0"/>
              <a:sym typeface="+mn-ea"/>
            </a:endParaRPr>
          </a:p>
          <a:p>
            <a:pPr marL="914400" lvl="2" indent="457200" eaLnBrk="1" hangingPunct="1">
              <a:buFont typeface="Arial" panose="020B0604020202020204" pitchFamily="34" charset="0"/>
              <a:buNone/>
            </a:pPr>
            <a:r>
              <a:rPr sz="2400" dirty="0">
                <a:latin typeface="Arial" panose="020B0604020202020204" pitchFamily="34" charset="0"/>
                <a:cs typeface="Arial" panose="020B0604020202020204" pitchFamily="34" charset="0"/>
                <a:sym typeface="+mn-ea"/>
              </a:rPr>
              <a:t> If </a:t>
            </a:r>
            <a:r>
              <a:rPr sz="2400" b="1" dirty="0">
                <a:solidFill>
                  <a:srgbClr val="FF0000"/>
                </a:solidFill>
                <a:latin typeface="Arial" panose="020B0604020202020204" pitchFamily="34" charset="0"/>
                <a:cs typeface="Arial" panose="020B0604020202020204" pitchFamily="34" charset="0"/>
                <a:sym typeface="+mn-ea"/>
              </a:rPr>
              <a:t>p Є F</a:t>
            </a:r>
            <a:r>
              <a:rPr sz="2400" dirty="0">
                <a:latin typeface="Arial" panose="020B0604020202020204" pitchFamily="34" charset="0"/>
                <a:cs typeface="Arial" panose="020B0604020202020204" pitchFamily="34" charset="0"/>
                <a:sym typeface="+mn-ea"/>
              </a:rPr>
              <a:t> and </a:t>
            </a:r>
            <a:r>
              <a:rPr sz="2400" b="1" dirty="0">
                <a:solidFill>
                  <a:srgbClr val="FF0000"/>
                </a:solidFill>
                <a:latin typeface="Arial" panose="020B0604020202020204" pitchFamily="34" charset="0"/>
                <a:cs typeface="Arial" panose="020B0604020202020204" pitchFamily="34" charset="0"/>
                <a:sym typeface="+mn-ea"/>
              </a:rPr>
              <a:t>q ∉F</a:t>
            </a:r>
            <a:r>
              <a:rPr sz="2400" dirty="0">
                <a:latin typeface="Arial" panose="020B0604020202020204" pitchFamily="34" charset="0"/>
                <a:cs typeface="Arial" panose="020B0604020202020204" pitchFamily="34" charset="0"/>
                <a:sym typeface="+mn-ea"/>
              </a:rPr>
              <a:t> or </a:t>
            </a:r>
            <a:r>
              <a:rPr sz="2400" b="1" dirty="0">
                <a:solidFill>
                  <a:srgbClr val="FF0000"/>
                </a:solidFill>
                <a:latin typeface="Arial" panose="020B0604020202020204" pitchFamily="34" charset="0"/>
                <a:cs typeface="Arial" panose="020B0604020202020204" pitchFamily="34" charset="0"/>
                <a:sym typeface="+mn-ea"/>
              </a:rPr>
              <a:t>vice versa</a:t>
            </a:r>
            <a:r>
              <a:rPr sz="2400" dirty="0">
                <a:latin typeface="Arial" panose="020B0604020202020204" pitchFamily="34" charset="0"/>
                <a:cs typeface="Arial" panose="020B0604020202020204" pitchFamily="34" charset="0"/>
                <a:sym typeface="+mn-ea"/>
              </a:rPr>
              <a:t> </a:t>
            </a:r>
            <a:r>
              <a:rPr lang="en-IN" sz="2400" dirty="0">
                <a:latin typeface="Arial" panose="020B0604020202020204" pitchFamily="34" charset="0"/>
                <a:cs typeface="Arial" panose="020B0604020202020204" pitchFamily="34" charset="0"/>
                <a:sym typeface="+mn-ea"/>
              </a:rPr>
              <a:t>Then</a:t>
            </a:r>
            <a:endParaRPr sz="2400" b="1" dirty="0">
              <a:solidFill>
                <a:srgbClr val="FF0000"/>
              </a:solidFill>
              <a:latin typeface="Arial" panose="020B0604020202020204" pitchFamily="34" charset="0"/>
              <a:cs typeface="Arial" panose="020B0604020202020204" pitchFamily="34" charset="0"/>
              <a:sym typeface="+mn-ea"/>
            </a:endParaRPr>
          </a:p>
          <a:p>
            <a:pPr marL="914400" lvl="2" indent="457200" eaLnBrk="1" hangingPunct="1">
              <a:buFont typeface="Arial" panose="020B0604020202020204" pitchFamily="34" charset="0"/>
              <a:buNone/>
            </a:pPr>
            <a:r>
              <a:rPr lang="en-IN" sz="2400" dirty="0">
                <a:latin typeface="Arial" panose="020B0604020202020204" pitchFamily="34" charset="0"/>
                <a:cs typeface="Arial" panose="020B0604020202020204" pitchFamily="34" charset="0"/>
                <a:sym typeface="+mn-ea"/>
              </a:rPr>
              <a:t>     </a:t>
            </a:r>
            <a:r>
              <a:rPr sz="2400" dirty="0">
                <a:latin typeface="Arial" panose="020B0604020202020204" pitchFamily="34" charset="0"/>
                <a:cs typeface="Arial" panose="020B0604020202020204" pitchFamily="34" charset="0"/>
                <a:sym typeface="+mn-ea"/>
              </a:rPr>
              <a:t>mark the pair </a:t>
            </a:r>
            <a:r>
              <a:rPr sz="2400" b="1" dirty="0">
                <a:solidFill>
                  <a:srgbClr val="FF0000"/>
                </a:solidFill>
                <a:latin typeface="Arial" panose="020B0604020202020204" pitchFamily="34" charset="0"/>
                <a:cs typeface="Arial" panose="020B0604020202020204" pitchFamily="34" charset="0"/>
                <a:sym typeface="+mn-ea"/>
              </a:rPr>
              <a:t>(p, q)</a:t>
            </a:r>
            <a:r>
              <a:rPr sz="2400" dirty="0">
                <a:latin typeface="Arial" panose="020B0604020202020204" pitchFamily="34" charset="0"/>
                <a:cs typeface="Arial" panose="020B0604020202020204" pitchFamily="34" charset="0"/>
                <a:sym typeface="+mn-ea"/>
              </a:rPr>
              <a:t> as </a:t>
            </a:r>
            <a:r>
              <a:rPr sz="2400" b="1" dirty="0">
                <a:solidFill>
                  <a:srgbClr val="FF0000"/>
                </a:solidFill>
                <a:latin typeface="Arial" panose="020B0604020202020204" pitchFamily="34" charset="0"/>
                <a:cs typeface="Arial" panose="020B0604020202020204" pitchFamily="34" charset="0"/>
                <a:sym typeface="+mn-ea"/>
              </a:rPr>
              <a:t>distinguishable. </a:t>
            </a:r>
            <a:endParaRPr sz="2400" b="1" dirty="0">
              <a:solidFill>
                <a:srgbClr val="FF0000"/>
              </a:solidFill>
              <a:latin typeface="Arial" panose="020B0604020202020204" pitchFamily="34" charset="0"/>
              <a:cs typeface="Arial" panose="020B0604020202020204" pitchFamily="34" charset="0"/>
              <a:sym typeface="+mn-ea"/>
            </a:endParaRPr>
          </a:p>
          <a:p>
            <a:pPr marL="815340" indent="-213995" eaLnBrk="1" hangingPunct="1">
              <a:buFont typeface="Arial" panose="020B0604020202020204" pitchFamily="34" charset="0"/>
              <a:buChar char="•"/>
            </a:pPr>
            <a:r>
              <a:rPr sz="2400" dirty="0">
                <a:latin typeface="Arial" panose="020B0604020202020204" pitchFamily="34" charset="0"/>
                <a:cs typeface="Arial" panose="020B0604020202020204" pitchFamily="34" charset="0"/>
                <a:sym typeface="+mn-ea"/>
              </a:rPr>
              <a:t> Repeat the following step until </a:t>
            </a:r>
            <a:r>
              <a:rPr sz="2400" b="1" dirty="0">
                <a:solidFill>
                  <a:srgbClr val="FF0000"/>
                </a:solidFill>
                <a:latin typeface="Arial" panose="020B0604020202020204" pitchFamily="34" charset="0"/>
                <a:cs typeface="Arial" panose="020B0604020202020204" pitchFamily="34" charset="0"/>
                <a:sym typeface="+mn-ea"/>
              </a:rPr>
              <a:t>no previously unmarked pairs </a:t>
            </a:r>
            <a:r>
              <a:rPr sz="2400" dirty="0">
                <a:latin typeface="Arial" panose="020B0604020202020204" pitchFamily="34" charset="0"/>
                <a:cs typeface="Arial" panose="020B0604020202020204" pitchFamily="34" charset="0"/>
                <a:sym typeface="+mn-ea"/>
              </a:rPr>
              <a:t>are marked.</a:t>
            </a:r>
            <a:endParaRPr sz="2400" dirty="0">
              <a:latin typeface="Arial" panose="020B0604020202020204" pitchFamily="34" charset="0"/>
              <a:cs typeface="Arial" panose="020B0604020202020204" pitchFamily="34" charset="0"/>
            </a:endParaRPr>
          </a:p>
          <a:p>
            <a:pPr marL="1422400" lvl="1" indent="0" eaLnBrk="1" hangingPunct="1">
              <a:buFont typeface="Wingdings" panose="05000000000000000000" charset="0"/>
              <a:buChar char="§"/>
            </a:pPr>
            <a:r>
              <a:rPr sz="2400" dirty="0">
                <a:sym typeface="+mn-ea"/>
              </a:rPr>
              <a:t>  </a:t>
            </a:r>
            <a:r>
              <a:rPr sz="2400" dirty="0">
                <a:latin typeface="Arial" panose="020B0604020202020204" pitchFamily="34" charset="0"/>
                <a:cs typeface="Arial" panose="020B0604020202020204" pitchFamily="34" charset="0"/>
                <a:sym typeface="+mn-ea"/>
              </a:rPr>
              <a:t>For all pairs </a:t>
            </a:r>
            <a:r>
              <a:rPr sz="2400" b="1" dirty="0">
                <a:solidFill>
                  <a:srgbClr val="0070C0"/>
                </a:solidFill>
                <a:latin typeface="Arial" panose="020B0604020202020204" pitchFamily="34" charset="0"/>
                <a:cs typeface="Arial" panose="020B0604020202020204" pitchFamily="34" charset="0"/>
                <a:sym typeface="+mn-ea"/>
              </a:rPr>
              <a:t>(p, q) </a:t>
            </a:r>
            <a:r>
              <a:rPr sz="2400" dirty="0">
                <a:latin typeface="Arial" panose="020B0604020202020204" pitchFamily="34" charset="0"/>
                <a:cs typeface="Arial" panose="020B0604020202020204" pitchFamily="34" charset="0"/>
                <a:sym typeface="+mn-ea"/>
              </a:rPr>
              <a:t>and all </a:t>
            </a:r>
            <a:r>
              <a:rPr sz="2400" b="1" dirty="0">
                <a:solidFill>
                  <a:srgbClr val="0070C0"/>
                </a:solidFill>
                <a:latin typeface="Arial" panose="020B0604020202020204" pitchFamily="34" charset="0"/>
                <a:cs typeface="Arial" panose="020B0604020202020204" pitchFamily="34" charset="0"/>
                <a:sym typeface="+mn-ea"/>
              </a:rPr>
              <a:t>aЄ∑</a:t>
            </a:r>
            <a:r>
              <a:rPr sz="2400" dirty="0">
                <a:latin typeface="Arial" panose="020B0604020202020204" pitchFamily="34" charset="0"/>
                <a:cs typeface="Arial" panose="020B0604020202020204" pitchFamily="34" charset="0"/>
                <a:sym typeface="+mn-ea"/>
              </a:rPr>
              <a:t>,</a:t>
            </a:r>
            <a:r>
              <a:rPr lang="en-IN" sz="2400" dirty="0">
                <a:latin typeface="Arial" panose="020B0604020202020204" pitchFamily="34" charset="0"/>
                <a:cs typeface="Arial" panose="020B0604020202020204" pitchFamily="34" charset="0"/>
                <a:sym typeface="+mn-ea"/>
              </a:rPr>
              <a:t>  C</a:t>
            </a:r>
            <a:r>
              <a:rPr sz="2400" dirty="0">
                <a:latin typeface="Arial" panose="020B0604020202020204" pitchFamily="34" charset="0"/>
                <a:cs typeface="Arial" panose="020B0604020202020204" pitchFamily="34" charset="0"/>
                <a:sym typeface="+mn-ea"/>
              </a:rPr>
              <a:t>ompute  </a:t>
            </a:r>
            <a:endParaRPr sz="2400" dirty="0">
              <a:latin typeface="Arial" panose="020B0604020202020204" pitchFamily="34" charset="0"/>
              <a:cs typeface="Arial" panose="020B0604020202020204" pitchFamily="34" charset="0"/>
              <a:sym typeface="+mn-ea"/>
            </a:endParaRPr>
          </a:p>
          <a:p>
            <a:pPr lvl="1" eaLnBrk="1" hangingPunct="1">
              <a:buFontTx/>
              <a:buNone/>
            </a:pPr>
            <a:r>
              <a:rPr sz="2400" dirty="0">
                <a:latin typeface="Arial" panose="020B0604020202020204" pitchFamily="34" charset="0"/>
                <a:cs typeface="Arial" panose="020B0604020202020204" pitchFamily="34" charset="0"/>
                <a:sym typeface="+mn-ea"/>
              </a:rPr>
              <a:t> </a:t>
            </a:r>
            <a:r>
              <a:rPr lang="en-IN" sz="2400" dirty="0">
                <a:latin typeface="Arial" panose="020B0604020202020204" pitchFamily="34" charset="0"/>
                <a:cs typeface="Arial" panose="020B0604020202020204" pitchFamily="34" charset="0"/>
                <a:sym typeface="+mn-ea"/>
              </a:rPr>
              <a:t>                      </a:t>
            </a:r>
            <a:r>
              <a:rPr sz="2400" b="1" dirty="0">
                <a:solidFill>
                  <a:srgbClr val="0070C0"/>
                </a:solidFill>
                <a:latin typeface="Arial" panose="020B0604020202020204" pitchFamily="34" charset="0"/>
                <a:cs typeface="Arial" panose="020B0604020202020204" pitchFamily="34" charset="0"/>
                <a:sym typeface="+mn-ea"/>
              </a:rPr>
              <a:t>δ(p, a)= p</a:t>
            </a:r>
            <a:r>
              <a:rPr sz="2400" b="1" baseline="-25000" dirty="0">
                <a:solidFill>
                  <a:srgbClr val="0070C0"/>
                </a:solidFill>
                <a:latin typeface="Arial" panose="020B0604020202020204" pitchFamily="34" charset="0"/>
                <a:cs typeface="Arial" panose="020B0604020202020204" pitchFamily="34" charset="0"/>
                <a:sym typeface="+mn-ea"/>
              </a:rPr>
              <a:t>a</a:t>
            </a:r>
            <a:r>
              <a:rPr sz="2400" dirty="0">
                <a:latin typeface="Arial" panose="020B0604020202020204" pitchFamily="34" charset="0"/>
                <a:cs typeface="Arial" panose="020B0604020202020204" pitchFamily="34" charset="0"/>
                <a:sym typeface="+mn-ea"/>
              </a:rPr>
              <a:t> and </a:t>
            </a:r>
            <a:r>
              <a:rPr sz="2400" b="1" dirty="0">
                <a:solidFill>
                  <a:srgbClr val="0070C0"/>
                </a:solidFill>
                <a:latin typeface="Arial" panose="020B0604020202020204" pitchFamily="34" charset="0"/>
                <a:cs typeface="Arial" panose="020B0604020202020204" pitchFamily="34" charset="0"/>
                <a:sym typeface="+mn-ea"/>
              </a:rPr>
              <a:t>δ(q, a) = q</a:t>
            </a:r>
            <a:r>
              <a:rPr sz="2400" b="1" baseline="-25000" dirty="0">
                <a:solidFill>
                  <a:srgbClr val="0070C0"/>
                </a:solidFill>
                <a:latin typeface="Arial" panose="020B0604020202020204" pitchFamily="34" charset="0"/>
                <a:cs typeface="Arial" panose="020B0604020202020204" pitchFamily="34" charset="0"/>
                <a:sym typeface="+mn-ea"/>
              </a:rPr>
              <a:t>a</a:t>
            </a:r>
            <a:r>
              <a:rPr sz="2400" b="1" dirty="0">
                <a:solidFill>
                  <a:srgbClr val="0070C0"/>
                </a:solidFill>
                <a:latin typeface="Arial" panose="020B0604020202020204" pitchFamily="34" charset="0"/>
                <a:cs typeface="Arial" panose="020B0604020202020204" pitchFamily="34" charset="0"/>
                <a:sym typeface="+mn-ea"/>
              </a:rPr>
              <a:t>.</a:t>
            </a:r>
            <a:r>
              <a:rPr sz="2400" dirty="0">
                <a:latin typeface="Arial" panose="020B0604020202020204" pitchFamily="34" charset="0"/>
                <a:cs typeface="Arial" panose="020B0604020202020204" pitchFamily="34" charset="0"/>
                <a:sym typeface="+mn-ea"/>
              </a:rPr>
              <a:t> </a:t>
            </a:r>
            <a:r>
              <a:rPr sz="2400" dirty="0">
                <a:sym typeface="+mn-ea"/>
              </a:rPr>
              <a:t>   </a:t>
            </a:r>
            <a:endParaRPr sz="2400" dirty="0">
              <a:sym typeface="+mn-ea"/>
            </a:endParaRPr>
          </a:p>
          <a:p>
            <a:pPr marL="1722120" lvl="1" indent="-299720" eaLnBrk="1" hangingPunct="1">
              <a:buFont typeface="Wingdings" panose="05000000000000000000" charset="0"/>
              <a:buChar char="§"/>
            </a:pPr>
            <a:r>
              <a:rPr sz="2400" dirty="0">
                <a:latin typeface="Arial" panose="020B0604020202020204" pitchFamily="34" charset="0"/>
                <a:cs typeface="Arial" panose="020B0604020202020204" pitchFamily="34" charset="0"/>
                <a:sym typeface="+mn-ea"/>
              </a:rPr>
              <a:t>If the pair </a:t>
            </a:r>
            <a:r>
              <a:rPr sz="2400" b="1" dirty="0">
                <a:solidFill>
                  <a:srgbClr val="0070C0"/>
                </a:solidFill>
                <a:latin typeface="Arial" panose="020B0604020202020204" pitchFamily="34" charset="0"/>
                <a:cs typeface="Arial" panose="020B0604020202020204" pitchFamily="34" charset="0"/>
                <a:sym typeface="+mn-ea"/>
              </a:rPr>
              <a:t>(p</a:t>
            </a:r>
            <a:r>
              <a:rPr sz="2400" b="1" baseline="-25000" dirty="0">
                <a:solidFill>
                  <a:srgbClr val="0070C0"/>
                </a:solidFill>
                <a:latin typeface="Arial" panose="020B0604020202020204" pitchFamily="34" charset="0"/>
                <a:cs typeface="Arial" panose="020B0604020202020204" pitchFamily="34" charset="0"/>
                <a:sym typeface="+mn-ea"/>
              </a:rPr>
              <a:t>a</a:t>
            </a:r>
            <a:r>
              <a:rPr sz="2400" b="1" dirty="0">
                <a:solidFill>
                  <a:srgbClr val="0070C0"/>
                </a:solidFill>
                <a:latin typeface="Arial" panose="020B0604020202020204" pitchFamily="34" charset="0"/>
                <a:cs typeface="Arial" panose="020B0604020202020204" pitchFamily="34" charset="0"/>
                <a:sym typeface="+mn-ea"/>
              </a:rPr>
              <a:t>, q</a:t>
            </a:r>
            <a:r>
              <a:rPr sz="2400" b="1" baseline="-25000" dirty="0">
                <a:solidFill>
                  <a:srgbClr val="0070C0"/>
                </a:solidFill>
                <a:latin typeface="Arial" panose="020B0604020202020204" pitchFamily="34" charset="0"/>
                <a:cs typeface="Arial" panose="020B0604020202020204" pitchFamily="34" charset="0"/>
                <a:sym typeface="+mn-ea"/>
              </a:rPr>
              <a:t>a</a:t>
            </a:r>
            <a:r>
              <a:rPr sz="2400" b="1" dirty="0">
                <a:solidFill>
                  <a:srgbClr val="0070C0"/>
                </a:solidFill>
                <a:latin typeface="Arial" panose="020B0604020202020204" pitchFamily="34" charset="0"/>
                <a:cs typeface="Arial" panose="020B0604020202020204" pitchFamily="34" charset="0"/>
                <a:sym typeface="+mn-ea"/>
              </a:rPr>
              <a:t>)</a:t>
            </a:r>
            <a:r>
              <a:rPr sz="2400" dirty="0">
                <a:latin typeface="Arial" panose="020B0604020202020204" pitchFamily="34" charset="0"/>
                <a:cs typeface="Arial" panose="020B0604020202020204" pitchFamily="34" charset="0"/>
                <a:sym typeface="+mn-ea"/>
              </a:rPr>
              <a:t> is marked as  </a:t>
            </a:r>
            <a:r>
              <a:rPr lang="en-IN" sz="2400" b="1" dirty="0">
                <a:solidFill>
                  <a:srgbClr val="0070C0"/>
                </a:solidFill>
                <a:latin typeface="Arial" panose="020B0604020202020204" pitchFamily="34" charset="0"/>
                <a:cs typeface="Arial" panose="020B0604020202020204" pitchFamily="34" charset="0"/>
                <a:sym typeface="+mn-ea"/>
              </a:rPr>
              <a:t>di</a:t>
            </a:r>
            <a:r>
              <a:rPr sz="2400" b="1" dirty="0">
                <a:solidFill>
                  <a:srgbClr val="0070C0"/>
                </a:solidFill>
                <a:latin typeface="Arial" panose="020B0604020202020204" pitchFamily="34" charset="0"/>
                <a:cs typeface="Arial" panose="020B0604020202020204" pitchFamily="34" charset="0"/>
                <a:sym typeface="+mn-ea"/>
              </a:rPr>
              <a:t>stinguishable</a:t>
            </a:r>
            <a:r>
              <a:rPr lang="en-IN" sz="2400" dirty="0">
                <a:latin typeface="Arial" panose="020B0604020202020204" pitchFamily="34" charset="0"/>
                <a:cs typeface="Arial" panose="020B0604020202020204" pitchFamily="34" charset="0"/>
                <a:sym typeface="+mn-ea"/>
              </a:rPr>
              <a:t> Then</a:t>
            </a:r>
            <a:endParaRPr lang="en-IN" sz="2400" dirty="0">
              <a:latin typeface="Arial" panose="020B0604020202020204" pitchFamily="34" charset="0"/>
              <a:cs typeface="Arial" panose="020B0604020202020204" pitchFamily="34" charset="0"/>
              <a:sym typeface="+mn-ea"/>
            </a:endParaRPr>
          </a:p>
          <a:p>
            <a:pPr marL="1422400" lvl="1" indent="0" eaLnBrk="1" hangingPunct="1">
              <a:buFont typeface="Wingdings" panose="05000000000000000000" charset="0"/>
              <a:buNone/>
            </a:pPr>
            <a:r>
              <a:rPr lang="en-IN" sz="2400" dirty="0">
                <a:latin typeface="Arial" panose="020B0604020202020204" pitchFamily="34" charset="0"/>
                <a:cs typeface="Arial" panose="020B0604020202020204" pitchFamily="34" charset="0"/>
                <a:sym typeface="+mn-ea"/>
              </a:rPr>
              <a:t>   </a:t>
            </a:r>
            <a:r>
              <a:rPr sz="2400" dirty="0">
                <a:latin typeface="Arial" panose="020B0604020202020204" pitchFamily="34" charset="0"/>
                <a:cs typeface="Arial" panose="020B0604020202020204" pitchFamily="34" charset="0"/>
                <a:sym typeface="+mn-ea"/>
              </a:rPr>
              <a:t> mark </a:t>
            </a:r>
            <a:r>
              <a:rPr lang="en-IN" sz="2400" dirty="0">
                <a:latin typeface="Arial" panose="020B0604020202020204" pitchFamily="34" charset="0"/>
                <a:cs typeface="Arial" panose="020B0604020202020204" pitchFamily="34" charset="0"/>
                <a:sym typeface="+mn-ea"/>
              </a:rPr>
              <a:t>the pair </a:t>
            </a:r>
            <a:r>
              <a:rPr sz="2400" b="1" dirty="0">
                <a:solidFill>
                  <a:srgbClr val="0070C0"/>
                </a:solidFill>
                <a:latin typeface="Arial" panose="020B0604020202020204" pitchFamily="34" charset="0"/>
                <a:cs typeface="Arial" panose="020B0604020202020204" pitchFamily="34" charset="0"/>
                <a:sym typeface="+mn-ea"/>
              </a:rPr>
              <a:t>(p, q)</a:t>
            </a:r>
            <a:r>
              <a:rPr sz="2400" dirty="0">
                <a:latin typeface="Arial" panose="020B0604020202020204" pitchFamily="34" charset="0"/>
                <a:cs typeface="Arial" panose="020B0604020202020204" pitchFamily="34" charset="0"/>
                <a:sym typeface="+mn-ea"/>
              </a:rPr>
              <a:t> as  </a:t>
            </a:r>
            <a:r>
              <a:rPr sz="2400" b="1" dirty="0">
                <a:solidFill>
                  <a:srgbClr val="0070C0"/>
                </a:solidFill>
                <a:latin typeface="Arial" panose="020B0604020202020204" pitchFamily="34" charset="0"/>
                <a:cs typeface="Arial" panose="020B0604020202020204" pitchFamily="34" charset="0"/>
                <a:sym typeface="+mn-ea"/>
              </a:rPr>
              <a:t>distinguishable</a:t>
            </a:r>
            <a:r>
              <a:rPr sz="2400" dirty="0">
                <a:latin typeface="Arial" panose="020B0604020202020204" pitchFamily="34" charset="0"/>
                <a:cs typeface="Arial" panose="020B0604020202020204" pitchFamily="34" charset="0"/>
                <a:sym typeface="+mn-ea"/>
              </a:rPr>
              <a:t>.</a:t>
            </a:r>
            <a:endParaRPr sz="2400" dirty="0"/>
          </a:p>
          <a:p>
            <a:pPr eaLnBrk="1" hangingPunct="1">
              <a:buFontTx/>
              <a:buNone/>
            </a:pPr>
            <a:r>
              <a:rPr sz="2400" dirty="0">
                <a:sym typeface="+mn-ea"/>
              </a:rPr>
              <a:t>End.</a:t>
            </a:r>
            <a:endParaRPr sz="2400" dirty="0">
              <a:sym typeface="+mn-ea"/>
            </a:endParaRPr>
          </a:p>
          <a:p>
            <a:pPr eaLnBrk="1" hangingPunct="1">
              <a:buFontTx/>
              <a:buNone/>
            </a:pPr>
            <a:r>
              <a:rPr sz="2400" dirty="0">
                <a:sym typeface="+mn-ea"/>
              </a:rPr>
              <a:t> </a:t>
            </a:r>
            <a:r>
              <a:rPr lang="en-GB" sz="2400" dirty="0">
                <a:sym typeface="+mn-ea"/>
              </a:rPr>
              <a:t>     </a:t>
            </a:r>
            <a:r>
              <a:rPr lang="en-GB" sz="2800" dirty="0">
                <a:latin typeface="Arial" panose="020B0604020202020204" pitchFamily="34" charset="0"/>
                <a:cs typeface="Arial" panose="020B0604020202020204" pitchFamily="34" charset="0"/>
                <a:sym typeface="+mn-ea"/>
              </a:rPr>
              <a:t>Note : Marking of </a:t>
            </a:r>
            <a:r>
              <a:rPr sz="2800" dirty="0">
                <a:latin typeface="Arial" panose="020B0604020202020204" pitchFamily="34" charset="0"/>
                <a:cs typeface="Arial" panose="020B0604020202020204" pitchFamily="34" charset="0"/>
                <a:sym typeface="+mn-ea"/>
              </a:rPr>
              <a:t> </a:t>
            </a:r>
            <a:r>
              <a:rPr lang="en-IN" sz="2400" b="1" dirty="0">
                <a:solidFill>
                  <a:srgbClr val="0070C0"/>
                </a:solidFill>
                <a:latin typeface="Arial" panose="020B0604020202020204" pitchFamily="34" charset="0"/>
                <a:cs typeface="Arial" panose="020B0604020202020204" pitchFamily="34" charset="0"/>
                <a:sym typeface="+mn-ea"/>
              </a:rPr>
              <a:t>di</a:t>
            </a:r>
            <a:r>
              <a:rPr sz="2400" b="1" dirty="0">
                <a:solidFill>
                  <a:srgbClr val="0070C0"/>
                </a:solidFill>
                <a:latin typeface="Arial" panose="020B0604020202020204" pitchFamily="34" charset="0"/>
                <a:cs typeface="Arial" panose="020B0604020202020204" pitchFamily="34" charset="0"/>
                <a:sym typeface="+mn-ea"/>
              </a:rPr>
              <a:t>stinguishable</a:t>
            </a:r>
            <a:r>
              <a:rPr lang="en-GB" sz="2400" b="1" dirty="0">
                <a:solidFill>
                  <a:srgbClr val="0070C0"/>
                </a:solidFill>
                <a:latin typeface="Arial" panose="020B0604020202020204" pitchFamily="34" charset="0"/>
                <a:cs typeface="Arial" panose="020B0604020202020204" pitchFamily="34" charset="0"/>
                <a:sym typeface="+mn-ea"/>
              </a:rPr>
              <a:t> </a:t>
            </a:r>
            <a:r>
              <a:rPr lang="en-IN" sz="2400" dirty="0">
                <a:latin typeface="Arial" panose="020B0604020202020204" pitchFamily="34" charset="0"/>
                <a:cs typeface="Arial" panose="020B0604020202020204" pitchFamily="34" charset="0"/>
                <a:sym typeface="+mn-ea"/>
              </a:rPr>
              <a:t>and</a:t>
            </a:r>
            <a:r>
              <a:rPr lang="en-GB" sz="2400" b="1" dirty="0">
                <a:solidFill>
                  <a:srgbClr val="0070C0"/>
                </a:solidFill>
                <a:latin typeface="Arial" panose="020B0604020202020204" pitchFamily="34" charset="0"/>
                <a:cs typeface="Arial" panose="020B0604020202020204" pitchFamily="34" charset="0"/>
                <a:sym typeface="+mn-ea"/>
              </a:rPr>
              <a:t> </a:t>
            </a:r>
            <a:r>
              <a:rPr lang="en-GB" sz="2400" b="1" dirty="0">
                <a:solidFill>
                  <a:srgbClr val="FF0000"/>
                </a:solidFill>
                <a:latin typeface="Arial" panose="020B0604020202020204" pitchFamily="34" charset="0"/>
                <a:cs typeface="Arial" panose="020B0604020202020204" pitchFamily="34" charset="0"/>
                <a:sym typeface="+mn-ea"/>
              </a:rPr>
              <a:t>in</a:t>
            </a:r>
            <a:r>
              <a:rPr lang="en-IN" sz="2400" b="1" dirty="0">
                <a:solidFill>
                  <a:srgbClr val="FF0000"/>
                </a:solidFill>
                <a:latin typeface="Arial" panose="020B0604020202020204" pitchFamily="34" charset="0"/>
                <a:cs typeface="Arial" panose="020B0604020202020204" pitchFamily="34" charset="0"/>
                <a:sym typeface="+mn-ea"/>
              </a:rPr>
              <a:t>di</a:t>
            </a:r>
            <a:r>
              <a:rPr sz="2400" b="1" dirty="0">
                <a:solidFill>
                  <a:srgbClr val="FF0000"/>
                </a:solidFill>
                <a:latin typeface="Arial" panose="020B0604020202020204" pitchFamily="34" charset="0"/>
                <a:cs typeface="Arial" panose="020B0604020202020204" pitchFamily="34" charset="0"/>
                <a:sym typeface="+mn-ea"/>
              </a:rPr>
              <a:t>stinguishable</a:t>
            </a:r>
            <a:r>
              <a:rPr dirty="0">
                <a:solidFill>
                  <a:srgbClr val="FF0000"/>
                </a:solidFill>
                <a:sym typeface="+mn-ea"/>
              </a:rPr>
              <a:t> </a:t>
            </a:r>
            <a:r>
              <a:rPr sz="2400" dirty="0">
                <a:latin typeface="Arial" panose="020B0604020202020204" pitchFamily="34" charset="0"/>
                <a:cs typeface="Arial" panose="020B0604020202020204" pitchFamily="34" charset="0"/>
                <a:sym typeface="+mn-ea"/>
              </a:rPr>
              <a:t> states are shown in the Lower tringular matrix.</a:t>
            </a:r>
            <a:endParaRPr sz="240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6"/>
          <p:cNvSpPr>
            <a:spLocks noGrp="1"/>
          </p:cNvSpPr>
          <p:nvPr>
            <p:ph idx="1"/>
          </p:nvPr>
        </p:nvSpPr>
        <p:spPr>
          <a:xfrm>
            <a:off x="321310" y="410845"/>
            <a:ext cx="11497945" cy="6132830"/>
          </a:xfrm>
        </p:spPr>
        <p:txBody>
          <a:bodyPr vert="horz" wrap="square" lIns="91440" tIns="45720" rIns="91440" bIns="45720" anchor="t" anchorCtr="0">
            <a:noAutofit/>
          </a:bodyPr>
          <a:p>
            <a:pPr eaLnBrk="1" hangingPunct="1">
              <a:lnSpc>
                <a:spcPct val="80000"/>
              </a:lnSpc>
              <a:buFontTx/>
              <a:buNone/>
            </a:pPr>
            <a:r>
              <a:rPr sz="2000" dirty="0">
                <a:latin typeface="Arial" panose="020B0604020202020204" pitchFamily="34" charset="0"/>
                <a:cs typeface="Arial" panose="020B0604020202020204" pitchFamily="34" charset="0"/>
              </a:rPr>
              <a:t>Procedure </a:t>
            </a:r>
            <a:r>
              <a:rPr sz="2000" b="1" dirty="0">
                <a:latin typeface="Arial" panose="020B0604020202020204" pitchFamily="34" charset="0"/>
                <a:cs typeface="Arial" panose="020B0604020202020204" pitchFamily="34" charset="0"/>
              </a:rPr>
              <a:t>Minimize_states()  </a:t>
            </a:r>
            <a:endParaRPr sz="2000" b="1" dirty="0">
              <a:latin typeface="Arial" panose="020B0604020202020204" pitchFamily="34" charset="0"/>
              <a:cs typeface="Arial" panose="020B0604020202020204" pitchFamily="34" charset="0"/>
            </a:endParaRPr>
          </a:p>
          <a:p>
            <a:pPr eaLnBrk="1" hangingPunct="1">
              <a:lnSpc>
                <a:spcPct val="80000"/>
              </a:lnSpc>
              <a:buFontTx/>
              <a:buNone/>
            </a:pPr>
            <a:r>
              <a:rPr sz="2000" b="1" dirty="0">
                <a:latin typeface="Arial" panose="020B0604020202020204" pitchFamily="34" charset="0"/>
                <a:cs typeface="Arial" panose="020B0604020202020204" pitchFamily="34" charset="0"/>
              </a:rPr>
              <a:t>Begin</a:t>
            </a:r>
            <a:endParaRPr sz="2000" dirty="0">
              <a:latin typeface="Arial" panose="020B0604020202020204" pitchFamily="34" charset="0"/>
              <a:cs typeface="Arial" panose="020B0604020202020204" pitchFamily="34" charset="0"/>
            </a:endParaRPr>
          </a:p>
          <a:p>
            <a:pPr marL="0" indent="0" eaLnBrk="1" hangingPunct="1">
              <a:lnSpc>
                <a:spcPct val="80000"/>
              </a:lnSpc>
              <a:buFont typeface="Arial" panose="020B0604020202020204" pitchFamily="34" charset="0"/>
              <a:buNone/>
            </a:pPr>
            <a:r>
              <a:rPr sz="2000" dirty="0">
                <a:latin typeface="Arial" panose="020B0604020202020204" pitchFamily="34" charset="0"/>
                <a:cs typeface="Arial" panose="020B0604020202020204" pitchFamily="34" charset="0"/>
              </a:rPr>
              <a:t>       . Using procedure </a:t>
            </a:r>
            <a:r>
              <a:rPr sz="2000" b="1" dirty="0">
                <a:latin typeface="Arial" panose="020B0604020202020204" pitchFamily="34" charset="0"/>
                <a:cs typeface="Arial" panose="020B0604020202020204" pitchFamily="34" charset="0"/>
              </a:rPr>
              <a:t>MARK()</a:t>
            </a:r>
            <a:r>
              <a:rPr sz="2000" dirty="0">
                <a:latin typeface="Arial" panose="020B0604020202020204" pitchFamily="34" charset="0"/>
                <a:cs typeface="Arial" panose="020B0604020202020204" pitchFamily="34" charset="0"/>
              </a:rPr>
              <a:t> obtain the table that gives pairs of  </a:t>
            </a:r>
            <a:r>
              <a:rPr sz="2000" b="1" dirty="0">
                <a:latin typeface="Arial" panose="020B0604020202020204" pitchFamily="34" charset="0"/>
                <a:cs typeface="Arial" panose="020B0604020202020204" pitchFamily="34" charset="0"/>
              </a:rPr>
              <a:t>distinguishable</a:t>
            </a:r>
            <a:r>
              <a:rPr sz="2000" dirty="0">
                <a:latin typeface="Arial" panose="020B0604020202020204" pitchFamily="34" charset="0"/>
                <a:cs typeface="Arial" panose="020B0604020202020204" pitchFamily="34" charset="0"/>
              </a:rPr>
              <a:t> and </a:t>
            </a:r>
            <a:r>
              <a:rPr sz="2000" b="1" dirty="0">
                <a:latin typeface="Arial" panose="020B0604020202020204" pitchFamily="34" charset="0"/>
                <a:cs typeface="Arial" panose="020B0604020202020204" pitchFamily="34" charset="0"/>
              </a:rPr>
              <a:t> Indistinguishable </a:t>
            </a:r>
            <a:r>
              <a:rPr sz="2000" dirty="0">
                <a:latin typeface="Arial" panose="020B0604020202020204" pitchFamily="34" charset="0"/>
                <a:cs typeface="Arial" panose="020B0604020202020204" pitchFamily="34" charset="0"/>
              </a:rPr>
              <a:t>states which are indicated by </a:t>
            </a:r>
            <a:r>
              <a:rPr sz="2000" b="1" dirty="0">
                <a:latin typeface="Arial" panose="020B0604020202020204" pitchFamily="34" charset="0"/>
                <a:cs typeface="Arial" panose="020B0604020202020204" pitchFamily="34" charset="0"/>
              </a:rPr>
              <a:t>*</a:t>
            </a:r>
            <a:r>
              <a:rPr sz="2000" dirty="0">
                <a:latin typeface="Arial" panose="020B0604020202020204" pitchFamily="34" charset="0"/>
                <a:cs typeface="Arial" panose="020B0604020202020204" pitchFamily="34" charset="0"/>
              </a:rPr>
              <a:t> and</a:t>
            </a:r>
            <a:r>
              <a:rPr sz="2000" b="1" dirty="0">
                <a:latin typeface="Arial" panose="020B0604020202020204" pitchFamily="34" charset="0"/>
                <a:cs typeface="Arial" panose="020B0604020202020204" pitchFamily="34" charset="0"/>
              </a:rPr>
              <a:t> blank</a:t>
            </a:r>
            <a:r>
              <a:rPr sz="2000" dirty="0">
                <a:latin typeface="Arial" panose="020B0604020202020204" pitchFamily="34" charset="0"/>
                <a:cs typeface="Arial" panose="020B0604020202020204" pitchFamily="34" charset="0"/>
              </a:rPr>
              <a:t> respectively</a:t>
            </a:r>
            <a:endParaRPr sz="2000" dirty="0">
              <a:latin typeface="Arial" panose="020B0604020202020204" pitchFamily="34" charset="0"/>
              <a:cs typeface="Arial" panose="020B0604020202020204" pitchFamily="34" charset="0"/>
            </a:endParaRPr>
          </a:p>
          <a:p>
            <a:pPr eaLnBrk="1" hangingPunct="1">
              <a:lnSpc>
                <a:spcPct val="80000"/>
              </a:lnSpc>
              <a:buFontTx/>
              <a:buNone/>
            </a:pP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For each indistinguishable state set say  </a:t>
            </a:r>
            <a:r>
              <a:rPr sz="2000" b="1" dirty="0">
                <a:latin typeface="Arial" panose="020B0604020202020204" pitchFamily="34" charset="0"/>
                <a:cs typeface="Arial" panose="020B0604020202020204" pitchFamily="34" charset="0"/>
              </a:rPr>
              <a:t>qi,qj….qk</a:t>
            </a:r>
            <a:r>
              <a:rPr sz="2000" dirty="0">
                <a:latin typeface="Arial" panose="020B0604020202020204" pitchFamily="34" charset="0"/>
                <a:cs typeface="Arial" panose="020B0604020202020204" pitchFamily="34" charset="0"/>
              </a:rPr>
              <a:t>   create new  state labeled </a:t>
            </a:r>
            <a:r>
              <a:rPr sz="2000" b="1" dirty="0">
                <a:latin typeface="Arial" panose="020B0604020202020204" pitchFamily="34" charset="0"/>
                <a:cs typeface="Arial" panose="020B0604020202020204" pitchFamily="34" charset="0"/>
              </a:rPr>
              <a:t>ij…k</a:t>
            </a:r>
            <a:r>
              <a:rPr sz="2000" dirty="0">
                <a:latin typeface="Arial" panose="020B0604020202020204" pitchFamily="34" charset="0"/>
                <a:cs typeface="Arial" panose="020B0604020202020204" pitchFamily="34" charset="0"/>
              </a:rPr>
              <a:t>. for</a:t>
            </a:r>
            <a:r>
              <a:rPr sz="2000" b="1" dirty="0">
                <a:latin typeface="Arial" panose="020B0604020202020204" pitchFamily="34" charset="0"/>
                <a:cs typeface="Arial" panose="020B0604020202020204" pitchFamily="34" charset="0"/>
              </a:rPr>
              <a:t> </a:t>
            </a:r>
            <a:r>
              <a:rPr sz="2000" b="1" i="1" dirty="0">
                <a:latin typeface="Arial" panose="020B0604020202020204" pitchFamily="34" charset="0"/>
                <a:cs typeface="Arial" panose="020B0604020202020204" pitchFamily="34" charset="0"/>
              </a:rPr>
              <a:t>minimized DFA</a:t>
            </a: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For each transition rule of </a:t>
            </a:r>
            <a:r>
              <a:rPr sz="2000" b="1" i="1" dirty="0">
                <a:latin typeface="Arial" panose="020B0604020202020204" pitchFamily="34" charset="0"/>
                <a:cs typeface="Arial" panose="020B0604020202020204" pitchFamily="34" charset="0"/>
              </a:rPr>
              <a:t>old  DFA</a:t>
            </a:r>
            <a:r>
              <a:rPr sz="2000" dirty="0">
                <a:latin typeface="Arial" panose="020B0604020202020204" pitchFamily="34" charset="0"/>
                <a:cs typeface="Arial" panose="020B0604020202020204" pitchFamily="34" charset="0"/>
              </a:rPr>
              <a:t> of the form</a:t>
            </a:r>
            <a:r>
              <a:rPr sz="2000" b="1" dirty="0">
                <a:latin typeface="Arial" panose="020B0604020202020204" pitchFamily="34" charset="0"/>
                <a:cs typeface="Arial" panose="020B0604020202020204" pitchFamily="34" charset="0"/>
                <a:sym typeface="Symbol" panose="05050102010706020507" pitchFamily="18" charset="2"/>
              </a:rPr>
              <a:t></a:t>
            </a:r>
            <a:r>
              <a:rPr sz="2000" b="1" dirty="0">
                <a:latin typeface="Arial" panose="020B0604020202020204" pitchFamily="34" charset="0"/>
                <a:cs typeface="Arial" panose="020B0604020202020204" pitchFamily="34" charset="0"/>
              </a:rPr>
              <a:t> (qr,a)=qp</a:t>
            </a:r>
            <a:endParaRPr sz="2000" b="1" dirty="0">
              <a:latin typeface="Arial" panose="020B0604020202020204" pitchFamily="34" charset="0"/>
              <a:cs typeface="Arial" panose="020B0604020202020204" pitchFamily="34" charset="0"/>
            </a:endParaRPr>
          </a:p>
          <a:p>
            <a:pPr eaLnBrk="1" hangingPunct="1">
              <a:lnSpc>
                <a:spcPct val="80000"/>
              </a:lnSpc>
              <a:buFontTx/>
              <a:buNone/>
            </a:pPr>
            <a:r>
              <a:rPr sz="2000" b="1" dirty="0">
                <a:latin typeface="Arial" panose="020B0604020202020204" pitchFamily="34" charset="0"/>
                <a:cs typeface="Arial" panose="020B0604020202020204" pitchFamily="34" charset="0"/>
              </a:rPr>
              <a:t>          Begin</a:t>
            </a: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Find the sets to which</a:t>
            </a:r>
            <a:r>
              <a:rPr sz="2000" b="1" dirty="0">
                <a:latin typeface="Arial" panose="020B0604020202020204" pitchFamily="34" charset="0"/>
                <a:cs typeface="Arial" panose="020B0604020202020204" pitchFamily="34" charset="0"/>
              </a:rPr>
              <a:t> qr</a:t>
            </a:r>
            <a:r>
              <a:rPr sz="2000" dirty="0">
                <a:latin typeface="Arial" panose="020B0604020202020204" pitchFamily="34" charset="0"/>
                <a:cs typeface="Arial" panose="020B0604020202020204" pitchFamily="34" charset="0"/>
              </a:rPr>
              <a:t> and </a:t>
            </a:r>
            <a:r>
              <a:rPr sz="2000" b="1" dirty="0">
                <a:latin typeface="Arial" panose="020B0604020202020204" pitchFamily="34" charset="0"/>
                <a:cs typeface="Arial" panose="020B0604020202020204" pitchFamily="34" charset="0"/>
              </a:rPr>
              <a:t>qp</a:t>
            </a:r>
            <a:r>
              <a:rPr sz="2000" dirty="0">
                <a:latin typeface="Arial" panose="020B0604020202020204" pitchFamily="34" charset="0"/>
                <a:cs typeface="Arial" panose="020B0604020202020204" pitchFamily="34" charset="0"/>
              </a:rPr>
              <a:t>  belongs   </a:t>
            </a: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If </a:t>
            </a:r>
            <a:r>
              <a:rPr sz="2000" b="1" dirty="0">
                <a:latin typeface="Arial" panose="020B0604020202020204" pitchFamily="34" charset="0"/>
                <a:cs typeface="Arial" panose="020B0604020202020204" pitchFamily="34" charset="0"/>
              </a:rPr>
              <a:t>qr</a:t>
            </a: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sym typeface="Symbol" panose="05050102010706020507" pitchFamily="18" charset="2"/>
              </a:rPr>
              <a:t></a:t>
            </a:r>
            <a:r>
              <a:rPr sz="2000" dirty="0">
                <a:latin typeface="Arial" panose="020B0604020202020204" pitchFamily="34" charset="0"/>
                <a:cs typeface="Arial" panose="020B0604020202020204" pitchFamily="34" charset="0"/>
              </a:rPr>
              <a:t> to </a:t>
            </a:r>
            <a:r>
              <a:rPr sz="2000" b="1" dirty="0">
                <a:latin typeface="Arial" panose="020B0604020202020204" pitchFamily="34" charset="0"/>
                <a:cs typeface="Arial" panose="020B0604020202020204" pitchFamily="34" charset="0"/>
              </a:rPr>
              <a:t>(qi, qj.....qk)</a:t>
            </a:r>
            <a:r>
              <a:rPr sz="2000" dirty="0">
                <a:latin typeface="Arial" panose="020B0604020202020204" pitchFamily="34" charset="0"/>
                <a:cs typeface="Arial" panose="020B0604020202020204" pitchFamily="34" charset="0"/>
              </a:rPr>
              <a:t> And </a:t>
            </a:r>
            <a:r>
              <a:rPr sz="2000" b="1" dirty="0">
                <a:latin typeface="Arial" panose="020B0604020202020204" pitchFamily="34" charset="0"/>
                <a:cs typeface="Arial" panose="020B0604020202020204" pitchFamily="34" charset="0"/>
              </a:rPr>
              <a:t>qp</a:t>
            </a: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sym typeface="Symbol" panose="05050102010706020507" pitchFamily="18" charset="2"/>
              </a:rPr>
              <a:t></a:t>
            </a:r>
            <a:r>
              <a:rPr sz="2000" dirty="0">
                <a:latin typeface="Arial" panose="020B0604020202020204" pitchFamily="34" charset="0"/>
                <a:cs typeface="Arial" panose="020B0604020202020204" pitchFamily="34" charset="0"/>
              </a:rPr>
              <a:t> to</a:t>
            </a:r>
            <a:r>
              <a:rPr sz="2000" b="1" dirty="0">
                <a:latin typeface="Arial" panose="020B0604020202020204" pitchFamily="34" charset="0"/>
                <a:cs typeface="Arial" panose="020B0604020202020204" pitchFamily="34" charset="0"/>
              </a:rPr>
              <a:t> (ql.qm…..qn) </a:t>
            </a:r>
            <a:r>
              <a:rPr sz="2000" dirty="0">
                <a:latin typeface="Arial" panose="020B0604020202020204" pitchFamily="34" charset="0"/>
                <a:cs typeface="Arial" panose="020B0604020202020204" pitchFamily="34" charset="0"/>
              </a:rPr>
              <a:t>then</a:t>
            </a:r>
            <a:endParaRPr sz="2000" dirty="0">
              <a:latin typeface="Arial" panose="020B0604020202020204" pitchFamily="34" charset="0"/>
              <a:cs typeface="Arial" panose="020B0604020202020204" pitchFamily="34" charset="0"/>
            </a:endParaRPr>
          </a:p>
          <a:p>
            <a:pPr eaLnBrk="1" hangingPunct="1">
              <a:lnSpc>
                <a:spcPct val="80000"/>
              </a:lnSpc>
              <a:buFontTx/>
              <a:buNone/>
            </a:pPr>
            <a:r>
              <a:rPr sz="2000" dirty="0">
                <a:latin typeface="Arial" panose="020B0604020202020204" pitchFamily="34" charset="0"/>
                <a:cs typeface="Arial" panose="020B0604020202020204" pitchFamily="34" charset="0"/>
              </a:rPr>
              <a:t>                       add the following transition rule to </a:t>
            </a:r>
            <a:r>
              <a:rPr sz="2000" b="1" i="1" dirty="0">
                <a:latin typeface="Arial" panose="020B0604020202020204" pitchFamily="34" charset="0"/>
                <a:cs typeface="Arial" panose="020B0604020202020204" pitchFamily="34" charset="0"/>
              </a:rPr>
              <a:t> minimized DFA</a:t>
            </a:r>
            <a:endParaRPr lang="sv-SE" altLang="x-none" sz="2000" dirty="0">
              <a:latin typeface="Arial" panose="020B0604020202020204" pitchFamily="34" charset="0"/>
              <a:cs typeface="Arial" panose="020B0604020202020204" pitchFamily="34" charset="0"/>
            </a:endParaRPr>
          </a:p>
          <a:p>
            <a:pPr eaLnBrk="1" hangingPunct="1">
              <a:lnSpc>
                <a:spcPct val="80000"/>
              </a:lnSpc>
              <a:buFontTx/>
              <a:buNone/>
            </a:pPr>
            <a:r>
              <a:rPr lang="sv-SE" altLang="x-none"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sym typeface="Symbol" panose="05050102010706020507" pitchFamily="18" charset="2"/>
              </a:rPr>
              <a:t></a:t>
            </a:r>
            <a:r>
              <a:rPr lang="sv-SE" altLang="x-none" sz="2000" b="1" dirty="0">
                <a:latin typeface="Arial" panose="020B0604020202020204" pitchFamily="34" charset="0"/>
                <a:cs typeface="Arial" panose="020B0604020202020204" pitchFamily="34" charset="0"/>
              </a:rPr>
              <a:t>(ij…k,a) = lm….n</a:t>
            </a:r>
            <a:endParaRPr sz="2000" dirty="0">
              <a:latin typeface="Arial" panose="020B0604020202020204" pitchFamily="34" charset="0"/>
              <a:cs typeface="Arial" panose="020B0604020202020204" pitchFamily="34" charset="0"/>
            </a:endParaRPr>
          </a:p>
          <a:p>
            <a:pPr eaLnBrk="1" hangingPunct="1">
              <a:lnSpc>
                <a:spcPct val="80000"/>
              </a:lnSpc>
              <a:buFontTx/>
              <a:buNone/>
            </a:pP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rPr>
              <a:t>End</a:t>
            </a: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The initial state </a:t>
            </a:r>
            <a:r>
              <a:rPr sz="2000" b="1" dirty="0">
                <a:latin typeface="Arial" panose="020B0604020202020204" pitchFamily="34" charset="0"/>
                <a:cs typeface="Arial" panose="020B0604020202020204" pitchFamily="34" charset="0"/>
              </a:rPr>
              <a:t>q0</a:t>
            </a:r>
            <a:r>
              <a:rPr sz="2000" dirty="0">
                <a:latin typeface="Arial" panose="020B0604020202020204" pitchFamily="34" charset="0"/>
                <a:cs typeface="Arial" panose="020B0604020202020204" pitchFamily="34" charset="0"/>
              </a:rPr>
              <a:t> for </a:t>
            </a:r>
            <a:r>
              <a:rPr sz="2000" b="1" i="1" dirty="0">
                <a:latin typeface="Arial" panose="020B0604020202020204" pitchFamily="34" charset="0"/>
                <a:cs typeface="Arial" panose="020B0604020202020204" pitchFamily="34" charset="0"/>
              </a:rPr>
              <a:t>minimized DFA </a:t>
            </a:r>
            <a:r>
              <a:rPr sz="2000" dirty="0">
                <a:latin typeface="Arial" panose="020B0604020202020204" pitchFamily="34" charset="0"/>
                <a:cs typeface="Arial" panose="020B0604020202020204" pitchFamily="34" charset="0"/>
              </a:rPr>
              <a:t> is the state whose label         includes </a:t>
            </a:r>
            <a:r>
              <a:rPr sz="2000" b="1" dirty="0">
                <a:latin typeface="Arial" panose="020B0604020202020204" pitchFamily="34" charset="0"/>
                <a:cs typeface="Arial" panose="020B0604020202020204" pitchFamily="34" charset="0"/>
              </a:rPr>
              <a:t>0</a:t>
            </a:r>
            <a:endParaRPr sz="2000" dirty="0">
              <a:latin typeface="Arial" panose="020B0604020202020204" pitchFamily="34" charset="0"/>
              <a:cs typeface="Arial" panose="020B0604020202020204" pitchFamily="34" charset="0"/>
            </a:endParaRPr>
          </a:p>
          <a:p>
            <a:pPr eaLnBrk="1" hangingPunct="1">
              <a:lnSpc>
                <a:spcPct val="80000"/>
              </a:lnSpc>
              <a:buFont typeface="Arial" panose="020B0604020202020204" pitchFamily="34" charset="0"/>
              <a:buChar char="•"/>
            </a:pPr>
            <a:r>
              <a:rPr sz="2000" dirty="0">
                <a:latin typeface="Arial" panose="020B0604020202020204" pitchFamily="34" charset="0"/>
                <a:cs typeface="Arial" panose="020B0604020202020204" pitchFamily="34" charset="0"/>
              </a:rPr>
              <a:t> The Final states for</a:t>
            </a:r>
            <a:r>
              <a:rPr sz="2000" b="1" i="1" dirty="0">
                <a:latin typeface="Arial" panose="020B0604020202020204" pitchFamily="34" charset="0"/>
                <a:cs typeface="Arial" panose="020B0604020202020204" pitchFamily="34" charset="0"/>
              </a:rPr>
              <a:t> minimized DFA</a:t>
            </a:r>
            <a:r>
              <a:rPr sz="2000" dirty="0">
                <a:latin typeface="Arial" panose="020B0604020202020204" pitchFamily="34" charset="0"/>
                <a:cs typeface="Arial" panose="020B0604020202020204" pitchFamily="34" charset="0"/>
              </a:rPr>
              <a:t> is the set of all the states whose label Contains</a:t>
            </a:r>
            <a:r>
              <a:rPr sz="2000" b="1" dirty="0">
                <a:latin typeface="Arial" panose="020B0604020202020204" pitchFamily="34" charset="0"/>
                <a:cs typeface="Arial" panose="020B0604020202020204" pitchFamily="34" charset="0"/>
              </a:rPr>
              <a:t> i</a:t>
            </a:r>
            <a:r>
              <a:rPr sz="2000" dirty="0">
                <a:latin typeface="Arial" panose="020B0604020202020204" pitchFamily="34" charset="0"/>
                <a:cs typeface="Arial" panose="020B0604020202020204" pitchFamily="34" charset="0"/>
              </a:rPr>
              <a:t> such that  </a:t>
            </a:r>
            <a:r>
              <a:rPr sz="2000" b="1" dirty="0">
                <a:latin typeface="Arial" panose="020B0604020202020204" pitchFamily="34" charset="0"/>
                <a:cs typeface="Arial" panose="020B0604020202020204" pitchFamily="34" charset="0"/>
              </a:rPr>
              <a:t>qi</a:t>
            </a: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sym typeface="Symbol" panose="05050102010706020507" pitchFamily="18" charset="2"/>
              </a:rPr>
              <a:t></a:t>
            </a:r>
            <a:r>
              <a:rPr sz="2000" dirty="0">
                <a:latin typeface="Arial" panose="020B0604020202020204" pitchFamily="34" charset="0"/>
                <a:cs typeface="Arial" panose="020B0604020202020204" pitchFamily="34" charset="0"/>
              </a:rPr>
              <a:t> </a:t>
            </a:r>
            <a:r>
              <a:rPr sz="2000" b="1" dirty="0">
                <a:latin typeface="Arial" panose="020B0604020202020204" pitchFamily="34" charset="0"/>
                <a:cs typeface="Arial" panose="020B0604020202020204" pitchFamily="34" charset="0"/>
              </a:rPr>
              <a:t>F</a:t>
            </a:r>
            <a:r>
              <a:rPr sz="2000" dirty="0">
                <a:latin typeface="Arial" panose="020B0604020202020204" pitchFamily="34" charset="0"/>
                <a:cs typeface="Arial" panose="020B0604020202020204" pitchFamily="34" charset="0"/>
              </a:rPr>
              <a:t> ( set of final sates of </a:t>
            </a:r>
            <a:r>
              <a:rPr sz="2000" b="1" dirty="0">
                <a:latin typeface="Arial" panose="020B0604020202020204" pitchFamily="34" charset="0"/>
                <a:cs typeface="Arial" panose="020B0604020202020204" pitchFamily="34" charset="0"/>
              </a:rPr>
              <a:t>old DFA</a:t>
            </a:r>
            <a:r>
              <a:rPr sz="2000" dirty="0">
                <a:latin typeface="Arial" panose="020B0604020202020204" pitchFamily="34" charset="0"/>
                <a:cs typeface="Arial" panose="020B0604020202020204" pitchFamily="34" charset="0"/>
              </a:rPr>
              <a:t>)</a:t>
            </a:r>
            <a:endParaRPr sz="2000" b="1" dirty="0">
              <a:latin typeface="Arial" panose="020B0604020202020204" pitchFamily="34" charset="0"/>
              <a:cs typeface="Arial" panose="020B0604020202020204" pitchFamily="34" charset="0"/>
            </a:endParaRPr>
          </a:p>
          <a:p>
            <a:pPr eaLnBrk="1" hangingPunct="1">
              <a:lnSpc>
                <a:spcPct val="80000"/>
              </a:lnSpc>
              <a:buFontTx/>
              <a:buNone/>
            </a:pPr>
            <a:r>
              <a:rPr sz="2000" b="1" dirty="0">
                <a:latin typeface="Arial" panose="020B0604020202020204" pitchFamily="34" charset="0"/>
                <a:cs typeface="Arial" panose="020B0604020202020204" pitchFamily="34" charset="0"/>
              </a:rPr>
              <a:t>End</a:t>
            </a:r>
            <a:endParaRPr sz="2000" b="1" dirty="0">
              <a:latin typeface="Arial" panose="020B0604020202020204" pitchFamily="34" charset="0"/>
              <a:cs typeface="Arial" panose="020B0604020202020204" pitchFamily="34" charset="0"/>
            </a:endParaRPr>
          </a:p>
          <a:p>
            <a:pPr eaLnBrk="1" hangingPunct="1">
              <a:lnSpc>
                <a:spcPct val="80000"/>
              </a:lnSpc>
              <a:buFontTx/>
              <a:buNone/>
            </a:pPr>
            <a:r>
              <a:rPr sz="2400" dirty="0">
                <a:latin typeface="Arial" panose="020B0604020202020204" pitchFamily="34" charset="0"/>
                <a:cs typeface="Arial" panose="020B0604020202020204" pitchFamily="34" charset="0"/>
              </a:rPr>
              <a:t> </a:t>
            </a: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635" y="236855"/>
            <a:ext cx="11478260" cy="654050"/>
          </a:xfrm>
        </p:spPr>
        <p:txBody>
          <a:bodyPr>
            <a:normAutofit fontScale="90000"/>
          </a:bodyPr>
          <a:p>
            <a:r>
              <a:rPr lang="en-GB" altLang="en-US" sz="3110" b="1">
                <a:solidFill>
                  <a:srgbClr val="FF0000"/>
                </a:solidFill>
                <a:latin typeface="Arial" panose="020B0604020202020204" pitchFamily="34" charset="0"/>
                <a:ea typeface="+mn-ea"/>
                <a:cs typeface="Arial" panose="020B0604020202020204" pitchFamily="34" charset="0"/>
                <a:sym typeface="+mn-ea"/>
              </a:rPr>
              <a:t>Examples on Minimization of DFA Using Table Filling Algorithm:</a:t>
            </a:r>
            <a:endParaRPr lang="en-US" sz="3110"/>
          </a:p>
        </p:txBody>
      </p:sp>
      <p:pic>
        <p:nvPicPr>
          <p:cNvPr id="3" name="Picture 2" descr="IMG_20240417_124815~2"/>
          <p:cNvPicPr>
            <a:picLocks noChangeAspect="1"/>
          </p:cNvPicPr>
          <p:nvPr/>
        </p:nvPicPr>
        <p:blipFill>
          <a:blip r:embed="rId1"/>
          <a:stretch>
            <a:fillRect/>
          </a:stretch>
        </p:blipFill>
        <p:spPr>
          <a:xfrm>
            <a:off x="6620510" y="1160145"/>
            <a:ext cx="5076825" cy="2540000"/>
          </a:xfrm>
          <a:prstGeom prst="rect">
            <a:avLst/>
          </a:prstGeom>
        </p:spPr>
      </p:pic>
      <p:pic>
        <p:nvPicPr>
          <p:cNvPr id="4" name="Picture 3" descr="IMG-20240417-WA0009"/>
          <p:cNvPicPr>
            <a:picLocks noChangeAspect="1"/>
          </p:cNvPicPr>
          <p:nvPr/>
        </p:nvPicPr>
        <p:blipFill>
          <a:blip r:embed="rId2"/>
          <a:stretch>
            <a:fillRect/>
          </a:stretch>
        </p:blipFill>
        <p:spPr>
          <a:xfrm>
            <a:off x="6620510" y="4120515"/>
            <a:ext cx="5076190" cy="2200910"/>
          </a:xfrm>
          <a:prstGeom prst="rect">
            <a:avLst/>
          </a:prstGeom>
        </p:spPr>
      </p:pic>
      <p:sp>
        <p:nvSpPr>
          <p:cNvPr id="5" name="Text Box 4"/>
          <p:cNvSpPr txBox="1"/>
          <p:nvPr/>
        </p:nvSpPr>
        <p:spPr>
          <a:xfrm>
            <a:off x="8436610" y="3726180"/>
            <a:ext cx="1343660" cy="368300"/>
          </a:xfrm>
          <a:prstGeom prst="rect">
            <a:avLst/>
          </a:prstGeom>
          <a:noFill/>
        </p:spPr>
        <p:txBody>
          <a:bodyPr wrap="square" rtlCol="0">
            <a:spAutoFit/>
          </a:bodyPr>
          <a:p>
            <a:r>
              <a:rPr lang="en-GB" altLang="en-US"/>
              <a:t>FIGURE - 1</a:t>
            </a:r>
            <a:endParaRPr lang="en-GB" altLang="en-US"/>
          </a:p>
        </p:txBody>
      </p:sp>
      <p:sp>
        <p:nvSpPr>
          <p:cNvPr id="7" name="Text Box 6"/>
          <p:cNvSpPr txBox="1"/>
          <p:nvPr/>
        </p:nvSpPr>
        <p:spPr>
          <a:xfrm>
            <a:off x="8487410" y="6263005"/>
            <a:ext cx="1343660" cy="368300"/>
          </a:xfrm>
          <a:prstGeom prst="rect">
            <a:avLst/>
          </a:prstGeom>
          <a:noFill/>
        </p:spPr>
        <p:txBody>
          <a:bodyPr wrap="square" rtlCol="0">
            <a:spAutoFit/>
          </a:bodyPr>
          <a:p>
            <a:r>
              <a:rPr lang="en-GB" altLang="en-US"/>
              <a:t>FIGURE - 2</a:t>
            </a:r>
            <a:endParaRPr lang="en-GB" altLang="en-US"/>
          </a:p>
        </p:txBody>
      </p:sp>
      <p:sp>
        <p:nvSpPr>
          <p:cNvPr id="8" name="Text Box 7"/>
          <p:cNvSpPr txBox="1"/>
          <p:nvPr/>
        </p:nvSpPr>
        <p:spPr>
          <a:xfrm>
            <a:off x="276860" y="890905"/>
            <a:ext cx="6129655" cy="5641975"/>
          </a:xfrm>
          <a:prstGeom prst="rect">
            <a:avLst/>
          </a:prstGeom>
          <a:noFill/>
        </p:spPr>
        <p:txBody>
          <a:bodyPr wrap="square" rtlCol="0">
            <a:noAutofit/>
          </a:bodyPr>
          <a:p>
            <a:r>
              <a:rPr lang="en-GB" altLang="en-US" sz="2400"/>
              <a:t>Example -1 : </a:t>
            </a:r>
            <a:endParaRPr lang="en-GB" altLang="en-US" sz="2400"/>
          </a:p>
          <a:p>
            <a:pPr algn="just"/>
            <a:r>
              <a:rPr lang="en-GB" altLang="en-US" sz="2400"/>
              <a:t>      Use Table Filling Algorithm to Minimize the states of DFA shown in the</a:t>
            </a:r>
            <a:r>
              <a:rPr lang="en-GB" altLang="en-US" sz="2400" b="1">
                <a:solidFill>
                  <a:srgbClr val="00B0F0"/>
                </a:solidFill>
              </a:rPr>
              <a:t> </a:t>
            </a:r>
            <a:r>
              <a:rPr lang="en-GB" altLang="en-US" sz="2400" b="1">
                <a:solidFill>
                  <a:srgbClr val="00B0F0"/>
                </a:solidFill>
                <a:sym typeface="+mn-ea"/>
              </a:rPr>
              <a:t>FIGURE-1</a:t>
            </a:r>
            <a:r>
              <a:rPr lang="en-GB" altLang="en-US" sz="2400"/>
              <a:t>.  Also,  Draw the Table showing the pair of Distingwishable and Indistingwishable States and Minimized DFA. </a:t>
            </a:r>
            <a:endParaRPr lang="en-GB" altLang="en-US" sz="2400"/>
          </a:p>
          <a:p>
            <a:r>
              <a:rPr lang="en-GB" altLang="en-US" sz="2400"/>
              <a:t>Answer :</a:t>
            </a:r>
            <a:endParaRPr lang="en-GB" altLang="en-US" sz="2400"/>
          </a:p>
          <a:p>
            <a:pPr algn="just"/>
            <a:r>
              <a:rPr lang="en-GB" altLang="en-US" sz="2400"/>
              <a:t>Step-1 : Find the states which are inaccessible. It is clear from the FIGURE-1, that the </a:t>
            </a:r>
            <a:r>
              <a:rPr lang="en-GB" altLang="en-US" sz="2400" b="1">
                <a:solidFill>
                  <a:srgbClr val="0070C0"/>
                </a:solidFill>
              </a:rPr>
              <a:t>states q2 and q4 are not accessible from Start state</a:t>
            </a:r>
            <a:r>
              <a:rPr lang="en-GB" altLang="en-US" sz="2400"/>
              <a:t> - </a:t>
            </a:r>
            <a:r>
              <a:rPr lang="en-GB" altLang="en-US" sz="2400" b="1">
                <a:solidFill>
                  <a:srgbClr val="FF0000"/>
                </a:solidFill>
              </a:rPr>
              <a:t>q0</a:t>
            </a:r>
            <a:r>
              <a:rPr lang="en-GB" altLang="en-US" sz="2400"/>
              <a:t>. Hence </a:t>
            </a:r>
            <a:r>
              <a:rPr lang="en-GB" altLang="en-US" sz="2400" b="1">
                <a:solidFill>
                  <a:srgbClr val="0070C0"/>
                </a:solidFill>
              </a:rPr>
              <a:t>these states (q2,q4)</a:t>
            </a:r>
            <a:r>
              <a:rPr lang="en-GB" altLang="en-US" sz="2400"/>
              <a:t> along with </a:t>
            </a:r>
            <a:r>
              <a:rPr lang="en-GB" altLang="en-US" sz="2400" b="1">
                <a:solidFill>
                  <a:srgbClr val="0070C0"/>
                </a:solidFill>
              </a:rPr>
              <a:t>connecting edges</a:t>
            </a:r>
            <a:r>
              <a:rPr lang="en-GB" altLang="en-US" sz="2400"/>
              <a:t> are eliminated. </a:t>
            </a:r>
            <a:endParaRPr lang="en-GB" altLang="en-US" sz="2400"/>
          </a:p>
          <a:p>
            <a:pPr algn="just"/>
            <a:r>
              <a:rPr lang="en-GB" altLang="en-US" sz="2400" b="1">
                <a:solidFill>
                  <a:srgbClr val="00B0F0"/>
                </a:solidFill>
                <a:sym typeface="+mn-ea"/>
              </a:rPr>
              <a:t>FIGURE-2</a:t>
            </a:r>
            <a:r>
              <a:rPr lang="en-GB" altLang="en-US" sz="2400">
                <a:sym typeface="+mn-ea"/>
              </a:rPr>
              <a:t> shows the DFA after eliminating the states q2 and q4</a:t>
            </a:r>
            <a:endParaRPr lang="en-GB"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635" y="236855"/>
            <a:ext cx="11478260" cy="654050"/>
          </a:xfrm>
        </p:spPr>
        <p:txBody>
          <a:bodyPr>
            <a:normAutofit fontScale="90000"/>
          </a:bodyPr>
          <a:p>
            <a:r>
              <a:rPr lang="en-GB" altLang="en-US" sz="3110" b="1">
                <a:solidFill>
                  <a:srgbClr val="FF0000"/>
                </a:solidFill>
                <a:latin typeface="Arial" panose="020B0604020202020204" pitchFamily="34" charset="0"/>
                <a:ea typeface="+mn-ea"/>
                <a:cs typeface="Arial" panose="020B0604020202020204" pitchFamily="34" charset="0"/>
                <a:sym typeface="+mn-ea"/>
              </a:rPr>
              <a:t>Examples on Minimization of DFA Using Table Filling Algorithm:</a:t>
            </a:r>
            <a:endParaRPr lang="en-US" sz="3110"/>
          </a:p>
        </p:txBody>
      </p:sp>
      <p:pic>
        <p:nvPicPr>
          <p:cNvPr id="4" name="Picture 3" descr="IMG-20240417-WA0009"/>
          <p:cNvPicPr>
            <a:picLocks noChangeAspect="1"/>
          </p:cNvPicPr>
          <p:nvPr/>
        </p:nvPicPr>
        <p:blipFill>
          <a:blip r:embed="rId1"/>
          <a:stretch>
            <a:fillRect/>
          </a:stretch>
        </p:blipFill>
        <p:spPr>
          <a:xfrm>
            <a:off x="6620510" y="891540"/>
            <a:ext cx="5076190" cy="2200910"/>
          </a:xfrm>
          <a:prstGeom prst="rect">
            <a:avLst/>
          </a:prstGeom>
        </p:spPr>
      </p:pic>
      <p:sp>
        <p:nvSpPr>
          <p:cNvPr id="7" name="Text Box 6"/>
          <p:cNvSpPr txBox="1"/>
          <p:nvPr/>
        </p:nvSpPr>
        <p:spPr>
          <a:xfrm>
            <a:off x="8544560" y="3224530"/>
            <a:ext cx="1343660" cy="368300"/>
          </a:xfrm>
          <a:prstGeom prst="rect">
            <a:avLst/>
          </a:prstGeom>
          <a:noFill/>
        </p:spPr>
        <p:txBody>
          <a:bodyPr wrap="square" rtlCol="0">
            <a:spAutoFit/>
          </a:bodyPr>
          <a:p>
            <a:r>
              <a:rPr lang="en-GB" altLang="en-US" b="1">
                <a:solidFill>
                  <a:srgbClr val="0070C0"/>
                </a:solidFill>
              </a:rPr>
              <a:t>FIGURE - 2</a:t>
            </a:r>
            <a:endParaRPr lang="en-GB" altLang="en-US" b="1">
              <a:solidFill>
                <a:srgbClr val="0070C0"/>
              </a:solidFill>
            </a:endParaRPr>
          </a:p>
        </p:txBody>
      </p:sp>
      <p:sp>
        <p:nvSpPr>
          <p:cNvPr id="8" name="Text Box 7"/>
          <p:cNvSpPr txBox="1"/>
          <p:nvPr/>
        </p:nvSpPr>
        <p:spPr>
          <a:xfrm>
            <a:off x="276860" y="890905"/>
            <a:ext cx="6129655" cy="5641975"/>
          </a:xfrm>
          <a:prstGeom prst="rect">
            <a:avLst/>
          </a:prstGeom>
          <a:noFill/>
        </p:spPr>
        <p:txBody>
          <a:bodyPr wrap="square" rtlCol="0">
            <a:noAutofit/>
          </a:bodyPr>
          <a:p>
            <a:r>
              <a:rPr lang="en-GB" altLang="en-US" sz="2400"/>
              <a:t>Example -1 : </a:t>
            </a:r>
            <a:endParaRPr lang="en-GB" altLang="en-US" sz="2400"/>
          </a:p>
          <a:p>
            <a:pPr algn="just"/>
            <a:r>
              <a:rPr lang="en-GB" altLang="en-US" sz="2400"/>
              <a:t> </a:t>
            </a:r>
            <a:endParaRPr lang="en-GB" altLang="en-US" sz="2400"/>
          </a:p>
          <a:p>
            <a:pPr algn="just"/>
            <a:r>
              <a:rPr lang="en-GB" altLang="en-US" sz="2400"/>
              <a:t>Step-2 : Draw the Table (Two dimentional Lower Tringular Matrix ) to consider the pairs of states(p,q) for marking them as Distingwishable and Indistingwishable.</a:t>
            </a:r>
            <a:r>
              <a:rPr lang="en-GB" altLang="en-US" sz="2400" b="1">
                <a:solidFill>
                  <a:srgbClr val="0070C0"/>
                </a:solidFill>
                <a:latin typeface="Arial" panose="020B0604020202020204" pitchFamily="34" charset="0"/>
                <a:cs typeface="Arial" panose="020B0604020202020204" pitchFamily="34" charset="0"/>
              </a:rPr>
              <a:t> </a:t>
            </a:r>
            <a:r>
              <a:rPr lang="en-GB" altLang="en-US" sz="2400" b="1">
                <a:solidFill>
                  <a:srgbClr val="0070C0"/>
                </a:solidFill>
              </a:rPr>
              <a:t>Figure-3</a:t>
            </a:r>
            <a:r>
              <a:rPr lang="en-GB" altLang="en-US" sz="2400"/>
              <a:t> Shows the Table.</a:t>
            </a:r>
            <a:endParaRPr lang="en-GB" altLang="en-US" sz="2400"/>
          </a:p>
          <a:p>
            <a:pPr algn="just"/>
            <a:endParaRPr lang="en-GB" altLang="en-US" sz="2400"/>
          </a:p>
          <a:p>
            <a:pPr algn="just"/>
            <a:r>
              <a:rPr lang="en-GB" altLang="en-US" sz="2400"/>
              <a:t>Step -3 : Use Mark() procedure to find the pair of  </a:t>
            </a:r>
            <a:r>
              <a:rPr lang="en-GB" altLang="en-US" sz="2400">
                <a:sym typeface="+mn-ea"/>
              </a:rPr>
              <a:t> Distingwishable and Indistingwishable. </a:t>
            </a:r>
            <a:endParaRPr lang="en-GB" altLang="en-US" sz="2400">
              <a:sym typeface="+mn-ea"/>
            </a:endParaRPr>
          </a:p>
          <a:p>
            <a:pPr marL="800100" lvl="1" indent="-394335" algn="just">
              <a:buFont typeface="Arial" panose="020B0604020202020204" pitchFamily="34" charset="0"/>
              <a:buChar char="•"/>
            </a:pPr>
            <a:r>
              <a:rPr lang="en-GB" altLang="en-US" sz="2400"/>
              <a:t>Initially, the pairs </a:t>
            </a:r>
            <a:r>
              <a:rPr lang="en-GB" altLang="en-US" sz="2400" b="1">
                <a:solidFill>
                  <a:srgbClr val="0070C0"/>
                </a:solidFill>
              </a:rPr>
              <a:t>(q0, q3), (q0, q5), (q1,q3) and (q1, q5)</a:t>
            </a:r>
            <a:r>
              <a:rPr lang="en-GB" altLang="en-US" sz="2400"/>
              <a:t> are Marked as </a:t>
            </a:r>
            <a:r>
              <a:rPr lang="en-GB" altLang="en-US" sz="2400">
                <a:sym typeface="+mn-ea"/>
              </a:rPr>
              <a:t> Distingwishable as one of state in the pair is a final state. </a:t>
            </a:r>
            <a:r>
              <a:rPr lang="en-GB" altLang="en-US" sz="2400" b="1">
                <a:solidFill>
                  <a:srgbClr val="0070C0"/>
                </a:solidFill>
                <a:sym typeface="+mn-ea"/>
              </a:rPr>
              <a:t>Figure-4</a:t>
            </a:r>
            <a:r>
              <a:rPr lang="en-GB" altLang="en-US" sz="2400">
                <a:sym typeface="+mn-ea"/>
              </a:rPr>
              <a:t>. Shows the Table</a:t>
            </a:r>
            <a:endParaRPr lang="en-GB" altLang="en-US" sz="2400">
              <a:sym typeface="+mn-ea"/>
            </a:endParaRPr>
          </a:p>
          <a:p>
            <a:pPr marL="800100" lvl="1" indent="-394335" algn="just">
              <a:buFont typeface="Arial" panose="020B0604020202020204" pitchFamily="34" charset="0"/>
              <a:buChar char="•"/>
            </a:pPr>
            <a:endParaRPr lang="en-GB" altLang="en-US" sz="2400"/>
          </a:p>
        </p:txBody>
      </p:sp>
      <p:graphicFrame>
        <p:nvGraphicFramePr>
          <p:cNvPr id="9" name="Table 8"/>
          <p:cNvGraphicFramePr/>
          <p:nvPr/>
        </p:nvGraphicFramePr>
        <p:xfrm>
          <a:off x="6851650" y="3592195"/>
          <a:ext cx="2703830" cy="1198880"/>
        </p:xfrm>
        <a:graphic>
          <a:graphicData uri="http://schemas.openxmlformats.org/drawingml/2006/table">
            <a:tbl>
              <a:tblPr/>
              <a:tblGrid>
                <a:gridCol w="523240"/>
                <a:gridCol w="746760"/>
                <a:gridCol w="735330"/>
                <a:gridCol w="698500"/>
              </a:tblGrid>
              <a:tr h="299720">
                <a:tc>
                  <a:txBody>
                    <a:bodyPr/>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R cap="flat">
                      <a:noFill/>
                    </a:lnR>
                    <a:lnT cap="flat">
                      <a:noFill/>
                    </a:lnT>
                    <a:lnB cap="flat">
                      <a:noFill/>
                    </a:lnB>
                  </a:tcPr>
                </a:tc>
              </a:tr>
              <a:tr h="299720">
                <a:tc>
                  <a:txBody>
                    <a:bodyPr/>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299720">
                <a:tc>
                  <a:txBody>
                    <a:bodyPr/>
                    <a:p>
                      <a:pPr indent="0">
                        <a:buNone/>
                      </a:pPr>
                      <a:r>
                        <a:rPr lang="en-US" sz="1600" b="0">
                          <a:latin typeface="Calibri" panose="020F0502020204030204" charset="0"/>
                          <a:cs typeface="Calibri" panose="020F0502020204030204" charset="0"/>
                        </a:rPr>
                        <a:t>q5</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600" b="0">
                          <a:latin typeface="Calibri" panose="020F0502020204030204" charset="0"/>
                          <a:cs typeface="Calibri" panose="020F0502020204030204" charset="0"/>
                        </a:rPr>
                        <a:t>q0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10" name="Table 9"/>
          <p:cNvGraphicFramePr/>
          <p:nvPr/>
        </p:nvGraphicFramePr>
        <p:xfrm>
          <a:off x="6816725" y="5100320"/>
          <a:ext cx="2703830" cy="1198880"/>
        </p:xfrm>
        <a:graphic>
          <a:graphicData uri="http://schemas.openxmlformats.org/drawingml/2006/table">
            <a:tbl>
              <a:tblPr/>
              <a:tblGrid>
                <a:gridCol w="523240"/>
                <a:gridCol w="746760"/>
                <a:gridCol w="735330"/>
                <a:gridCol w="698500"/>
              </a:tblGrid>
              <a:tr h="299720">
                <a:tc>
                  <a:txBody>
                    <a:bodyPr/>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R cap="flat">
                      <a:noFill/>
                    </a:lnR>
                    <a:lnT cap="flat">
                      <a:noFill/>
                    </a:lnT>
                    <a:lnB cap="flat">
                      <a:noFill/>
                    </a:lnB>
                  </a:tcPr>
                </a:tc>
              </a:tr>
              <a:tr h="299720">
                <a:tc>
                  <a:txBody>
                    <a:bodyPr/>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299720">
                <a:tc>
                  <a:txBody>
                    <a:bodyPr/>
                    <a:p>
                      <a:pPr indent="0">
                        <a:buNone/>
                      </a:pPr>
                      <a:r>
                        <a:rPr lang="en-US" sz="1600" b="0">
                          <a:latin typeface="Calibri" panose="020F0502020204030204" charset="0"/>
                          <a:cs typeface="Calibri" panose="020F0502020204030204" charset="0"/>
                        </a:rPr>
                        <a:t>q5</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600" b="0">
                          <a:latin typeface="Calibri" panose="020F0502020204030204" charset="0"/>
                          <a:cs typeface="Calibri" panose="020F0502020204030204" charset="0"/>
                        </a:rPr>
                        <a:t>q0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 name="Text Box 10"/>
          <p:cNvSpPr txBox="1"/>
          <p:nvPr/>
        </p:nvSpPr>
        <p:spPr>
          <a:xfrm>
            <a:off x="9843135" y="4332605"/>
            <a:ext cx="1938655" cy="368300"/>
          </a:xfrm>
          <a:prstGeom prst="rect">
            <a:avLst/>
          </a:prstGeom>
          <a:noFill/>
        </p:spPr>
        <p:txBody>
          <a:bodyPr wrap="square" rtlCol="0">
            <a:spAutoFit/>
          </a:bodyPr>
          <a:p>
            <a:r>
              <a:rPr lang="en-GB" altLang="en-US"/>
              <a:t> </a:t>
            </a:r>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- 3</a:t>
            </a:r>
            <a:endParaRPr lang="en-GB" altLang="en-US" b="1">
              <a:solidFill>
                <a:srgbClr val="0070C0"/>
              </a:solidFill>
            </a:endParaRPr>
          </a:p>
        </p:txBody>
      </p:sp>
      <p:sp>
        <p:nvSpPr>
          <p:cNvPr id="12" name="Text Box 11"/>
          <p:cNvSpPr txBox="1"/>
          <p:nvPr/>
        </p:nvSpPr>
        <p:spPr>
          <a:xfrm>
            <a:off x="9890760" y="5485130"/>
            <a:ext cx="1522730" cy="368300"/>
          </a:xfrm>
          <a:prstGeom prst="rect">
            <a:avLst/>
          </a:prstGeom>
          <a:noFill/>
        </p:spPr>
        <p:txBody>
          <a:bodyPr wrap="square" rtlCol="0">
            <a:spAutoFit/>
          </a:bodyPr>
          <a:p>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- 4</a:t>
            </a:r>
            <a:endParaRPr lang="en-GB" altLang="en-US" b="1">
              <a:solidFill>
                <a:srgbClr val="007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16865" y="366395"/>
            <a:ext cx="11562715" cy="6327775"/>
          </a:xfrm>
          <a:prstGeom prst="rect">
            <a:avLst/>
          </a:prstGeom>
          <a:noFill/>
        </p:spPr>
        <p:txBody>
          <a:bodyPr wrap="square" rtlCol="0">
            <a:noAutofit/>
          </a:bodyPr>
          <a:p>
            <a:r>
              <a:rPr lang="en-GB" altLang="en-US" sz="2800" b="1">
                <a:solidFill>
                  <a:srgbClr val="FF0000"/>
                </a:solidFill>
                <a:latin typeface="Arial" panose="020B0604020202020204" pitchFamily="34" charset="0"/>
                <a:cs typeface="Arial" panose="020B0604020202020204" pitchFamily="34" charset="0"/>
                <a:sym typeface="+mn-ea"/>
              </a:rPr>
              <a:t>1.</a:t>
            </a:r>
            <a:r>
              <a:rPr lang="en-IN" altLang="en-GB" sz="2800" b="1">
                <a:solidFill>
                  <a:srgbClr val="FF0000"/>
                </a:solidFill>
                <a:latin typeface="Arial" panose="020B0604020202020204" pitchFamily="34" charset="0"/>
                <a:cs typeface="Arial" panose="020B0604020202020204" pitchFamily="34" charset="0"/>
                <a:sym typeface="+mn-ea"/>
              </a:rPr>
              <a:t>1</a:t>
            </a:r>
            <a:r>
              <a:rPr lang="en-GB" altLang="en-US" sz="2800" b="1">
                <a:solidFill>
                  <a:srgbClr val="FF0000"/>
                </a:solidFill>
                <a:latin typeface="Arial" panose="020B0604020202020204" pitchFamily="34" charset="0"/>
                <a:cs typeface="Arial" panose="020B0604020202020204" pitchFamily="34" charset="0"/>
                <a:sym typeface="+mn-ea"/>
              </a:rPr>
              <a:t>. Formal Defination of  Regular Expression :</a:t>
            </a:r>
            <a:endParaRPr lang="en-GB" altLang="en-US" sz="2800" b="1">
              <a:solidFill>
                <a:srgbClr val="FF0000"/>
              </a:solidFill>
              <a:latin typeface="Arial" panose="020B0604020202020204" pitchFamily="34" charset="0"/>
              <a:cs typeface="Arial" panose="020B0604020202020204" pitchFamily="34" charset="0"/>
              <a:sym typeface="+mn-ea"/>
            </a:endParaRPr>
          </a:p>
          <a:p>
            <a:pPr indent="457200"/>
            <a:r>
              <a:rPr lang="en-IN" altLang="en-GB" sz="2400"/>
              <a:t>   </a:t>
            </a:r>
            <a:r>
              <a:rPr lang="en-GB" altLang="en-US" sz="2400"/>
              <a:t>Formally,  Regualar Expression can be defined as follows :</a:t>
            </a:r>
            <a:endParaRPr lang="en-GB" altLang="en-US" sz="2400"/>
          </a:p>
          <a:p>
            <a:pPr indent="457200"/>
            <a:r>
              <a:rPr lang="en-IN" altLang="en-GB" sz="2400"/>
              <a:t>   </a:t>
            </a:r>
            <a:r>
              <a:rPr lang="en-GB" altLang="en-US" sz="2400"/>
              <a:t>Let </a:t>
            </a:r>
            <a:r>
              <a:rPr lang="en-GB" altLang="en-US" sz="2400" b="1">
                <a:solidFill>
                  <a:srgbClr val="FF0000"/>
                </a:solidFill>
                <a:latin typeface="Arial" panose="020B0604020202020204" pitchFamily="34" charset="0"/>
                <a:cs typeface="Arial" panose="020B0604020202020204" pitchFamily="34" charset="0"/>
              </a:rPr>
              <a:t>∑ </a:t>
            </a:r>
            <a:r>
              <a:rPr lang="en-GB" altLang="en-US" sz="2400">
                <a:latin typeface="Arial" panose="020B0604020202020204" pitchFamily="34" charset="0"/>
                <a:cs typeface="Arial" panose="020B0604020202020204" pitchFamily="34" charset="0"/>
              </a:rPr>
              <a:t>be a given </a:t>
            </a:r>
            <a:r>
              <a:rPr lang="en-GB" altLang="en-US" sz="2400" b="1">
                <a:solidFill>
                  <a:srgbClr val="FF0000"/>
                </a:solidFill>
                <a:latin typeface="Arial" panose="020B0604020202020204" pitchFamily="34" charset="0"/>
                <a:cs typeface="Arial" panose="020B0604020202020204" pitchFamily="34" charset="0"/>
              </a:rPr>
              <a:t>alphabet</a:t>
            </a:r>
            <a:r>
              <a:rPr lang="en-GB" altLang="en-US" sz="2400">
                <a:latin typeface="Arial" panose="020B0604020202020204" pitchFamily="34" charset="0"/>
                <a:cs typeface="Arial" panose="020B0604020202020204" pitchFamily="34" charset="0"/>
              </a:rPr>
              <a:t>. Then</a:t>
            </a:r>
            <a:endParaRPr lang="en-GB" altLang="en-US" sz="2400">
              <a:latin typeface="Arial" panose="020B0604020202020204" pitchFamily="34" charset="0"/>
              <a:cs typeface="Arial" panose="020B0604020202020204" pitchFamily="34" charset="0"/>
            </a:endParaRPr>
          </a:p>
          <a:p>
            <a:endParaRPr lang="en-GB" altLang="en-US" sz="2400">
              <a:latin typeface="Arial" panose="020B0604020202020204" pitchFamily="34" charset="0"/>
              <a:cs typeface="Arial" panose="020B0604020202020204" pitchFamily="34" charset="0"/>
            </a:endParaRPr>
          </a:p>
          <a:p>
            <a:pPr marL="2266315" lvl="2" indent="-1330960" algn="just"/>
            <a:r>
              <a:rPr lang="en-GB" altLang="en-US" sz="2400" b="1">
                <a:solidFill>
                  <a:srgbClr val="FF0000"/>
                </a:solidFill>
                <a:latin typeface="Arial" panose="020B0604020202020204" pitchFamily="34" charset="0"/>
                <a:cs typeface="Arial" panose="020B0604020202020204" pitchFamily="34" charset="0"/>
              </a:rPr>
              <a:t>Rule -1.</a:t>
            </a:r>
            <a:r>
              <a:rPr lang="en-GB" altLang="en-US" sz="2400">
                <a:latin typeface="Arial" panose="020B0604020202020204" pitchFamily="34" charset="0"/>
                <a:cs typeface="Arial" panose="020B0604020202020204" pitchFamily="34" charset="0"/>
              </a:rPr>
              <a:t> </a:t>
            </a:r>
            <a:r>
              <a:rPr lang="en-GB" altLang="en-US" sz="2400" b="1">
                <a:solidFill>
                  <a:srgbClr val="FF0000"/>
                </a:solidFill>
                <a:latin typeface="Arial" panose="020B0604020202020204" pitchFamily="34" charset="0"/>
                <a:cs typeface="Arial" panose="020B0604020202020204" pitchFamily="34" charset="0"/>
              </a:rPr>
              <a:t>Ø</a:t>
            </a:r>
            <a:r>
              <a:rPr lang="en-GB" altLang="en-US" sz="2400">
                <a:latin typeface="Arial" panose="020B0604020202020204" pitchFamily="34" charset="0"/>
                <a:cs typeface="Arial" panose="020B0604020202020204" pitchFamily="34" charset="0"/>
              </a:rPr>
              <a:t>, </a:t>
            </a:r>
            <a:r>
              <a:rPr lang="en-GB" altLang="en-US" sz="2400" b="1">
                <a:solidFill>
                  <a:srgbClr val="FF0000"/>
                </a:solidFill>
                <a:latin typeface="Arial" panose="020B0604020202020204" pitchFamily="34" charset="0"/>
                <a:cs typeface="Arial" panose="020B0604020202020204" pitchFamily="34" charset="0"/>
              </a:rPr>
              <a:t>Ԑ</a:t>
            </a:r>
            <a:r>
              <a:rPr lang="en-GB" altLang="en-US" sz="2400">
                <a:latin typeface="Arial" panose="020B0604020202020204" pitchFamily="34" charset="0"/>
                <a:cs typeface="Arial" panose="020B0604020202020204" pitchFamily="34" charset="0"/>
              </a:rPr>
              <a:t>  and </a:t>
            </a:r>
            <a:r>
              <a:rPr lang="en-GB" altLang="en-US" sz="2400" b="1">
                <a:solidFill>
                  <a:srgbClr val="FF0000"/>
                </a:solidFill>
                <a:latin typeface="Arial" panose="020B0604020202020204" pitchFamily="34" charset="0"/>
                <a:cs typeface="Arial" panose="020B0604020202020204" pitchFamily="34" charset="0"/>
              </a:rPr>
              <a:t>a € ∑</a:t>
            </a:r>
            <a:r>
              <a:rPr lang="en-GB" altLang="en-US" sz="2400">
                <a:latin typeface="Arial" panose="020B0604020202020204" pitchFamily="34" charset="0"/>
                <a:cs typeface="Arial" panose="020B0604020202020204" pitchFamily="34" charset="0"/>
              </a:rPr>
              <a:t> are all </a:t>
            </a:r>
            <a:r>
              <a:rPr lang="en-GB" altLang="en-US" sz="2400" b="1">
                <a:solidFill>
                  <a:srgbClr val="FF0000"/>
                </a:solidFill>
                <a:latin typeface="Arial" panose="020B0604020202020204" pitchFamily="34" charset="0"/>
                <a:cs typeface="Arial" panose="020B0604020202020204" pitchFamily="34" charset="0"/>
              </a:rPr>
              <a:t>Regular expressions</a:t>
            </a:r>
            <a:r>
              <a:rPr lang="en-GB" altLang="en-US" sz="2400">
                <a:latin typeface="Arial" panose="020B0604020202020204" pitchFamily="34" charset="0"/>
                <a:cs typeface="Arial" panose="020B0604020202020204" pitchFamily="34" charset="0"/>
              </a:rPr>
              <a:t>. These are all called  </a:t>
            </a:r>
            <a:r>
              <a:rPr lang="en-GB" altLang="en-US" sz="2400" b="1">
                <a:solidFill>
                  <a:schemeClr val="accent1"/>
                </a:solidFill>
                <a:latin typeface="Arial" panose="020B0604020202020204" pitchFamily="34" charset="0"/>
                <a:cs typeface="Arial" panose="020B0604020202020204" pitchFamily="34" charset="0"/>
              </a:rPr>
              <a:t>primitive Regular Expressions.</a:t>
            </a:r>
            <a:endParaRPr lang="en-GB" altLang="en-US" sz="2400" b="1">
              <a:solidFill>
                <a:schemeClr val="accent1"/>
              </a:solidFill>
              <a:latin typeface="Arial" panose="020B0604020202020204" pitchFamily="34" charset="0"/>
              <a:cs typeface="Arial" panose="020B0604020202020204" pitchFamily="34" charset="0"/>
            </a:endParaRPr>
          </a:p>
          <a:p>
            <a:pPr marL="2286000" lvl="2" indent="-1371600" algn="just"/>
            <a:r>
              <a:rPr lang="en-GB" altLang="en-US" sz="2400" b="1">
                <a:solidFill>
                  <a:srgbClr val="FF0000"/>
                </a:solidFill>
                <a:latin typeface="Arial" panose="020B0604020202020204" pitchFamily="34" charset="0"/>
                <a:cs typeface="Arial" panose="020B0604020202020204" pitchFamily="34" charset="0"/>
              </a:rPr>
              <a:t>Rule - 2.</a:t>
            </a:r>
            <a:r>
              <a:rPr lang="en-GB" altLang="en-US" sz="2400">
                <a:latin typeface="Arial" panose="020B0604020202020204" pitchFamily="34" charset="0"/>
                <a:cs typeface="Arial" panose="020B0604020202020204" pitchFamily="34" charset="0"/>
              </a:rPr>
              <a:t> if </a:t>
            </a:r>
            <a:r>
              <a:rPr lang="en-GB" altLang="en-US" sz="2400" b="1">
                <a:solidFill>
                  <a:srgbClr val="FF0000"/>
                </a:solidFill>
                <a:latin typeface="Arial" panose="020B0604020202020204" pitchFamily="34" charset="0"/>
                <a:cs typeface="Arial" panose="020B0604020202020204" pitchFamily="34" charset="0"/>
              </a:rPr>
              <a:t>R1</a:t>
            </a:r>
            <a:r>
              <a:rPr lang="en-GB" altLang="en-US" sz="2400">
                <a:latin typeface="Arial" panose="020B0604020202020204" pitchFamily="34" charset="0"/>
                <a:cs typeface="Arial" panose="020B0604020202020204" pitchFamily="34" charset="0"/>
              </a:rPr>
              <a:t> and </a:t>
            </a:r>
            <a:r>
              <a:rPr lang="en-GB" altLang="en-US" sz="2400" b="1">
                <a:solidFill>
                  <a:srgbClr val="FF0000"/>
                </a:solidFill>
                <a:latin typeface="Arial" panose="020B0604020202020204" pitchFamily="34" charset="0"/>
                <a:cs typeface="Arial" panose="020B0604020202020204" pitchFamily="34" charset="0"/>
              </a:rPr>
              <a:t>R2</a:t>
            </a:r>
            <a:r>
              <a:rPr lang="en-GB" altLang="en-US" sz="2400">
                <a:latin typeface="Arial" panose="020B0604020202020204" pitchFamily="34" charset="0"/>
                <a:cs typeface="Arial" panose="020B0604020202020204" pitchFamily="34" charset="0"/>
              </a:rPr>
              <a:t> are Two </a:t>
            </a:r>
            <a:r>
              <a:rPr lang="en-GB" altLang="en-US" sz="2400" b="1">
                <a:solidFill>
                  <a:srgbClr val="FF0000"/>
                </a:solidFill>
                <a:latin typeface="Arial" panose="020B0604020202020204" pitchFamily="34" charset="0"/>
                <a:cs typeface="Arial" panose="020B0604020202020204" pitchFamily="34" charset="0"/>
              </a:rPr>
              <a:t>Regular Expressions</a:t>
            </a:r>
            <a:r>
              <a:rPr lang="en-GB" altLang="en-US" sz="2400">
                <a:latin typeface="Arial" panose="020B0604020202020204" pitchFamily="34" charset="0"/>
                <a:cs typeface="Arial" panose="020B0604020202020204" pitchFamily="34" charset="0"/>
              </a:rPr>
              <a:t>, so are </a:t>
            </a:r>
            <a:r>
              <a:rPr lang="en-GB" altLang="en-US" sz="2400" b="1">
                <a:solidFill>
                  <a:srgbClr val="FF0000"/>
                </a:solidFill>
                <a:latin typeface="Arial" panose="020B0604020202020204" pitchFamily="34" charset="0"/>
                <a:cs typeface="Arial" panose="020B0604020202020204" pitchFamily="34" charset="0"/>
              </a:rPr>
              <a:t>R1 + R2, R1 • R2, R1* and (R1).</a:t>
            </a:r>
            <a:endParaRPr lang="en-GB" altLang="en-US" sz="2400" b="1">
              <a:solidFill>
                <a:srgbClr val="FF0000"/>
              </a:solidFill>
              <a:latin typeface="Arial" panose="020B0604020202020204" pitchFamily="34" charset="0"/>
              <a:cs typeface="Arial" panose="020B0604020202020204" pitchFamily="34" charset="0"/>
            </a:endParaRPr>
          </a:p>
          <a:p>
            <a:pPr marL="2275840" lvl="2" indent="-1361440" algn="just">
              <a:buClrTx/>
              <a:buSzTx/>
              <a:buFontTx/>
            </a:pPr>
            <a:r>
              <a:rPr lang="en-GB" altLang="en-US" sz="2400" b="1">
                <a:solidFill>
                  <a:srgbClr val="FF0000"/>
                </a:solidFill>
                <a:latin typeface="Arial" panose="020B0604020202020204" pitchFamily="34" charset="0"/>
                <a:cs typeface="Arial" panose="020B0604020202020204" pitchFamily="34" charset="0"/>
              </a:rPr>
              <a:t>Rule - 3.</a:t>
            </a:r>
            <a:r>
              <a:rPr lang="en-GB" altLang="en-US" sz="2400">
                <a:latin typeface="Arial" panose="020B0604020202020204" pitchFamily="34" charset="0"/>
                <a:cs typeface="Arial" panose="020B0604020202020204" pitchFamily="34" charset="0"/>
              </a:rPr>
              <a:t> A string is Regular Expression if and only if it can derived from the </a:t>
            </a:r>
            <a:r>
              <a:rPr lang="en-GB" altLang="en-US" sz="2400" b="1">
                <a:solidFill>
                  <a:schemeClr val="accent1"/>
                </a:solidFill>
                <a:latin typeface="Arial" panose="020B0604020202020204" pitchFamily="34" charset="0"/>
                <a:cs typeface="Arial" panose="020B0604020202020204" pitchFamily="34" charset="0"/>
              </a:rPr>
              <a:t>primitive regular expressions</a:t>
            </a:r>
            <a:r>
              <a:rPr lang="en-GB" altLang="en-US" sz="2400">
                <a:latin typeface="Arial" panose="020B0604020202020204" pitchFamily="34" charset="0"/>
                <a:cs typeface="Arial" panose="020B0604020202020204" pitchFamily="34" charset="0"/>
              </a:rPr>
              <a:t> </a:t>
            </a:r>
            <a:r>
              <a:rPr lang="en-GB" altLang="en-US" sz="2400" b="1">
                <a:solidFill>
                  <a:srgbClr val="FF0000"/>
                </a:solidFill>
                <a:latin typeface="Arial" panose="020B0604020202020204" pitchFamily="34" charset="0"/>
                <a:cs typeface="Arial" panose="020B0604020202020204" pitchFamily="34" charset="0"/>
              </a:rPr>
              <a:t>(mentioned in Rule - 1)</a:t>
            </a:r>
            <a:r>
              <a:rPr lang="en-GB" altLang="en-US" sz="2400">
                <a:latin typeface="Arial" panose="020B0604020202020204" pitchFamily="34" charset="0"/>
                <a:cs typeface="Arial" panose="020B0604020202020204" pitchFamily="34" charset="0"/>
              </a:rPr>
              <a:t>, by finite number of application of the </a:t>
            </a:r>
            <a:r>
              <a:rPr lang="en-GB" altLang="en-US" sz="2400" b="1">
                <a:solidFill>
                  <a:srgbClr val="FF0000"/>
                </a:solidFill>
                <a:latin typeface="Arial" panose="020B0604020202020204" pitchFamily="34" charset="0"/>
                <a:cs typeface="Arial" panose="020B0604020202020204" pitchFamily="34" charset="0"/>
              </a:rPr>
              <a:t>Rules mentioned In Rule - 2.</a:t>
            </a:r>
            <a:endParaRPr lang="en-GB" altLang="en-US" sz="2400" b="1">
              <a:solidFill>
                <a:srgbClr val="FF0000"/>
              </a:solidFill>
              <a:latin typeface="Arial" panose="020B0604020202020204" pitchFamily="34" charset="0"/>
              <a:cs typeface="Arial" panose="020B0604020202020204" pitchFamily="34" charset="0"/>
            </a:endParaRPr>
          </a:p>
          <a:p>
            <a:pPr marL="1818640" lvl="1" indent="-1361440" algn="just">
              <a:buClrTx/>
              <a:buSzTx/>
              <a:buFontTx/>
            </a:pPr>
            <a:r>
              <a:rPr lang="en-IN" altLang="en-GB" sz="2400" b="1">
                <a:solidFill>
                  <a:srgbClr val="FF0000"/>
                </a:solidFill>
                <a:latin typeface="Arial" panose="020B0604020202020204" pitchFamily="34" charset="0"/>
                <a:cs typeface="Arial" panose="020B0604020202020204" pitchFamily="34" charset="0"/>
              </a:rPr>
              <a:t>  </a:t>
            </a:r>
            <a:r>
              <a:rPr lang="en-GB" altLang="en-US" sz="2400" b="1">
                <a:solidFill>
                  <a:srgbClr val="FF0000"/>
                </a:solidFill>
                <a:latin typeface="Arial" panose="020B0604020202020204" pitchFamily="34" charset="0"/>
                <a:cs typeface="Arial" panose="020B0604020202020204" pitchFamily="34" charset="0"/>
              </a:rPr>
              <a:t>Example -1. </a:t>
            </a:r>
            <a:r>
              <a:rPr lang="en-GB" altLang="en-US" sz="2400" b="1">
                <a:solidFill>
                  <a:srgbClr val="FF0000"/>
                </a:solidFill>
                <a:latin typeface="Arial" panose="020B0604020202020204" pitchFamily="34" charset="0"/>
                <a:cs typeface="Arial" panose="020B0604020202020204" pitchFamily="34" charset="0"/>
                <a:sym typeface="+mn-ea"/>
              </a:rPr>
              <a:t>∑ = { a b } </a:t>
            </a:r>
            <a:r>
              <a:rPr lang="en-GB" altLang="en-US" sz="2400">
                <a:latin typeface="Arial" panose="020B0604020202020204" pitchFamily="34" charset="0"/>
                <a:cs typeface="Arial" panose="020B0604020202020204" pitchFamily="34" charset="0"/>
                <a:sym typeface="+mn-ea"/>
              </a:rPr>
              <a:t>be a given </a:t>
            </a:r>
            <a:r>
              <a:rPr lang="en-GB" altLang="en-US" sz="2400" b="1">
                <a:solidFill>
                  <a:srgbClr val="FF0000"/>
                </a:solidFill>
                <a:latin typeface="Arial" panose="020B0604020202020204" pitchFamily="34" charset="0"/>
                <a:cs typeface="Arial" panose="020B0604020202020204" pitchFamily="34" charset="0"/>
                <a:sym typeface="+mn-ea"/>
              </a:rPr>
              <a:t>alphabet</a:t>
            </a:r>
            <a:endParaRPr lang="en-GB" altLang="en-US" sz="2400" b="1">
              <a:solidFill>
                <a:srgbClr val="FF0000"/>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The string - </a:t>
            </a:r>
            <a:r>
              <a:rPr lang="en-GB" altLang="en-US" sz="2400" b="1">
                <a:solidFill>
                  <a:srgbClr val="002060"/>
                </a:solidFill>
                <a:latin typeface="Arial" panose="020B0604020202020204" pitchFamily="34" charset="0"/>
                <a:cs typeface="Arial" panose="020B0604020202020204" pitchFamily="34" charset="0"/>
                <a:sym typeface="+mn-ea"/>
              </a:rPr>
              <a:t>(a+b) </a:t>
            </a:r>
            <a:r>
              <a:rPr lang="en-GB" altLang="en-US" sz="2400">
                <a:latin typeface="Arial" panose="020B0604020202020204" pitchFamily="34" charset="0"/>
                <a:cs typeface="Arial" panose="020B0604020202020204" pitchFamily="34" charset="0"/>
                <a:sym typeface="+mn-ea"/>
              </a:rPr>
              <a:t>is a </a:t>
            </a:r>
            <a:r>
              <a:rPr lang="en-GB" altLang="en-US" sz="2400" b="1">
                <a:solidFill>
                  <a:srgbClr val="FF0000"/>
                </a:solidFill>
                <a:latin typeface="Arial" panose="020B0604020202020204" pitchFamily="34" charset="0"/>
                <a:cs typeface="Arial" panose="020B0604020202020204" pitchFamily="34" charset="0"/>
                <a:sym typeface="+mn-ea"/>
              </a:rPr>
              <a:t> Regular Expression, </a:t>
            </a:r>
            <a:r>
              <a:rPr lang="en-GB" altLang="en-US" sz="2400">
                <a:latin typeface="Arial" panose="020B0604020202020204" pitchFamily="34" charset="0"/>
                <a:cs typeface="Arial" panose="020B0604020202020204" pitchFamily="34" charset="0"/>
                <a:sym typeface="+mn-ea"/>
              </a:rPr>
              <a:t>since it is constructed by applications of the above mentioned Rules, i.e Here  R1=a,R2=,b are </a:t>
            </a:r>
            <a:r>
              <a:rPr lang="en-GB" altLang="en-US" sz="2400" b="1">
                <a:solidFill>
                  <a:schemeClr val="accent1"/>
                </a:solidFill>
                <a:latin typeface="Arial" panose="020B0604020202020204" pitchFamily="34" charset="0"/>
                <a:cs typeface="Arial" panose="020B0604020202020204" pitchFamily="34" charset="0"/>
                <a:sym typeface="+mn-ea"/>
              </a:rPr>
              <a:t>primitive regular expressions and Rule -2 is </a:t>
            </a:r>
            <a:r>
              <a:rPr lang="en-GB" altLang="en-US" sz="2400">
                <a:latin typeface="Arial" panose="020B0604020202020204" pitchFamily="34" charset="0"/>
                <a:cs typeface="Arial" panose="020B0604020202020204" pitchFamily="34" charset="0"/>
                <a:sym typeface="+mn-ea"/>
              </a:rPr>
              <a:t> is</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applied</a:t>
            </a:r>
            <a:r>
              <a:rPr lang="en-GB" altLang="en-US" sz="2400" b="1">
                <a:solidFill>
                  <a:srgbClr val="FF0000"/>
                </a:solidFill>
                <a:latin typeface="Arial" panose="020B0604020202020204" pitchFamily="34" charset="0"/>
                <a:cs typeface="Arial" panose="020B0604020202020204" pitchFamily="34" charset="0"/>
                <a:sym typeface="+mn-ea"/>
              </a:rPr>
              <a:t> 2 number of times ( R1+R2 - Union and (R1) - Paranthesized Regular Expression) to get a string - </a:t>
            </a:r>
            <a:r>
              <a:rPr lang="en-GB" altLang="en-US" sz="2400" b="1">
                <a:solidFill>
                  <a:srgbClr val="002060"/>
                </a:solidFill>
                <a:latin typeface="Arial" panose="020B0604020202020204" pitchFamily="34" charset="0"/>
                <a:cs typeface="Arial" panose="020B0604020202020204" pitchFamily="34" charset="0"/>
                <a:sym typeface="+mn-ea"/>
              </a:rPr>
              <a:t>(a+b)  .</a:t>
            </a:r>
            <a:endParaRPr lang="en-GB" altLang="en-US" sz="2400">
              <a:latin typeface="Arial" panose="020B0604020202020204" pitchFamily="34" charset="0"/>
              <a:cs typeface="Arial" panose="020B0604020202020204" pitchFamily="34" charset="0"/>
            </a:endParaRPr>
          </a:p>
          <a:p>
            <a:pPr marL="1361440" indent="-1361440" algn="just">
              <a:buClrTx/>
              <a:buSzTx/>
              <a:buFontTx/>
            </a:pPr>
            <a:endParaRPr lang="en-GB" altLang="en-US" sz="2400"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81635" y="236855"/>
            <a:ext cx="11478260" cy="654050"/>
          </a:xfrm>
        </p:spPr>
        <p:txBody>
          <a:bodyPr>
            <a:normAutofit fontScale="90000"/>
          </a:bodyPr>
          <a:p>
            <a:r>
              <a:rPr lang="en-GB" altLang="en-US" sz="3110" b="1">
                <a:solidFill>
                  <a:srgbClr val="FF0000"/>
                </a:solidFill>
                <a:latin typeface="Arial" panose="020B0604020202020204" pitchFamily="34" charset="0"/>
                <a:ea typeface="+mn-ea"/>
                <a:cs typeface="Arial" panose="020B0604020202020204" pitchFamily="34" charset="0"/>
                <a:sym typeface="+mn-ea"/>
              </a:rPr>
              <a:t>Examples on Minimization of DFA Using Table Filling Algorithm:</a:t>
            </a:r>
            <a:endParaRPr lang="en-US" sz="3110"/>
          </a:p>
        </p:txBody>
      </p:sp>
      <p:sp>
        <p:nvSpPr>
          <p:cNvPr id="8" name="Text Box 7"/>
          <p:cNvSpPr txBox="1"/>
          <p:nvPr/>
        </p:nvSpPr>
        <p:spPr>
          <a:xfrm>
            <a:off x="276860" y="890905"/>
            <a:ext cx="6129655" cy="5641975"/>
          </a:xfrm>
          <a:prstGeom prst="rect">
            <a:avLst/>
          </a:prstGeom>
          <a:noFill/>
        </p:spPr>
        <p:txBody>
          <a:bodyPr wrap="square" rtlCol="0">
            <a:noAutofit/>
          </a:bodyPr>
          <a:p>
            <a:r>
              <a:rPr lang="en-GB" altLang="en-US" sz="2400"/>
              <a:t>Example -1 : </a:t>
            </a:r>
            <a:endParaRPr lang="en-GB" altLang="en-US" sz="2400"/>
          </a:p>
          <a:p>
            <a:pPr marL="800100" lvl="1" indent="-394335" algn="just">
              <a:buFont typeface="Arial" panose="020B0604020202020204" pitchFamily="34" charset="0"/>
              <a:buChar char="•"/>
            </a:pPr>
            <a:r>
              <a:rPr lang="en-GB" altLang="en-US" sz="2400"/>
              <a:t>Then Unmarked  pairs  namely,(q0,q1) and (q3, q5) are considered for marking. This is done as follows  and Fiqure-5 Shows final marked Table :</a:t>
            </a:r>
            <a:endParaRPr lang="en-GB" altLang="en-US" sz="2400"/>
          </a:p>
        </p:txBody>
      </p:sp>
      <p:graphicFrame>
        <p:nvGraphicFramePr>
          <p:cNvPr id="10" name="Table 9"/>
          <p:cNvGraphicFramePr/>
          <p:nvPr/>
        </p:nvGraphicFramePr>
        <p:xfrm>
          <a:off x="8874125" y="2985770"/>
          <a:ext cx="2703830" cy="1198880"/>
        </p:xfrm>
        <a:graphic>
          <a:graphicData uri="http://schemas.openxmlformats.org/drawingml/2006/table">
            <a:tbl>
              <a:tblPr/>
              <a:tblGrid>
                <a:gridCol w="523240"/>
                <a:gridCol w="746760"/>
                <a:gridCol w="735330"/>
                <a:gridCol w="698500"/>
              </a:tblGrid>
              <a:tr h="299720">
                <a:tc>
                  <a:txBody>
                    <a:bodyPr/>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R cap="flat">
                      <a:noFill/>
                    </a:lnR>
                    <a:lnT cap="flat">
                      <a:noFill/>
                    </a:lnT>
                    <a:lnB cap="flat">
                      <a:noFill/>
                    </a:lnB>
                  </a:tcPr>
                </a:tc>
              </a:tr>
              <a:tr h="299720">
                <a:tc>
                  <a:txBody>
                    <a:bodyPr/>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299720">
                <a:tc>
                  <a:txBody>
                    <a:bodyPr/>
                    <a:p>
                      <a:pPr indent="0">
                        <a:buNone/>
                      </a:pPr>
                      <a:r>
                        <a:rPr lang="en-US" sz="1600" b="0">
                          <a:latin typeface="Calibri" panose="020F0502020204030204" charset="0"/>
                          <a:cs typeface="Calibri" panose="020F0502020204030204" charset="0"/>
                        </a:rPr>
                        <a:t>q5</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9720">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600" b="0">
                          <a:latin typeface="Calibri" panose="020F0502020204030204" charset="0"/>
                          <a:cs typeface="Calibri" panose="020F0502020204030204" charset="0"/>
                        </a:rPr>
                        <a:t>q0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2" name="Text Box 11"/>
          <p:cNvSpPr txBox="1"/>
          <p:nvPr/>
        </p:nvSpPr>
        <p:spPr>
          <a:xfrm>
            <a:off x="10586085" y="2856230"/>
            <a:ext cx="1522730" cy="368300"/>
          </a:xfrm>
          <a:prstGeom prst="rect">
            <a:avLst/>
          </a:prstGeom>
          <a:noFill/>
        </p:spPr>
        <p:txBody>
          <a:bodyPr wrap="square" rtlCol="0">
            <a:spAutoFit/>
          </a:bodyPr>
          <a:p>
            <a:r>
              <a:rPr lang="en-GB" altLang="en-US">
                <a:latin typeface="Arial" panose="020B0604020202020204" pitchFamily="34" charset="0"/>
                <a:cs typeface="Arial" panose="020B0604020202020204" pitchFamily="34" charset="0"/>
              </a:rPr>
              <a:t>←</a:t>
            </a:r>
            <a:r>
              <a:rPr lang="en-GB" altLang="en-US"/>
              <a:t>FIGURE - 5</a:t>
            </a:r>
            <a:endParaRPr lang="en-GB" altLang="en-US"/>
          </a:p>
        </p:txBody>
      </p:sp>
      <p:graphicFrame>
        <p:nvGraphicFramePr>
          <p:cNvPr id="3" name="Table 2"/>
          <p:cNvGraphicFramePr/>
          <p:nvPr/>
        </p:nvGraphicFramePr>
        <p:xfrm>
          <a:off x="551815" y="3257550"/>
          <a:ext cx="7488555" cy="2587625"/>
        </p:xfrm>
        <a:graphic>
          <a:graphicData uri="http://schemas.openxmlformats.org/drawingml/2006/table">
            <a:tbl>
              <a:tblPr/>
              <a:tblGrid>
                <a:gridCol w="908050"/>
                <a:gridCol w="872490"/>
                <a:gridCol w="885190"/>
                <a:gridCol w="4822825"/>
              </a:tblGrid>
              <a:tr h="287655">
                <a:tc>
                  <a:txBody>
                    <a:bodyPr/>
                    <a:p>
                      <a:pPr indent="0">
                        <a:buNone/>
                      </a:pPr>
                      <a:r>
                        <a:rPr lang="en-US" sz="1800" b="0">
                          <a:latin typeface="Calibri" panose="020F0502020204030204" charset="0"/>
                          <a:cs typeface="Calibri" panose="020F0502020204030204" charset="0"/>
                        </a:rPr>
                        <a:t>δ</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a</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b</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Computaions</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9985">
                <a:tc>
                  <a:txBody>
                    <a:bodyPr/>
                    <a:p>
                      <a:pPr indent="0">
                        <a:buNone/>
                      </a:pPr>
                      <a:r>
                        <a:rPr lang="en-US" sz="1800" b="0">
                          <a:latin typeface="Calibri" panose="020F0502020204030204" charset="0"/>
                          <a:cs typeface="Calibri" panose="020F0502020204030204" charset="0"/>
                        </a:rPr>
                        <a:t>(q0, q1)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(q1,q0)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(q3, q3)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δ(q0, a)= q1 and δ(q1, a)= q0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(q0,q1) Not Marked</a:t>
                      </a:r>
                      <a:endParaRPr lang="en-US" sz="1800" b="1">
                        <a:solidFill>
                          <a:srgbClr val="FF0000"/>
                        </a:solidFill>
                        <a:latin typeface="Calibri" panose="020F0502020204030204" charset="0"/>
                        <a:cs typeface="Calibri" panose="020F0502020204030204" charset="0"/>
                      </a:endParaRPr>
                    </a:p>
                    <a:p>
                      <a:pPr indent="0">
                        <a:buNone/>
                      </a:pPr>
                      <a:r>
                        <a:rPr lang="en-US" sz="1800" b="0">
                          <a:latin typeface="Calibri" panose="020F0502020204030204" charset="0"/>
                          <a:cs typeface="Calibri" panose="020F0502020204030204" charset="0"/>
                        </a:rPr>
                        <a:t>δ(q0, b)= q3 and δ(q1, b)= q3</a:t>
                      </a:r>
                      <a:endParaRPr lang="en-US" sz="1800" b="1">
                        <a:solidFill>
                          <a:srgbClr val="FF0000"/>
                        </a:solidFill>
                        <a:latin typeface="Calibri" panose="020F0502020204030204" charset="0"/>
                        <a:cs typeface="Calibri" panose="020F0502020204030204" charset="0"/>
                      </a:endParaRPr>
                    </a:p>
                    <a:p>
                      <a:pPr indent="0">
                        <a:buNone/>
                      </a:pPr>
                      <a:r>
                        <a:rPr lang="en-US" sz="1800" b="1">
                          <a:solidFill>
                            <a:srgbClr val="FF0000"/>
                          </a:solidFill>
                          <a:latin typeface="Calibri" panose="020F0502020204030204" charset="0"/>
                          <a:cs typeface="Calibri" panose="020F0502020204030204" charset="0"/>
                        </a:rPr>
                        <a:t> </a:t>
                      </a: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(q3,q3) Not a Pair</a:t>
                      </a: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49985">
                <a:tc>
                  <a:txBody>
                    <a:bodyPr/>
                    <a:p>
                      <a:pPr indent="0">
                        <a:buNone/>
                      </a:pPr>
                      <a:r>
                        <a:rPr lang="en-US" sz="1800" b="0">
                          <a:latin typeface="Calibri" panose="020F0502020204030204" charset="0"/>
                          <a:cs typeface="Calibri" panose="020F0502020204030204" charset="0"/>
                        </a:rPr>
                        <a:t>(q3, q5)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(q5, q5)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(q5, q5)</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δ(q3, a)= q5 and δ(q5, a)= q5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5</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5</a:t>
                      </a:r>
                      <a:r>
                        <a:rPr lang="en-US" sz="1800" b="1">
                          <a:solidFill>
                            <a:srgbClr val="FF0000"/>
                          </a:solidFill>
                          <a:latin typeface="Calibri" panose="020F0502020204030204" charset="0"/>
                          <a:cs typeface="Calibri" panose="020F0502020204030204" charset="0"/>
                        </a:rPr>
                        <a:t>) Not a Pair</a:t>
                      </a:r>
                      <a:endParaRPr lang="en-US" sz="1800" b="1">
                        <a:solidFill>
                          <a:srgbClr val="FF0000"/>
                        </a:solidFill>
                        <a:latin typeface="Calibri" panose="020F0502020204030204" charset="0"/>
                        <a:cs typeface="Calibri" panose="020F0502020204030204" charset="0"/>
                      </a:endParaRPr>
                    </a:p>
                    <a:p>
                      <a:pPr indent="0">
                        <a:buNone/>
                      </a:pPr>
                      <a:r>
                        <a:rPr lang="en-US" sz="1800" b="0">
                          <a:latin typeface="Calibri" panose="020F0502020204030204" charset="0"/>
                          <a:cs typeface="Calibri" panose="020F0502020204030204" charset="0"/>
                        </a:rPr>
                        <a:t>δ(q3, a)= q5 and δ(q5, a)= q5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5</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5</a:t>
                      </a:r>
                      <a:r>
                        <a:rPr lang="en-US" sz="1800" b="1">
                          <a:solidFill>
                            <a:srgbClr val="FF0000"/>
                          </a:solidFill>
                          <a:latin typeface="Calibri" panose="020F0502020204030204" charset="0"/>
                          <a:cs typeface="Calibri" panose="020F0502020204030204" charset="0"/>
                        </a:rPr>
                        <a:t>) Not a Pair</a:t>
                      </a: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ext Box 7"/>
          <p:cNvSpPr txBox="1"/>
          <p:nvPr/>
        </p:nvSpPr>
        <p:spPr>
          <a:xfrm>
            <a:off x="276860" y="214630"/>
            <a:ext cx="6129655" cy="4808855"/>
          </a:xfrm>
          <a:prstGeom prst="rect">
            <a:avLst/>
          </a:prstGeom>
          <a:noFill/>
        </p:spPr>
        <p:txBody>
          <a:bodyPr wrap="square" rtlCol="0">
            <a:noAutofit/>
          </a:bodyPr>
          <a:p>
            <a:r>
              <a:rPr lang="en-GB" altLang="en-US" sz="2400"/>
              <a:t>Example -1 : </a:t>
            </a:r>
            <a:endParaRPr lang="en-GB" altLang="en-US" sz="2400"/>
          </a:p>
          <a:p>
            <a:r>
              <a:rPr lang="en-GB" altLang="en-US" sz="2400" b="1">
                <a:solidFill>
                  <a:srgbClr val="FF0000"/>
                </a:solidFill>
              </a:rPr>
              <a:t>Step-4.</a:t>
            </a:r>
            <a:endParaRPr lang="en-GB" altLang="en-US" sz="2400" b="1">
              <a:solidFill>
                <a:srgbClr val="FF0000"/>
              </a:solidFill>
            </a:endParaRPr>
          </a:p>
          <a:p>
            <a:pPr marL="673735" indent="-327660">
              <a:buFont typeface="Arial" panose="020B0604020202020204" pitchFamily="34" charset="0"/>
              <a:buChar char="•"/>
            </a:pPr>
            <a:r>
              <a:rPr lang="en-GB" altLang="en-US" sz="2400"/>
              <a:t> Find the minimized DFA . It is clear from the  table shown in the </a:t>
            </a:r>
            <a:r>
              <a:rPr lang="en-GB" altLang="en-US" sz="2400" b="1">
                <a:solidFill>
                  <a:srgbClr val="0070C0"/>
                </a:solidFill>
              </a:rPr>
              <a:t>Figure -5</a:t>
            </a:r>
            <a:r>
              <a:rPr lang="en-GB" altLang="en-US" sz="2400"/>
              <a:t> that the pairs </a:t>
            </a:r>
            <a:r>
              <a:rPr lang="en-GB" altLang="en-US" sz="2400" b="1">
                <a:solidFill>
                  <a:srgbClr val="FF0000"/>
                </a:solidFill>
              </a:rPr>
              <a:t>(q0, q1)</a:t>
            </a:r>
            <a:r>
              <a:rPr lang="en-GB" altLang="en-US" sz="2400"/>
              <a:t> and </a:t>
            </a:r>
            <a:r>
              <a:rPr lang="en-GB" altLang="en-US" sz="2400" b="1">
                <a:solidFill>
                  <a:srgbClr val="FF0000"/>
                </a:solidFill>
              </a:rPr>
              <a:t>(q3, q5)</a:t>
            </a:r>
            <a:r>
              <a:rPr lang="en-GB" altLang="en-US" sz="2400"/>
              <a:t> are not marked and hence they are Indistingwishable States. </a:t>
            </a:r>
            <a:endParaRPr lang="en-GB" altLang="en-US" sz="2400"/>
          </a:p>
          <a:p>
            <a:pPr marL="683895" indent="-366395">
              <a:buFont typeface="Arial" panose="020B0604020202020204" pitchFamily="34" charset="0"/>
              <a:buChar char="•"/>
            </a:pPr>
            <a:r>
              <a:rPr lang="en-GB" altLang="en-US" sz="2400"/>
              <a:t>These can be combined as one state. </a:t>
            </a:r>
            <a:endParaRPr lang="en-GB" altLang="en-US" sz="2400"/>
          </a:p>
          <a:p>
            <a:pPr marL="673735"/>
            <a:r>
              <a:rPr lang="en-GB" altLang="en-US" sz="2400"/>
              <a:t>Finaly minimized DFA has only two states  - </a:t>
            </a:r>
            <a:r>
              <a:rPr lang="en-GB" altLang="en-US" sz="2400" b="1">
                <a:solidFill>
                  <a:srgbClr val="FF0000"/>
                </a:solidFill>
              </a:rPr>
              <a:t>(q0,q1) </a:t>
            </a:r>
            <a:r>
              <a:rPr lang="en-GB" altLang="en-US" sz="2400">
                <a:latin typeface="Arial" panose="020B0604020202020204" pitchFamily="34" charset="0"/>
                <a:cs typeface="Arial" panose="020B0604020202020204" pitchFamily="34" charset="0"/>
              </a:rPr>
              <a:t> and </a:t>
            </a:r>
            <a:r>
              <a:rPr lang="en-GB" altLang="en-US" sz="2400" b="1">
                <a:solidFill>
                  <a:srgbClr val="FF0000"/>
                </a:solidFill>
              </a:rPr>
              <a:t>(q3, q5)</a:t>
            </a:r>
            <a:r>
              <a:rPr lang="en-GB" altLang="en-US" sz="2400">
                <a:latin typeface="Arial" panose="020B0604020202020204" pitchFamily="34" charset="0"/>
                <a:cs typeface="Arial" panose="020B0604020202020204" pitchFamily="34" charset="0"/>
              </a:rPr>
              <a:t>. </a:t>
            </a:r>
            <a:endParaRPr lang="en-GB" altLang="en-US" sz="2400">
              <a:latin typeface="Arial" panose="020B0604020202020204" pitchFamily="34" charset="0"/>
              <a:cs typeface="Arial" panose="020B0604020202020204" pitchFamily="34" charset="0"/>
            </a:endParaRPr>
          </a:p>
          <a:p>
            <a:pPr marL="703580" indent="-356870">
              <a:buFont typeface="Arial" panose="020B0604020202020204" pitchFamily="34" charset="0"/>
              <a:buChar char="•"/>
            </a:pPr>
            <a:r>
              <a:rPr lang="en-GB" altLang="en-US" sz="2400">
                <a:latin typeface="Arial" panose="020B0604020202020204" pitchFamily="34" charset="0"/>
                <a:cs typeface="Arial" panose="020B0604020202020204" pitchFamily="34" charset="0"/>
              </a:rPr>
              <a:t>Its </a:t>
            </a:r>
            <a:r>
              <a:rPr lang="en-GB" altLang="en-US" sz="2400" b="1">
                <a:solidFill>
                  <a:srgbClr val="0070C0"/>
                </a:solidFill>
              </a:rPr>
              <a:t>trasitions -  </a:t>
            </a:r>
            <a:r>
              <a:rPr lang="en-GB" altLang="en-US" sz="2400" b="1">
                <a:solidFill>
                  <a:srgbClr val="0070C0"/>
                </a:solidFill>
                <a:sym typeface="+mn-ea"/>
              </a:rPr>
              <a:t>δ </a:t>
            </a:r>
            <a:r>
              <a:rPr lang="en-GB" altLang="en-US" sz="2400">
                <a:latin typeface="Calibri" panose="020F0502020204030204" charset="0"/>
                <a:cs typeface="Calibri" panose="020F0502020204030204" charset="0"/>
                <a:sym typeface="+mn-ea"/>
              </a:rPr>
              <a:t>is obtained by consulting </a:t>
            </a:r>
            <a:r>
              <a:rPr lang="en-GB" altLang="en-US" sz="2400" b="1">
                <a:solidFill>
                  <a:srgbClr val="0070C0"/>
                </a:solidFill>
                <a:sym typeface="+mn-ea"/>
              </a:rPr>
              <a:t>Original DFA.</a:t>
            </a:r>
            <a:r>
              <a:rPr lang="en-GB" altLang="en-US" sz="2400">
                <a:latin typeface="Calibri" panose="020F0502020204030204" charset="0"/>
                <a:cs typeface="Calibri" panose="020F0502020204030204" charset="0"/>
                <a:sym typeface="+mn-ea"/>
              </a:rPr>
              <a:t> </a:t>
            </a:r>
            <a:endParaRPr lang="en-GB" altLang="en-US" sz="2400">
              <a:latin typeface="Calibri" panose="020F0502020204030204" charset="0"/>
              <a:cs typeface="Calibri" panose="020F0502020204030204" charset="0"/>
              <a:sym typeface="+mn-ea"/>
            </a:endParaRPr>
          </a:p>
          <a:p>
            <a:pPr marL="688975" indent="-342900">
              <a:buFont typeface="Arial" panose="020B0604020202020204" pitchFamily="34" charset="0"/>
              <a:buChar char="•"/>
            </a:pPr>
            <a:r>
              <a:rPr lang="en-GB" altLang="en-US" sz="2400">
                <a:latin typeface="Calibri" panose="020F0502020204030204" charset="0"/>
                <a:cs typeface="Calibri" panose="020F0502020204030204" charset="0"/>
                <a:sym typeface="+mn-ea"/>
              </a:rPr>
              <a:t>Transition Table is shown in </a:t>
            </a:r>
            <a:r>
              <a:rPr lang="en-GB" altLang="en-US" sz="2400" b="1">
                <a:solidFill>
                  <a:srgbClr val="0070C0"/>
                </a:solidFill>
                <a:sym typeface="+mn-ea"/>
              </a:rPr>
              <a:t>Figure -6</a:t>
            </a:r>
            <a:endParaRPr lang="en-GB" altLang="en-US" sz="2400">
              <a:latin typeface="Calibri" panose="020F0502020204030204" charset="0"/>
              <a:cs typeface="Calibri" panose="020F0502020204030204" charset="0"/>
              <a:sym typeface="+mn-ea"/>
            </a:endParaRPr>
          </a:p>
          <a:p>
            <a:pPr marL="673735" indent="-327660"/>
            <a:endParaRPr lang="en-GB" altLang="en-US" sz="2400">
              <a:latin typeface="Calibri" panose="020F0502020204030204" charset="0"/>
              <a:cs typeface="Calibri" panose="020F0502020204030204" charset="0"/>
              <a:sym typeface="+mn-ea"/>
            </a:endParaRPr>
          </a:p>
          <a:p>
            <a:endParaRPr lang="en-GB" altLang="en-US" sz="2400">
              <a:latin typeface="Calibri" panose="020F0502020204030204" charset="0"/>
              <a:cs typeface="Calibri" panose="020F0502020204030204" charset="0"/>
              <a:sym typeface="+mn-ea"/>
            </a:endParaRPr>
          </a:p>
          <a:p>
            <a:endParaRPr lang="en-GB" altLang="en-US" sz="2400">
              <a:latin typeface="Calibri" panose="020F0502020204030204" charset="0"/>
              <a:cs typeface="Calibri" panose="020F0502020204030204" charset="0"/>
              <a:sym typeface="+mn-ea"/>
            </a:endParaRPr>
          </a:p>
          <a:p>
            <a:endParaRPr lang="en-GB" altLang="en-US" sz="2400">
              <a:latin typeface="Calibri" panose="020F0502020204030204" charset="0"/>
              <a:cs typeface="Calibri" panose="020F0502020204030204" charset="0"/>
              <a:sym typeface="+mn-ea"/>
            </a:endParaRPr>
          </a:p>
        </p:txBody>
      </p:sp>
      <p:graphicFrame>
        <p:nvGraphicFramePr>
          <p:cNvPr id="10" name="Table 9"/>
          <p:cNvGraphicFramePr/>
          <p:nvPr/>
        </p:nvGraphicFramePr>
        <p:xfrm>
          <a:off x="7627620" y="372745"/>
          <a:ext cx="3199130" cy="1818640"/>
        </p:xfrm>
        <a:graphic>
          <a:graphicData uri="http://schemas.openxmlformats.org/drawingml/2006/table">
            <a:tbl>
              <a:tblPr/>
              <a:tblGrid>
                <a:gridCol w="618490"/>
                <a:gridCol w="883920"/>
                <a:gridCol w="869950"/>
                <a:gridCol w="826770"/>
              </a:tblGrid>
              <a:tr h="454660">
                <a:tc>
                  <a:txBody>
                    <a:bodyPr/>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R cap="flat">
                      <a:noFill/>
                    </a:lnR>
                    <a:lnT cap="flat">
                      <a:noFill/>
                    </a:lnT>
                    <a:lnB cap="flat">
                      <a:noFill/>
                    </a:lnB>
                  </a:tcPr>
                </a:tc>
              </a:tr>
              <a:tr h="454660">
                <a:tc>
                  <a:txBody>
                    <a:bodyPr/>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454660">
                <a:tc>
                  <a:txBody>
                    <a:bodyPr/>
                    <a:p>
                      <a:pPr indent="0">
                        <a:buNone/>
                      </a:pPr>
                      <a:r>
                        <a:rPr lang="en-US" sz="1600" b="0">
                          <a:latin typeface="Calibri" panose="020F0502020204030204" charset="0"/>
                          <a:cs typeface="Calibri" panose="020F0502020204030204" charset="0"/>
                        </a:rPr>
                        <a:t>q5</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1">
                          <a:solidFill>
                            <a:srgbClr val="FF0000"/>
                          </a:solidFill>
                          <a:latin typeface="Calibri" panose="020F0502020204030204" charset="0"/>
                          <a:cs typeface="Calibri" panose="020F0502020204030204" charset="0"/>
                        </a:rPr>
                        <a:t> </a:t>
                      </a:r>
                      <a:r>
                        <a:rPr lang="en-GB" altLang="en-US" sz="1600" b="1">
                          <a:solidFill>
                            <a:srgbClr val="FF0000"/>
                          </a:solidFill>
                          <a:latin typeface="Calibri" panose="020F0502020204030204" charset="0"/>
                          <a:cs typeface="Calibri" panose="020F0502020204030204" charset="0"/>
                        </a:rPr>
                        <a:t>D</a:t>
                      </a:r>
                      <a:endParaRPr lang="en-GB" altLang="en-US" sz="16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54660">
                <a:tc>
                  <a:txBody>
                    <a:bodyPr/>
                    <a:p>
                      <a:pPr indent="0">
                        <a:buNone/>
                      </a:pPr>
                      <a:r>
                        <a:rPr lang="en-US" sz="1600" b="0">
                          <a:latin typeface="Calibri" panose="020F0502020204030204" charset="0"/>
                          <a:cs typeface="Calibri" panose="020F0502020204030204" charset="0"/>
                        </a:rPr>
                        <a:t> </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1600" b="0">
                          <a:latin typeface="Calibri" panose="020F0502020204030204" charset="0"/>
                          <a:cs typeface="Calibri" panose="020F0502020204030204" charset="0"/>
                        </a:rPr>
                        <a:t>q0</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q1</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600" b="0">
                          <a:latin typeface="Calibri" panose="020F0502020204030204" charset="0"/>
                          <a:cs typeface="Calibri" panose="020F0502020204030204" charset="0"/>
                        </a:rPr>
                        <a:t>q3</a:t>
                      </a:r>
                      <a:endParaRPr lang="en-US" sz="16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Table 2"/>
          <p:cNvGraphicFramePr/>
          <p:nvPr/>
        </p:nvGraphicFramePr>
        <p:xfrm>
          <a:off x="1346835" y="5260340"/>
          <a:ext cx="3092450" cy="918210"/>
        </p:xfrm>
        <a:graphic>
          <a:graphicData uri="http://schemas.openxmlformats.org/drawingml/2006/table">
            <a:tbl>
              <a:tblPr/>
              <a:tblGrid>
                <a:gridCol w="1013460"/>
                <a:gridCol w="966470"/>
                <a:gridCol w="1112520"/>
              </a:tblGrid>
              <a:tr h="206375">
                <a:tc>
                  <a:txBody>
                    <a:bodyPr/>
                    <a:p>
                      <a:pPr indent="0">
                        <a:buNone/>
                      </a:pPr>
                      <a:r>
                        <a:rPr lang="en-US" sz="2000" b="0">
                          <a:latin typeface="Calibri" panose="020F0502020204030204" charset="0"/>
                          <a:cs typeface="Calibri" panose="020F0502020204030204" charset="0"/>
                        </a:rPr>
                        <a:t>δ</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b</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p>
                      <a:pPr indent="0">
                        <a:buNone/>
                      </a:pPr>
                      <a:r>
                        <a:rPr lang="en-US" sz="2000" b="0">
                          <a:latin typeface="Calibri" panose="020F0502020204030204" charset="0"/>
                          <a:cs typeface="Calibri" panose="020F0502020204030204" charset="0"/>
                        </a:rPr>
                        <a:t>(q0, q1)</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(q0,q1)</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6375">
                <a:tc>
                  <a:txBody>
                    <a:bodyPr/>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(q3,q5)</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 Box 3"/>
          <p:cNvSpPr txBox="1"/>
          <p:nvPr/>
        </p:nvSpPr>
        <p:spPr>
          <a:xfrm>
            <a:off x="6692265" y="2437765"/>
            <a:ext cx="5641340" cy="3937635"/>
          </a:xfrm>
          <a:prstGeom prst="rect">
            <a:avLst/>
          </a:prstGeom>
          <a:noFill/>
        </p:spPr>
        <p:txBody>
          <a:bodyPr wrap="square" rtlCol="0">
            <a:noAutofit/>
          </a:bodyPr>
          <a:p>
            <a:r>
              <a:rPr lang="en-GB" altLang="en-US" sz="2400" b="1">
                <a:solidFill>
                  <a:srgbClr val="FF0000"/>
                </a:solidFill>
                <a:sym typeface="+mn-ea"/>
              </a:rPr>
              <a:t>Step -5.</a:t>
            </a:r>
            <a:r>
              <a:rPr lang="en-GB" altLang="en-US" sz="2400">
                <a:sym typeface="+mn-ea"/>
              </a:rPr>
              <a:t> Start state of the minimized DFA is the group which has start state of the Original DFA.</a:t>
            </a:r>
            <a:endParaRPr lang="en-GB" altLang="en-US" sz="2400">
              <a:sym typeface="+mn-ea"/>
            </a:endParaRPr>
          </a:p>
          <a:p>
            <a:r>
              <a:rPr lang="en-GB" altLang="en-US" sz="2400" b="1">
                <a:solidFill>
                  <a:srgbClr val="FF0000"/>
                </a:solidFill>
                <a:sym typeface="+mn-ea"/>
              </a:rPr>
              <a:t>Step -6.</a:t>
            </a:r>
            <a:r>
              <a:rPr lang="en-GB" altLang="en-US" sz="2400">
                <a:sym typeface="+mn-ea"/>
              </a:rPr>
              <a:t> Final state of the Minimized DFA is the group which has Final state of the Original DFA.</a:t>
            </a:r>
            <a:r>
              <a:rPr lang="en-GB" altLang="en-US" sz="2400" b="1">
                <a:solidFill>
                  <a:srgbClr val="0070C0"/>
                </a:solidFill>
                <a:sym typeface="+mn-ea"/>
              </a:rPr>
              <a:t> Figure -7</a:t>
            </a:r>
            <a:r>
              <a:rPr lang="en-GB" altLang="en-US" sz="2400">
                <a:sym typeface="+mn-ea"/>
              </a:rPr>
              <a:t> shows the Final Minimized DFA</a:t>
            </a:r>
            <a:endParaRPr lang="en-GB" altLang="en-US" sz="2400">
              <a:sym typeface="+mn-ea"/>
            </a:endParaRPr>
          </a:p>
          <a:p>
            <a:endParaRPr lang="en-US"/>
          </a:p>
        </p:txBody>
      </p:sp>
      <p:graphicFrame>
        <p:nvGraphicFramePr>
          <p:cNvPr id="5" name="Table 4"/>
          <p:cNvGraphicFramePr/>
          <p:nvPr/>
        </p:nvGraphicFramePr>
        <p:xfrm>
          <a:off x="7074535" y="5234940"/>
          <a:ext cx="3459480" cy="918210"/>
        </p:xfrm>
        <a:graphic>
          <a:graphicData uri="http://schemas.openxmlformats.org/drawingml/2006/table">
            <a:tbl>
              <a:tblPr/>
              <a:tblGrid>
                <a:gridCol w="1231900"/>
                <a:gridCol w="1075690"/>
                <a:gridCol w="1151890"/>
              </a:tblGrid>
              <a:tr h="206375">
                <a:tc>
                  <a:txBody>
                    <a:bodyPr/>
                    <a:p>
                      <a:pPr indent="0">
                        <a:buNone/>
                      </a:pPr>
                      <a:r>
                        <a:rPr lang="en-US" sz="2000" b="0">
                          <a:latin typeface="Calibri" panose="020F0502020204030204" charset="0"/>
                          <a:cs typeface="Calibri" panose="020F0502020204030204" charset="0"/>
                        </a:rPr>
                        <a:t>δ</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b</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8610">
                <a:tc>
                  <a:txBody>
                    <a:bodyPr/>
                    <a:p>
                      <a:pPr indent="0">
                        <a:buNone/>
                      </a:pPr>
                      <a:r>
                        <a:rPr lang="en-US" sz="2000" b="0">
                          <a:latin typeface="Arial" panose="020B0604020202020204" pitchFamily="34" charset="0"/>
                          <a:cs typeface="Arial" panose="020B0604020202020204" pitchFamily="34" charset="0"/>
                        </a:rPr>
                        <a:t>→</a:t>
                      </a:r>
                      <a:r>
                        <a:rPr lang="en-US" sz="2000" b="0">
                          <a:latin typeface="Calibri" panose="020F0502020204030204" charset="0"/>
                          <a:cs typeface="Calibri" panose="020F0502020204030204" charset="0"/>
                        </a:rPr>
                        <a:t>(q0, q1)</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(q0,q1)</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GB" altLang="en-US" sz="2000" b="0">
                          <a:latin typeface="Calibri" panose="020F0502020204030204" charset="0"/>
                          <a:cs typeface="Calibri" panose="020F0502020204030204" charset="0"/>
                        </a:rPr>
                        <a:t>*</a:t>
                      </a: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(q3,q5)</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(q3, q5)</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2" name="Text Box 11"/>
          <p:cNvSpPr txBox="1"/>
          <p:nvPr/>
        </p:nvSpPr>
        <p:spPr>
          <a:xfrm>
            <a:off x="9785985" y="294005"/>
            <a:ext cx="1522730" cy="368300"/>
          </a:xfrm>
          <a:prstGeom prst="rect">
            <a:avLst/>
          </a:prstGeom>
          <a:noFill/>
        </p:spPr>
        <p:txBody>
          <a:bodyPr wrap="square" rtlCol="0">
            <a:spAutoFit/>
          </a:bodyPr>
          <a:p>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- 5</a:t>
            </a:r>
            <a:endParaRPr lang="en-GB" altLang="en-US" b="1">
              <a:solidFill>
                <a:srgbClr val="0070C0"/>
              </a:solidFill>
            </a:endParaRPr>
          </a:p>
        </p:txBody>
      </p:sp>
      <p:sp>
        <p:nvSpPr>
          <p:cNvPr id="6" name="Text Box 5"/>
          <p:cNvSpPr txBox="1"/>
          <p:nvPr/>
        </p:nvSpPr>
        <p:spPr>
          <a:xfrm>
            <a:off x="10586085" y="5732780"/>
            <a:ext cx="1522730" cy="368300"/>
          </a:xfrm>
          <a:prstGeom prst="rect">
            <a:avLst/>
          </a:prstGeom>
          <a:noFill/>
        </p:spPr>
        <p:txBody>
          <a:bodyPr wrap="square" rtlCol="0">
            <a:spAutoFit/>
          </a:bodyPr>
          <a:p>
            <a:r>
              <a:rPr lang="en-GB" altLang="en-US"/>
              <a:t> </a:t>
            </a:r>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- 7</a:t>
            </a:r>
            <a:endParaRPr lang="en-GB" altLang="en-US" b="1">
              <a:solidFill>
                <a:srgbClr val="0070C0"/>
              </a:solidFill>
            </a:endParaRPr>
          </a:p>
        </p:txBody>
      </p:sp>
      <p:sp>
        <p:nvSpPr>
          <p:cNvPr id="7" name="Text Box 6"/>
          <p:cNvSpPr txBox="1"/>
          <p:nvPr/>
        </p:nvSpPr>
        <p:spPr>
          <a:xfrm>
            <a:off x="4566285" y="5723255"/>
            <a:ext cx="1522730" cy="368300"/>
          </a:xfrm>
          <a:prstGeom prst="rect">
            <a:avLst/>
          </a:prstGeom>
          <a:noFill/>
        </p:spPr>
        <p:txBody>
          <a:bodyPr wrap="square" rtlCol="0">
            <a:spAutoFit/>
          </a:bodyPr>
          <a:p>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- 6</a:t>
            </a:r>
            <a:endParaRPr lang="en-GB" altLang="en-US" b="1">
              <a:solidFill>
                <a:srgbClr val="0070C0"/>
              </a:solidFill>
            </a:endParaRPr>
          </a:p>
        </p:txBody>
      </p:sp>
      <p:sp>
        <p:nvSpPr>
          <p:cNvPr id="11" name="Text Box 10"/>
          <p:cNvSpPr txBox="1"/>
          <p:nvPr/>
        </p:nvSpPr>
        <p:spPr>
          <a:xfrm>
            <a:off x="10195560" y="570230"/>
            <a:ext cx="1938655" cy="368300"/>
          </a:xfrm>
          <a:prstGeom prst="rect">
            <a:avLst/>
          </a:prstGeom>
          <a:noFill/>
        </p:spPr>
        <p:txBody>
          <a:bodyPr wrap="square" rtlCol="0">
            <a:spAutoFit/>
          </a:bodyPr>
          <a:p>
            <a:r>
              <a:rPr lang="en-GB" altLang="en-US"/>
              <a:t> </a:t>
            </a:r>
            <a:r>
              <a:rPr lang="en-GB" altLang="en-US">
                <a:latin typeface="Arial" panose="020B0604020202020204" pitchFamily="34" charset="0"/>
                <a:cs typeface="Arial" panose="020B0604020202020204" pitchFamily="34" charset="0"/>
              </a:rPr>
              <a:t>←</a:t>
            </a:r>
            <a:r>
              <a:rPr lang="en-GB" altLang="en-US"/>
              <a:t>FIGURE - 4</a:t>
            </a:r>
            <a:endParaRPr lang="en-GB"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MG_20240417_124634"/>
          <p:cNvPicPr>
            <a:picLocks noChangeAspect="1"/>
          </p:cNvPicPr>
          <p:nvPr/>
        </p:nvPicPr>
        <p:blipFill>
          <a:blip r:embed="rId1"/>
          <a:stretch>
            <a:fillRect/>
          </a:stretch>
        </p:blipFill>
        <p:spPr>
          <a:xfrm>
            <a:off x="7604760" y="337820"/>
            <a:ext cx="4365625" cy="3434715"/>
          </a:xfrm>
          <a:prstGeom prst="rect">
            <a:avLst/>
          </a:prstGeom>
        </p:spPr>
      </p:pic>
      <p:graphicFrame>
        <p:nvGraphicFramePr>
          <p:cNvPr id="5" name="Table 4"/>
          <p:cNvGraphicFramePr/>
          <p:nvPr/>
        </p:nvGraphicFramePr>
        <p:xfrm>
          <a:off x="7793990" y="4804410"/>
          <a:ext cx="3067050" cy="1685925"/>
        </p:xfrm>
        <a:graphic>
          <a:graphicData uri="http://schemas.openxmlformats.org/drawingml/2006/table">
            <a:tbl>
              <a:tblPr/>
              <a:tblGrid>
                <a:gridCol w="469265"/>
                <a:gridCol w="639445"/>
                <a:gridCol w="646430"/>
                <a:gridCol w="610235"/>
                <a:gridCol w="701675"/>
              </a:tblGrid>
              <a:tr h="306070">
                <a:tc>
                  <a:txBody>
                    <a:bodyPr/>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T cap="flat">
                      <a:noFill/>
                    </a:lnT>
                    <a:lnB cap="flat">
                      <a:noFill/>
                    </a:lnB>
                  </a:tcPr>
                </a:tc>
                <a:tc hMerge="1">
                  <a:tcPr>
                    <a:lnR cap="flat">
                      <a:noFill/>
                    </a:lnR>
                    <a:lnT cap="flat">
                      <a:noFill/>
                    </a:lnT>
                    <a:lnB cap="flat">
                      <a:noFill/>
                    </a:lnB>
                  </a:tcPr>
                </a:tc>
              </a:tr>
              <a:tr h="296545">
                <a:tc>
                  <a:txBody>
                    <a:bodyPr/>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R cap="flat">
                      <a:noFill/>
                    </a:lnR>
                    <a:lnT cap="flat">
                      <a:noFill/>
                    </a:lnT>
                    <a:lnB cap="flat">
                      <a:noFill/>
                    </a:lnB>
                  </a:tcPr>
                </a:tc>
              </a:tr>
              <a:tr h="265430">
                <a:tc>
                  <a:txBody>
                    <a:bodyPr/>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314325">
                <a:tc>
                  <a:txBody>
                    <a:bodyPr/>
                    <a:p>
                      <a:pPr indent="0">
                        <a:buNone/>
                      </a:pPr>
                      <a:r>
                        <a:rPr lang="en-US" sz="1800" b="0">
                          <a:latin typeface="Calibri" panose="020F0502020204030204" charset="0"/>
                          <a:cs typeface="Calibri" panose="020F0502020204030204" charset="0"/>
                        </a:rPr>
                        <a:t>q4</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5735">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3" name="Text Box 2"/>
          <p:cNvSpPr txBox="1"/>
          <p:nvPr/>
        </p:nvSpPr>
        <p:spPr>
          <a:xfrm>
            <a:off x="191770" y="265430"/>
            <a:ext cx="6534150" cy="6224905"/>
          </a:xfrm>
          <a:prstGeom prst="rect">
            <a:avLst/>
          </a:prstGeom>
          <a:noFill/>
        </p:spPr>
        <p:txBody>
          <a:bodyPr wrap="square" rtlCol="0">
            <a:noAutofit/>
          </a:bodyPr>
          <a:p>
            <a:pPr algn="just"/>
            <a:r>
              <a:rPr lang="en-GB" altLang="en-US" sz="2400">
                <a:sym typeface="+mn-ea"/>
              </a:rPr>
              <a:t>Example -2</a:t>
            </a:r>
            <a:endParaRPr lang="en-GB" altLang="en-US" sz="2400">
              <a:sym typeface="+mn-ea"/>
            </a:endParaRPr>
          </a:p>
          <a:p>
            <a:pPr algn="just"/>
            <a:r>
              <a:rPr lang="en-GB" altLang="en-US" sz="2400">
                <a:sym typeface="+mn-ea"/>
              </a:rPr>
              <a:t>Step-1 : Find the states which are inaccessible. It is clear from the </a:t>
            </a:r>
            <a:r>
              <a:rPr lang="en-GB" altLang="en-US" sz="2400" b="1">
                <a:solidFill>
                  <a:srgbClr val="00B0F0"/>
                </a:solidFill>
                <a:sym typeface="+mn-ea"/>
              </a:rPr>
              <a:t>Figure-1</a:t>
            </a:r>
            <a:r>
              <a:rPr lang="en-GB" altLang="en-US" sz="2400">
                <a:sym typeface="+mn-ea"/>
              </a:rPr>
              <a:t>, that the all the states are accessible and no State gets eliminated. and DFA remains the same.</a:t>
            </a:r>
            <a:endParaRPr lang="en-GB" altLang="en-US" sz="2400">
              <a:sym typeface="+mn-ea"/>
            </a:endParaRPr>
          </a:p>
          <a:p>
            <a:pPr algn="just"/>
            <a:r>
              <a:rPr lang="en-GB" altLang="en-US" sz="2400">
                <a:sym typeface="+mn-ea"/>
              </a:rPr>
              <a:t>Step-2 : Draw the Table (Two dimentional Lower Tringular Matrix ) to consider the pairs of states(p,q) for marking them as Distingwishable and Indistingwishable. </a:t>
            </a:r>
            <a:r>
              <a:rPr lang="en-GB" altLang="en-US" sz="2400" b="1">
                <a:solidFill>
                  <a:srgbClr val="00B0F0"/>
                </a:solidFill>
                <a:sym typeface="+mn-ea"/>
              </a:rPr>
              <a:t>Figure-2</a:t>
            </a:r>
            <a:r>
              <a:rPr lang="en-GB" altLang="en-US" sz="2400">
                <a:sym typeface="+mn-ea"/>
              </a:rPr>
              <a:t> Shows the Table.</a:t>
            </a:r>
            <a:endParaRPr lang="en-GB" altLang="en-US" sz="2400"/>
          </a:p>
          <a:p>
            <a:pPr algn="just"/>
            <a:endParaRPr lang="en-GB" altLang="en-US" sz="2400"/>
          </a:p>
          <a:p>
            <a:pPr algn="just"/>
            <a:endParaRPr lang="en-GB" altLang="en-US" sz="2400"/>
          </a:p>
        </p:txBody>
      </p:sp>
      <p:sp>
        <p:nvSpPr>
          <p:cNvPr id="6" name="Text Box 5"/>
          <p:cNvSpPr txBox="1"/>
          <p:nvPr/>
        </p:nvSpPr>
        <p:spPr>
          <a:xfrm>
            <a:off x="8836660" y="4232275"/>
            <a:ext cx="1948815" cy="460375"/>
          </a:xfrm>
          <a:prstGeom prst="rect">
            <a:avLst/>
          </a:prstGeom>
          <a:noFill/>
        </p:spPr>
        <p:txBody>
          <a:bodyPr wrap="square" rtlCol="0">
            <a:spAutoFit/>
          </a:bodyPr>
          <a:p>
            <a:r>
              <a:rPr lang="en-GB" altLang="en-US" sz="2400" b="1">
                <a:solidFill>
                  <a:srgbClr val="00B0F0"/>
                </a:solidFill>
              </a:rPr>
              <a:t>Figure -1</a:t>
            </a:r>
            <a:r>
              <a:rPr lang="en-GB" altLang="en-US"/>
              <a:t> </a:t>
            </a:r>
            <a:endParaRPr lang="en-GB" altLang="en-US"/>
          </a:p>
        </p:txBody>
      </p:sp>
      <p:sp>
        <p:nvSpPr>
          <p:cNvPr id="8" name="Text Box 7"/>
          <p:cNvSpPr txBox="1"/>
          <p:nvPr/>
        </p:nvSpPr>
        <p:spPr>
          <a:xfrm>
            <a:off x="10721975" y="5397500"/>
            <a:ext cx="1551305" cy="460375"/>
          </a:xfrm>
          <a:prstGeom prst="rect">
            <a:avLst/>
          </a:prstGeom>
          <a:noFill/>
        </p:spPr>
        <p:txBody>
          <a:bodyPr wrap="square" rtlCol="0">
            <a:spAutoFit/>
          </a:bodyPr>
          <a:p>
            <a:r>
              <a:rPr lang="en-GB" altLang="en-US">
                <a:solidFill>
                  <a:srgbClr val="0070C0"/>
                </a:solidFill>
                <a:latin typeface="Arial" panose="020B0604020202020204" pitchFamily="34" charset="0"/>
                <a:cs typeface="Arial" panose="020B0604020202020204" pitchFamily="34" charset="0"/>
              </a:rPr>
              <a:t>←</a:t>
            </a:r>
            <a:r>
              <a:rPr lang="en-GB" altLang="en-US" sz="2400" b="1">
                <a:solidFill>
                  <a:srgbClr val="00B0F0"/>
                </a:solidFill>
              </a:rPr>
              <a:t>Figure -2</a:t>
            </a:r>
            <a:r>
              <a:rPr lang="en-GB" altLang="en-US"/>
              <a:t> </a:t>
            </a:r>
            <a:endParaRPr lang="en-GB"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63855" y="337820"/>
            <a:ext cx="6174740" cy="6250305"/>
          </a:xfrm>
          <a:prstGeom prst="rect">
            <a:avLst/>
          </a:prstGeom>
          <a:noFill/>
        </p:spPr>
        <p:txBody>
          <a:bodyPr wrap="square" rtlCol="0" anchor="t">
            <a:noAutofit/>
          </a:bodyPr>
          <a:p>
            <a:pPr algn="just"/>
            <a:r>
              <a:rPr lang="en-GB" altLang="en-US" sz="2400">
                <a:sym typeface="+mn-ea"/>
              </a:rPr>
              <a:t>Step -3 : Use Mark() procedure to find the pair of  </a:t>
            </a:r>
            <a:r>
              <a:rPr lang="en-GB" altLang="en-US" sz="2400">
                <a:sym typeface="+mn-ea"/>
              </a:rPr>
              <a:t> Distingwishable and Indistingwishable. </a:t>
            </a:r>
            <a:endParaRPr lang="en-GB" altLang="en-US" sz="2400">
              <a:sym typeface="+mn-ea"/>
            </a:endParaRPr>
          </a:p>
          <a:p>
            <a:pPr marL="800100" lvl="1" indent="-394335" algn="just">
              <a:buFont typeface="Arial" panose="020B0604020202020204" pitchFamily="34" charset="0"/>
              <a:buChar char="•"/>
            </a:pPr>
            <a:r>
              <a:rPr lang="en-GB" altLang="en-US" sz="2400">
                <a:sym typeface="+mn-ea"/>
              </a:rPr>
              <a:t>Initially, the pairs </a:t>
            </a:r>
            <a:r>
              <a:rPr lang="en-GB" altLang="en-US" sz="2400" b="1">
                <a:solidFill>
                  <a:srgbClr val="0070C0"/>
                </a:solidFill>
                <a:sym typeface="+mn-ea"/>
              </a:rPr>
              <a:t>(q0, q4), (q1, q4), (q2,q4) and (q3, q4)</a:t>
            </a:r>
            <a:r>
              <a:rPr lang="en-GB" altLang="en-US" sz="2400">
                <a:sym typeface="+mn-ea"/>
              </a:rPr>
              <a:t> are Marked as  Distingwishable as one of state in the pair is a final state. </a:t>
            </a:r>
            <a:r>
              <a:rPr lang="en-GB" altLang="en-US" sz="2400" b="1">
                <a:solidFill>
                  <a:srgbClr val="0070C0"/>
                </a:solidFill>
                <a:sym typeface="+mn-ea"/>
              </a:rPr>
              <a:t>Figure-3.</a:t>
            </a:r>
            <a:r>
              <a:rPr lang="en-GB" altLang="en-US" sz="2400">
                <a:sym typeface="+mn-ea"/>
              </a:rPr>
              <a:t> Shows the Table</a:t>
            </a:r>
            <a:endParaRPr lang="en-GB" altLang="en-US" sz="2400">
              <a:sym typeface="+mn-ea"/>
            </a:endParaRPr>
          </a:p>
          <a:p>
            <a:pPr marL="795655" lvl="1" indent="-367665" algn="just">
              <a:buFont typeface="Arial" panose="020B0604020202020204" pitchFamily="34" charset="0"/>
              <a:buChar char="•"/>
            </a:pPr>
            <a:r>
              <a:rPr lang="en-GB" altLang="en-US" sz="2400">
                <a:sym typeface="+mn-ea"/>
              </a:rPr>
              <a:t>Then Unmarked  pairs  namely,</a:t>
            </a:r>
            <a:r>
              <a:rPr lang="en-GB" altLang="en-US" sz="2400" b="1">
                <a:solidFill>
                  <a:srgbClr val="0070C0"/>
                </a:solidFill>
                <a:sym typeface="+mn-ea"/>
              </a:rPr>
              <a:t>(q0,q1), (q0, q2),(q0, q3),(q1, q2), (q1, q3) and (q2, q3)</a:t>
            </a:r>
            <a:r>
              <a:rPr lang="en-GB" altLang="en-US" sz="2400">
                <a:sym typeface="+mn-ea"/>
              </a:rPr>
              <a:t> are considered for marking. This is done as follows  and </a:t>
            </a:r>
            <a:r>
              <a:rPr lang="en-GB" altLang="en-US" sz="2400" b="1">
                <a:solidFill>
                  <a:srgbClr val="0070C0"/>
                </a:solidFill>
                <a:sym typeface="+mn-ea"/>
              </a:rPr>
              <a:t>Fiqure-4</a:t>
            </a:r>
            <a:r>
              <a:rPr lang="en-GB" altLang="en-US" sz="2400">
                <a:sym typeface="+mn-ea"/>
              </a:rPr>
              <a:t> Shows final marked Table :</a:t>
            </a:r>
            <a:endParaRPr lang="en-GB" altLang="en-US" sz="2400"/>
          </a:p>
          <a:p>
            <a:pPr marL="800100" lvl="1" indent="-394335" algn="just">
              <a:buFont typeface="Arial" panose="020B0604020202020204" pitchFamily="34" charset="0"/>
              <a:buChar char="•"/>
            </a:pPr>
            <a:endParaRPr lang="en-GB" altLang="en-US" sz="2400">
              <a:sym typeface="+mn-ea"/>
            </a:endParaRPr>
          </a:p>
        </p:txBody>
      </p:sp>
      <p:graphicFrame>
        <p:nvGraphicFramePr>
          <p:cNvPr id="5" name="Table 4"/>
          <p:cNvGraphicFramePr/>
          <p:nvPr/>
        </p:nvGraphicFramePr>
        <p:xfrm>
          <a:off x="7793990" y="603885"/>
          <a:ext cx="3067050" cy="1685925"/>
        </p:xfrm>
        <a:graphic>
          <a:graphicData uri="http://schemas.openxmlformats.org/drawingml/2006/table">
            <a:tbl>
              <a:tblPr/>
              <a:tblGrid>
                <a:gridCol w="469265"/>
                <a:gridCol w="639445"/>
                <a:gridCol w="646430"/>
                <a:gridCol w="610235"/>
                <a:gridCol w="701675"/>
              </a:tblGrid>
              <a:tr h="306070">
                <a:tc>
                  <a:txBody>
                    <a:bodyPr/>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T cap="flat">
                      <a:noFill/>
                    </a:lnT>
                    <a:lnB cap="flat">
                      <a:noFill/>
                    </a:lnB>
                  </a:tcPr>
                </a:tc>
                <a:tc hMerge="1">
                  <a:tcPr>
                    <a:lnR cap="flat">
                      <a:noFill/>
                    </a:lnR>
                    <a:lnT cap="flat">
                      <a:noFill/>
                    </a:lnT>
                    <a:lnB cap="flat">
                      <a:noFill/>
                    </a:lnB>
                  </a:tcPr>
                </a:tc>
              </a:tr>
              <a:tr h="296545">
                <a:tc>
                  <a:txBody>
                    <a:bodyPr/>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R cap="flat">
                      <a:noFill/>
                    </a:lnR>
                    <a:lnT cap="flat">
                      <a:noFill/>
                    </a:lnT>
                    <a:lnB cap="flat">
                      <a:noFill/>
                    </a:lnB>
                  </a:tcPr>
                </a:tc>
              </a:tr>
              <a:tr h="265430">
                <a:tc>
                  <a:txBody>
                    <a:bodyPr/>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314325">
                <a:tc>
                  <a:txBody>
                    <a:bodyPr/>
                    <a:p>
                      <a:pPr indent="0">
                        <a:buNone/>
                      </a:pPr>
                      <a:r>
                        <a:rPr lang="en-US" sz="1800" b="0">
                          <a:latin typeface="Calibri" panose="020F0502020204030204" charset="0"/>
                          <a:cs typeface="Calibri" panose="020F0502020204030204" charset="0"/>
                        </a:rPr>
                        <a:t>q4</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5735">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 name="Text Box 10"/>
          <p:cNvSpPr txBox="1"/>
          <p:nvPr/>
        </p:nvSpPr>
        <p:spPr>
          <a:xfrm>
            <a:off x="9843135" y="570230"/>
            <a:ext cx="1938655" cy="368300"/>
          </a:xfrm>
          <a:prstGeom prst="rect">
            <a:avLst/>
          </a:prstGeom>
          <a:noFill/>
        </p:spPr>
        <p:txBody>
          <a:bodyPr wrap="square" rtlCol="0">
            <a:spAutoFit/>
          </a:bodyPr>
          <a:p>
            <a:r>
              <a:rPr lang="en-GB" altLang="en-US" b="1">
                <a:solidFill>
                  <a:srgbClr val="0070C0"/>
                </a:solidFill>
              </a:rPr>
              <a:t> </a:t>
            </a:r>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- 3</a:t>
            </a:r>
            <a:endParaRPr lang="en-GB" altLang="en-US" b="1">
              <a:solidFill>
                <a:srgbClr val="0070C0"/>
              </a:solidFill>
            </a:endParaRPr>
          </a:p>
        </p:txBody>
      </p:sp>
      <p:pic>
        <p:nvPicPr>
          <p:cNvPr id="4" name="Picture 3" descr="IMG_20240417_124634"/>
          <p:cNvPicPr>
            <a:picLocks noChangeAspect="1"/>
          </p:cNvPicPr>
          <p:nvPr/>
        </p:nvPicPr>
        <p:blipFill>
          <a:blip r:embed="rId1"/>
          <a:stretch>
            <a:fillRect/>
          </a:stretch>
        </p:blipFill>
        <p:spPr>
          <a:xfrm>
            <a:off x="7604760" y="2700020"/>
            <a:ext cx="4365625" cy="3434715"/>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Table 2"/>
          <p:cNvGraphicFramePr/>
          <p:nvPr/>
        </p:nvGraphicFramePr>
        <p:xfrm>
          <a:off x="283845" y="0"/>
          <a:ext cx="8362315" cy="7138035"/>
        </p:xfrm>
        <a:graphic>
          <a:graphicData uri="http://schemas.openxmlformats.org/drawingml/2006/table">
            <a:tbl>
              <a:tblPr/>
              <a:tblGrid>
                <a:gridCol w="967105"/>
                <a:gridCol w="930275"/>
                <a:gridCol w="942975"/>
                <a:gridCol w="5521960"/>
              </a:tblGrid>
              <a:tr h="274320">
                <a:tc>
                  <a:txBody>
                    <a:bodyPr/>
                    <a:p>
                      <a:pPr indent="0">
                        <a:buNone/>
                      </a:pPr>
                      <a:r>
                        <a:rPr lang="en-US" sz="1800" b="0">
                          <a:latin typeface="Calibri" panose="020F0502020204030204" charset="0"/>
                          <a:cs typeface="Calibri" panose="020F0502020204030204" charset="0"/>
                        </a:rPr>
                        <a:t>δ</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a</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b</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Computaions</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7280">
                <a:tc>
                  <a:txBody>
                    <a:bodyPr/>
                    <a:p>
                      <a:pPr indent="0">
                        <a:buNone/>
                      </a:pPr>
                      <a:r>
                        <a:rPr lang="en-US" sz="1800" b="1">
                          <a:solidFill>
                            <a:srgbClr val="00B050"/>
                          </a:solidFill>
                          <a:latin typeface="Calibri" panose="020F0502020204030204" charset="0"/>
                          <a:cs typeface="Calibri" panose="020F0502020204030204" charset="0"/>
                        </a:rPr>
                        <a:t>(q0, q1)</a:t>
                      </a:r>
                      <a:endParaRPr 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(q1,q</a:t>
                      </a:r>
                      <a:r>
                        <a:rPr lang="en-GB" altLang="en-US" sz="1800" b="0">
                          <a:latin typeface="Calibri" panose="020F0502020204030204" charset="0"/>
                          <a:cs typeface="Calibri" panose="020F0502020204030204" charset="0"/>
                        </a:rPr>
                        <a:t>2</a:t>
                      </a:r>
                      <a:r>
                        <a:rPr lang="en-US" sz="1800" b="0">
                          <a:latin typeface="Calibri" panose="020F0502020204030204" charset="0"/>
                          <a:cs typeface="Calibri" panose="020F0502020204030204" charset="0"/>
                        </a:rPr>
                        <a: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(q3, q</a:t>
                      </a:r>
                      <a:r>
                        <a:rPr lang="en-GB" altLang="en-US" sz="1800" b="0">
                          <a:latin typeface="Calibri" panose="020F0502020204030204" charset="0"/>
                          <a:cs typeface="Calibri" panose="020F0502020204030204" charset="0"/>
                        </a:rPr>
                        <a:t>4</a:t>
                      </a:r>
                      <a:r>
                        <a:rPr lang="en-US" sz="1800" b="0">
                          <a:latin typeface="Calibri" panose="020F0502020204030204" charset="0"/>
                          <a:cs typeface="Calibri" panose="020F0502020204030204" charset="0"/>
                        </a:rPr>
                        <a: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δ(q0, a)= q1 and δ(q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 a)= q</a:t>
                      </a:r>
                      <a:r>
                        <a:rPr lang="en-GB" altLang="en-US" sz="1800" b="0">
                          <a:latin typeface="Calibri" panose="020F0502020204030204" charset="0"/>
                          <a:cs typeface="Calibri" panose="020F0502020204030204" charset="0"/>
                        </a:rPr>
                        <a:t>2</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1</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2</a:t>
                      </a: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is </a:t>
                      </a:r>
                      <a:r>
                        <a:rPr lang="en-US" sz="1800" b="1">
                          <a:solidFill>
                            <a:srgbClr val="FF0000"/>
                          </a:solidFill>
                          <a:latin typeface="Calibri" panose="020F0502020204030204" charset="0"/>
                          <a:cs typeface="Calibri" panose="020F0502020204030204" charset="0"/>
                        </a:rPr>
                        <a:t>Not Marked</a:t>
                      </a:r>
                      <a:endParaRPr lang="en-US" sz="1800" b="1">
                        <a:solidFill>
                          <a:srgbClr val="FF0000"/>
                        </a:solidFill>
                        <a:latin typeface="Calibri" panose="020F0502020204030204" charset="0"/>
                        <a:cs typeface="Calibri" panose="020F0502020204030204" charset="0"/>
                      </a:endParaRPr>
                    </a:p>
                    <a:p>
                      <a:pPr indent="0">
                        <a:buNone/>
                      </a:pPr>
                      <a:r>
                        <a:rPr lang="en-US" sz="1800" b="0">
                          <a:latin typeface="Calibri" panose="020F0502020204030204" charset="0"/>
                          <a:cs typeface="Calibri" panose="020F0502020204030204" charset="0"/>
                        </a:rPr>
                        <a:t>δ(q0, b)= q3 and δ(q1, b)= q</a:t>
                      </a:r>
                      <a:r>
                        <a:rPr lang="en-GB" altLang="en-US" sz="1800" b="0">
                          <a:latin typeface="Calibri" panose="020F0502020204030204" charset="0"/>
                          <a:cs typeface="Calibri" panose="020F0502020204030204" charset="0"/>
                        </a:rPr>
                        <a:t>4</a:t>
                      </a:r>
                      <a:endParaRPr lang="en-US" sz="1800" b="1">
                        <a:solidFill>
                          <a:srgbClr val="FF0000"/>
                        </a:solidFill>
                        <a:latin typeface="Calibri" panose="020F0502020204030204" charset="0"/>
                        <a:cs typeface="Calibri" panose="020F0502020204030204" charset="0"/>
                      </a:endParaRPr>
                    </a:p>
                    <a:p>
                      <a:pPr indent="0">
                        <a:buNone/>
                      </a:pPr>
                      <a:r>
                        <a:rPr lang="en-US" sz="1800" b="1">
                          <a:solidFill>
                            <a:srgbClr val="FF0000"/>
                          </a:solidFill>
                          <a:latin typeface="Calibri" panose="020F0502020204030204" charset="0"/>
                          <a:cs typeface="Calibri" panose="020F0502020204030204" charset="0"/>
                        </a:rPr>
                        <a:t> </a:t>
                      </a: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(q3,q</a:t>
                      </a:r>
                      <a:r>
                        <a:rPr lang="en-GB" altLang="en-US" sz="1800" b="1">
                          <a:solidFill>
                            <a:srgbClr val="FF0000"/>
                          </a:solidFill>
                          <a:latin typeface="Calibri" panose="020F0502020204030204" charset="0"/>
                          <a:cs typeface="Calibri" panose="020F0502020204030204" charset="0"/>
                        </a:rPr>
                        <a:t>4</a:t>
                      </a: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is Marked so </a:t>
                      </a:r>
                      <a:r>
                        <a:rPr lang="en-GB" altLang="en-US" sz="1800" b="1">
                          <a:solidFill>
                            <a:srgbClr val="00B050"/>
                          </a:solidFill>
                          <a:latin typeface="Calibri" panose="020F0502020204030204" charset="0"/>
                          <a:cs typeface="Calibri" panose="020F0502020204030204" charset="0"/>
                        </a:rPr>
                        <a:t>(q0, q1) is Marked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7280">
                <a:tc>
                  <a:txBody>
                    <a:bodyPr/>
                    <a:p>
                      <a:pPr indent="0">
                        <a:buNone/>
                      </a:pPr>
                      <a:r>
                        <a:rPr lang="en-US" sz="1800" b="1">
                          <a:solidFill>
                            <a:srgbClr val="00B050"/>
                          </a:solidFill>
                          <a:latin typeface="Calibri" panose="020F0502020204030204" charset="0"/>
                          <a:cs typeface="Calibri" panose="020F0502020204030204" charset="0"/>
                        </a:rPr>
                        <a:t>(q</a:t>
                      </a:r>
                      <a:r>
                        <a:rPr lang="en-GB" altLang="en-US" sz="1800" b="1">
                          <a:solidFill>
                            <a:srgbClr val="00B050"/>
                          </a:solidFill>
                          <a:latin typeface="Calibri" panose="020F0502020204030204" charset="0"/>
                          <a:cs typeface="Calibri" panose="020F0502020204030204" charset="0"/>
                        </a:rPr>
                        <a:t>0</a:t>
                      </a:r>
                      <a:r>
                        <a:rPr lang="en-US" sz="1800" b="1">
                          <a:solidFill>
                            <a:srgbClr val="00B050"/>
                          </a:solidFill>
                          <a:latin typeface="Calibri" panose="020F0502020204030204" charset="0"/>
                          <a:cs typeface="Calibri" panose="020F0502020204030204" charset="0"/>
                        </a:rPr>
                        <a:t>, q</a:t>
                      </a:r>
                      <a:r>
                        <a:rPr lang="en-GB" altLang="en-US" sz="1800" b="1">
                          <a:solidFill>
                            <a:srgbClr val="00B050"/>
                          </a:solidFill>
                          <a:latin typeface="Calibri" panose="020F0502020204030204" charset="0"/>
                          <a:cs typeface="Calibri" panose="020F0502020204030204" charset="0"/>
                        </a:rPr>
                        <a:t>2</a:t>
                      </a:r>
                      <a:r>
                        <a:rPr lang="en-US" sz="1800" b="1">
                          <a:solidFill>
                            <a:srgbClr val="00B050"/>
                          </a:solidFill>
                          <a:latin typeface="Calibri" panose="020F0502020204030204" charset="0"/>
                          <a:cs typeface="Calibri" panose="020F0502020204030204" charset="0"/>
                        </a:rPr>
                        <a:t>)</a:t>
                      </a:r>
                      <a:endParaRPr 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 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a:t>
                      </a:r>
                      <a:r>
                        <a:rPr lang="en-GB" altLang="en-US" sz="1800" b="0">
                          <a:latin typeface="Calibri" panose="020F0502020204030204" charset="0"/>
                          <a:cs typeface="Calibri" panose="020F0502020204030204" charset="0"/>
                        </a:rPr>
                        <a:t>3</a:t>
                      </a:r>
                      <a:r>
                        <a:rPr lang="en-US" sz="1800" b="0">
                          <a:latin typeface="Calibri" panose="020F0502020204030204" charset="0"/>
                          <a:cs typeface="Calibri" panose="020F0502020204030204" charset="0"/>
                        </a:rPr>
                        <a:t>, q</a:t>
                      </a:r>
                      <a:r>
                        <a:rPr lang="en-GB" altLang="en-US" sz="1800" b="0">
                          <a:latin typeface="Calibri" panose="020F0502020204030204" charset="0"/>
                          <a:cs typeface="Calibri" panose="020F0502020204030204" charset="0"/>
                        </a:rPr>
                        <a:t>4</a:t>
                      </a:r>
                      <a:r>
                        <a:rPr lang="en-US" sz="1800" b="0">
                          <a:latin typeface="Calibri" panose="020F0502020204030204" charset="0"/>
                          <a:cs typeface="Calibri" panose="020F0502020204030204" charset="0"/>
                        </a:rPr>
                        <a:t>)</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δ(q</a:t>
                      </a:r>
                      <a:r>
                        <a:rPr lang="en-GB" altLang="en-US" sz="1800" b="0">
                          <a:latin typeface="Calibri" panose="020F0502020204030204" charset="0"/>
                          <a:cs typeface="Calibri" panose="020F0502020204030204" charset="0"/>
                        </a:rPr>
                        <a:t>0</a:t>
                      </a:r>
                      <a:r>
                        <a:rPr lang="en-US" sz="1800" b="0">
                          <a:latin typeface="Calibri" panose="020F0502020204030204" charset="0"/>
                          <a:cs typeface="Calibri" panose="020F0502020204030204" charset="0"/>
                        </a:rPr>
                        <a:t>, a)= 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 and δ(q</a:t>
                      </a:r>
                      <a:r>
                        <a:rPr lang="en-GB" altLang="en-US" sz="1800" b="0">
                          <a:latin typeface="Calibri" panose="020F0502020204030204" charset="0"/>
                          <a:cs typeface="Calibri" panose="020F0502020204030204" charset="0"/>
                        </a:rPr>
                        <a:t>2</a:t>
                      </a:r>
                      <a:r>
                        <a:rPr lang="en-US" sz="1800" b="0">
                          <a:latin typeface="Calibri" panose="020F0502020204030204" charset="0"/>
                          <a:cs typeface="Calibri" panose="020F0502020204030204" charset="0"/>
                        </a:rPr>
                        <a:t>, a)= q</a:t>
                      </a:r>
                      <a:r>
                        <a:rPr lang="en-GB" altLang="en-US" sz="1800" b="0">
                          <a:latin typeface="Calibri" panose="020F0502020204030204" charset="0"/>
                          <a:cs typeface="Calibri" panose="020F0502020204030204" charset="0"/>
                        </a:rPr>
                        <a:t>1</a:t>
                      </a:r>
                      <a:r>
                        <a:rPr lang="en-US" sz="1800" b="0">
                          <a:latin typeface="Calibri" panose="020F0502020204030204" charset="0"/>
                          <a:cs typeface="Calibri" panose="020F0502020204030204" charset="0"/>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1</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1</a:t>
                      </a:r>
                      <a:r>
                        <a:rPr lang="en-US" sz="1800" b="1">
                          <a:solidFill>
                            <a:srgbClr val="FF0000"/>
                          </a:solidFill>
                          <a:latin typeface="Calibri" panose="020F0502020204030204" charset="0"/>
                          <a:cs typeface="Calibri" panose="020F0502020204030204" charset="0"/>
                        </a:rPr>
                        <a:t>)</a:t>
                      </a:r>
                      <a:r>
                        <a:rPr lang="en-GB" altLang="en-US" sz="1800" b="1">
                          <a:solidFill>
                            <a:srgbClr val="FF0000"/>
                          </a:solidFill>
                          <a:latin typeface="Calibri" panose="020F0502020204030204" charset="0"/>
                          <a:cs typeface="Calibri" panose="020F0502020204030204" charset="0"/>
                        </a:rPr>
                        <a:t> is</a:t>
                      </a:r>
                      <a:r>
                        <a:rPr lang="en-US" sz="1800" b="1">
                          <a:solidFill>
                            <a:srgbClr val="FF0000"/>
                          </a:solidFill>
                          <a:latin typeface="Calibri" panose="020F0502020204030204" charset="0"/>
                          <a:cs typeface="Calibri" panose="020F0502020204030204" charset="0"/>
                        </a:rPr>
                        <a:t> Not a Pair</a:t>
                      </a:r>
                      <a:endParaRPr lang="en-US" sz="1800" b="1">
                        <a:solidFill>
                          <a:srgbClr val="FF0000"/>
                        </a:solidFill>
                        <a:latin typeface="Calibri" panose="020F0502020204030204" charset="0"/>
                        <a:cs typeface="Calibri" panose="020F0502020204030204" charset="0"/>
                      </a:endParaRPr>
                    </a:p>
                    <a:p>
                      <a:pPr indent="0">
                        <a:buNone/>
                      </a:pPr>
                      <a:r>
                        <a:rPr lang="en-US" sz="1800" b="0">
                          <a:latin typeface="Calibri" panose="020F0502020204030204" charset="0"/>
                          <a:cs typeface="Calibri" panose="020F0502020204030204" charset="0"/>
                        </a:rPr>
                        <a:t>δ(q</a:t>
                      </a:r>
                      <a:r>
                        <a:rPr lang="en-GB" altLang="en-US" sz="1800" b="0">
                          <a:latin typeface="Calibri" panose="020F0502020204030204" charset="0"/>
                          <a:cs typeface="Calibri" panose="020F0502020204030204" charset="0"/>
                        </a:rPr>
                        <a:t>0</a:t>
                      </a:r>
                      <a:r>
                        <a:rPr lang="en-US" sz="1800" b="0">
                          <a:latin typeface="Calibri" panose="020F0502020204030204" charset="0"/>
                          <a:cs typeface="Calibri" panose="020F0502020204030204" charset="0"/>
                        </a:rPr>
                        <a:t>, </a:t>
                      </a:r>
                      <a:r>
                        <a:rPr lang="en-GB" altLang="en-US" sz="1800" b="0">
                          <a:latin typeface="Calibri" panose="020F0502020204030204" charset="0"/>
                          <a:cs typeface="Calibri" panose="020F0502020204030204" charset="0"/>
                        </a:rPr>
                        <a:t>b</a:t>
                      </a:r>
                      <a:r>
                        <a:rPr lang="en-US" sz="1800" b="0">
                          <a:latin typeface="Calibri" panose="020F0502020204030204" charset="0"/>
                          <a:cs typeface="Calibri" panose="020F0502020204030204" charset="0"/>
                        </a:rPr>
                        <a:t>)= q</a:t>
                      </a:r>
                      <a:r>
                        <a:rPr lang="en-GB" altLang="en-US" sz="1800" b="0">
                          <a:latin typeface="Calibri" panose="020F0502020204030204" charset="0"/>
                          <a:cs typeface="Calibri" panose="020F0502020204030204" charset="0"/>
                        </a:rPr>
                        <a:t>3</a:t>
                      </a:r>
                      <a:r>
                        <a:rPr lang="en-US" sz="1800" b="0">
                          <a:latin typeface="Calibri" panose="020F0502020204030204" charset="0"/>
                          <a:cs typeface="Calibri" panose="020F0502020204030204" charset="0"/>
                        </a:rPr>
                        <a:t> and δ(q</a:t>
                      </a:r>
                      <a:r>
                        <a:rPr lang="en-GB" altLang="en-US" sz="1800" b="0">
                          <a:latin typeface="Calibri" panose="020F0502020204030204" charset="0"/>
                          <a:cs typeface="Calibri" panose="020F0502020204030204" charset="0"/>
                        </a:rPr>
                        <a:t>2</a:t>
                      </a:r>
                      <a:r>
                        <a:rPr lang="en-US" sz="1800" b="0">
                          <a:latin typeface="Calibri" panose="020F0502020204030204" charset="0"/>
                          <a:cs typeface="Calibri" panose="020F0502020204030204" charset="0"/>
                        </a:rPr>
                        <a:t>, </a:t>
                      </a:r>
                      <a:r>
                        <a:rPr lang="en-GB" altLang="en-US" sz="1800" b="0">
                          <a:latin typeface="Calibri" panose="020F0502020204030204" charset="0"/>
                          <a:cs typeface="Calibri" panose="020F0502020204030204" charset="0"/>
                        </a:rPr>
                        <a:t>b</a:t>
                      </a:r>
                      <a:r>
                        <a:rPr lang="en-US" sz="1800" b="0">
                          <a:latin typeface="Calibri" panose="020F0502020204030204" charset="0"/>
                          <a:cs typeface="Calibri" panose="020F0502020204030204" charset="0"/>
                        </a:rPr>
                        <a:t>)= q</a:t>
                      </a:r>
                      <a:r>
                        <a:rPr lang="en-GB" altLang="en-US" sz="1800" b="0">
                          <a:latin typeface="Calibri" panose="020F0502020204030204" charset="0"/>
                          <a:cs typeface="Calibri" panose="020F0502020204030204" charset="0"/>
                        </a:rPr>
                        <a:t>4</a:t>
                      </a:r>
                      <a:r>
                        <a:rPr lang="en-US" sz="1800" b="0">
                          <a:latin typeface="Calibri" panose="020F0502020204030204" charset="0"/>
                          <a:cs typeface="Calibri" panose="020F0502020204030204" charset="0"/>
                        </a:rPr>
                        <a:t> </a:t>
                      </a:r>
                      <a:endParaRPr lang="en-US" sz="1800" b="0">
                        <a:latin typeface="Calibri" panose="020F0502020204030204" charset="0"/>
                        <a:cs typeface="Calibri" panose="020F0502020204030204" charset="0"/>
                      </a:endParaRPr>
                    </a:p>
                    <a:p>
                      <a:pPr algn="l">
                        <a:buClrTx/>
                        <a:buSzTx/>
                        <a:buFontTx/>
                        <a:buNone/>
                      </a:pPr>
                      <a:r>
                        <a:rPr lang="en-US" sz="1800" b="1">
                          <a:solidFill>
                            <a:srgbClr val="FF0000"/>
                          </a:solidFill>
                          <a:latin typeface="Arial" panose="020B0604020202020204" pitchFamily="34" charset="0"/>
                          <a:cs typeface="Arial" panose="020B0604020202020204" pitchFamily="34" charset="0"/>
                        </a:rPr>
                        <a:t>→</a:t>
                      </a:r>
                      <a:r>
                        <a:rPr lang="en-US" sz="1800" b="1">
                          <a:solidFill>
                            <a:srgbClr val="FF0000"/>
                          </a:solidFill>
                          <a:latin typeface="Calibri" panose="020F0502020204030204" charset="0"/>
                          <a:cs typeface="Calibri" panose="020F0502020204030204" charset="0"/>
                        </a:rPr>
                        <a:t>Pair is (q</a:t>
                      </a:r>
                      <a:r>
                        <a:rPr lang="en-GB" altLang="en-US" sz="1800" b="1">
                          <a:solidFill>
                            <a:srgbClr val="FF0000"/>
                          </a:solidFill>
                          <a:latin typeface="Calibri" panose="020F0502020204030204" charset="0"/>
                          <a:cs typeface="Calibri" panose="020F0502020204030204" charset="0"/>
                        </a:rPr>
                        <a:t>3</a:t>
                      </a:r>
                      <a:r>
                        <a:rPr lang="en-US" sz="1800" b="1">
                          <a:solidFill>
                            <a:srgbClr val="FF0000"/>
                          </a:solidFill>
                          <a:latin typeface="Calibri" panose="020F0502020204030204" charset="0"/>
                          <a:cs typeface="Calibri" panose="020F0502020204030204" charset="0"/>
                        </a:rPr>
                        <a:t>,q</a:t>
                      </a:r>
                      <a:r>
                        <a:rPr lang="en-GB" altLang="en-US" sz="1800" b="1">
                          <a:solidFill>
                            <a:srgbClr val="FF0000"/>
                          </a:solidFill>
                          <a:latin typeface="Calibri" panose="020F0502020204030204" charset="0"/>
                          <a:cs typeface="Calibri" panose="020F0502020204030204" charset="0"/>
                        </a:rPr>
                        <a:t>4</a:t>
                      </a: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sym typeface="+mn-ea"/>
                        </a:rPr>
                        <a:t>is Marked so </a:t>
                      </a:r>
                      <a:r>
                        <a:rPr lang="en-GB" altLang="en-US" sz="1800" b="1">
                          <a:solidFill>
                            <a:srgbClr val="00B050"/>
                          </a:solidFill>
                          <a:latin typeface="Calibri" panose="020F0502020204030204" charset="0"/>
                          <a:cs typeface="Calibri" panose="020F0502020204030204" charset="0"/>
                          <a:sym typeface="+mn-ea"/>
                        </a:rPr>
                        <a:t>(q0, q2) is Marked</a:t>
                      </a:r>
                      <a:endParaRPr lang="en-GB" altLang="en-US" sz="1800" b="1">
                        <a:solidFill>
                          <a:srgbClr val="00B050"/>
                        </a:solidFill>
                        <a:latin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7280">
                <a:tc>
                  <a:txBody>
                    <a:bodyPr/>
                    <a:p>
                      <a:pPr indent="0">
                        <a:buNone/>
                      </a:pPr>
                      <a:r>
                        <a:rPr lang="en-GB" altLang="en-US" sz="1800" b="1">
                          <a:solidFill>
                            <a:srgbClr val="00B050"/>
                          </a:solidFill>
                          <a:latin typeface="Calibri" panose="020F0502020204030204" charset="0"/>
                          <a:ea typeface="Calibri" panose="020F0502020204030204" charset="0"/>
                          <a:cs typeface="Calibri" panose="020F0502020204030204" charset="0"/>
                        </a:rPr>
                        <a:t>(q0, q3)</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1800" b="0">
                          <a:latin typeface="Calibri" panose="020F0502020204030204" charset="0"/>
                          <a:ea typeface="Calibri" panose="020F0502020204030204" charset="0"/>
                          <a:cs typeface="Calibri" panose="020F0502020204030204" charset="0"/>
                        </a:rPr>
                        <a:t>(q1, q2)</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1800" b="0">
                          <a:latin typeface="Calibri" panose="020F0502020204030204" charset="0"/>
                          <a:ea typeface="Calibri" panose="020F0502020204030204" charset="0"/>
                          <a:cs typeface="Calibri" panose="020F0502020204030204" charset="0"/>
                        </a:rPr>
                        <a:t>(q3, q4)</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0</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1</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 Not </a:t>
                      </a:r>
                      <a:r>
                        <a:rPr lang="en-GB" altLang="en-US" sz="1800" b="1">
                          <a:solidFill>
                            <a:srgbClr val="FF0000"/>
                          </a:solidFill>
                          <a:latin typeface="Calibri" panose="020F0502020204030204" charset="0"/>
                          <a:cs typeface="Calibri" panose="020F0502020204030204" charset="0"/>
                          <a:sym typeface="+mn-ea"/>
                        </a:rPr>
                        <a:t>Marked</a:t>
                      </a:r>
                      <a:endParaRPr lang="en-US" sz="1800" b="1">
                        <a:solidFill>
                          <a:srgbClr val="FF0000"/>
                        </a:solidFill>
                        <a:latin typeface="Calibri" panose="020F0502020204030204" charset="0"/>
                        <a:cs typeface="Calibri" panose="020F0502020204030204" charset="0"/>
                      </a:endParaRPr>
                    </a:p>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0</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3</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Marked so </a:t>
                      </a:r>
                      <a:r>
                        <a:rPr lang="en-GB" altLang="en-US" sz="1800" b="1">
                          <a:solidFill>
                            <a:srgbClr val="00B050"/>
                          </a:solidFill>
                          <a:latin typeface="Calibri" panose="020F0502020204030204" charset="0"/>
                          <a:cs typeface="Calibri" panose="020F0502020204030204" charset="0"/>
                          <a:sym typeface="+mn-ea"/>
                        </a:rPr>
                        <a:t>(q0, q3) is Marked</a:t>
                      </a:r>
                      <a:endParaRPr lang="en-GB" altLang="en-US" sz="1800" b="1">
                        <a:solidFill>
                          <a:srgbClr val="00B050"/>
                        </a:solidFill>
                        <a:latin typeface="Calibri" panose="020F0502020204030204" charset="0"/>
                        <a:ea typeface="Calibri" panose="020F0502020204030204" charset="0"/>
                        <a:cs typeface="Calibri" panose="020F0502020204030204" charset="0"/>
                        <a:sym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97280">
                <a:tc>
                  <a:txBody>
                    <a:bodyPr/>
                    <a:p>
                      <a:pPr indent="0">
                        <a:buNone/>
                      </a:pPr>
                      <a:r>
                        <a:rPr lang="en-GB" altLang="en-US" sz="1800" b="0">
                          <a:latin typeface="Calibri" panose="020F0502020204030204" charset="0"/>
                          <a:ea typeface="Calibri" panose="020F0502020204030204" charset="0"/>
                          <a:cs typeface="Calibri" panose="020F0502020204030204" charset="0"/>
                        </a:rPr>
                        <a:t>(q1, q2)</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1800" b="0">
                          <a:latin typeface="Calibri" panose="020F0502020204030204" charset="0"/>
                          <a:ea typeface="Calibri" panose="020F0502020204030204" charset="0"/>
                          <a:cs typeface="Calibri" panose="020F0502020204030204" charset="0"/>
                        </a:rPr>
                        <a:t>(q1, q2)</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1800" b="0">
                          <a:latin typeface="Calibri" panose="020F0502020204030204" charset="0"/>
                          <a:ea typeface="Calibri" panose="020F0502020204030204" charset="0"/>
                          <a:cs typeface="Calibri" panose="020F0502020204030204" charset="0"/>
                        </a:rPr>
                        <a:t>(q4, q4)</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1</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a:t>
                      </a:r>
                      <a:r>
                        <a:rPr lang="en-US" sz="1800" b="1">
                          <a:solidFill>
                            <a:srgbClr val="FF0000"/>
                          </a:solidFill>
                          <a:latin typeface="Calibri" panose="020F0502020204030204" charset="0"/>
                          <a:cs typeface="Calibri" panose="020F0502020204030204" charset="0"/>
                          <a:sym typeface="+mn-ea"/>
                        </a:rPr>
                        <a:t>Not </a:t>
                      </a:r>
                      <a:r>
                        <a:rPr lang="en-GB" altLang="en-US" sz="1800" b="1">
                          <a:solidFill>
                            <a:srgbClr val="FF0000"/>
                          </a:solidFill>
                          <a:latin typeface="Calibri" panose="020F0502020204030204" charset="0"/>
                          <a:cs typeface="Calibri" panose="020F0502020204030204" charset="0"/>
                          <a:sym typeface="+mn-ea"/>
                        </a:rPr>
                        <a:t>Marked</a:t>
                      </a:r>
                      <a:endParaRPr lang="en-US" sz="1800" b="1">
                        <a:solidFill>
                          <a:srgbClr val="FF0000"/>
                        </a:solidFill>
                        <a:latin typeface="Calibri" panose="020F0502020204030204" charset="0"/>
                        <a:cs typeface="Calibri" panose="020F0502020204030204" charset="0"/>
                      </a:endParaRPr>
                    </a:p>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Not a Pair</a:t>
                      </a: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102995">
                <a:tc>
                  <a:txBody>
                    <a:bodyPr/>
                    <a:p>
                      <a:pPr indent="0">
                        <a:buNone/>
                      </a:pPr>
                      <a:r>
                        <a:rPr lang="en-GB" altLang="en-US" sz="1800" b="0">
                          <a:latin typeface="Calibri" panose="020F0502020204030204" charset="0"/>
                          <a:ea typeface="Calibri" panose="020F0502020204030204" charset="0"/>
                          <a:cs typeface="Calibri" panose="020F0502020204030204" charset="0"/>
                        </a:rPr>
                        <a:t>(q1, q3)</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1800" b="0">
                          <a:latin typeface="Calibri" panose="020F0502020204030204" charset="0"/>
                          <a:ea typeface="Calibri" panose="020F0502020204030204" charset="0"/>
                          <a:cs typeface="Calibri" panose="020F0502020204030204" charset="0"/>
                        </a:rPr>
                        <a:t>(q2, q2)</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1800" b="0">
                          <a:latin typeface="Calibri" panose="020F0502020204030204" charset="0"/>
                          <a:ea typeface="Calibri" panose="020F0502020204030204" charset="0"/>
                          <a:cs typeface="Calibri" panose="020F0502020204030204" charset="0"/>
                        </a:rPr>
                        <a:t>(q4, q4)</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a:t>
                      </a:r>
                      <a:r>
                        <a:rPr lang="en-US" sz="1800" b="1">
                          <a:solidFill>
                            <a:srgbClr val="FF0000"/>
                          </a:solidFill>
                          <a:latin typeface="Calibri" panose="020F0502020204030204" charset="0"/>
                          <a:cs typeface="Calibri" panose="020F0502020204030204" charset="0"/>
                          <a:sym typeface="+mn-ea"/>
                        </a:rPr>
                        <a:t>Not </a:t>
                      </a:r>
                      <a:r>
                        <a:rPr lang="en-GB" altLang="en-US" sz="1800" b="1">
                          <a:solidFill>
                            <a:srgbClr val="FF0000"/>
                          </a:solidFill>
                          <a:latin typeface="Calibri" panose="020F0502020204030204" charset="0"/>
                          <a:cs typeface="Calibri" panose="020F0502020204030204" charset="0"/>
                          <a:sym typeface="+mn-ea"/>
                        </a:rPr>
                        <a:t>pair</a:t>
                      </a:r>
                      <a:endParaRPr lang="en-US" sz="1800" b="1">
                        <a:solidFill>
                          <a:srgbClr val="FF0000"/>
                        </a:solidFill>
                        <a:latin typeface="Calibri" panose="020F0502020204030204" charset="0"/>
                        <a:cs typeface="Calibri" panose="020F0502020204030204" charset="0"/>
                      </a:endParaRPr>
                    </a:p>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Not a Pair </a:t>
                      </a: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371600">
                <a:tc>
                  <a:txBody>
                    <a:bodyPr/>
                    <a:p>
                      <a:pPr indent="0">
                        <a:buNone/>
                      </a:pPr>
                      <a:r>
                        <a:rPr lang="en-GB" altLang="en-US" sz="1800" b="0">
                          <a:latin typeface="Calibri" panose="020F0502020204030204" charset="0"/>
                          <a:ea typeface="Calibri" panose="020F0502020204030204" charset="0"/>
                          <a:cs typeface="Calibri" panose="020F0502020204030204" charset="0"/>
                        </a:rPr>
                        <a:t>(q2, q3)</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1800" b="0">
                          <a:latin typeface="Calibri" panose="020F0502020204030204" charset="0"/>
                          <a:ea typeface="Calibri" panose="020F0502020204030204" charset="0"/>
                          <a:cs typeface="Calibri" panose="020F0502020204030204" charset="0"/>
                        </a:rPr>
                        <a:t>(q1, q2)</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1800" b="0">
                          <a:latin typeface="Calibri" panose="020F0502020204030204" charset="0"/>
                          <a:ea typeface="Calibri" panose="020F0502020204030204" charset="0"/>
                          <a:cs typeface="Calibri" panose="020F0502020204030204" charset="0"/>
                        </a:rPr>
                        <a:t>(q4, q4)</a:t>
                      </a:r>
                      <a:endParaRPr lang="en-GB" alt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1</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 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1</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2</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Not Marked</a:t>
                      </a:r>
                      <a:endParaRPr lang="en-US" sz="1800" b="1">
                        <a:solidFill>
                          <a:srgbClr val="FF0000"/>
                        </a:solidFill>
                        <a:latin typeface="Calibri" panose="020F0502020204030204" charset="0"/>
                        <a:cs typeface="Calibri" panose="020F0502020204030204" charset="0"/>
                      </a:endParaRPr>
                    </a:p>
                    <a:p>
                      <a:pPr indent="0">
                        <a:buNone/>
                      </a:pPr>
                      <a:r>
                        <a:rPr lang="en-US" sz="1800">
                          <a:latin typeface="Calibri" panose="020F0502020204030204" charset="0"/>
                          <a:cs typeface="Calibri" panose="020F0502020204030204" charset="0"/>
                          <a:sym typeface="+mn-ea"/>
                        </a:rPr>
                        <a:t>δ(q</a:t>
                      </a:r>
                      <a:r>
                        <a:rPr lang="en-GB" altLang="en-US" sz="1800">
                          <a:latin typeface="Calibri" panose="020F0502020204030204" charset="0"/>
                          <a:cs typeface="Calibri" panose="020F0502020204030204" charset="0"/>
                          <a:sym typeface="+mn-ea"/>
                        </a:rPr>
                        <a:t>2</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and δ(q</a:t>
                      </a:r>
                      <a:r>
                        <a:rPr lang="en-GB" altLang="en-US" sz="1800">
                          <a:latin typeface="Calibri" panose="020F0502020204030204" charset="0"/>
                          <a:cs typeface="Calibri" panose="020F0502020204030204" charset="0"/>
                          <a:sym typeface="+mn-ea"/>
                        </a:rPr>
                        <a:t>3</a:t>
                      </a:r>
                      <a:r>
                        <a:rPr lang="en-US" sz="1800">
                          <a:latin typeface="Calibri" panose="020F0502020204030204" charset="0"/>
                          <a:cs typeface="Calibri" panose="020F0502020204030204" charset="0"/>
                          <a:sym typeface="+mn-ea"/>
                        </a:rPr>
                        <a:t>, </a:t>
                      </a:r>
                      <a:r>
                        <a:rPr lang="en-GB" altLang="en-US" sz="1800">
                          <a:latin typeface="Calibri" panose="020F0502020204030204" charset="0"/>
                          <a:cs typeface="Calibri" panose="020F0502020204030204" charset="0"/>
                          <a:sym typeface="+mn-ea"/>
                        </a:rPr>
                        <a:t>b</a:t>
                      </a:r>
                      <a:r>
                        <a:rPr lang="en-US" sz="1800">
                          <a:latin typeface="Calibri" panose="020F0502020204030204" charset="0"/>
                          <a:cs typeface="Calibri" panose="020F0502020204030204" charset="0"/>
                          <a:sym typeface="+mn-ea"/>
                        </a:rPr>
                        <a:t>)= q</a:t>
                      </a:r>
                      <a:r>
                        <a:rPr lang="en-GB" altLang="en-US" sz="1800">
                          <a:latin typeface="Calibri" panose="020F0502020204030204" charset="0"/>
                          <a:cs typeface="Calibri" panose="020F0502020204030204" charset="0"/>
                          <a:sym typeface="+mn-ea"/>
                        </a:rPr>
                        <a:t>4</a:t>
                      </a:r>
                      <a:r>
                        <a:rPr lang="en-US" sz="1800">
                          <a:latin typeface="Calibri" panose="020F0502020204030204" charset="0"/>
                          <a:cs typeface="Calibri" panose="020F0502020204030204" charset="0"/>
                          <a:sym typeface="+mn-ea"/>
                        </a:rPr>
                        <a:t> </a:t>
                      </a:r>
                      <a:endParaRPr lang="en-US" sz="1800" b="0">
                        <a:latin typeface="Calibri" panose="020F0502020204030204" charset="0"/>
                        <a:cs typeface="Calibri" panose="020F0502020204030204" charset="0"/>
                      </a:endParaRPr>
                    </a:p>
                    <a:p>
                      <a:pPr indent="0">
                        <a:buNone/>
                      </a:pPr>
                      <a:r>
                        <a:rPr lang="en-US" sz="1800" b="1">
                          <a:solidFill>
                            <a:srgbClr val="FF0000"/>
                          </a:solidFill>
                          <a:latin typeface="Arial" panose="020B0604020202020204" pitchFamily="34" charset="0"/>
                          <a:cs typeface="Arial" panose="020B0604020202020204" pitchFamily="34" charset="0"/>
                          <a:sym typeface="+mn-ea"/>
                        </a:rPr>
                        <a:t>→</a:t>
                      </a:r>
                      <a:r>
                        <a:rPr lang="en-US" sz="1800" b="1">
                          <a:solidFill>
                            <a:srgbClr val="FF0000"/>
                          </a:solidFill>
                          <a:latin typeface="Calibri" panose="020F0502020204030204" charset="0"/>
                          <a:cs typeface="Calibri" panose="020F0502020204030204" charset="0"/>
                          <a:sym typeface="+mn-ea"/>
                        </a:rPr>
                        <a:t>Pair is (q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,q</a:t>
                      </a:r>
                      <a:r>
                        <a:rPr lang="en-GB" altLang="en-US" sz="1800" b="1">
                          <a:solidFill>
                            <a:srgbClr val="FF0000"/>
                          </a:solidFill>
                          <a:latin typeface="Calibri" panose="020F0502020204030204" charset="0"/>
                          <a:cs typeface="Calibri" panose="020F0502020204030204" charset="0"/>
                          <a:sym typeface="+mn-ea"/>
                        </a:rPr>
                        <a:t>4</a:t>
                      </a:r>
                      <a:r>
                        <a:rPr lang="en-US" sz="1800" b="1">
                          <a:solidFill>
                            <a:srgbClr val="FF0000"/>
                          </a:solidFill>
                          <a:latin typeface="Calibri" panose="020F0502020204030204" charset="0"/>
                          <a:cs typeface="Calibri" panose="020F0502020204030204" charset="0"/>
                          <a:sym typeface="+mn-ea"/>
                        </a:rPr>
                        <a:t>) </a:t>
                      </a:r>
                      <a:r>
                        <a:rPr lang="en-GB" altLang="en-US" sz="1800" b="1">
                          <a:solidFill>
                            <a:srgbClr val="FF0000"/>
                          </a:solidFill>
                          <a:latin typeface="Calibri" panose="020F0502020204030204" charset="0"/>
                          <a:cs typeface="Calibri" panose="020F0502020204030204" charset="0"/>
                          <a:sym typeface="+mn-ea"/>
                        </a:rPr>
                        <a:t>is Not a Pair </a:t>
                      </a:r>
                      <a:endParaRPr lang="en-US" sz="1800" b="1">
                        <a:solidFill>
                          <a:srgbClr val="FF0000"/>
                        </a:solidFill>
                        <a:latin typeface="Calibri" panose="020F0502020204030204" charset="0"/>
                        <a:ea typeface="Calibri" panose="020F0502020204030204" charset="0"/>
                        <a:cs typeface="Calibri" panose="020F0502020204030204" charset="0"/>
                      </a:endParaRPr>
                    </a:p>
                    <a:p>
                      <a:pPr indent="0">
                        <a:buNone/>
                      </a:pPr>
                      <a:endParaRPr 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5" name="Table 4"/>
          <p:cNvGraphicFramePr/>
          <p:nvPr/>
        </p:nvGraphicFramePr>
        <p:xfrm>
          <a:off x="8879840" y="603885"/>
          <a:ext cx="3067050" cy="1685925"/>
        </p:xfrm>
        <a:graphic>
          <a:graphicData uri="http://schemas.openxmlformats.org/drawingml/2006/table">
            <a:tbl>
              <a:tblPr/>
              <a:tblGrid>
                <a:gridCol w="469265"/>
                <a:gridCol w="639445"/>
                <a:gridCol w="646430"/>
                <a:gridCol w="610235"/>
                <a:gridCol w="701675"/>
              </a:tblGrid>
              <a:tr h="306070">
                <a:tc>
                  <a:txBody>
                    <a:bodyPr/>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T cap="flat">
                      <a:noFill/>
                    </a:lnT>
                    <a:lnB cap="flat">
                      <a:noFill/>
                    </a:lnB>
                  </a:tcPr>
                </a:tc>
                <a:tc hMerge="1">
                  <a:tcPr>
                    <a:lnR cap="flat">
                      <a:noFill/>
                    </a:lnR>
                    <a:lnT cap="flat">
                      <a:noFill/>
                    </a:lnT>
                    <a:lnB cap="flat">
                      <a:noFill/>
                    </a:lnB>
                  </a:tcPr>
                </a:tc>
              </a:tr>
              <a:tr h="296545">
                <a:tc>
                  <a:txBody>
                    <a:bodyPr/>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B050"/>
                          </a:solidFill>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R cap="flat">
                      <a:noFill/>
                    </a:lnR>
                    <a:lnT cap="flat">
                      <a:noFill/>
                    </a:lnT>
                    <a:lnB cap="flat">
                      <a:noFill/>
                    </a:lnB>
                  </a:tcPr>
                </a:tc>
              </a:tr>
              <a:tr h="265430">
                <a:tc>
                  <a:txBody>
                    <a:bodyPr/>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314325">
                <a:tc>
                  <a:txBody>
                    <a:bodyPr/>
                    <a:p>
                      <a:pPr indent="0">
                        <a:buNone/>
                      </a:pPr>
                      <a:r>
                        <a:rPr lang="en-US" sz="1800" b="0">
                          <a:latin typeface="Calibri" panose="020F0502020204030204" charset="0"/>
                          <a:cs typeface="Calibri" panose="020F0502020204030204" charset="0"/>
                        </a:rPr>
                        <a:t>q4</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5735">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 name="Text Box 10"/>
          <p:cNvSpPr txBox="1"/>
          <p:nvPr/>
        </p:nvSpPr>
        <p:spPr>
          <a:xfrm>
            <a:off x="10405110" y="570230"/>
            <a:ext cx="1938655" cy="368300"/>
          </a:xfrm>
          <a:prstGeom prst="rect">
            <a:avLst/>
          </a:prstGeom>
          <a:noFill/>
        </p:spPr>
        <p:txBody>
          <a:bodyPr wrap="square" rtlCol="0">
            <a:spAutoFit/>
          </a:bodyPr>
          <a:p>
            <a:r>
              <a:rPr lang="en-GB" altLang="en-US"/>
              <a:t> </a:t>
            </a:r>
            <a:r>
              <a:rPr lang="en-GB" altLang="en-US" b="1">
                <a:solidFill>
                  <a:srgbClr val="0070C0"/>
                </a:solidFill>
                <a:latin typeface="Arial" panose="020B0604020202020204" pitchFamily="34" charset="0"/>
                <a:cs typeface="Arial" panose="020B0604020202020204" pitchFamily="34" charset="0"/>
              </a:rPr>
              <a:t>←</a:t>
            </a:r>
            <a:r>
              <a:rPr lang="en-GB" altLang="en-US" b="1">
                <a:solidFill>
                  <a:srgbClr val="0070C0"/>
                </a:solidFill>
              </a:rPr>
              <a:t>FIGURE - 4</a:t>
            </a:r>
            <a:endParaRPr lang="en-GB" altLang="en-US" b="1">
              <a:solidFill>
                <a:srgbClr val="0070C0"/>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38125" y="205105"/>
            <a:ext cx="6096000" cy="6000750"/>
          </a:xfrm>
          <a:prstGeom prst="rect">
            <a:avLst/>
          </a:prstGeom>
          <a:noFill/>
        </p:spPr>
        <p:txBody>
          <a:bodyPr wrap="square" rtlCol="0" anchor="t">
            <a:spAutoFit/>
          </a:bodyPr>
          <a:p>
            <a:r>
              <a:rPr lang="en-GB" altLang="en-US" sz="2400" b="1">
                <a:solidFill>
                  <a:srgbClr val="FF0000"/>
                </a:solidFill>
                <a:sym typeface="+mn-ea"/>
              </a:rPr>
              <a:t>Step-4.</a:t>
            </a:r>
            <a:endParaRPr lang="en-GB" altLang="en-US" sz="2400" b="1">
              <a:solidFill>
                <a:srgbClr val="FF0000"/>
              </a:solidFill>
            </a:endParaRPr>
          </a:p>
          <a:p>
            <a:pPr marL="673735" indent="-327660">
              <a:buFont typeface="Arial" panose="020B0604020202020204" pitchFamily="34" charset="0"/>
              <a:buChar char="•"/>
            </a:pPr>
            <a:r>
              <a:rPr lang="en-GB" altLang="en-US" sz="2400">
                <a:sym typeface="+mn-ea"/>
              </a:rPr>
              <a:t> Find the minimized DFA . It is clear from the  table shown in the </a:t>
            </a:r>
            <a:r>
              <a:rPr lang="en-GB" altLang="en-US" sz="2400" b="1">
                <a:solidFill>
                  <a:srgbClr val="0070C0"/>
                </a:solidFill>
                <a:sym typeface="+mn-ea"/>
              </a:rPr>
              <a:t>Figure -4</a:t>
            </a:r>
            <a:r>
              <a:rPr lang="en-GB" altLang="en-US" sz="2400">
                <a:sym typeface="+mn-ea"/>
              </a:rPr>
              <a:t> that the pairs </a:t>
            </a:r>
            <a:r>
              <a:rPr lang="en-GB" altLang="en-US" sz="2400" b="1">
                <a:solidFill>
                  <a:srgbClr val="FF0000"/>
                </a:solidFill>
                <a:sym typeface="+mn-ea"/>
              </a:rPr>
              <a:t>(q1, q2)</a:t>
            </a:r>
            <a:r>
              <a:rPr lang="en-GB" altLang="en-US" sz="2400">
                <a:sym typeface="+mn-ea"/>
              </a:rPr>
              <a:t> , </a:t>
            </a:r>
            <a:r>
              <a:rPr lang="en-GB" altLang="en-US" sz="2400" b="1">
                <a:solidFill>
                  <a:srgbClr val="FF0000"/>
                </a:solidFill>
                <a:sym typeface="+mn-ea"/>
              </a:rPr>
              <a:t>(q1, q3) and (q2, q3)</a:t>
            </a:r>
            <a:r>
              <a:rPr lang="en-GB" altLang="en-US" sz="2400">
                <a:sym typeface="+mn-ea"/>
              </a:rPr>
              <a:t> are not marked and hence they are all Indistingwishable States. </a:t>
            </a:r>
            <a:endParaRPr lang="en-GB" altLang="en-US" sz="2400"/>
          </a:p>
          <a:p>
            <a:pPr marL="683895" indent="-366395">
              <a:buFont typeface="Arial" panose="020B0604020202020204" pitchFamily="34" charset="0"/>
              <a:buChar char="•"/>
            </a:pPr>
            <a:r>
              <a:rPr lang="en-GB" altLang="en-US" sz="2400">
                <a:sym typeface="+mn-ea"/>
              </a:rPr>
              <a:t>These can be combined as one state. Further, by applying equivalnce property all q1, q2, q3 are indistingwishable and hence all three can be combined - (q1,q2,q3), as One state</a:t>
            </a:r>
            <a:endParaRPr lang="en-GB" altLang="en-US" sz="2400"/>
          </a:p>
          <a:p>
            <a:pPr marL="673735"/>
            <a:r>
              <a:rPr lang="en-GB" altLang="en-US" sz="2400">
                <a:sym typeface="+mn-ea"/>
              </a:rPr>
              <a:t>Finaly minimized DFA has only three states  - </a:t>
            </a:r>
            <a:r>
              <a:rPr lang="en-GB" altLang="en-US" sz="2400" b="1">
                <a:solidFill>
                  <a:srgbClr val="FF0000"/>
                </a:solidFill>
                <a:sym typeface="+mn-ea"/>
              </a:rPr>
              <a:t>(q0), </a:t>
            </a:r>
            <a:r>
              <a:rPr lang="en-GB" altLang="en-US" sz="2400" b="1">
                <a:solidFill>
                  <a:srgbClr val="FF0000"/>
                </a:solidFill>
                <a:latin typeface="Arial" panose="020B0604020202020204" pitchFamily="34" charset="0"/>
                <a:cs typeface="Arial" panose="020B0604020202020204" pitchFamily="34" charset="0"/>
                <a:sym typeface="+mn-ea"/>
              </a:rPr>
              <a:t>(</a:t>
            </a:r>
            <a:r>
              <a:rPr lang="en-GB" altLang="en-US" sz="2400" b="1">
                <a:solidFill>
                  <a:srgbClr val="FF0000"/>
                </a:solidFill>
                <a:sym typeface="+mn-ea"/>
              </a:rPr>
              <a:t>q1, q2, q3)</a:t>
            </a:r>
            <a:r>
              <a:rPr lang="en-GB" altLang="en-US" sz="2400">
                <a:sym typeface="+mn-ea"/>
              </a:rPr>
              <a:t> </a:t>
            </a:r>
            <a:r>
              <a:rPr lang="en-GB" altLang="en-US" sz="2400">
                <a:latin typeface="Arial" panose="020B0604020202020204" pitchFamily="34" charset="0"/>
                <a:cs typeface="Arial" panose="020B0604020202020204" pitchFamily="34" charset="0"/>
                <a:sym typeface="+mn-ea"/>
              </a:rPr>
              <a:t>and </a:t>
            </a:r>
            <a:r>
              <a:rPr lang="en-GB" altLang="en-US" sz="2400" b="1">
                <a:solidFill>
                  <a:srgbClr val="FF0000"/>
                </a:solidFill>
                <a:sym typeface="+mn-ea"/>
              </a:rPr>
              <a:t>(q4)</a:t>
            </a:r>
            <a:r>
              <a:rPr lang="en-GB" altLang="en-US" sz="2400">
                <a:latin typeface="Arial" panose="020B0604020202020204" pitchFamily="34" charset="0"/>
                <a:cs typeface="Arial" panose="020B0604020202020204" pitchFamily="34" charset="0"/>
                <a:sym typeface="+mn-ea"/>
              </a:rPr>
              <a:t>. </a:t>
            </a:r>
            <a:endParaRPr lang="en-GB" altLang="en-US" sz="2400">
              <a:latin typeface="Arial" panose="020B0604020202020204" pitchFamily="34" charset="0"/>
              <a:cs typeface="Arial" panose="020B0604020202020204" pitchFamily="34" charset="0"/>
            </a:endParaRPr>
          </a:p>
          <a:p>
            <a:pPr marL="703580" indent="-356870">
              <a:buFont typeface="Arial" panose="020B0604020202020204" pitchFamily="34" charset="0"/>
              <a:buChar char="•"/>
            </a:pPr>
            <a:r>
              <a:rPr lang="en-GB" altLang="en-US" sz="2400">
                <a:latin typeface="Arial" panose="020B0604020202020204" pitchFamily="34" charset="0"/>
                <a:cs typeface="Arial" panose="020B0604020202020204" pitchFamily="34" charset="0"/>
                <a:sym typeface="+mn-ea"/>
              </a:rPr>
              <a:t>Its </a:t>
            </a:r>
            <a:r>
              <a:rPr lang="en-GB" altLang="en-US" sz="2400" b="1">
                <a:solidFill>
                  <a:srgbClr val="0070C0"/>
                </a:solidFill>
                <a:sym typeface="+mn-ea"/>
              </a:rPr>
              <a:t>trasitions -  </a:t>
            </a:r>
            <a:r>
              <a:rPr lang="en-GB" altLang="en-US" sz="2400" b="1">
                <a:solidFill>
                  <a:srgbClr val="0070C0"/>
                </a:solidFill>
                <a:sym typeface="+mn-ea"/>
              </a:rPr>
              <a:t>δ </a:t>
            </a:r>
            <a:r>
              <a:rPr lang="en-GB" altLang="en-US" sz="2400">
                <a:latin typeface="Calibri" panose="020F0502020204030204" charset="0"/>
                <a:cs typeface="Calibri" panose="020F0502020204030204" charset="0"/>
                <a:sym typeface="+mn-ea"/>
              </a:rPr>
              <a:t>is obtained by consulting </a:t>
            </a:r>
            <a:r>
              <a:rPr lang="en-GB" altLang="en-US" sz="2400" b="1">
                <a:solidFill>
                  <a:srgbClr val="0070C0"/>
                </a:solidFill>
                <a:sym typeface="+mn-ea"/>
              </a:rPr>
              <a:t>Original DFA.</a:t>
            </a:r>
            <a:r>
              <a:rPr lang="en-GB" altLang="en-US" sz="2400">
                <a:latin typeface="Calibri" panose="020F0502020204030204" charset="0"/>
                <a:cs typeface="Calibri" panose="020F0502020204030204" charset="0"/>
                <a:sym typeface="+mn-ea"/>
              </a:rPr>
              <a:t> </a:t>
            </a:r>
            <a:endParaRPr lang="en-GB" altLang="en-US" sz="2400">
              <a:latin typeface="Calibri" panose="020F0502020204030204" charset="0"/>
              <a:cs typeface="Calibri" panose="020F0502020204030204" charset="0"/>
              <a:sym typeface="+mn-ea"/>
            </a:endParaRPr>
          </a:p>
          <a:p>
            <a:pPr marL="688975" indent="-342900">
              <a:buFont typeface="Arial" panose="020B0604020202020204" pitchFamily="34" charset="0"/>
              <a:buChar char="•"/>
            </a:pPr>
            <a:r>
              <a:rPr lang="en-GB" altLang="en-US" sz="2400">
                <a:latin typeface="Calibri" panose="020F0502020204030204" charset="0"/>
                <a:cs typeface="Calibri" panose="020F0502020204030204" charset="0"/>
                <a:sym typeface="+mn-ea"/>
              </a:rPr>
              <a:t>Transition Table is shown in </a:t>
            </a:r>
            <a:r>
              <a:rPr lang="en-GB" altLang="en-US" sz="2400" b="1">
                <a:solidFill>
                  <a:srgbClr val="0070C0"/>
                </a:solidFill>
                <a:sym typeface="+mn-ea"/>
              </a:rPr>
              <a:t>Figure -5</a:t>
            </a:r>
            <a:endParaRPr lang="en-GB" altLang="en-US" sz="2400" b="1">
              <a:solidFill>
                <a:srgbClr val="0070C0"/>
              </a:solidFill>
              <a:sym typeface="+mn-ea"/>
            </a:endParaRPr>
          </a:p>
        </p:txBody>
      </p:sp>
      <p:graphicFrame>
        <p:nvGraphicFramePr>
          <p:cNvPr id="5" name="Table 4"/>
          <p:cNvGraphicFramePr/>
          <p:nvPr/>
        </p:nvGraphicFramePr>
        <p:xfrm>
          <a:off x="8879840" y="603885"/>
          <a:ext cx="3067050" cy="1685925"/>
        </p:xfrm>
        <a:graphic>
          <a:graphicData uri="http://schemas.openxmlformats.org/drawingml/2006/table">
            <a:tbl>
              <a:tblPr/>
              <a:tblGrid>
                <a:gridCol w="469265"/>
                <a:gridCol w="639445"/>
                <a:gridCol w="646430"/>
                <a:gridCol w="610235"/>
                <a:gridCol w="701675"/>
              </a:tblGrid>
              <a:tr h="306070">
                <a:tc>
                  <a:txBody>
                    <a:bodyPr/>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3">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T cap="flat">
                      <a:noFill/>
                    </a:lnT>
                    <a:lnB cap="flat">
                      <a:noFill/>
                    </a:lnB>
                  </a:tcPr>
                </a:tc>
                <a:tc hMerge="1">
                  <a:tcPr>
                    <a:lnR cap="flat">
                      <a:noFill/>
                    </a:lnR>
                    <a:lnT cap="flat">
                      <a:noFill/>
                    </a:lnT>
                    <a:lnB cap="flat">
                      <a:noFill/>
                    </a:lnB>
                  </a:tcPr>
                </a:tc>
              </a:tr>
              <a:tr h="365760">
                <a:tc>
                  <a:txBody>
                    <a:bodyPr/>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00B050"/>
                          </a:solidFill>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c hMerge="1">
                  <a:tcPr>
                    <a:lnR cap="flat">
                      <a:noFill/>
                    </a:lnR>
                    <a:lnT cap="flat">
                      <a:noFill/>
                    </a:lnT>
                    <a:lnB cap="flat">
                      <a:noFill/>
                    </a:lnB>
                  </a:tcPr>
                </a:tc>
              </a:tr>
              <a:tr h="265430">
                <a:tc>
                  <a:txBody>
                    <a:bodyPr/>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r>
                        <a:rPr lang="en-GB" altLang="en-US" sz="1800" b="1">
                          <a:solidFill>
                            <a:srgbClr val="00B050"/>
                          </a:solidFill>
                          <a:latin typeface="Calibri" panose="020F0502020204030204" charset="0"/>
                          <a:cs typeface="Calibri" panose="020F0502020204030204" charset="0"/>
                        </a:rPr>
                        <a:t>D</a:t>
                      </a:r>
                      <a:endParaRPr lang="en-GB" altLang="en-US" sz="1800" b="1">
                        <a:solidFill>
                          <a:srgbClr val="00B05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endParaRPr lang="en-US" sz="1800" b="0">
                        <a:latin typeface="Times New Roman" panose="02020603050405020304" pitchFamily="18" charset="0"/>
                      </a:endParaRPr>
                    </a:p>
                  </a:txBody>
                  <a:tcPr>
                    <a:lnL w="12700" cap="flat" cmpd="sng">
                      <a:solidFill>
                        <a:srgbClr val="080000"/>
                      </a:solidFill>
                      <a:prstDash val="solid"/>
                      <a:headEnd type="none" w="med" len="med"/>
                      <a:tailEnd type="none" w="med" len="med"/>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tr>
              <a:tr h="314325">
                <a:tc>
                  <a:txBody>
                    <a:bodyPr/>
                    <a:p>
                      <a:pPr indent="0">
                        <a:buNone/>
                      </a:pPr>
                      <a:r>
                        <a:rPr lang="en-US" sz="1800" b="0">
                          <a:latin typeface="Calibri" panose="020F0502020204030204" charset="0"/>
                          <a:cs typeface="Calibri" panose="020F0502020204030204" charset="0"/>
                        </a:rPr>
                        <a:t>q4</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solidFill>
                            <a:srgbClr val="FF0000"/>
                          </a:solidFill>
                          <a:latin typeface="Calibri" panose="020F0502020204030204" charset="0"/>
                          <a:cs typeface="Calibri" panose="020F0502020204030204" charset="0"/>
                        </a:rPr>
                        <a:t> </a:t>
                      </a:r>
                      <a:r>
                        <a:rPr lang="en-GB" altLang="en-US" sz="1800" b="1">
                          <a:solidFill>
                            <a:srgbClr val="FF0000"/>
                          </a:solidFill>
                          <a:latin typeface="Calibri" panose="020F0502020204030204" charset="0"/>
                          <a:cs typeface="Calibri" panose="020F0502020204030204" charset="0"/>
                        </a:rPr>
                        <a:t>D</a:t>
                      </a:r>
                      <a:endParaRPr lang="en-GB" altLang="en-US" sz="1800" b="1">
                        <a:solidFill>
                          <a:srgbClr val="FF0000"/>
                        </a:solidFill>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65735">
                <a:tc>
                  <a:txBody>
                    <a:bodyPr/>
                    <a:p>
                      <a:pPr indent="0">
                        <a:buNone/>
                      </a:pPr>
                      <a:r>
                        <a:rPr lang="en-US" sz="1800" b="0">
                          <a:latin typeface="Calibri" panose="020F0502020204030204" charset="0"/>
                          <a:cs typeface="Calibri" panose="020F0502020204030204" charset="0"/>
                        </a:rPr>
                        <a:t> </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q0</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q1</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q2</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Calibri" panose="020F0502020204030204" charset="0"/>
                          <a:cs typeface="Calibri" panose="020F0502020204030204" charset="0"/>
                        </a:rPr>
                        <a:t>q3</a:t>
                      </a:r>
                      <a:endParaRPr lang="en-US" sz="18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1" name="Text Box 10"/>
          <p:cNvSpPr txBox="1"/>
          <p:nvPr/>
        </p:nvSpPr>
        <p:spPr>
          <a:xfrm>
            <a:off x="10195560" y="570230"/>
            <a:ext cx="1938655" cy="460375"/>
          </a:xfrm>
          <a:prstGeom prst="rect">
            <a:avLst/>
          </a:prstGeom>
          <a:noFill/>
        </p:spPr>
        <p:txBody>
          <a:bodyPr wrap="square" rtlCol="0">
            <a:spAutoFit/>
          </a:bodyPr>
          <a:p>
            <a:r>
              <a:rPr lang="en-GB" altLang="en-US"/>
              <a:t> </a:t>
            </a:r>
            <a:r>
              <a:rPr lang="en-GB" altLang="en-US" b="1">
                <a:solidFill>
                  <a:srgbClr val="0070C0"/>
                </a:solidFill>
                <a:latin typeface="Arial" panose="020B0604020202020204" pitchFamily="34" charset="0"/>
                <a:cs typeface="Arial" panose="020B0604020202020204" pitchFamily="34" charset="0"/>
              </a:rPr>
              <a:t>←</a:t>
            </a:r>
            <a:r>
              <a:rPr lang="en-GB" altLang="en-US" sz="2400" b="1">
                <a:solidFill>
                  <a:srgbClr val="0070C0"/>
                </a:solidFill>
              </a:rPr>
              <a:t>Figure - 4</a:t>
            </a:r>
            <a:endParaRPr lang="en-GB" altLang="en-US" sz="2400" b="1">
              <a:solidFill>
                <a:srgbClr val="0070C0"/>
              </a:solidFill>
            </a:endParaRPr>
          </a:p>
        </p:txBody>
      </p:sp>
      <p:graphicFrame>
        <p:nvGraphicFramePr>
          <p:cNvPr id="4" name="Table 3"/>
          <p:cNvGraphicFramePr/>
          <p:nvPr/>
        </p:nvGraphicFramePr>
        <p:xfrm>
          <a:off x="7703185" y="2787015"/>
          <a:ext cx="4055745" cy="1362075"/>
        </p:xfrm>
        <a:graphic>
          <a:graphicData uri="http://schemas.openxmlformats.org/drawingml/2006/table">
            <a:tbl>
              <a:tblPr/>
              <a:tblGrid>
                <a:gridCol w="1351280"/>
                <a:gridCol w="1363345"/>
                <a:gridCol w="1341120"/>
              </a:tblGrid>
              <a:tr h="206375">
                <a:tc>
                  <a:txBody>
                    <a:bodyPr/>
                    <a:p>
                      <a:pPr indent="0">
                        <a:buNone/>
                      </a:pPr>
                      <a:r>
                        <a:rPr lang="en-US" sz="2000" b="0">
                          <a:latin typeface="Calibri" panose="020F0502020204030204" charset="0"/>
                          <a:cs typeface="Calibri" panose="020F0502020204030204" charset="0"/>
                        </a:rPr>
                        <a:t>δ</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a</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0">
                          <a:latin typeface="Calibri" panose="020F0502020204030204" charset="0"/>
                          <a:cs typeface="Calibri" panose="020F0502020204030204" charset="0"/>
                        </a:rPr>
                        <a:t>b</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p>
                      <a:pPr indent="0">
                        <a:buNone/>
                      </a:pPr>
                      <a:r>
                        <a:rPr lang="en-US" sz="2000" b="0">
                          <a:latin typeface="Calibri" panose="020F0502020204030204" charset="0"/>
                          <a:cs typeface="Calibri" panose="020F0502020204030204" charset="0"/>
                        </a:rPr>
                        <a:t>(q0</a:t>
                      </a:r>
                      <a:r>
                        <a:rPr lang="en-GB" altLang="en-US" sz="2000" b="0">
                          <a:latin typeface="Calibri" panose="020F0502020204030204" charset="0"/>
                          <a:cs typeface="Calibri" panose="020F0502020204030204" charset="0"/>
                        </a:rPr>
                        <a:t>)</a:t>
                      </a:r>
                      <a:endParaRPr lang="en-GB" alt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a:latin typeface="Calibri" panose="020F0502020204030204" charset="0"/>
                          <a:cs typeface="Calibri" panose="020F0502020204030204" charset="0"/>
                          <a:sym typeface="+mn-ea"/>
                        </a:rPr>
                        <a:t>(q</a:t>
                      </a:r>
                      <a:r>
                        <a:rPr lang="en-GB" altLang="en-US" sz="2000">
                          <a:latin typeface="Calibri" panose="020F0502020204030204" charset="0"/>
                          <a:cs typeface="Calibri" panose="020F0502020204030204" charset="0"/>
                          <a:sym typeface="+mn-ea"/>
                        </a:rPr>
                        <a:t>1</a:t>
                      </a:r>
                      <a:r>
                        <a:rPr lang="en-US" sz="2000">
                          <a:latin typeface="Calibri" panose="020F0502020204030204" charset="0"/>
                          <a:cs typeface="Calibri" panose="020F0502020204030204" charset="0"/>
                          <a:sym typeface="+mn-ea"/>
                        </a:rPr>
                        <a:t>, q</a:t>
                      </a:r>
                      <a:r>
                        <a:rPr lang="en-GB" altLang="en-US" sz="2000">
                          <a:latin typeface="Calibri" panose="020F0502020204030204" charset="0"/>
                          <a:cs typeface="Calibri" panose="020F0502020204030204" charset="0"/>
                          <a:sym typeface="+mn-ea"/>
                        </a:rPr>
                        <a:t>2, q3</a:t>
                      </a:r>
                      <a:r>
                        <a:rPr lang="en-US" sz="2000">
                          <a:latin typeface="Calibri" panose="020F0502020204030204" charset="0"/>
                          <a:cs typeface="Calibri" panose="020F0502020204030204" charset="0"/>
                          <a:sym typeface="+mn-ea"/>
                        </a:rPr>
                        <a: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a:latin typeface="Calibri" panose="020F0502020204030204" charset="0"/>
                          <a:cs typeface="Calibri" panose="020F0502020204030204" charset="0"/>
                          <a:sym typeface="+mn-ea"/>
                        </a:rPr>
                        <a:t>(q</a:t>
                      </a:r>
                      <a:r>
                        <a:rPr lang="en-GB" altLang="en-US" sz="2000">
                          <a:latin typeface="Calibri" panose="020F0502020204030204" charset="0"/>
                          <a:cs typeface="Calibri" panose="020F0502020204030204" charset="0"/>
                          <a:sym typeface="+mn-ea"/>
                        </a:rPr>
                        <a:t>1</a:t>
                      </a:r>
                      <a:r>
                        <a:rPr lang="en-US" sz="2000">
                          <a:latin typeface="Calibri" panose="020F0502020204030204" charset="0"/>
                          <a:cs typeface="Calibri" panose="020F0502020204030204" charset="0"/>
                          <a:sym typeface="+mn-ea"/>
                        </a:rPr>
                        <a:t>, q</a:t>
                      </a:r>
                      <a:r>
                        <a:rPr lang="en-GB" altLang="en-US" sz="2000">
                          <a:latin typeface="Calibri" panose="020F0502020204030204" charset="0"/>
                          <a:cs typeface="Calibri" panose="020F0502020204030204" charset="0"/>
                          <a:sym typeface="+mn-ea"/>
                        </a:rPr>
                        <a:t>2, q3</a:t>
                      </a:r>
                      <a:r>
                        <a:rPr lang="en-US" sz="2000">
                          <a:latin typeface="Calibri" panose="020F0502020204030204" charset="0"/>
                          <a:cs typeface="Calibri" panose="020F0502020204030204" charset="0"/>
                          <a:sym typeface="+mn-ea"/>
                        </a:rPr>
                        <a: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000">
                <a:tc>
                  <a:txBody>
                    <a:bodyPr/>
                    <a:p>
                      <a:pPr indent="0">
                        <a:buNone/>
                      </a:pPr>
                      <a:r>
                        <a:rPr lang="en-US" sz="2000" b="0">
                          <a:latin typeface="Calibri" panose="020F0502020204030204" charset="0"/>
                          <a:cs typeface="Calibri" panose="020F0502020204030204" charset="0"/>
                        </a:rPr>
                        <a:t>(q</a:t>
                      </a:r>
                      <a:r>
                        <a:rPr lang="en-GB" altLang="en-US" sz="2000" b="0">
                          <a:latin typeface="Calibri" panose="020F0502020204030204" charset="0"/>
                          <a:cs typeface="Calibri" panose="020F0502020204030204" charset="0"/>
                        </a:rPr>
                        <a:t>1</a:t>
                      </a:r>
                      <a:r>
                        <a:rPr lang="en-US" sz="2000" b="0">
                          <a:latin typeface="Calibri" panose="020F0502020204030204" charset="0"/>
                          <a:cs typeface="Calibri" panose="020F0502020204030204" charset="0"/>
                        </a:rPr>
                        <a:t>, q</a:t>
                      </a:r>
                      <a:r>
                        <a:rPr lang="en-GB" altLang="en-US" sz="2000" b="0">
                          <a:latin typeface="Calibri" panose="020F0502020204030204" charset="0"/>
                          <a:cs typeface="Calibri" panose="020F0502020204030204" charset="0"/>
                        </a:rPr>
                        <a:t>2, q3</a:t>
                      </a:r>
                      <a:r>
                        <a:rPr lang="en-US" sz="2000" b="0">
                          <a:latin typeface="Calibri" panose="020F0502020204030204" charset="0"/>
                          <a:cs typeface="Calibri" panose="020F0502020204030204" charset="0"/>
                        </a:rPr>
                        <a: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a:latin typeface="Calibri" panose="020F0502020204030204" charset="0"/>
                          <a:cs typeface="Calibri" panose="020F0502020204030204" charset="0"/>
                          <a:sym typeface="+mn-ea"/>
                        </a:rPr>
                        <a:t>(q</a:t>
                      </a:r>
                      <a:r>
                        <a:rPr lang="en-GB" altLang="en-US" sz="2000">
                          <a:latin typeface="Calibri" panose="020F0502020204030204" charset="0"/>
                          <a:cs typeface="Calibri" panose="020F0502020204030204" charset="0"/>
                          <a:sym typeface="+mn-ea"/>
                        </a:rPr>
                        <a:t>1</a:t>
                      </a:r>
                      <a:r>
                        <a:rPr lang="en-US" sz="2000">
                          <a:latin typeface="Calibri" panose="020F0502020204030204" charset="0"/>
                          <a:cs typeface="Calibri" panose="020F0502020204030204" charset="0"/>
                          <a:sym typeface="+mn-ea"/>
                        </a:rPr>
                        <a:t>, q</a:t>
                      </a:r>
                      <a:r>
                        <a:rPr lang="en-GB" altLang="en-US" sz="2000">
                          <a:latin typeface="Calibri" panose="020F0502020204030204" charset="0"/>
                          <a:cs typeface="Calibri" panose="020F0502020204030204" charset="0"/>
                          <a:sym typeface="+mn-ea"/>
                        </a:rPr>
                        <a:t>2, q3</a:t>
                      </a:r>
                      <a:r>
                        <a:rPr lang="en-US" sz="2000">
                          <a:latin typeface="Calibri" panose="020F0502020204030204" charset="0"/>
                          <a:cs typeface="Calibri" panose="020F0502020204030204" charset="0"/>
                          <a:sym typeface="+mn-ea"/>
                        </a:rPr>
                        <a:t>)</a:t>
                      </a:r>
                      <a:endParaRPr 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2000" b="0">
                          <a:latin typeface="Calibri" panose="020F0502020204030204" charset="0"/>
                          <a:ea typeface="Calibri" panose="020F0502020204030204" charset="0"/>
                          <a:cs typeface="Calibri" panose="020F0502020204030204" charset="0"/>
                        </a:rPr>
                        <a:t>(q4)</a:t>
                      </a:r>
                      <a:endParaRPr lang="en-GB" alt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GB" altLang="en-US" sz="2000" b="0">
                          <a:latin typeface="Calibri" panose="020F0502020204030204" charset="0"/>
                          <a:ea typeface="Calibri" panose="020F0502020204030204" charset="0"/>
                          <a:cs typeface="Calibri" panose="020F0502020204030204" charset="0"/>
                        </a:rPr>
                        <a:t>(q4)</a:t>
                      </a:r>
                      <a:endParaRPr lang="en-GB" alt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2000" b="0">
                          <a:latin typeface="Calibri" panose="020F0502020204030204" charset="0"/>
                          <a:ea typeface="Calibri" panose="020F0502020204030204" charset="0"/>
                          <a:cs typeface="Calibri" panose="020F0502020204030204" charset="0"/>
                        </a:rPr>
                        <a:t>(q4)</a:t>
                      </a:r>
                      <a:endParaRPr lang="en-GB" alt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2000" b="0">
                          <a:latin typeface="Calibri" panose="020F0502020204030204" charset="0"/>
                          <a:ea typeface="Calibri" panose="020F0502020204030204" charset="0"/>
                          <a:cs typeface="Calibri" panose="020F0502020204030204" charset="0"/>
                        </a:rPr>
                        <a:t>(q4)</a:t>
                      </a:r>
                      <a:endParaRPr lang="en-GB" altLang="en-US" sz="2000" b="0">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8665210" y="4231005"/>
            <a:ext cx="1938655" cy="460375"/>
          </a:xfrm>
          <a:prstGeom prst="rect">
            <a:avLst/>
          </a:prstGeom>
          <a:noFill/>
        </p:spPr>
        <p:txBody>
          <a:bodyPr wrap="square" rtlCol="0">
            <a:spAutoFit/>
          </a:bodyPr>
          <a:p>
            <a:r>
              <a:rPr lang="en-GB" altLang="en-US"/>
              <a:t> </a:t>
            </a:r>
            <a:r>
              <a:rPr lang="en-GB" altLang="en-US" sz="2400" b="1">
                <a:solidFill>
                  <a:srgbClr val="0070C0"/>
                </a:solidFill>
              </a:rPr>
              <a:t>Figure</a:t>
            </a:r>
            <a:r>
              <a:rPr lang="en-GB" altLang="en-US"/>
              <a:t> </a:t>
            </a:r>
            <a:r>
              <a:rPr lang="en-GB" altLang="en-US" sz="2400" b="1">
                <a:solidFill>
                  <a:srgbClr val="0070C0"/>
                </a:solidFill>
              </a:rPr>
              <a:t>- 5</a:t>
            </a:r>
            <a:endParaRPr lang="en-GB" altLang="en-US">
              <a:latin typeface="Arial" panose="020B0604020202020204" pitchFamily="34" charset="0"/>
              <a:cs typeface="Arial" panose="020B060402020202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636270" y="427355"/>
            <a:ext cx="8507730" cy="2306955"/>
          </a:xfrm>
          <a:prstGeom prst="rect">
            <a:avLst/>
          </a:prstGeom>
          <a:noFill/>
        </p:spPr>
        <p:txBody>
          <a:bodyPr wrap="square" rtlCol="0" anchor="t">
            <a:spAutoFit/>
          </a:bodyPr>
          <a:p>
            <a:r>
              <a:rPr lang="en-GB" altLang="en-US" sz="2400" b="1">
                <a:solidFill>
                  <a:srgbClr val="FF0000"/>
                </a:solidFill>
                <a:sym typeface="+mn-ea"/>
              </a:rPr>
              <a:t>Step -5.</a:t>
            </a:r>
            <a:r>
              <a:rPr lang="en-GB" altLang="en-US" sz="2400">
                <a:sym typeface="+mn-ea"/>
              </a:rPr>
              <a:t> Start state of the minimized DFA is the group which has start state of the Original DFA.</a:t>
            </a:r>
            <a:endParaRPr lang="en-GB" altLang="en-US" sz="2400">
              <a:sym typeface="+mn-ea"/>
            </a:endParaRPr>
          </a:p>
          <a:p>
            <a:r>
              <a:rPr lang="en-GB" altLang="en-US" sz="2400" b="1">
                <a:solidFill>
                  <a:srgbClr val="FF0000"/>
                </a:solidFill>
                <a:sym typeface="+mn-ea"/>
              </a:rPr>
              <a:t>Step -6.</a:t>
            </a:r>
            <a:r>
              <a:rPr lang="en-GB" altLang="en-US" sz="2400">
                <a:sym typeface="+mn-ea"/>
              </a:rPr>
              <a:t> Final state of the Minimized DFA is the group which has Final state of the Original DFA.</a:t>
            </a:r>
            <a:r>
              <a:rPr lang="en-GB" altLang="en-US" sz="2400" b="1">
                <a:solidFill>
                  <a:srgbClr val="0070C0"/>
                </a:solidFill>
                <a:sym typeface="+mn-ea"/>
              </a:rPr>
              <a:t> Figure -6</a:t>
            </a:r>
            <a:r>
              <a:rPr lang="en-GB" altLang="en-US" sz="2400">
                <a:sym typeface="+mn-ea"/>
              </a:rPr>
              <a:t> shows the Final Minimized DFA</a:t>
            </a:r>
            <a:endParaRPr lang="en-GB" altLang="en-US" sz="2400">
              <a:sym typeface="+mn-ea"/>
            </a:endParaRPr>
          </a:p>
          <a:p>
            <a:endParaRPr lang="en-GB" altLang="en-US" sz="2400">
              <a:sym typeface="+mn-ea"/>
            </a:endParaRPr>
          </a:p>
        </p:txBody>
      </p:sp>
      <p:graphicFrame>
        <p:nvGraphicFramePr>
          <p:cNvPr id="4" name="Table 3"/>
          <p:cNvGraphicFramePr/>
          <p:nvPr/>
        </p:nvGraphicFramePr>
        <p:xfrm>
          <a:off x="2550160" y="2520315"/>
          <a:ext cx="4055745" cy="1362075"/>
        </p:xfrm>
        <a:graphic>
          <a:graphicData uri="http://schemas.openxmlformats.org/drawingml/2006/table">
            <a:tbl>
              <a:tblPr/>
              <a:tblGrid>
                <a:gridCol w="1351280"/>
                <a:gridCol w="1363345"/>
                <a:gridCol w="1341120"/>
              </a:tblGrid>
              <a:tr h="206375">
                <a:tc>
                  <a:txBody>
                    <a:bodyPr/>
                    <a:p>
                      <a:pPr indent="0">
                        <a:buNone/>
                      </a:pPr>
                      <a:r>
                        <a:rPr lang="en-US" sz="2000" b="1">
                          <a:latin typeface="Calibri" panose="020F0502020204030204" charset="0"/>
                          <a:cs typeface="Calibri" panose="020F0502020204030204" charset="0"/>
                        </a:rPr>
                        <a:t>δ</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Calibri" panose="020F0502020204030204" charset="0"/>
                          <a:cs typeface="Calibri" panose="020F0502020204030204" charset="0"/>
                        </a:rPr>
                        <a:t>a</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Calibri" panose="020F0502020204030204" charset="0"/>
                          <a:cs typeface="Calibri" panose="020F0502020204030204" charset="0"/>
                        </a:rPr>
                        <a:t>b</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71475">
                <a:tc>
                  <a:txBody>
                    <a:bodyPr/>
                    <a:p>
                      <a:pPr indent="0">
                        <a:buNone/>
                      </a:pPr>
                      <a:r>
                        <a:rPr lang="en-US" sz="2000" b="1">
                          <a:latin typeface="Arial" panose="020B0604020202020204" pitchFamily="34" charset="0"/>
                          <a:cs typeface="Arial" panose="020B0604020202020204" pitchFamily="34" charset="0"/>
                        </a:rPr>
                        <a:t>→</a:t>
                      </a:r>
                      <a:r>
                        <a:rPr lang="en-US" sz="2000" b="1">
                          <a:latin typeface="Calibri" panose="020F0502020204030204" charset="0"/>
                          <a:cs typeface="Calibri" panose="020F0502020204030204" charset="0"/>
                        </a:rPr>
                        <a:t>(q0</a:t>
                      </a:r>
                      <a:r>
                        <a:rPr lang="en-GB" altLang="en-US" sz="2000" b="1">
                          <a:latin typeface="Calibri" panose="020F0502020204030204" charset="0"/>
                          <a:cs typeface="Calibri" panose="020F0502020204030204" charset="0"/>
                        </a:rPr>
                        <a:t>)</a:t>
                      </a:r>
                      <a:endParaRPr lang="en-GB" alt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Calibri" panose="020F0502020204030204" charset="0"/>
                          <a:cs typeface="Calibri" panose="020F0502020204030204" charset="0"/>
                          <a:sym typeface="+mn-ea"/>
                        </a:rPr>
                        <a:t>(q</a:t>
                      </a:r>
                      <a:r>
                        <a:rPr lang="en-GB" altLang="en-US" sz="2000" b="1">
                          <a:latin typeface="Calibri" panose="020F0502020204030204" charset="0"/>
                          <a:cs typeface="Calibri" panose="020F0502020204030204" charset="0"/>
                          <a:sym typeface="+mn-ea"/>
                        </a:rPr>
                        <a:t>1</a:t>
                      </a:r>
                      <a:r>
                        <a:rPr lang="en-US" sz="2000" b="1">
                          <a:latin typeface="Calibri" panose="020F0502020204030204" charset="0"/>
                          <a:cs typeface="Calibri" panose="020F0502020204030204" charset="0"/>
                          <a:sym typeface="+mn-ea"/>
                        </a:rPr>
                        <a:t>, q</a:t>
                      </a:r>
                      <a:r>
                        <a:rPr lang="en-GB" altLang="en-US" sz="2000" b="1">
                          <a:latin typeface="Calibri" panose="020F0502020204030204" charset="0"/>
                          <a:cs typeface="Calibri" panose="020F0502020204030204" charset="0"/>
                          <a:sym typeface="+mn-ea"/>
                        </a:rPr>
                        <a:t>2, q3</a:t>
                      </a:r>
                      <a:r>
                        <a:rPr lang="en-US" sz="2000" b="1">
                          <a:latin typeface="Calibri" panose="020F0502020204030204" charset="0"/>
                          <a:cs typeface="Calibri" panose="020F0502020204030204" charset="0"/>
                          <a:sym typeface="+mn-ea"/>
                        </a:rPr>
                        <a:t>)</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Calibri" panose="020F0502020204030204" charset="0"/>
                          <a:cs typeface="Calibri" panose="020F0502020204030204" charset="0"/>
                          <a:sym typeface="+mn-ea"/>
                        </a:rPr>
                        <a:t>(q</a:t>
                      </a:r>
                      <a:r>
                        <a:rPr lang="en-GB" altLang="en-US" sz="2000" b="1">
                          <a:latin typeface="Calibri" panose="020F0502020204030204" charset="0"/>
                          <a:cs typeface="Calibri" panose="020F0502020204030204" charset="0"/>
                          <a:sym typeface="+mn-ea"/>
                        </a:rPr>
                        <a:t>1</a:t>
                      </a:r>
                      <a:r>
                        <a:rPr lang="en-US" sz="2000" b="1">
                          <a:latin typeface="Calibri" panose="020F0502020204030204" charset="0"/>
                          <a:cs typeface="Calibri" panose="020F0502020204030204" charset="0"/>
                          <a:sym typeface="+mn-ea"/>
                        </a:rPr>
                        <a:t>, q</a:t>
                      </a:r>
                      <a:r>
                        <a:rPr lang="en-GB" altLang="en-US" sz="2000" b="1">
                          <a:latin typeface="Calibri" panose="020F0502020204030204" charset="0"/>
                          <a:cs typeface="Calibri" panose="020F0502020204030204" charset="0"/>
                          <a:sym typeface="+mn-ea"/>
                        </a:rPr>
                        <a:t>2, q3</a:t>
                      </a:r>
                      <a:r>
                        <a:rPr lang="en-US" sz="2000" b="1">
                          <a:latin typeface="Calibri" panose="020F0502020204030204" charset="0"/>
                          <a:cs typeface="Calibri" panose="020F0502020204030204" charset="0"/>
                          <a:sym typeface="+mn-ea"/>
                        </a:rPr>
                        <a:t>)</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81000">
                <a:tc>
                  <a:txBody>
                    <a:bodyPr/>
                    <a:p>
                      <a:pPr indent="0">
                        <a:buNone/>
                      </a:pPr>
                      <a:r>
                        <a:rPr lang="en-US" sz="2000" b="1">
                          <a:latin typeface="Calibri" panose="020F0502020204030204" charset="0"/>
                          <a:cs typeface="Calibri" panose="020F0502020204030204" charset="0"/>
                        </a:rPr>
                        <a:t>(q</a:t>
                      </a:r>
                      <a:r>
                        <a:rPr lang="en-GB" altLang="en-US" sz="2000" b="1">
                          <a:latin typeface="Calibri" panose="020F0502020204030204" charset="0"/>
                          <a:cs typeface="Calibri" panose="020F0502020204030204" charset="0"/>
                        </a:rPr>
                        <a:t>1</a:t>
                      </a:r>
                      <a:r>
                        <a:rPr lang="en-US" sz="2000" b="1">
                          <a:latin typeface="Calibri" panose="020F0502020204030204" charset="0"/>
                          <a:cs typeface="Calibri" panose="020F0502020204030204" charset="0"/>
                        </a:rPr>
                        <a:t>, q</a:t>
                      </a:r>
                      <a:r>
                        <a:rPr lang="en-GB" altLang="en-US" sz="2000" b="1">
                          <a:latin typeface="Calibri" panose="020F0502020204030204" charset="0"/>
                          <a:cs typeface="Calibri" panose="020F0502020204030204" charset="0"/>
                        </a:rPr>
                        <a:t>2, q3</a:t>
                      </a:r>
                      <a:r>
                        <a:rPr lang="en-US" sz="2000" b="1">
                          <a:latin typeface="Calibri" panose="020F0502020204030204" charset="0"/>
                          <a:cs typeface="Calibri" panose="020F0502020204030204" charset="0"/>
                        </a:rPr>
                        <a:t>)</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b="1">
                          <a:latin typeface="Calibri" panose="020F0502020204030204" charset="0"/>
                          <a:cs typeface="Calibri" panose="020F0502020204030204" charset="0"/>
                          <a:sym typeface="+mn-ea"/>
                        </a:rPr>
                        <a:t>(q</a:t>
                      </a:r>
                      <a:r>
                        <a:rPr lang="en-GB" altLang="en-US" sz="2000" b="1">
                          <a:latin typeface="Calibri" panose="020F0502020204030204" charset="0"/>
                          <a:cs typeface="Calibri" panose="020F0502020204030204" charset="0"/>
                          <a:sym typeface="+mn-ea"/>
                        </a:rPr>
                        <a:t>1</a:t>
                      </a:r>
                      <a:r>
                        <a:rPr lang="en-US" sz="2000" b="1">
                          <a:latin typeface="Calibri" panose="020F0502020204030204" charset="0"/>
                          <a:cs typeface="Calibri" panose="020F0502020204030204" charset="0"/>
                          <a:sym typeface="+mn-ea"/>
                        </a:rPr>
                        <a:t>, q</a:t>
                      </a:r>
                      <a:r>
                        <a:rPr lang="en-GB" altLang="en-US" sz="2000" b="1">
                          <a:latin typeface="Calibri" panose="020F0502020204030204" charset="0"/>
                          <a:cs typeface="Calibri" panose="020F0502020204030204" charset="0"/>
                          <a:sym typeface="+mn-ea"/>
                        </a:rPr>
                        <a:t>2, q3</a:t>
                      </a:r>
                      <a:r>
                        <a:rPr lang="en-US" sz="2000" b="1">
                          <a:latin typeface="Calibri" panose="020F0502020204030204" charset="0"/>
                          <a:cs typeface="Calibri" panose="020F0502020204030204" charset="0"/>
                          <a:sym typeface="+mn-ea"/>
                        </a:rPr>
                        <a:t>)</a:t>
                      </a:r>
                      <a:endParaRPr 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2000" b="1">
                          <a:latin typeface="Calibri" panose="020F0502020204030204" charset="0"/>
                          <a:ea typeface="Calibri" panose="020F0502020204030204" charset="0"/>
                          <a:cs typeface="Calibri" panose="020F0502020204030204" charset="0"/>
                        </a:rPr>
                        <a:t>(q4)</a:t>
                      </a:r>
                      <a:endParaRPr lang="en-GB" alt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GB" altLang="en-US" sz="2000" b="1">
                          <a:latin typeface="Calibri" panose="020F0502020204030204" charset="0"/>
                          <a:ea typeface="Calibri" panose="020F0502020204030204" charset="0"/>
                          <a:cs typeface="Calibri" panose="020F0502020204030204" charset="0"/>
                        </a:rPr>
                        <a:t>*(q4)</a:t>
                      </a:r>
                      <a:endParaRPr lang="en-GB" alt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2000" b="1">
                          <a:latin typeface="Calibri" panose="020F0502020204030204" charset="0"/>
                          <a:ea typeface="Calibri" panose="020F0502020204030204" charset="0"/>
                          <a:cs typeface="Calibri" panose="020F0502020204030204" charset="0"/>
                        </a:rPr>
                        <a:t>(q4)</a:t>
                      </a:r>
                      <a:endParaRPr lang="en-GB" alt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GB" altLang="en-US" sz="2000" b="1">
                          <a:latin typeface="Calibri" panose="020F0502020204030204" charset="0"/>
                          <a:ea typeface="Calibri" panose="020F0502020204030204" charset="0"/>
                          <a:cs typeface="Calibri" panose="020F0502020204030204" charset="0"/>
                        </a:rPr>
                        <a:t>(q4)</a:t>
                      </a:r>
                      <a:endParaRPr lang="en-GB" altLang="en-US" sz="2000" b="1">
                        <a:latin typeface="Calibri" panose="020F0502020204030204" charset="0"/>
                        <a:ea typeface="Calibri" panose="020F0502020204030204" charset="0"/>
                        <a:cs typeface="Calibri" panose="020F0502020204030204"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Text Box 6"/>
          <p:cNvSpPr txBox="1"/>
          <p:nvPr/>
        </p:nvSpPr>
        <p:spPr>
          <a:xfrm>
            <a:off x="6779260" y="3068955"/>
            <a:ext cx="1938655" cy="460375"/>
          </a:xfrm>
          <a:prstGeom prst="rect">
            <a:avLst/>
          </a:prstGeom>
          <a:noFill/>
        </p:spPr>
        <p:txBody>
          <a:bodyPr wrap="square" rtlCol="0">
            <a:spAutoFit/>
          </a:bodyPr>
          <a:p>
            <a:r>
              <a:rPr lang="en-GB" altLang="en-US" sz="2400" b="1">
                <a:solidFill>
                  <a:srgbClr val="0070C0"/>
                </a:solidFill>
              </a:rPr>
              <a:t>← Figure - 6</a:t>
            </a:r>
            <a:endParaRPr lang="en-GB" altLang="en-US" sz="2400" b="1">
              <a:solidFill>
                <a:srgbClr val="0070C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518795" y="1399540"/>
            <a:ext cx="4036695" cy="2560955"/>
          </a:xfrm>
          <a:prstGeom prst="rect">
            <a:avLst/>
          </a:prstGeom>
        </p:spPr>
      </p:pic>
      <p:sp>
        <p:nvSpPr>
          <p:cNvPr id="4" name="Text Box 3"/>
          <p:cNvSpPr txBox="1"/>
          <p:nvPr/>
        </p:nvSpPr>
        <p:spPr>
          <a:xfrm>
            <a:off x="518160" y="501015"/>
            <a:ext cx="8329295" cy="583565"/>
          </a:xfrm>
          <a:prstGeom prst="rect">
            <a:avLst/>
          </a:prstGeom>
          <a:noFill/>
        </p:spPr>
        <p:txBody>
          <a:bodyPr wrap="square" rtlCol="0">
            <a:spAutoFit/>
          </a:bodyPr>
          <a:p>
            <a:r>
              <a:rPr lang="en-GB" altLang="en-US" sz="3200" b="1">
                <a:solidFill>
                  <a:srgbClr val="FF0000"/>
                </a:solidFill>
              </a:rPr>
              <a:t>Exercise Problems on minimization of DFA</a:t>
            </a:r>
            <a:endParaRPr lang="en-GB" altLang="en-US" sz="3200" b="1">
              <a:solidFill>
                <a:srgbClr val="FF0000"/>
              </a:solidFill>
            </a:endParaRPr>
          </a:p>
        </p:txBody>
      </p:sp>
      <p:pic>
        <p:nvPicPr>
          <p:cNvPr id="5" name="Picture 4"/>
          <p:cNvPicPr>
            <a:picLocks noChangeAspect="1"/>
          </p:cNvPicPr>
          <p:nvPr/>
        </p:nvPicPr>
        <p:blipFill>
          <a:blip r:embed="rId2"/>
          <a:stretch>
            <a:fillRect/>
          </a:stretch>
        </p:blipFill>
        <p:spPr>
          <a:xfrm>
            <a:off x="7967345" y="1876425"/>
            <a:ext cx="3286125" cy="2857500"/>
          </a:xfrm>
          <a:prstGeom prst="rect">
            <a:avLst/>
          </a:prstGeom>
        </p:spPr>
      </p:pic>
      <p:pic>
        <p:nvPicPr>
          <p:cNvPr id="6" name="Picture 5"/>
          <p:cNvPicPr>
            <a:picLocks noChangeAspect="1"/>
          </p:cNvPicPr>
          <p:nvPr/>
        </p:nvPicPr>
        <p:blipFill>
          <a:blip r:embed="rId3"/>
          <a:stretch>
            <a:fillRect/>
          </a:stretch>
        </p:blipFill>
        <p:spPr>
          <a:xfrm>
            <a:off x="5610225" y="1885950"/>
            <a:ext cx="2343150" cy="2647950"/>
          </a:xfrm>
          <a:prstGeom prst="rect">
            <a:avLst/>
          </a:prstGeom>
        </p:spPr>
      </p:pic>
      <p:graphicFrame>
        <p:nvGraphicFramePr>
          <p:cNvPr id="1027" name="Object 5"/>
          <p:cNvGraphicFramePr/>
          <p:nvPr/>
        </p:nvGraphicFramePr>
        <p:xfrm>
          <a:off x="571500" y="3869055"/>
          <a:ext cx="4236720" cy="2610485"/>
        </p:xfrm>
        <a:graphic>
          <a:graphicData uri="http://schemas.openxmlformats.org/presentationml/2006/ole">
            <mc:AlternateContent xmlns:mc="http://schemas.openxmlformats.org/markup-compatibility/2006">
              <mc:Choice xmlns:v="urn:schemas-microsoft-com:vml" Requires="v">
                <p:oleObj spid="_x0000_s3077" name="" r:id="rId4" imgW="2371725" imgH="2190750" progId="Paint.Picture">
                  <p:embed/>
                </p:oleObj>
              </mc:Choice>
              <mc:Fallback>
                <p:oleObj name="" r:id="rId4" imgW="2371725" imgH="2190750" progId="Paint.Picture">
                  <p:embed/>
                  <p:pic>
                    <p:nvPicPr>
                      <p:cNvPr id="0" name="Picture 3076"/>
                      <p:cNvPicPr/>
                      <p:nvPr/>
                    </p:nvPicPr>
                    <p:blipFill>
                      <a:blip r:embed="rId5"/>
                      <a:stretch>
                        <a:fillRect/>
                      </a:stretch>
                    </p:blipFill>
                    <p:spPr>
                      <a:xfrm>
                        <a:off x="571500" y="3869055"/>
                        <a:ext cx="4236720" cy="2610485"/>
                      </a:xfrm>
                      <a:prstGeom prst="rect">
                        <a:avLst/>
                      </a:prstGeom>
                      <a:noFill/>
                      <a:ln w="38100">
                        <a:noFill/>
                        <a:miter/>
                      </a:ln>
                    </p:spPr>
                  </p:pic>
                </p:oleObj>
              </mc:Fallback>
            </mc:AlternateContent>
          </a:graphicData>
        </a:graphic>
      </p:graphicFrame>
      <p:sp>
        <p:nvSpPr>
          <p:cNvPr id="7" name="Text Box 6"/>
          <p:cNvSpPr txBox="1"/>
          <p:nvPr/>
        </p:nvSpPr>
        <p:spPr>
          <a:xfrm>
            <a:off x="734060" y="1374775"/>
            <a:ext cx="1819910" cy="368300"/>
          </a:xfrm>
          <a:prstGeom prst="rect">
            <a:avLst/>
          </a:prstGeom>
          <a:noFill/>
        </p:spPr>
        <p:txBody>
          <a:bodyPr wrap="square" rtlCol="0">
            <a:spAutoFit/>
          </a:bodyPr>
          <a:p>
            <a:r>
              <a:rPr lang="en-GB" altLang="en-US"/>
              <a:t>Example -1</a:t>
            </a:r>
            <a:endParaRPr lang="en-GB" altLang="en-US"/>
          </a:p>
        </p:txBody>
      </p:sp>
      <p:sp>
        <p:nvSpPr>
          <p:cNvPr id="8" name="Text Box 7"/>
          <p:cNvSpPr txBox="1"/>
          <p:nvPr/>
        </p:nvSpPr>
        <p:spPr>
          <a:xfrm>
            <a:off x="861060" y="4254500"/>
            <a:ext cx="1819910" cy="368300"/>
          </a:xfrm>
          <a:prstGeom prst="rect">
            <a:avLst/>
          </a:prstGeom>
          <a:noFill/>
        </p:spPr>
        <p:txBody>
          <a:bodyPr wrap="square" rtlCol="0">
            <a:spAutoFit/>
          </a:bodyPr>
          <a:p>
            <a:r>
              <a:rPr lang="en-GB" altLang="en-US"/>
              <a:t>Example -2</a:t>
            </a:r>
            <a:endParaRPr lang="en-GB" altLang="en-US"/>
          </a:p>
        </p:txBody>
      </p:sp>
      <p:sp>
        <p:nvSpPr>
          <p:cNvPr id="9" name="Text Box 8"/>
          <p:cNvSpPr txBox="1"/>
          <p:nvPr/>
        </p:nvSpPr>
        <p:spPr>
          <a:xfrm>
            <a:off x="5623560" y="1501775"/>
            <a:ext cx="1819910" cy="368300"/>
          </a:xfrm>
          <a:prstGeom prst="rect">
            <a:avLst/>
          </a:prstGeom>
          <a:noFill/>
        </p:spPr>
        <p:txBody>
          <a:bodyPr wrap="square" rtlCol="0">
            <a:spAutoFit/>
          </a:bodyPr>
          <a:p>
            <a:r>
              <a:rPr lang="en-GB" altLang="en-US"/>
              <a:t>Example -3</a:t>
            </a:r>
            <a:endParaRPr lang="en-GB" altLang="en-US"/>
          </a:p>
        </p:txBody>
      </p:sp>
      <p:sp>
        <p:nvSpPr>
          <p:cNvPr id="10" name="Text Box 9"/>
          <p:cNvSpPr txBox="1"/>
          <p:nvPr/>
        </p:nvSpPr>
        <p:spPr>
          <a:xfrm>
            <a:off x="8589010" y="1524000"/>
            <a:ext cx="1819910" cy="368300"/>
          </a:xfrm>
          <a:prstGeom prst="rect">
            <a:avLst/>
          </a:prstGeom>
          <a:noFill/>
        </p:spPr>
        <p:txBody>
          <a:bodyPr wrap="square" rtlCol="0">
            <a:spAutoFit/>
          </a:bodyPr>
          <a:p>
            <a:r>
              <a:rPr lang="en-GB" altLang="en-US"/>
              <a:t>Example -4</a:t>
            </a:r>
            <a:endParaRPr lang="en-GB"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41630" y="210185"/>
            <a:ext cx="11329035" cy="701040"/>
          </a:xfrm>
          <a:prstGeom prst="rect">
            <a:avLst/>
          </a:prstGeom>
          <a:noFill/>
        </p:spPr>
        <p:txBody>
          <a:bodyPr wrap="square" rtlCol="0">
            <a:noAutofit/>
          </a:bodyPr>
          <a:p>
            <a:pPr marL="824230" lvl="1" indent="-516890">
              <a:buFont typeface="Arial" panose="020B0604020202020204" pitchFamily="34" charset="0"/>
              <a:buNone/>
            </a:pPr>
            <a:r>
              <a:rPr lang="en-GB" altLang="en-US" sz="3200" b="1">
                <a:solidFill>
                  <a:srgbClr val="FF0000"/>
                </a:solidFill>
                <a:latin typeface="Arial" panose="020B0604020202020204" pitchFamily="34" charset="0"/>
                <a:cs typeface="Arial" panose="020B0604020202020204" pitchFamily="34" charset="0"/>
                <a:sym typeface="+mn-ea"/>
              </a:rPr>
              <a:t>4. Properties of Regular Languages :</a:t>
            </a:r>
            <a:endParaRPr lang="en-GB" altLang="en-US" sz="3200" b="1">
              <a:solidFill>
                <a:srgbClr val="FF0000"/>
              </a:solidFill>
              <a:latin typeface="Arial" panose="020B0604020202020204" pitchFamily="34" charset="0"/>
              <a:cs typeface="Arial" panose="020B0604020202020204" pitchFamily="34" charset="0"/>
              <a:sym typeface="+mn-ea"/>
            </a:endParaRPr>
          </a:p>
          <a:p>
            <a:pPr marL="824230" lvl="1" indent="-516890">
              <a:buFont typeface="Arial" panose="020B0604020202020204" pitchFamily="34" charset="0"/>
              <a:buNone/>
            </a:pPr>
            <a:r>
              <a:rPr lang="en-GB" altLang="en-US" sz="3200" b="1">
                <a:solidFill>
                  <a:srgbClr val="FF0000"/>
                </a:solidFill>
                <a:latin typeface="Arial" panose="020B0604020202020204" pitchFamily="34" charset="0"/>
                <a:cs typeface="Arial" panose="020B0604020202020204" pitchFamily="34" charset="0"/>
                <a:sym typeface="+mn-ea"/>
              </a:rPr>
              <a:t> </a:t>
            </a:r>
            <a:endParaRPr lang="en-GB" altLang="en-US" sz="3200" b="1">
              <a:solidFill>
                <a:srgbClr val="FF0000"/>
              </a:solidFill>
              <a:latin typeface="Arial" panose="020B0604020202020204" pitchFamily="34" charset="0"/>
              <a:cs typeface="Arial" panose="020B0604020202020204" pitchFamily="34" charset="0"/>
            </a:endParaRPr>
          </a:p>
          <a:p>
            <a:endParaRPr lang="en-US"/>
          </a:p>
        </p:txBody>
      </p:sp>
      <p:sp>
        <p:nvSpPr>
          <p:cNvPr id="4" name="Text Box 3"/>
          <p:cNvSpPr txBox="1"/>
          <p:nvPr/>
        </p:nvSpPr>
        <p:spPr>
          <a:xfrm>
            <a:off x="398145" y="955675"/>
            <a:ext cx="11272520" cy="5641340"/>
          </a:xfrm>
          <a:prstGeom prst="rect">
            <a:avLst/>
          </a:prstGeom>
          <a:noFill/>
        </p:spPr>
        <p:txBody>
          <a:bodyPr wrap="square" rtlCol="0">
            <a:noAutofit/>
          </a:bodyPr>
          <a:p>
            <a:pPr indent="0">
              <a:buFont typeface="Arial" panose="020B0604020202020204" pitchFamily="34" charset="0"/>
              <a:buNone/>
            </a:pPr>
            <a:r>
              <a:rPr lang="en-GB" altLang="en-IN" sz="2800" b="1">
                <a:solidFill>
                  <a:srgbClr val="0070C0"/>
                </a:solidFill>
                <a:latin typeface="Arial" panose="020B0604020202020204" pitchFamily="34" charset="0"/>
                <a:cs typeface="Arial" panose="020B0604020202020204" pitchFamily="34" charset="0"/>
                <a:sym typeface="+mn-ea"/>
              </a:rPr>
              <a:t>4.1. Introduction</a:t>
            </a:r>
            <a:endParaRPr lang="en-GB" altLang="en-IN" sz="2800" b="1">
              <a:solidFill>
                <a:srgbClr val="0070C0"/>
              </a:solidFill>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GB" altLang="en-IN" sz="2400">
                <a:solidFill>
                  <a:schemeClr val="tx1"/>
                </a:solidFill>
                <a:latin typeface="Arial" panose="020B0604020202020204" pitchFamily="34" charset="0"/>
                <a:cs typeface="Arial" panose="020B0604020202020204" pitchFamily="34" charset="0"/>
                <a:sym typeface="+mn-ea"/>
              </a:rPr>
              <a:t>It is observed from the previous chapters that the language is powerful tool for effective communication where one can express our thoughts and ideas. </a:t>
            </a:r>
            <a:endParaRPr lang="en-GB" altLang="en-IN" sz="2400">
              <a:solidFill>
                <a:schemeClr val="tx1"/>
              </a:solidFill>
              <a:latin typeface="Arial" panose="020B0604020202020204" pitchFamily="34" charset="0"/>
              <a:cs typeface="Arial" panose="020B0604020202020204" pitchFamily="34" charset="0"/>
              <a:sym typeface="+mn-ea"/>
            </a:endParaRPr>
          </a:p>
          <a:p>
            <a:pPr marL="800100" lvl="1" indent="-342900" algn="just">
              <a:buFont typeface="Arial" panose="020B0604020202020204" pitchFamily="34" charset="0"/>
              <a:buChar char="•"/>
            </a:pPr>
            <a:r>
              <a:rPr lang="en-GB" altLang="en-IN" sz="2400">
                <a:solidFill>
                  <a:schemeClr val="tx1"/>
                </a:solidFill>
                <a:latin typeface="Arial" panose="020B0604020202020204" pitchFamily="34" charset="0"/>
                <a:cs typeface="Arial" panose="020B0604020202020204" pitchFamily="34" charset="0"/>
                <a:sym typeface="+mn-ea"/>
              </a:rPr>
              <a:t>Initiallly we dealt with the class of language known as </a:t>
            </a:r>
            <a:r>
              <a:rPr lang="en-GB" altLang="en-US" sz="2400" b="1">
                <a:solidFill>
                  <a:srgbClr val="FF0000"/>
                </a:solidFill>
                <a:latin typeface="Arial" panose="020B0604020202020204" pitchFamily="34" charset="0"/>
                <a:cs typeface="Arial" panose="020B0604020202020204" pitchFamily="34" charset="0"/>
                <a:sym typeface="+mn-ea"/>
              </a:rPr>
              <a:t>Regular language</a:t>
            </a:r>
            <a:r>
              <a:rPr lang="en-GB" altLang="en-IN" sz="2400">
                <a:solidFill>
                  <a:schemeClr val="tx1"/>
                </a:solidFill>
                <a:latin typeface="Arial" panose="020B0604020202020204" pitchFamily="34" charset="0"/>
                <a:cs typeface="Arial" panose="020B0604020202020204" pitchFamily="34" charset="0"/>
                <a:sym typeface="+mn-ea"/>
              </a:rPr>
              <a:t> which are </a:t>
            </a:r>
            <a:r>
              <a:rPr lang="en-GB" altLang="en-US" sz="2400" b="1">
                <a:solidFill>
                  <a:srgbClr val="FF0000"/>
                </a:solidFill>
                <a:latin typeface="Arial" panose="020B0604020202020204" pitchFamily="34" charset="0"/>
                <a:cs typeface="Arial" panose="020B0604020202020204" pitchFamily="34" charset="0"/>
                <a:sym typeface="+mn-ea"/>
              </a:rPr>
              <a:t>very primitive in nature.</a:t>
            </a:r>
            <a:endParaRPr lang="en-IN" altLang="en-GB" sz="2400">
              <a:solidFill>
                <a:schemeClr val="tx1"/>
              </a:solidFill>
              <a:latin typeface="Arial" panose="020B0604020202020204" pitchFamily="34" charset="0"/>
              <a:cs typeface="Arial" panose="020B0604020202020204" pitchFamily="34" charset="0"/>
              <a:sym typeface="+mn-ea"/>
            </a:endParaRPr>
          </a:p>
          <a:p>
            <a:pPr marL="800100" lvl="1" indent="-342900" algn="just">
              <a:buFont typeface="Arial" panose="020B0604020202020204" pitchFamily="34" charset="0"/>
              <a:buChar char="•"/>
            </a:pPr>
            <a:r>
              <a:rPr lang="en-IN" altLang="en-GB" sz="2400">
                <a:solidFill>
                  <a:schemeClr val="tx1"/>
                </a:solidFill>
                <a:latin typeface="Arial" panose="020B0604020202020204" pitchFamily="34" charset="0"/>
                <a:cs typeface="Arial" panose="020B0604020202020204" pitchFamily="34" charset="0"/>
                <a:sym typeface="+mn-ea"/>
              </a:rPr>
              <a:t>We </a:t>
            </a:r>
            <a:r>
              <a:rPr lang="en-GB" altLang="en-IN" sz="2400">
                <a:solidFill>
                  <a:schemeClr val="tx1"/>
                </a:solidFill>
                <a:latin typeface="Arial" panose="020B0604020202020204" pitchFamily="34" charset="0"/>
                <a:cs typeface="Arial" panose="020B0604020202020204" pitchFamily="34" charset="0"/>
                <a:sym typeface="+mn-ea"/>
              </a:rPr>
              <a:t>also </a:t>
            </a:r>
            <a:r>
              <a:rPr lang="en-IN" altLang="en-GB" sz="2400">
                <a:solidFill>
                  <a:schemeClr val="tx1"/>
                </a:solidFill>
                <a:latin typeface="Arial" panose="020B0604020202020204" pitchFamily="34" charset="0"/>
                <a:cs typeface="Arial" panose="020B0604020202020204" pitchFamily="34" charset="0"/>
                <a:sym typeface="+mn-ea"/>
              </a:rPr>
              <a:t>know that If a </a:t>
            </a:r>
            <a:r>
              <a:rPr lang="en-GB" altLang="en-US" sz="2400" b="1">
                <a:solidFill>
                  <a:srgbClr val="FF0000"/>
                </a:solidFill>
                <a:latin typeface="Arial" panose="020B0604020202020204" pitchFamily="34" charset="0"/>
                <a:cs typeface="Arial" panose="020B0604020202020204" pitchFamily="34" charset="0"/>
                <a:sym typeface="+mn-ea"/>
              </a:rPr>
              <a:t>Language L is Regular</a:t>
            </a:r>
            <a:r>
              <a:rPr lang="en-IN" altLang="en-GB" sz="2400">
                <a:solidFill>
                  <a:schemeClr val="tx1"/>
                </a:solidFill>
                <a:latin typeface="Arial" panose="020B0604020202020204" pitchFamily="34" charset="0"/>
                <a:cs typeface="Arial" panose="020B0604020202020204" pitchFamily="34" charset="0"/>
                <a:sym typeface="+mn-ea"/>
              </a:rPr>
              <a:t> then there exist a</a:t>
            </a:r>
            <a:r>
              <a:rPr lang="en-GB" altLang="en-US" sz="2400" b="1">
                <a:solidFill>
                  <a:srgbClr val="FF0000"/>
                </a:solidFill>
                <a:latin typeface="Arial" panose="020B0604020202020204" pitchFamily="34" charset="0"/>
                <a:cs typeface="Arial" panose="020B0604020202020204" pitchFamily="34" charset="0"/>
                <a:sym typeface="+mn-ea"/>
              </a:rPr>
              <a:t> DFA, NFA  Ԑ-NFA  and Regular Expression</a:t>
            </a:r>
            <a:r>
              <a:rPr lang="en-IN" altLang="en-GB" sz="2400">
                <a:solidFill>
                  <a:schemeClr val="tx1"/>
                </a:solidFill>
                <a:latin typeface="Arial" panose="020B0604020202020204" pitchFamily="34" charset="0"/>
                <a:cs typeface="Arial" panose="020B0604020202020204" pitchFamily="34" charset="0"/>
                <a:sym typeface="+mn-ea"/>
              </a:rPr>
              <a:t>. Conversly, the</a:t>
            </a:r>
            <a:r>
              <a:rPr lang="en-GB" altLang="en-US" sz="2400">
                <a:solidFill>
                  <a:schemeClr val="tx1"/>
                </a:solidFill>
                <a:latin typeface="Arial" panose="020B0604020202020204" pitchFamily="34" charset="0"/>
                <a:cs typeface="Arial" panose="020B0604020202020204" pitchFamily="34" charset="0"/>
                <a:sym typeface="+mn-ea"/>
              </a:rPr>
              <a:t> </a:t>
            </a:r>
            <a:r>
              <a:rPr lang="en-IN" altLang="en-GB" sz="2400">
                <a:solidFill>
                  <a:schemeClr val="tx1"/>
                </a:solidFill>
                <a:latin typeface="Arial" panose="020B0604020202020204" pitchFamily="34" charset="0"/>
                <a:cs typeface="Arial" panose="020B0604020202020204" pitchFamily="34" charset="0"/>
                <a:sym typeface="+mn-ea"/>
              </a:rPr>
              <a:t>language denoted or described by </a:t>
            </a:r>
            <a:r>
              <a:rPr lang="en-GB" altLang="en-US" sz="2400" b="1">
                <a:solidFill>
                  <a:srgbClr val="FF0000"/>
                </a:solidFill>
                <a:latin typeface="Arial" panose="020B0604020202020204" pitchFamily="34" charset="0"/>
                <a:cs typeface="Arial" panose="020B0604020202020204" pitchFamily="34" charset="0"/>
                <a:sym typeface="+mn-ea"/>
              </a:rPr>
              <a:t>DFA, NFA,  Ԑ-NFA </a:t>
            </a:r>
            <a:r>
              <a:rPr lang="en-IN" altLang="en-GB" sz="2400">
                <a:solidFill>
                  <a:schemeClr val="tx1"/>
                </a:solidFill>
                <a:latin typeface="Arial" panose="020B0604020202020204" pitchFamily="34" charset="0"/>
                <a:cs typeface="Arial" panose="020B0604020202020204" pitchFamily="34" charset="0"/>
                <a:sym typeface="+mn-ea"/>
              </a:rPr>
              <a:t> and </a:t>
            </a:r>
            <a:r>
              <a:rPr lang="en-GB" altLang="en-US" sz="2400" b="1">
                <a:solidFill>
                  <a:srgbClr val="FF0000"/>
                </a:solidFill>
                <a:latin typeface="Arial" panose="020B0604020202020204" pitchFamily="34" charset="0"/>
                <a:cs typeface="Arial" panose="020B0604020202020204" pitchFamily="34" charset="0"/>
                <a:sym typeface="+mn-ea"/>
              </a:rPr>
              <a:t>Regular Expression</a:t>
            </a:r>
            <a:r>
              <a:rPr lang="en-IN" altLang="en-GB" sz="2400">
                <a:solidFill>
                  <a:schemeClr val="tx1"/>
                </a:solidFill>
                <a:latin typeface="Arial" panose="020B0604020202020204" pitchFamily="34" charset="0"/>
                <a:cs typeface="Arial" panose="020B0604020202020204" pitchFamily="34" charset="0"/>
                <a:sym typeface="+mn-ea"/>
              </a:rPr>
              <a:t> </a:t>
            </a:r>
            <a:r>
              <a:rPr lang="en-GB" altLang="en-IN" sz="2400">
                <a:solidFill>
                  <a:schemeClr val="tx1"/>
                </a:solidFill>
                <a:latin typeface="Arial" panose="020B0604020202020204" pitchFamily="34" charset="0"/>
                <a:cs typeface="Arial" panose="020B0604020202020204" pitchFamily="34" charset="0"/>
                <a:sym typeface="+mn-ea"/>
              </a:rPr>
              <a:t>are</a:t>
            </a:r>
            <a:r>
              <a:rPr lang="en-IN" altLang="en-GB" sz="2400">
                <a:solidFill>
                  <a:schemeClr val="tx1"/>
                </a:solidFill>
                <a:latin typeface="Arial" panose="020B0604020202020204" pitchFamily="34" charset="0"/>
                <a:cs typeface="Arial" panose="020B0604020202020204" pitchFamily="34" charset="0"/>
                <a:sym typeface="+mn-ea"/>
              </a:rPr>
              <a:t> always a </a:t>
            </a:r>
            <a:r>
              <a:rPr lang="en-GB" altLang="en-US" sz="2400" b="1">
                <a:solidFill>
                  <a:srgbClr val="FF0000"/>
                </a:solidFill>
                <a:latin typeface="Arial" panose="020B0604020202020204" pitchFamily="34" charset="0"/>
                <a:cs typeface="Arial" panose="020B0604020202020204" pitchFamily="34" charset="0"/>
                <a:sym typeface="+mn-ea"/>
              </a:rPr>
              <a:t>Regular Language.</a:t>
            </a:r>
            <a:endParaRPr lang="en-GB" altLang="en-US" sz="2400" b="1">
              <a:solidFill>
                <a:srgbClr val="FF0000"/>
              </a:solidFill>
              <a:latin typeface="Arial" panose="020B0604020202020204" pitchFamily="34" charset="0"/>
              <a:cs typeface="Arial" panose="020B0604020202020204" pitchFamily="34" charset="0"/>
              <a:sym typeface="+mn-ea"/>
            </a:endParaRPr>
          </a:p>
          <a:p>
            <a:pPr marL="800100" lvl="1" indent="-342900" algn="just">
              <a:buFont typeface="Arial" panose="020B0604020202020204" pitchFamily="34" charset="0"/>
              <a:buChar char="•"/>
            </a:pPr>
            <a:r>
              <a:rPr lang="en-GB" altLang="en-US" sz="2400">
                <a:solidFill>
                  <a:schemeClr val="tx1"/>
                </a:solidFill>
                <a:latin typeface="Arial" panose="020B0604020202020204" pitchFamily="34" charset="0"/>
                <a:cs typeface="Arial" panose="020B0604020202020204" pitchFamily="34" charset="0"/>
              </a:rPr>
              <a:t>Not every language is Regular. It means that beyond Regular language there are some other languages and they are called </a:t>
            </a:r>
            <a:r>
              <a:rPr lang="en-GB" altLang="en-US" sz="2400" b="1">
                <a:solidFill>
                  <a:srgbClr val="FF0000"/>
                </a:solidFill>
                <a:latin typeface="Arial" panose="020B0604020202020204" pitchFamily="34" charset="0"/>
                <a:cs typeface="Arial" panose="020B0604020202020204" pitchFamily="34" charset="0"/>
              </a:rPr>
              <a:t>Non Regular language.</a:t>
            </a:r>
            <a:endParaRPr lang="en-GB" altLang="en-US" sz="2400">
              <a:solidFill>
                <a:schemeClr val="tx1"/>
              </a:solidFill>
              <a:latin typeface="Arial" panose="020B0604020202020204" pitchFamily="34" charset="0"/>
              <a:cs typeface="Arial" panose="020B0604020202020204" pitchFamily="34" charset="0"/>
            </a:endParaRPr>
          </a:p>
          <a:p>
            <a:pPr marL="800100" lvl="1" indent="-342900" algn="just">
              <a:buFont typeface="Arial" panose="020B0604020202020204" pitchFamily="34" charset="0"/>
              <a:buChar char="•"/>
            </a:pPr>
            <a:r>
              <a:rPr lang="en-GB" altLang="en-US" sz="2400">
                <a:solidFill>
                  <a:schemeClr val="tx1"/>
                </a:solidFill>
                <a:latin typeface="Arial" panose="020B0604020202020204" pitchFamily="34" charset="0"/>
                <a:cs typeface="Arial" panose="020B0604020202020204" pitchFamily="34" charset="0"/>
              </a:rPr>
              <a:t> In order to prove certain languages are </a:t>
            </a:r>
            <a:r>
              <a:rPr lang="en-GB" altLang="en-US" sz="2400" b="1">
                <a:solidFill>
                  <a:srgbClr val="FF0000"/>
                </a:solidFill>
                <a:latin typeface="Arial" panose="020B0604020202020204" pitchFamily="34" charset="0"/>
                <a:cs typeface="Arial" panose="020B0604020202020204" pitchFamily="34" charset="0"/>
              </a:rPr>
              <a:t>not regular</a:t>
            </a:r>
            <a:r>
              <a:rPr lang="en-GB" altLang="en-US" sz="2400">
                <a:solidFill>
                  <a:schemeClr val="tx1"/>
                </a:solidFill>
                <a:latin typeface="Arial" panose="020B0604020202020204" pitchFamily="34" charset="0"/>
                <a:cs typeface="Arial" panose="020B0604020202020204" pitchFamily="34" charset="0"/>
              </a:rPr>
              <a:t> we use </a:t>
            </a:r>
            <a:r>
              <a:rPr lang="en-GB" altLang="en-US" sz="2400" b="1">
                <a:solidFill>
                  <a:srgbClr val="FF0000"/>
                </a:solidFill>
                <a:latin typeface="Arial" panose="020B0604020202020204" pitchFamily="34" charset="0"/>
                <a:cs typeface="Arial" panose="020B0604020202020204" pitchFamily="34" charset="0"/>
              </a:rPr>
              <a:t>pumping Lemma</a:t>
            </a:r>
            <a:endParaRPr lang="en-GB" altLang="en-US" sz="2400" b="1">
              <a:solidFill>
                <a:srgbClr val="FF0000"/>
              </a:solidFill>
              <a:latin typeface="Arial" panose="020B0604020202020204" pitchFamily="34" charset="0"/>
              <a:cs typeface="Arial" panose="020B0604020202020204" pitchFamily="34" charset="0"/>
            </a:endParaRPr>
          </a:p>
          <a:p>
            <a:endParaRPr lang="en-GB" altLang="en-US" sz="2400" b="1">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98145" y="955675"/>
            <a:ext cx="11272520" cy="5641340"/>
          </a:xfrm>
          <a:prstGeom prst="rect">
            <a:avLst/>
          </a:prstGeom>
          <a:noFill/>
        </p:spPr>
        <p:txBody>
          <a:bodyPr wrap="square" rtlCol="0">
            <a:noAutofit/>
          </a:bodyPr>
          <a:p>
            <a:pPr indent="0">
              <a:buFont typeface="Arial" panose="020B0604020202020204" pitchFamily="34" charset="0"/>
              <a:buNone/>
            </a:pPr>
            <a:endParaRPr lang="en-GB" altLang="en-IN" sz="2800" b="1">
              <a:solidFill>
                <a:srgbClr val="0070C0"/>
              </a:solidFill>
              <a:latin typeface="Arial" panose="020B0604020202020204" pitchFamily="34" charset="0"/>
              <a:cs typeface="Arial" panose="020B0604020202020204" pitchFamily="34" charset="0"/>
              <a:sym typeface="+mn-ea"/>
            </a:endParaRPr>
          </a:p>
          <a:p>
            <a:pPr marL="800100" lvl="1" indent="-342900" algn="just">
              <a:buFont typeface="Arial" panose="020B0604020202020204" pitchFamily="34" charset="0"/>
              <a:buChar char="•"/>
            </a:pPr>
            <a:r>
              <a:rPr lang="en-GB" sz="2400">
                <a:solidFill>
                  <a:schemeClr val="tx1"/>
                </a:solidFill>
                <a:latin typeface="Arial" panose="020B0604020202020204" pitchFamily="34" charset="0"/>
                <a:cs typeface="Arial" panose="020B0604020202020204" pitchFamily="34" charset="0"/>
                <a:sym typeface="+mn-ea"/>
              </a:rPr>
              <a:t> Basically, the Pumming Lemma works on the Principle called Pigeon Hole Principle and it is stated as follows :</a:t>
            </a:r>
            <a:endParaRPr lang="en-IN" altLang="en-GB" sz="2400">
              <a:solidFill>
                <a:schemeClr val="tx1"/>
              </a:solidFill>
              <a:latin typeface="Arial" panose="020B0604020202020204" pitchFamily="34" charset="0"/>
              <a:cs typeface="Arial" panose="020B0604020202020204" pitchFamily="34" charset="0"/>
              <a:sym typeface="+mn-ea"/>
            </a:endParaRPr>
          </a:p>
          <a:p>
            <a:pPr marL="800100" lvl="1" indent="-342900" algn="just">
              <a:buFont typeface="Arial" panose="020B0604020202020204" pitchFamily="34" charset="0"/>
              <a:buChar char="•"/>
            </a:pPr>
            <a:r>
              <a:rPr lang="en-GB" altLang="en-IN" sz="2400" b="1">
                <a:solidFill>
                  <a:srgbClr val="FF0000"/>
                </a:solidFill>
                <a:latin typeface="Arial" panose="020B0604020202020204" pitchFamily="34" charset="0"/>
                <a:cs typeface="Arial" panose="020B0604020202020204" pitchFamily="34" charset="0"/>
                <a:sym typeface="+mn-ea"/>
              </a:rPr>
              <a:t>Statement of Pigeonhole princip</a:t>
            </a:r>
            <a:r>
              <a:rPr lang="en-IN" altLang="en-GB" sz="2400" b="1">
                <a:solidFill>
                  <a:srgbClr val="FF0000"/>
                </a:solidFill>
                <a:latin typeface="Arial" panose="020B0604020202020204" pitchFamily="34" charset="0"/>
                <a:cs typeface="Arial" panose="020B0604020202020204" pitchFamily="34" charset="0"/>
                <a:sym typeface="+mn-ea"/>
              </a:rPr>
              <a:t>le</a:t>
            </a:r>
            <a:r>
              <a:rPr lang="en-GB" altLang="en-IN" sz="2400" b="1">
                <a:solidFill>
                  <a:srgbClr val="FF0000"/>
                </a:solidFill>
                <a:latin typeface="Arial" panose="020B0604020202020204" pitchFamily="34" charset="0"/>
                <a:cs typeface="Arial" panose="020B0604020202020204" pitchFamily="34" charset="0"/>
                <a:sym typeface="+mn-ea"/>
              </a:rPr>
              <a:t>:</a:t>
            </a:r>
            <a:endParaRPr lang="en-GB" altLang="en-IN" sz="2400" b="1">
              <a:solidFill>
                <a:srgbClr val="FF0000"/>
              </a:solidFill>
              <a:latin typeface="Arial" panose="020B0604020202020204" pitchFamily="34" charset="0"/>
              <a:cs typeface="Arial" panose="020B0604020202020204" pitchFamily="34" charset="0"/>
              <a:sym typeface="+mn-ea"/>
            </a:endParaRPr>
          </a:p>
          <a:p>
            <a:pPr marL="914400" lvl="2" indent="457200" algn="just">
              <a:buFont typeface="Arial" panose="020B0604020202020204" pitchFamily="34" charset="0"/>
              <a:buNone/>
            </a:pPr>
            <a:r>
              <a:rPr lang="en-GB" altLang="en-IN" sz="2400" b="1">
                <a:solidFill>
                  <a:srgbClr val="7030A0"/>
                </a:solidFill>
                <a:latin typeface="Arial" panose="020B0604020202020204" pitchFamily="34" charset="0"/>
                <a:cs typeface="Arial" panose="020B0604020202020204" pitchFamily="34" charset="0"/>
                <a:sym typeface="+mn-ea"/>
              </a:rPr>
              <a:t>The term Pigeonhole principle is used by mathematicians, that refers to the simple observation made. </a:t>
            </a:r>
            <a:endParaRPr lang="en-GB" altLang="en-IN" sz="2400" b="1">
              <a:solidFill>
                <a:srgbClr val="7030A0"/>
              </a:solidFill>
              <a:latin typeface="Arial" panose="020B0604020202020204" pitchFamily="34" charset="0"/>
              <a:cs typeface="Arial" panose="020B0604020202020204" pitchFamily="34" charset="0"/>
              <a:sym typeface="+mn-ea"/>
            </a:endParaRPr>
          </a:p>
          <a:p>
            <a:pPr marL="914400" lvl="2" indent="457200" algn="just">
              <a:buFont typeface="Arial" panose="020B0604020202020204" pitchFamily="34" charset="0"/>
              <a:buNone/>
            </a:pPr>
            <a:r>
              <a:rPr lang="en-IN" altLang="en-IN" sz="2400" b="1">
                <a:solidFill>
                  <a:srgbClr val="7030A0"/>
                </a:solidFill>
                <a:latin typeface="Arial" panose="020B0604020202020204" pitchFamily="34" charset="0"/>
                <a:cs typeface="Arial" panose="020B0604020202020204" pitchFamily="34" charset="0"/>
                <a:sym typeface="+mn-ea"/>
              </a:rPr>
              <a:t>“</a:t>
            </a:r>
            <a:r>
              <a:rPr lang="en-GB" altLang="en-IN" sz="2400" b="1">
                <a:solidFill>
                  <a:srgbClr val="7030A0"/>
                </a:solidFill>
                <a:latin typeface="Arial" panose="020B0604020202020204" pitchFamily="34" charset="0"/>
                <a:cs typeface="Arial" panose="020B0604020202020204" pitchFamily="34" charset="0"/>
                <a:sym typeface="+mn-ea"/>
              </a:rPr>
              <a:t> if there are ‘n’ objects and ‘m’ boxes (pigeonholes), if all the ‘n’ objects to be placed into ‘m’ boxes and n&gt;m then atleast one box must have more than one object in it</a:t>
            </a:r>
            <a:r>
              <a:rPr lang="en-IN" altLang="en-GB" sz="2400" b="1">
                <a:solidFill>
                  <a:srgbClr val="7030A0"/>
                </a:solidFill>
                <a:latin typeface="Arial" panose="020B0604020202020204" pitchFamily="34" charset="0"/>
                <a:cs typeface="Arial" panose="020B0604020202020204" pitchFamily="34" charset="0"/>
                <a:sym typeface="+mn-ea"/>
              </a:rPr>
              <a:t> “</a:t>
            </a:r>
            <a:endParaRPr lang="en-IN" altLang="en-GB" sz="2400" b="1">
              <a:solidFill>
                <a:srgbClr val="7030A0"/>
              </a:solidFill>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66395" y="375285"/>
            <a:ext cx="11361420" cy="5828665"/>
          </a:xfrm>
          <a:prstGeom prst="rect">
            <a:avLst/>
          </a:prstGeom>
          <a:noFill/>
        </p:spPr>
        <p:txBody>
          <a:bodyPr wrap="square" rtlCol="0">
            <a:noAutofit/>
          </a:bodyPr>
          <a:p>
            <a:pPr marL="1361440" indent="-1361440" algn="just">
              <a:buClrTx/>
              <a:buSzTx/>
              <a:buFontTx/>
            </a:pP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endParaRPr lang="en-GB" altLang="en-US" sz="2400" b="1">
              <a:solidFill>
                <a:srgbClr val="FF0000"/>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Example -2. </a:t>
            </a:r>
            <a:r>
              <a:rPr lang="en-GB" altLang="en-US" sz="2400" b="1">
                <a:solidFill>
                  <a:srgbClr val="FF0000"/>
                </a:solidFill>
                <a:latin typeface="Arial" panose="020B0604020202020204" pitchFamily="34" charset="0"/>
                <a:cs typeface="Arial" panose="020B0604020202020204" pitchFamily="34" charset="0"/>
                <a:sym typeface="+mn-ea"/>
              </a:rPr>
              <a:t>∑ = { a,b,......z} </a:t>
            </a:r>
            <a:r>
              <a:rPr lang="en-GB" altLang="en-US" sz="2400">
                <a:latin typeface="Arial" panose="020B0604020202020204" pitchFamily="34" charset="0"/>
                <a:cs typeface="Arial" panose="020B0604020202020204" pitchFamily="34" charset="0"/>
                <a:sym typeface="+mn-ea"/>
              </a:rPr>
              <a:t>be a given </a:t>
            </a:r>
            <a:r>
              <a:rPr lang="en-GB" altLang="en-US" sz="2400" b="1">
                <a:solidFill>
                  <a:srgbClr val="FF0000"/>
                </a:solidFill>
                <a:latin typeface="Arial" panose="020B0604020202020204" pitchFamily="34" charset="0"/>
                <a:cs typeface="Arial" panose="020B0604020202020204" pitchFamily="34" charset="0"/>
                <a:sym typeface="+mn-ea"/>
              </a:rPr>
              <a:t>alphabet, </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The string - </a:t>
            </a:r>
            <a:r>
              <a:rPr lang="en-GB" altLang="en-US" sz="2400" b="1">
                <a:solidFill>
                  <a:srgbClr val="002060"/>
                </a:solidFill>
                <a:latin typeface="Arial" panose="020B0604020202020204" pitchFamily="34" charset="0"/>
                <a:cs typeface="Arial" panose="020B0604020202020204" pitchFamily="34" charset="0"/>
                <a:sym typeface="+mn-ea"/>
              </a:rPr>
              <a:t>sachin </a:t>
            </a:r>
            <a:r>
              <a:rPr lang="en-GB" altLang="en-US" sz="2400">
                <a:latin typeface="Arial" panose="020B0604020202020204" pitchFamily="34" charset="0"/>
                <a:cs typeface="Arial" panose="020B0604020202020204" pitchFamily="34" charset="0"/>
                <a:sym typeface="+mn-ea"/>
              </a:rPr>
              <a:t>is a </a:t>
            </a:r>
            <a:r>
              <a:rPr lang="en-GB" altLang="en-US" sz="2400" b="1">
                <a:solidFill>
                  <a:srgbClr val="FF0000"/>
                </a:solidFill>
                <a:latin typeface="Arial" panose="020B0604020202020204" pitchFamily="34" charset="0"/>
                <a:cs typeface="Arial" panose="020B0604020202020204" pitchFamily="34" charset="0"/>
                <a:sym typeface="+mn-ea"/>
              </a:rPr>
              <a:t> Regular Expression, </a:t>
            </a:r>
            <a:r>
              <a:rPr lang="en-GB" altLang="en-US" sz="2400">
                <a:latin typeface="Arial" panose="020B0604020202020204" pitchFamily="34" charset="0"/>
                <a:cs typeface="Arial" panose="020B0604020202020204" pitchFamily="34" charset="0"/>
                <a:sym typeface="+mn-ea"/>
              </a:rPr>
              <a:t>since it is constructed by applications of the above mentioned Rules, i.e Here R1=s,R2=a,R3=c,R4=h,R5=i and R6=n are </a:t>
            </a:r>
            <a:r>
              <a:rPr lang="en-GB" altLang="en-US" sz="2400" b="1">
                <a:solidFill>
                  <a:schemeClr val="accent1"/>
                </a:solidFill>
                <a:latin typeface="Arial" panose="020B0604020202020204" pitchFamily="34" charset="0"/>
                <a:cs typeface="Arial" panose="020B0604020202020204" pitchFamily="34" charset="0"/>
                <a:sym typeface="+mn-ea"/>
              </a:rPr>
              <a:t>primitive regular expressions and Operator </a:t>
            </a:r>
            <a:r>
              <a:rPr lang="en-GB" altLang="en-US" sz="2400" b="1">
                <a:solidFill>
                  <a:srgbClr val="FF0000"/>
                </a:solidFill>
                <a:latin typeface="Arial" panose="020B0604020202020204" pitchFamily="34" charset="0"/>
                <a:cs typeface="Arial" panose="020B0604020202020204" pitchFamily="34" charset="0"/>
                <a:sym typeface="+mn-ea"/>
              </a:rPr>
              <a:t>•</a:t>
            </a:r>
            <a:r>
              <a:rPr lang="en-GB" altLang="en-US" sz="2400">
                <a:latin typeface="Arial" panose="020B0604020202020204" pitchFamily="34" charset="0"/>
                <a:cs typeface="Arial" panose="020B0604020202020204" pitchFamily="34" charset="0"/>
                <a:sym typeface="+mn-ea"/>
              </a:rPr>
              <a:t> is</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applied</a:t>
            </a:r>
            <a:r>
              <a:rPr lang="en-GB" altLang="en-US" sz="2400" b="1">
                <a:solidFill>
                  <a:srgbClr val="FF0000"/>
                </a:solidFill>
                <a:latin typeface="Arial" panose="020B0604020202020204" pitchFamily="34" charset="0"/>
                <a:cs typeface="Arial" panose="020B0604020202020204" pitchFamily="34" charset="0"/>
                <a:sym typeface="+mn-ea"/>
              </a:rPr>
              <a:t> 5 number of times (s•a•c•h•i•n) to get a string </a:t>
            </a:r>
            <a:r>
              <a:rPr lang="en-GB" altLang="en-US" sz="2400" b="1">
                <a:solidFill>
                  <a:srgbClr val="002060"/>
                </a:solidFill>
                <a:latin typeface="Arial" panose="020B0604020202020204" pitchFamily="34" charset="0"/>
                <a:cs typeface="Arial" panose="020B0604020202020204" pitchFamily="34" charset="0"/>
                <a:sym typeface="+mn-ea"/>
              </a:rPr>
              <a:t>sachin (In between alphabets • is implied) .</a:t>
            </a: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Priority of the Operators : </a:t>
            </a: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  +  → Union Operator → Least Precedence</a:t>
            </a: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  •  → Concatenation Operator → next Least Precedence</a:t>
            </a: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  *  → Star closure Operator → Highest Precedence</a:t>
            </a: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endParaRPr lang="en-GB" altLang="en-US" sz="2800" b="1">
              <a:solidFill>
                <a:srgbClr val="FF0000"/>
              </a:solidFill>
              <a:latin typeface="Arial" panose="020B0604020202020204" pitchFamily="34" charset="0"/>
              <a:cs typeface="Arial" panose="020B0604020202020204" pitchFamily="34" charset="0"/>
            </a:endParaRPr>
          </a:p>
          <a:p>
            <a:pPr marL="1361440" indent="-1361440" algn="just">
              <a:buClrTx/>
              <a:buSzTx/>
              <a:buFontTx/>
            </a:pPr>
            <a:endParaRPr lang="en-U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471170" y="193040"/>
            <a:ext cx="11448415" cy="6535420"/>
          </a:xfrm>
          <a:prstGeom prst="rect">
            <a:avLst/>
          </a:prstGeom>
          <a:noFill/>
        </p:spPr>
        <p:txBody>
          <a:bodyPr wrap="square" rtlCol="0">
            <a:noAutofit/>
          </a:bodyPr>
          <a:p>
            <a:r>
              <a:rPr lang="en-GB" altLang="en-IN" sz="2800" b="1">
                <a:solidFill>
                  <a:srgbClr val="0070C0"/>
                </a:solidFill>
                <a:latin typeface="Arial" panose="020B0604020202020204" pitchFamily="34" charset="0"/>
                <a:cs typeface="Arial" panose="020B0604020202020204" pitchFamily="34" charset="0"/>
                <a:sym typeface="+mn-ea"/>
              </a:rPr>
              <a:t>4.2. Statement of Pumping Lemma for Regular Languages:</a:t>
            </a:r>
            <a:endParaRPr lang="en-GB" altLang="en-IN" sz="2800" b="1">
              <a:solidFill>
                <a:srgbClr val="0070C0"/>
              </a:solidFill>
              <a:latin typeface="Arial" panose="020B0604020202020204" pitchFamily="34" charset="0"/>
              <a:cs typeface="Arial" panose="020B0604020202020204" pitchFamily="34" charset="0"/>
              <a:sym typeface="+mn-ea"/>
            </a:endParaRPr>
          </a:p>
          <a:p>
            <a:pPr marL="457200" indent="-2540">
              <a:buFont typeface="Arial" panose="020B0604020202020204" pitchFamily="34" charset="0"/>
              <a:buChar char="•"/>
            </a:pPr>
            <a:r>
              <a:rPr lang="en-GB" altLang="en-IN" sz="2800" b="1">
                <a:solidFill>
                  <a:srgbClr val="0070C0"/>
                </a:solidFill>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Applying </a:t>
            </a:r>
            <a:r>
              <a:rPr lang="en-GB" altLang="en-IN" sz="2400" b="1">
                <a:solidFill>
                  <a:srgbClr val="FF0000"/>
                </a:solidFill>
                <a:latin typeface="Arial" panose="020B0604020202020204" pitchFamily="34" charset="0"/>
                <a:cs typeface="Arial" panose="020B0604020202020204" pitchFamily="34" charset="0"/>
                <a:sym typeface="+mn-ea"/>
              </a:rPr>
              <a:t>Pumping Lemma</a:t>
            </a:r>
            <a:r>
              <a:rPr lang="en-GB" altLang="en-IN" sz="2400" b="1">
                <a:solidFill>
                  <a:schemeClr val="tx1"/>
                </a:solidFill>
                <a:latin typeface="Arial" panose="020B0604020202020204" pitchFamily="34" charset="0"/>
                <a:cs typeface="Arial" panose="020B0604020202020204" pitchFamily="34" charset="0"/>
                <a:sym typeface="+mn-ea"/>
              </a:rPr>
              <a:t> </a:t>
            </a:r>
            <a:r>
              <a:rPr lang="en-GB" altLang="en-IN" sz="2400">
                <a:solidFill>
                  <a:schemeClr val="tx1"/>
                </a:solidFill>
                <a:latin typeface="Arial" panose="020B0604020202020204" pitchFamily="34" charset="0"/>
                <a:cs typeface="Arial" panose="020B0604020202020204" pitchFamily="34" charset="0"/>
                <a:sym typeface="+mn-ea"/>
              </a:rPr>
              <a:t>one can</a:t>
            </a:r>
            <a:r>
              <a:rPr lang="en-IN" altLang="en-GB" sz="2400">
                <a:solidFill>
                  <a:schemeClr val="tx1"/>
                </a:solidFill>
                <a:latin typeface="Arial" panose="020B0604020202020204" pitchFamily="34" charset="0"/>
                <a:cs typeface="Arial" panose="020B0604020202020204" pitchFamily="34" charset="0"/>
                <a:sym typeface="+mn-ea"/>
              </a:rPr>
              <a:t> </a:t>
            </a:r>
            <a:r>
              <a:rPr lang="en-IN" altLang="en-GB" sz="2400" b="1">
                <a:solidFill>
                  <a:srgbClr val="FF0000"/>
                </a:solidFill>
                <a:latin typeface="Arial" panose="020B0604020202020204" pitchFamily="34" charset="0"/>
                <a:cs typeface="Arial" panose="020B0604020202020204" pitchFamily="34" charset="0"/>
                <a:sym typeface="+mn-ea"/>
              </a:rPr>
              <a:t>prove</a:t>
            </a:r>
            <a:r>
              <a:rPr lang="en-GB" altLang="en-IN" sz="2400" b="1">
                <a:solidFill>
                  <a:srgbClr val="FF0000"/>
                </a:solidFill>
                <a:latin typeface="Arial" panose="020B0604020202020204" pitchFamily="34" charset="0"/>
                <a:cs typeface="Arial" panose="020B0604020202020204" pitchFamily="34" charset="0"/>
                <a:sym typeface="+mn-ea"/>
              </a:rPr>
              <a:t> certain Languages</a:t>
            </a:r>
            <a:r>
              <a:rPr lang="en-GB" altLang="en-IN" sz="2400">
                <a:solidFill>
                  <a:schemeClr val="tx1"/>
                </a:solidFill>
                <a:latin typeface="Arial" panose="020B0604020202020204" pitchFamily="34" charset="0"/>
                <a:cs typeface="Arial" panose="020B0604020202020204" pitchFamily="34" charset="0"/>
                <a:sym typeface="+mn-ea"/>
              </a:rPr>
              <a:t> are </a:t>
            </a:r>
            <a:r>
              <a:rPr lang="en-GB" altLang="en-IN" sz="2400">
                <a:solidFill>
                  <a:srgbClr val="FF0000"/>
                </a:solidFill>
                <a:latin typeface="Arial" panose="020B0604020202020204" pitchFamily="34" charset="0"/>
                <a:cs typeface="Arial" panose="020B0604020202020204" pitchFamily="34" charset="0"/>
                <a:sym typeface="+mn-ea"/>
              </a:rPr>
              <a:t>Non Regular Languages.</a:t>
            </a:r>
            <a:r>
              <a:rPr lang="en-GB" altLang="en-IN" sz="2400">
                <a:solidFill>
                  <a:schemeClr val="tx1"/>
                </a:solidFill>
                <a:latin typeface="Arial" panose="020B0604020202020204" pitchFamily="34" charset="0"/>
                <a:cs typeface="Arial" panose="020B0604020202020204" pitchFamily="34" charset="0"/>
                <a:sym typeface="+mn-ea"/>
              </a:rPr>
              <a:t> </a:t>
            </a:r>
            <a:endParaRPr lang="en-GB" altLang="en-IN" sz="2400">
              <a:solidFill>
                <a:schemeClr val="tx1"/>
              </a:solidFill>
              <a:latin typeface="Arial" panose="020B0604020202020204" pitchFamily="34" charset="0"/>
              <a:cs typeface="Arial" panose="020B0604020202020204" pitchFamily="34" charset="0"/>
              <a:sym typeface="+mn-ea"/>
            </a:endParaRPr>
          </a:p>
          <a:p>
            <a:pPr marL="457200" indent="-2540">
              <a:buFont typeface="Arial" panose="020B0604020202020204" pitchFamily="34" charset="0"/>
              <a:buChar char="•"/>
            </a:pPr>
            <a:r>
              <a:rPr lang="en-GB" altLang="en-IN" sz="2400">
                <a:solidFill>
                  <a:schemeClr val="tx1"/>
                </a:solidFill>
                <a:latin typeface="Arial" panose="020B0604020202020204" pitchFamily="34" charset="0"/>
                <a:cs typeface="Arial" panose="020B0604020202020204" pitchFamily="34" charset="0"/>
                <a:sym typeface="+mn-ea"/>
              </a:rPr>
              <a:t> </a:t>
            </a:r>
            <a:r>
              <a:rPr lang="en-IN" altLang="en-GB" sz="2400">
                <a:solidFill>
                  <a:schemeClr val="tx1"/>
                </a:solidFill>
                <a:latin typeface="Arial" panose="020B0604020202020204" pitchFamily="34" charset="0"/>
                <a:cs typeface="Arial" panose="020B0604020202020204" pitchFamily="34" charset="0"/>
                <a:sym typeface="+mn-ea"/>
              </a:rPr>
              <a:t>   </a:t>
            </a:r>
            <a:r>
              <a:rPr lang="en-GB" altLang="en-IN" sz="2400">
                <a:solidFill>
                  <a:schemeClr val="tx1"/>
                </a:solidFill>
                <a:latin typeface="Arial" panose="020B0604020202020204" pitchFamily="34" charset="0"/>
                <a:cs typeface="Arial" panose="020B0604020202020204" pitchFamily="34" charset="0"/>
                <a:sym typeface="+mn-ea"/>
              </a:rPr>
              <a:t>The Statement of Pumping Lemma is as follows :</a:t>
            </a:r>
            <a:endParaRPr lang="en-GB" altLang="en-IN" sz="2400">
              <a:solidFill>
                <a:schemeClr val="tx1"/>
              </a:solidFill>
              <a:latin typeface="Arial" panose="020B0604020202020204" pitchFamily="34" charset="0"/>
              <a:cs typeface="Arial" panose="020B0604020202020204" pitchFamily="34" charset="0"/>
              <a:sym typeface="+mn-ea"/>
            </a:endParaRPr>
          </a:p>
          <a:p>
            <a:pPr marL="920750" lvl="1" indent="9525"/>
            <a:r>
              <a:rPr lang="en-GB" altLang="en-IN" sz="2400">
                <a:solidFill>
                  <a:schemeClr val="tx1"/>
                </a:solidFill>
                <a:latin typeface="Arial" panose="020B0604020202020204" pitchFamily="34" charset="0"/>
                <a:cs typeface="Arial" panose="020B0604020202020204" pitchFamily="34" charset="0"/>
                <a:sym typeface="+mn-ea"/>
              </a:rPr>
              <a:t>Let </a:t>
            </a:r>
            <a:r>
              <a:rPr lang="en-GB" altLang="en-IN" sz="2400" b="1">
                <a:solidFill>
                  <a:srgbClr val="0070C0"/>
                </a:solidFill>
                <a:latin typeface="Arial" panose="020B0604020202020204" pitchFamily="34" charset="0"/>
                <a:cs typeface="Arial" panose="020B0604020202020204" pitchFamily="34" charset="0"/>
                <a:sym typeface="+mn-ea"/>
              </a:rPr>
              <a:t>D = { Q, ∑, δ, q</a:t>
            </a:r>
            <a:r>
              <a:rPr lang="en-GB" altLang="en-IN" sz="2400" b="1" baseline="-25000">
                <a:solidFill>
                  <a:srgbClr val="0070C0"/>
                </a:solidFill>
                <a:latin typeface="Arial" panose="020B0604020202020204" pitchFamily="34" charset="0"/>
                <a:cs typeface="Arial" panose="020B0604020202020204" pitchFamily="34" charset="0"/>
                <a:sym typeface="+mn-ea"/>
              </a:rPr>
              <a:t>0</a:t>
            </a:r>
            <a:r>
              <a:rPr lang="en-GB" altLang="en-IN" sz="2400" b="1">
                <a:solidFill>
                  <a:srgbClr val="0070C0"/>
                </a:solidFill>
                <a:latin typeface="Arial" panose="020B0604020202020204" pitchFamily="34" charset="0"/>
                <a:cs typeface="Arial" panose="020B0604020202020204" pitchFamily="34" charset="0"/>
                <a:sym typeface="+mn-ea"/>
              </a:rPr>
              <a:t>, F}</a:t>
            </a:r>
            <a:r>
              <a:rPr lang="en-GB" altLang="en-IN" sz="2400">
                <a:latin typeface="Arial" panose="020B0604020202020204" pitchFamily="34" charset="0"/>
                <a:cs typeface="Arial" panose="020B0604020202020204" pitchFamily="34" charset="0"/>
                <a:sym typeface="+mn-ea"/>
              </a:rPr>
              <a:t> be the </a:t>
            </a:r>
            <a:r>
              <a:rPr lang="en-GB" altLang="en-IN" sz="2400" b="1">
                <a:solidFill>
                  <a:srgbClr val="0070C0"/>
                </a:solidFill>
                <a:latin typeface="Arial" panose="020B0604020202020204" pitchFamily="34" charset="0"/>
                <a:cs typeface="Arial" panose="020B0604020202020204" pitchFamily="34" charset="0"/>
                <a:sym typeface="+mn-ea"/>
              </a:rPr>
              <a:t>Deterministic Finite Automata</a:t>
            </a:r>
            <a:r>
              <a:rPr lang="en-IN" altLang="en-GB" sz="2400" b="1">
                <a:solidFill>
                  <a:srgbClr val="0070C0"/>
                </a:solidFill>
                <a:latin typeface="Arial" panose="020B0604020202020204" pitchFamily="34" charset="0"/>
                <a:cs typeface="Arial" panose="020B0604020202020204" pitchFamily="34" charset="0"/>
                <a:sym typeface="+mn-ea"/>
              </a:rPr>
              <a:t> -DFA</a:t>
            </a:r>
            <a:r>
              <a:rPr lang="en-GB" altLang="en-IN" sz="2400">
                <a:latin typeface="Arial" panose="020B0604020202020204" pitchFamily="34" charset="0"/>
                <a:cs typeface="Arial" panose="020B0604020202020204" pitchFamily="34" charset="0"/>
                <a:sym typeface="+mn-ea"/>
              </a:rPr>
              <a:t> and has</a:t>
            </a:r>
            <a:r>
              <a:rPr lang="en-GB" altLang="en-IN" sz="2400" b="1">
                <a:solidFill>
                  <a:srgbClr val="0070C0"/>
                </a:solidFill>
                <a:latin typeface="Arial" panose="020B0604020202020204" pitchFamily="34" charset="0"/>
                <a:cs typeface="Arial" panose="020B0604020202020204" pitchFamily="34" charset="0"/>
                <a:sym typeface="+mn-ea"/>
              </a:rPr>
              <a:t> ‘n’ number of states</a:t>
            </a:r>
            <a:r>
              <a:rPr lang="en-GB" altLang="en-IN" sz="2400">
                <a:latin typeface="Arial" panose="020B0604020202020204" pitchFamily="34" charset="0"/>
                <a:cs typeface="Arial" panose="020B0604020202020204" pitchFamily="34" charset="0"/>
                <a:sym typeface="+mn-ea"/>
              </a:rPr>
              <a:t>. </a:t>
            </a:r>
            <a:endParaRPr lang="en-GB" altLang="en-IN" sz="2400">
              <a:latin typeface="Arial" panose="020B0604020202020204" pitchFamily="34" charset="0"/>
              <a:cs typeface="Arial" panose="020B0604020202020204" pitchFamily="34" charset="0"/>
              <a:sym typeface="+mn-ea"/>
            </a:endParaRPr>
          </a:p>
          <a:p>
            <a:pPr marL="1257300" lvl="2"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Let </a:t>
            </a:r>
            <a:r>
              <a:rPr lang="en-GB" altLang="en-IN" sz="2400" b="1">
                <a:solidFill>
                  <a:srgbClr val="FF0000"/>
                </a:solidFill>
                <a:latin typeface="Arial" panose="020B0604020202020204" pitchFamily="34" charset="0"/>
                <a:cs typeface="Arial" panose="020B0604020202020204" pitchFamily="34" charset="0"/>
                <a:sym typeface="+mn-ea"/>
              </a:rPr>
              <a:t>L(D) </a:t>
            </a:r>
            <a:r>
              <a:rPr lang="en-GB" altLang="en-IN" sz="2400">
                <a:latin typeface="Arial" panose="020B0604020202020204" pitchFamily="34" charset="0"/>
                <a:cs typeface="Arial" panose="020B0604020202020204" pitchFamily="34" charset="0"/>
                <a:sym typeface="+mn-ea"/>
              </a:rPr>
              <a:t>is the language associated with </a:t>
            </a:r>
            <a:r>
              <a:rPr lang="en-GB" altLang="en-IN" sz="2400" b="1">
                <a:solidFill>
                  <a:srgbClr val="FF0000"/>
                </a:solidFill>
                <a:latin typeface="Arial" panose="020B0604020202020204" pitchFamily="34" charset="0"/>
                <a:cs typeface="Arial" panose="020B0604020202020204" pitchFamily="34" charset="0"/>
                <a:sym typeface="+mn-ea"/>
              </a:rPr>
              <a:t>DFA</a:t>
            </a:r>
            <a:r>
              <a:rPr lang="en-IN" altLang="en-GB" sz="2400" b="1">
                <a:solidFill>
                  <a:srgbClr val="FF0000"/>
                </a:solidFill>
                <a:latin typeface="Arial" panose="020B0604020202020204" pitchFamily="34" charset="0"/>
                <a:cs typeface="Arial" panose="020B0604020202020204" pitchFamily="34" charset="0"/>
                <a:sym typeface="+mn-ea"/>
              </a:rPr>
              <a:t>- </a:t>
            </a:r>
            <a:r>
              <a:rPr lang="en-GB" altLang="en-IN" sz="2400" b="1">
                <a:solidFill>
                  <a:srgbClr val="FF0000"/>
                </a:solidFill>
                <a:latin typeface="Arial" panose="020B0604020202020204" pitchFamily="34" charset="0"/>
                <a:cs typeface="Arial" panose="020B0604020202020204" pitchFamily="34" charset="0"/>
                <a:sym typeface="+mn-ea"/>
              </a:rPr>
              <a:t>D</a:t>
            </a:r>
            <a:r>
              <a:rPr lang="en-GB" altLang="en-IN" sz="2400">
                <a:latin typeface="Arial" panose="020B0604020202020204" pitchFamily="34" charset="0"/>
                <a:cs typeface="Arial" panose="020B0604020202020204" pitchFamily="34" charset="0"/>
                <a:sym typeface="+mn-ea"/>
              </a:rPr>
              <a:t> and is </a:t>
            </a:r>
            <a:r>
              <a:rPr lang="en-GB" altLang="en-IN" sz="2400" b="1">
                <a:solidFill>
                  <a:srgbClr val="FF0000"/>
                </a:solidFill>
                <a:latin typeface="Arial" panose="020B0604020202020204" pitchFamily="34" charset="0"/>
                <a:cs typeface="Arial" panose="020B0604020202020204" pitchFamily="34" charset="0"/>
                <a:sym typeface="+mn-ea"/>
              </a:rPr>
              <a:t>Regular.</a:t>
            </a:r>
            <a:endParaRPr lang="en-GB" altLang="en-IN" sz="2400" b="1">
              <a:solidFill>
                <a:srgbClr val="FF0000"/>
              </a:solidFill>
              <a:latin typeface="Arial" panose="020B0604020202020204" pitchFamily="34" charset="0"/>
              <a:cs typeface="Arial" panose="020B0604020202020204" pitchFamily="34" charset="0"/>
              <a:sym typeface="+mn-ea"/>
            </a:endParaRPr>
          </a:p>
          <a:p>
            <a:pPr marL="1257300" lvl="2"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Let </a:t>
            </a:r>
            <a:r>
              <a:rPr lang="en-GB" altLang="en-IN" sz="2400" b="1">
                <a:solidFill>
                  <a:srgbClr val="0070C0"/>
                </a:solidFill>
                <a:latin typeface="Arial" panose="020B0604020202020204" pitchFamily="34" charset="0"/>
                <a:cs typeface="Arial" panose="020B0604020202020204" pitchFamily="34" charset="0"/>
                <a:sym typeface="+mn-ea"/>
              </a:rPr>
              <a:t>every string x € L(D)</a:t>
            </a:r>
            <a:r>
              <a:rPr lang="en-IN" altLang="en-GB" sz="2400">
                <a:solidFill>
                  <a:srgbClr val="0070C0"/>
                </a:solidFill>
                <a:latin typeface="Arial" panose="020B0604020202020204" pitchFamily="34" charset="0"/>
                <a:cs typeface="Arial" panose="020B0604020202020204" pitchFamily="34" charset="0"/>
                <a:sym typeface="+mn-ea"/>
              </a:rPr>
              <a:t> or L</a:t>
            </a:r>
            <a:r>
              <a:rPr lang="en-GB" altLang="en-IN" sz="2400">
                <a:latin typeface="Arial" panose="020B0604020202020204" pitchFamily="34" charset="0"/>
                <a:cs typeface="Arial" panose="020B0604020202020204" pitchFamily="34" charset="0"/>
                <a:sym typeface="+mn-ea"/>
              </a:rPr>
              <a:t>,</a:t>
            </a:r>
            <a:r>
              <a:rPr lang="en-IN" altLang="en-GB" sz="2400">
                <a:latin typeface="Arial" panose="020B0604020202020204" pitchFamily="34" charset="0"/>
                <a:cs typeface="Arial" panose="020B0604020202020204" pitchFamily="34" charset="0"/>
                <a:sym typeface="+mn-ea"/>
              </a:rPr>
              <a:t> then</a:t>
            </a:r>
            <a:r>
              <a:rPr lang="en-GB" altLang="en-IN" sz="2400">
                <a:latin typeface="Arial" panose="020B0604020202020204" pitchFamily="34" charset="0"/>
                <a:cs typeface="Arial" panose="020B0604020202020204" pitchFamily="34" charset="0"/>
                <a:sym typeface="+mn-ea"/>
              </a:rPr>
              <a:t> there exists a </a:t>
            </a:r>
            <a:r>
              <a:rPr lang="en-GB" altLang="en-IN" sz="2400" b="1">
                <a:solidFill>
                  <a:srgbClr val="0070C0"/>
                </a:solidFill>
                <a:latin typeface="Arial" panose="020B0604020202020204" pitchFamily="34" charset="0"/>
                <a:cs typeface="Arial" panose="020B0604020202020204" pitchFamily="34" charset="0"/>
                <a:sym typeface="+mn-ea"/>
              </a:rPr>
              <a:t>constant ‘m’</a:t>
            </a:r>
            <a:r>
              <a:rPr lang="en-GB" altLang="en-IN" sz="2400">
                <a:latin typeface="Arial" panose="020B0604020202020204" pitchFamily="34" charset="0"/>
                <a:cs typeface="Arial" panose="020B0604020202020204" pitchFamily="34" charset="0"/>
                <a:sym typeface="+mn-ea"/>
              </a:rPr>
              <a:t> such that</a:t>
            </a:r>
            <a:r>
              <a:rPr lang="en-IN" altLang="en-GB" sz="2400">
                <a:latin typeface="Arial" panose="020B0604020202020204" pitchFamily="34" charset="0"/>
                <a:cs typeface="Arial" panose="020B0604020202020204" pitchFamily="34" charset="0"/>
                <a:sym typeface="+mn-ea"/>
              </a:rPr>
              <a:t>  </a:t>
            </a:r>
            <a:r>
              <a:rPr lang="en-GB" altLang="en-IN" sz="2400">
                <a:latin typeface="Arial" panose="020B0604020202020204" pitchFamily="34" charset="0"/>
                <a:cs typeface="Arial" panose="020B0604020202020204" pitchFamily="34" charset="0"/>
                <a:sym typeface="+mn-ea"/>
              </a:rPr>
              <a:t> </a:t>
            </a:r>
            <a:r>
              <a:rPr lang="en-IN" altLang="en-IN" sz="2400" b="1">
                <a:solidFill>
                  <a:srgbClr val="0070C0"/>
                </a:solidFill>
                <a:latin typeface="Arial" panose="020B0604020202020204" pitchFamily="34" charset="0"/>
                <a:cs typeface="Arial" panose="020B0604020202020204" pitchFamily="34" charset="0"/>
                <a:sym typeface="+mn-ea"/>
              </a:rPr>
              <a:t>| x | &gt;=n</a:t>
            </a:r>
            <a:r>
              <a:rPr lang="en-IN" altLang="en-IN" sz="2400">
                <a:latin typeface="Arial" panose="020B0604020202020204" pitchFamily="34" charset="0"/>
                <a:cs typeface="Arial" panose="020B0604020202020204" pitchFamily="34" charset="0"/>
                <a:sym typeface="+mn-ea"/>
              </a:rPr>
              <a:t>, i.e the length of the string is </a:t>
            </a:r>
            <a:r>
              <a:rPr lang="en-IN" altLang="en-IN" sz="2400">
                <a:solidFill>
                  <a:srgbClr val="0070C0"/>
                </a:solidFill>
                <a:latin typeface="Arial" panose="020B0604020202020204" pitchFamily="34" charset="0"/>
                <a:cs typeface="Arial" panose="020B0604020202020204" pitchFamily="34" charset="0"/>
                <a:sym typeface="+mn-ea"/>
              </a:rPr>
              <a:t>as larger as possible</a:t>
            </a:r>
            <a:r>
              <a:rPr lang="en-IN" altLang="en-IN" sz="2400">
                <a:latin typeface="Arial" panose="020B0604020202020204" pitchFamily="34" charset="0"/>
                <a:cs typeface="Arial" panose="020B0604020202020204" pitchFamily="34" charset="0"/>
                <a:sym typeface="+mn-ea"/>
              </a:rPr>
              <a:t> with respect to the </a:t>
            </a:r>
            <a:r>
              <a:rPr lang="en-IN" altLang="en-IN" sz="2400" b="1">
                <a:solidFill>
                  <a:srgbClr val="0070C0"/>
                </a:solidFill>
                <a:latin typeface="Arial" panose="020B0604020202020204" pitchFamily="34" charset="0"/>
                <a:cs typeface="Arial" panose="020B0604020202020204" pitchFamily="34" charset="0"/>
                <a:sym typeface="+mn-ea"/>
              </a:rPr>
              <a:t>number of states ‘n’</a:t>
            </a:r>
            <a:r>
              <a:rPr lang="en-IN" altLang="en-IN" sz="2400">
                <a:latin typeface="Arial" panose="020B0604020202020204" pitchFamily="34" charset="0"/>
                <a:cs typeface="Arial" panose="020B0604020202020204" pitchFamily="34" charset="0"/>
                <a:sym typeface="+mn-ea"/>
              </a:rPr>
              <a:t>.</a:t>
            </a:r>
            <a:endParaRPr lang="en-IN" altLang="en-IN" sz="2400">
              <a:latin typeface="Arial" panose="020B0604020202020204" pitchFamily="34" charset="0"/>
              <a:cs typeface="Arial" panose="020B0604020202020204" pitchFamily="34" charset="0"/>
              <a:sym typeface="+mn-ea"/>
            </a:endParaRPr>
          </a:p>
          <a:p>
            <a:pPr marL="1304925" indent="-379095">
              <a:buFont typeface="Arial" panose="020B0604020202020204" pitchFamily="34" charset="0"/>
              <a:buChar char="•"/>
            </a:pPr>
            <a:r>
              <a:rPr lang="en-IN" altLang="en-IN" sz="2400">
                <a:latin typeface="Arial" panose="020B0604020202020204" pitchFamily="34" charset="0"/>
                <a:cs typeface="Arial" panose="020B0604020202020204" pitchFamily="34" charset="0"/>
                <a:sym typeface="+mn-ea"/>
              </a:rPr>
              <a:t>Now if the </a:t>
            </a:r>
            <a:r>
              <a:rPr lang="en-IN" altLang="en-IN" sz="2400" b="1">
                <a:solidFill>
                  <a:srgbClr val="FF0000"/>
                </a:solidFill>
                <a:latin typeface="Arial" panose="020B0604020202020204" pitchFamily="34" charset="0"/>
                <a:cs typeface="Arial" panose="020B0604020202020204" pitchFamily="34" charset="0"/>
                <a:sym typeface="+mn-ea"/>
              </a:rPr>
              <a:t>string ‘x’</a:t>
            </a:r>
            <a:r>
              <a:rPr lang="en-IN" altLang="en-IN" sz="2400">
                <a:latin typeface="Arial" panose="020B0604020202020204" pitchFamily="34" charset="0"/>
                <a:cs typeface="Arial" panose="020B0604020202020204" pitchFamily="34" charset="0"/>
                <a:sym typeface="+mn-ea"/>
              </a:rPr>
              <a:t> is decomposed into </a:t>
            </a:r>
            <a:r>
              <a:rPr lang="en-IN" altLang="en-IN" sz="2400" b="1">
                <a:solidFill>
                  <a:srgbClr val="FF0000"/>
                </a:solidFill>
                <a:latin typeface="Arial" panose="020B0604020202020204" pitchFamily="34" charset="0"/>
                <a:cs typeface="Arial" panose="020B0604020202020204" pitchFamily="34" charset="0"/>
                <a:sym typeface="+mn-ea"/>
              </a:rPr>
              <a:t>three substrings u, v</a:t>
            </a:r>
            <a:r>
              <a:rPr lang="en-IN" altLang="en-IN" sz="2400">
                <a:latin typeface="Arial" panose="020B0604020202020204" pitchFamily="34" charset="0"/>
                <a:cs typeface="Arial" panose="020B0604020202020204" pitchFamily="34" charset="0"/>
                <a:sym typeface="+mn-ea"/>
              </a:rPr>
              <a:t> and </a:t>
            </a:r>
            <a:r>
              <a:rPr lang="en-IN" altLang="en-IN" sz="2400" b="1">
                <a:solidFill>
                  <a:srgbClr val="FF0000"/>
                </a:solidFill>
                <a:latin typeface="Arial" panose="020B0604020202020204" pitchFamily="34" charset="0"/>
                <a:cs typeface="Arial" panose="020B0604020202020204" pitchFamily="34" charset="0"/>
                <a:sym typeface="+mn-ea"/>
              </a:rPr>
              <a:t>w</a:t>
            </a:r>
            <a:r>
              <a:rPr lang="en-IN" altLang="en-IN" sz="2400">
                <a:latin typeface="Arial" panose="020B0604020202020204" pitchFamily="34" charset="0"/>
                <a:cs typeface="Arial" panose="020B0604020202020204" pitchFamily="34" charset="0"/>
                <a:sym typeface="+mn-ea"/>
              </a:rPr>
              <a:t>, such that </a:t>
            </a:r>
            <a:r>
              <a:rPr lang="en-IN" altLang="en-IN" sz="2400" b="1">
                <a:solidFill>
                  <a:srgbClr val="FF0000"/>
                </a:solidFill>
                <a:latin typeface="Arial" panose="020B0604020202020204" pitchFamily="34" charset="0"/>
                <a:cs typeface="Arial" panose="020B0604020202020204" pitchFamily="34" charset="0"/>
                <a:sym typeface="+mn-ea"/>
              </a:rPr>
              <a:t>|uv| &lt;= n</a:t>
            </a:r>
            <a:r>
              <a:rPr lang="en-IN" altLang="en-IN" sz="2400">
                <a:latin typeface="Arial" panose="020B0604020202020204" pitchFamily="34" charset="0"/>
                <a:cs typeface="Arial" panose="020B0604020202020204" pitchFamily="34" charset="0"/>
                <a:sym typeface="+mn-ea"/>
              </a:rPr>
              <a:t> and </a:t>
            </a:r>
            <a:r>
              <a:rPr lang="en-IN" altLang="en-IN" sz="2400" b="1">
                <a:solidFill>
                  <a:srgbClr val="FF0000"/>
                </a:solidFill>
                <a:latin typeface="Arial" panose="020B0604020202020204" pitchFamily="34" charset="0"/>
                <a:cs typeface="Arial" panose="020B0604020202020204" pitchFamily="34" charset="0"/>
                <a:sym typeface="+mn-ea"/>
              </a:rPr>
              <a:t>|v|&gt;=1</a:t>
            </a:r>
            <a:r>
              <a:rPr lang="en-IN" altLang="en-IN" sz="2400">
                <a:latin typeface="Arial" panose="020B0604020202020204" pitchFamily="34" charset="0"/>
                <a:cs typeface="Arial" panose="020B0604020202020204" pitchFamily="34" charset="0"/>
                <a:sym typeface="+mn-ea"/>
              </a:rPr>
              <a:t> then </a:t>
            </a:r>
            <a:r>
              <a:rPr lang="en-IN" altLang="en-IN" sz="2400" b="1">
                <a:solidFill>
                  <a:srgbClr val="FF0000"/>
                </a:solidFill>
                <a:latin typeface="Arial" panose="020B0604020202020204" pitchFamily="34" charset="0"/>
                <a:cs typeface="Arial" panose="020B0604020202020204" pitchFamily="34" charset="0"/>
                <a:sym typeface="+mn-ea"/>
              </a:rPr>
              <a:t>x= uv</a:t>
            </a:r>
            <a:r>
              <a:rPr lang="en-IN" altLang="en-IN" sz="2400" b="1" baseline="30000">
                <a:solidFill>
                  <a:srgbClr val="FF0000"/>
                </a:solidFill>
                <a:latin typeface="Arial" panose="020B0604020202020204" pitchFamily="34" charset="0"/>
                <a:cs typeface="Arial" panose="020B0604020202020204" pitchFamily="34" charset="0"/>
                <a:sym typeface="+mn-ea"/>
              </a:rPr>
              <a:t>i</a:t>
            </a:r>
            <a:r>
              <a:rPr lang="en-IN" altLang="en-IN" sz="2400" b="1">
                <a:solidFill>
                  <a:srgbClr val="FF0000"/>
                </a:solidFill>
                <a:latin typeface="Arial" panose="020B0604020202020204" pitchFamily="34" charset="0"/>
                <a:cs typeface="Arial" panose="020B0604020202020204" pitchFamily="34" charset="0"/>
                <a:sym typeface="+mn-ea"/>
              </a:rPr>
              <a:t>w € L</a:t>
            </a:r>
            <a:r>
              <a:rPr lang="en-IN" altLang="en-IN" sz="2400">
                <a:latin typeface="Arial" panose="020B0604020202020204" pitchFamily="34" charset="0"/>
                <a:cs typeface="Arial" panose="020B0604020202020204" pitchFamily="34" charset="0"/>
                <a:sym typeface="+mn-ea"/>
              </a:rPr>
              <a:t> for all</a:t>
            </a:r>
            <a:r>
              <a:rPr lang="en-IN" altLang="en-IN" sz="2400" b="1">
                <a:solidFill>
                  <a:srgbClr val="FF0000"/>
                </a:solidFill>
                <a:latin typeface="Arial" panose="020B0604020202020204" pitchFamily="34" charset="0"/>
                <a:cs typeface="Arial" panose="020B0604020202020204" pitchFamily="34" charset="0"/>
                <a:sym typeface="+mn-ea"/>
              </a:rPr>
              <a:t> i=0,1,2,3,........</a:t>
            </a:r>
            <a:endParaRPr lang="en-IN" altLang="en-IN" sz="2400">
              <a:latin typeface="Arial" panose="020B0604020202020204" pitchFamily="34" charset="0"/>
              <a:cs typeface="Arial" panose="020B0604020202020204" pitchFamily="34" charset="0"/>
              <a:sym typeface="+mn-ea"/>
            </a:endParaRPr>
          </a:p>
          <a:p>
            <a:r>
              <a:rPr lang="en-GB" altLang="en-IN" sz="2800" b="1">
                <a:solidFill>
                  <a:srgbClr val="0070C0"/>
                </a:solidFill>
                <a:latin typeface="Arial" panose="020B0604020202020204" pitchFamily="34" charset="0"/>
                <a:cs typeface="Arial" panose="020B0604020202020204" pitchFamily="34" charset="0"/>
                <a:sym typeface="+mn-ea"/>
              </a:rPr>
              <a:t>Proof :</a:t>
            </a:r>
            <a:r>
              <a:rPr lang="en-IN" altLang="en-GB" sz="2800" b="1">
                <a:solidFill>
                  <a:srgbClr val="0070C0"/>
                </a:solidFill>
                <a:latin typeface="Arial" panose="020B0604020202020204" pitchFamily="34" charset="0"/>
                <a:cs typeface="Arial" panose="020B0604020202020204" pitchFamily="34" charset="0"/>
                <a:sym typeface="+mn-ea"/>
              </a:rPr>
              <a:t> </a:t>
            </a:r>
            <a:endParaRPr lang="en-IN" altLang="en-GB" sz="2800" b="1">
              <a:solidFill>
                <a:srgbClr val="0070C0"/>
              </a:solidFill>
              <a:latin typeface="Arial" panose="020B0604020202020204" pitchFamily="34" charset="0"/>
              <a:cs typeface="Arial" panose="020B0604020202020204" pitchFamily="34" charset="0"/>
              <a:sym typeface="+mn-ea"/>
            </a:endParaRPr>
          </a:p>
          <a:p>
            <a:pPr marL="342900" indent="120650">
              <a:buFont typeface="Arial" panose="020B0604020202020204" pitchFamily="34" charset="0"/>
              <a:buChar char="•"/>
            </a:pPr>
            <a:r>
              <a:rPr lang="en-IN" altLang="en-GB" sz="2800" b="1">
                <a:solidFill>
                  <a:srgbClr val="0070C0"/>
                </a:solidFill>
                <a:latin typeface="Arial" panose="020B0604020202020204" pitchFamily="34" charset="0"/>
                <a:cs typeface="Arial" panose="020B0604020202020204" pitchFamily="34" charset="0"/>
                <a:sym typeface="+mn-ea"/>
              </a:rPr>
              <a:t>   </a:t>
            </a:r>
            <a:r>
              <a:rPr lang="en-IN" altLang="en-IN" sz="2400">
                <a:latin typeface="Arial" panose="020B0604020202020204" pitchFamily="34" charset="0"/>
                <a:cs typeface="Arial" panose="020B0604020202020204" pitchFamily="34" charset="0"/>
                <a:sym typeface="+mn-ea"/>
              </a:rPr>
              <a:t>Given that  </a:t>
            </a:r>
            <a:r>
              <a:rPr lang="en-IN" altLang="en-IN" sz="2400" b="1">
                <a:solidFill>
                  <a:srgbClr val="FF0000"/>
                </a:solidFill>
                <a:latin typeface="Arial" panose="020B0604020202020204" pitchFamily="34" charset="0"/>
                <a:cs typeface="Arial" panose="020B0604020202020204" pitchFamily="34" charset="0"/>
                <a:sym typeface="+mn-ea"/>
              </a:rPr>
              <a:t>DFA D = { Q, ∑, δ, q</a:t>
            </a:r>
            <a:r>
              <a:rPr lang="en-IN" altLang="en-IN" sz="2400" b="1" baseline="-25000">
                <a:solidFill>
                  <a:srgbClr val="FF0000"/>
                </a:solidFill>
                <a:latin typeface="Arial" panose="020B0604020202020204" pitchFamily="34" charset="0"/>
                <a:cs typeface="Arial" panose="020B0604020202020204" pitchFamily="34" charset="0"/>
                <a:sym typeface="+mn-ea"/>
              </a:rPr>
              <a:t>0</a:t>
            </a:r>
            <a:r>
              <a:rPr lang="en-IN" altLang="en-IN" sz="2400" b="1">
                <a:solidFill>
                  <a:srgbClr val="FF0000"/>
                </a:solidFill>
                <a:latin typeface="Arial" panose="020B0604020202020204" pitchFamily="34" charset="0"/>
                <a:cs typeface="Arial" panose="020B0604020202020204" pitchFamily="34" charset="0"/>
                <a:sym typeface="+mn-ea"/>
              </a:rPr>
              <a:t>, F} </a:t>
            </a:r>
            <a:r>
              <a:rPr lang="en-IN" altLang="en-IN" sz="2400">
                <a:latin typeface="Arial" panose="020B0604020202020204" pitchFamily="34" charset="0"/>
                <a:cs typeface="Arial" panose="020B0604020202020204" pitchFamily="34" charset="0"/>
                <a:sym typeface="+mn-ea"/>
              </a:rPr>
              <a:t>and </a:t>
            </a:r>
            <a:r>
              <a:rPr lang="en-IN" altLang="en-IN" sz="2400" b="1">
                <a:solidFill>
                  <a:srgbClr val="FF0000"/>
                </a:solidFill>
                <a:latin typeface="Arial" panose="020B0604020202020204" pitchFamily="34" charset="0"/>
                <a:cs typeface="Arial" panose="020B0604020202020204" pitchFamily="34" charset="0"/>
                <a:sym typeface="+mn-ea"/>
              </a:rPr>
              <a:t>L(D) or L </a:t>
            </a:r>
            <a:r>
              <a:rPr lang="en-IN" altLang="en-IN" sz="2400">
                <a:latin typeface="Arial" panose="020B0604020202020204" pitchFamily="34" charset="0"/>
                <a:cs typeface="Arial" panose="020B0604020202020204" pitchFamily="34" charset="0"/>
                <a:sym typeface="+mn-ea"/>
              </a:rPr>
              <a:t>is the language accepted by the </a:t>
            </a:r>
            <a:r>
              <a:rPr lang="en-IN" altLang="en-IN" sz="2400" b="1">
                <a:solidFill>
                  <a:srgbClr val="FF0000"/>
                </a:solidFill>
                <a:latin typeface="Arial" panose="020B0604020202020204" pitchFamily="34" charset="0"/>
                <a:cs typeface="Arial" panose="020B0604020202020204" pitchFamily="34" charset="0"/>
                <a:sym typeface="+mn-ea"/>
              </a:rPr>
              <a:t>DFA D</a:t>
            </a:r>
            <a:r>
              <a:rPr lang="en-IN" altLang="en-IN" sz="2400">
                <a:latin typeface="Arial" panose="020B0604020202020204" pitchFamily="34" charset="0"/>
                <a:cs typeface="Arial" panose="020B0604020202020204" pitchFamily="34" charset="0"/>
                <a:sym typeface="+mn-ea"/>
              </a:rPr>
              <a:t>. Hence the given</a:t>
            </a:r>
            <a:r>
              <a:rPr lang="en-IN" altLang="en-IN" sz="2400" b="1">
                <a:solidFill>
                  <a:srgbClr val="FF0000"/>
                </a:solidFill>
                <a:latin typeface="Arial" panose="020B0604020202020204" pitchFamily="34" charset="0"/>
                <a:cs typeface="Arial" panose="020B0604020202020204" pitchFamily="34" charset="0"/>
                <a:sym typeface="+mn-ea"/>
              </a:rPr>
              <a:t> Language L is regular</a:t>
            </a:r>
            <a:r>
              <a:rPr lang="en-IN" altLang="en-IN" sz="2400">
                <a:latin typeface="Arial" panose="020B0604020202020204" pitchFamily="34" charset="0"/>
                <a:cs typeface="Arial" panose="020B0604020202020204" pitchFamily="34" charset="0"/>
                <a:sym typeface="+mn-ea"/>
              </a:rPr>
              <a:t>.</a:t>
            </a:r>
            <a:endParaRPr lang="en-IN" altLang="en-IN" sz="2400">
              <a:latin typeface="Arial" panose="020B0604020202020204" pitchFamily="34" charset="0"/>
              <a:cs typeface="Arial" panose="020B0604020202020204" pitchFamily="34" charset="0"/>
              <a:sym typeface="+mn-ea"/>
            </a:endParaRPr>
          </a:p>
          <a:p>
            <a:pPr marL="342900" indent="635">
              <a:buFont typeface="Arial" panose="020B0604020202020204" pitchFamily="34" charset="0"/>
              <a:buChar char="•"/>
            </a:pPr>
            <a:r>
              <a:rPr lang="en-IN" altLang="en-IN" sz="2400">
                <a:latin typeface="Arial" panose="020B0604020202020204" pitchFamily="34" charset="0"/>
                <a:cs typeface="Arial" panose="020B0604020202020204" pitchFamily="34" charset="0"/>
                <a:sym typeface="+mn-ea"/>
              </a:rPr>
              <a:t>    Let </a:t>
            </a:r>
            <a:r>
              <a:rPr lang="en-IN" altLang="en-IN" sz="2400" b="1">
                <a:solidFill>
                  <a:srgbClr val="0070C0"/>
                </a:solidFill>
                <a:latin typeface="Arial" panose="020B0604020202020204" pitchFamily="34" charset="0"/>
                <a:cs typeface="Arial" panose="020B0604020202020204" pitchFamily="34" charset="0"/>
                <a:sym typeface="+mn-ea"/>
              </a:rPr>
              <a:t>x = a1, a2, a3,........am</a:t>
            </a:r>
            <a:r>
              <a:rPr lang="en-IN" altLang="en-IN" sz="2400">
                <a:latin typeface="Arial" panose="020B0604020202020204" pitchFamily="34" charset="0"/>
                <a:cs typeface="Arial" panose="020B0604020202020204" pitchFamily="34" charset="0"/>
                <a:sym typeface="+mn-ea"/>
              </a:rPr>
              <a:t> be the string whose </a:t>
            </a:r>
            <a:r>
              <a:rPr lang="en-IN" altLang="en-IN" sz="2400" b="1">
                <a:solidFill>
                  <a:srgbClr val="0070C0"/>
                </a:solidFill>
                <a:latin typeface="Arial" panose="020B0604020202020204" pitchFamily="34" charset="0"/>
                <a:cs typeface="Arial" panose="020B0604020202020204" pitchFamily="34" charset="0"/>
                <a:sym typeface="+mn-ea"/>
              </a:rPr>
              <a:t>length ‘m’</a:t>
            </a:r>
            <a:r>
              <a:rPr lang="en-IN" altLang="en-IN" sz="2400">
                <a:latin typeface="Arial" panose="020B0604020202020204" pitchFamily="34" charset="0"/>
                <a:cs typeface="Arial" panose="020B0604020202020204" pitchFamily="34" charset="0"/>
                <a:sym typeface="+mn-ea"/>
              </a:rPr>
              <a:t> is as larger as possible with respect to the </a:t>
            </a:r>
            <a:r>
              <a:rPr lang="en-IN" altLang="en-IN" sz="2400" b="1">
                <a:solidFill>
                  <a:srgbClr val="0070C0"/>
                </a:solidFill>
                <a:latin typeface="Arial" panose="020B0604020202020204" pitchFamily="34" charset="0"/>
                <a:cs typeface="Arial" panose="020B0604020202020204" pitchFamily="34" charset="0"/>
                <a:sym typeface="+mn-ea"/>
              </a:rPr>
              <a:t>number of states -n.</a:t>
            </a:r>
            <a:r>
              <a:rPr lang="en-IN" altLang="en-IN" sz="2400">
                <a:latin typeface="Arial" panose="020B0604020202020204" pitchFamily="34" charset="0"/>
                <a:cs typeface="Arial" panose="020B0604020202020204" pitchFamily="34" charset="0"/>
                <a:sym typeface="+mn-ea"/>
              </a:rPr>
              <a:t> i.e </a:t>
            </a:r>
            <a:r>
              <a:rPr lang="en-IN" altLang="en-IN" sz="2400" b="1">
                <a:solidFill>
                  <a:srgbClr val="0070C0"/>
                </a:solidFill>
                <a:latin typeface="Arial" panose="020B0604020202020204" pitchFamily="34" charset="0"/>
                <a:cs typeface="Arial" panose="020B0604020202020204" pitchFamily="34" charset="0"/>
                <a:sym typeface="+mn-ea"/>
              </a:rPr>
              <a:t>| x | &gt;=n or m &gt;= n</a:t>
            </a:r>
            <a:endParaRPr kumimoji="0" lang="en-IN" altLang="en-IN" sz="2400" b="0" i="0" u="none" strike="noStrike" kern="1200" cap="none" spc="0" normalizeH="0" baseline="0">
              <a:solidFill>
                <a:schemeClr val="tx1"/>
              </a:solidFill>
              <a:latin typeface="Arial" panose="020B0604020202020204" pitchFamily="34" charset="0"/>
              <a:ea typeface="+mn-ea"/>
              <a:cs typeface="Arial" panose="020B0604020202020204" pitchFamily="34" charset="0"/>
            </a:endParaRPr>
          </a:p>
          <a:p>
            <a:endParaRPr kumimoji="0" lang="en-GB" altLang="en-IN" sz="2400" b="0" i="0" u="none" strike="noStrike" kern="1200" cap="none" spc="0" normalizeH="0" baseline="0">
              <a:solidFill>
                <a:schemeClr val="tx1"/>
              </a:solidFill>
              <a:latin typeface="Arial" panose="020B0604020202020204" pitchFamily="34" charset="0"/>
              <a:ea typeface="+mn-ea"/>
              <a:cs typeface="Arial" panose="020B0604020202020204" pitchFamily="34" charset="0"/>
            </a:endParaRPr>
          </a:p>
          <a:p>
            <a:r>
              <a:rPr lang="en-GB" altLang="en-IN" sz="2400">
                <a:solidFill>
                  <a:schemeClr val="tx1"/>
                </a:solidFill>
                <a:latin typeface="Arial" panose="020B0604020202020204" pitchFamily="34" charset="0"/>
                <a:cs typeface="Arial" panose="020B0604020202020204" pitchFamily="34" charset="0"/>
                <a:sym typeface="+mn-ea"/>
              </a:rPr>
              <a:t>	     	</a:t>
            </a:r>
            <a:endParaRPr lang="en-GB" altLang="en-IN" sz="2800" b="1">
              <a:solidFill>
                <a:srgbClr val="0070C0"/>
              </a:solidFill>
              <a:latin typeface="Arial" panose="020B0604020202020204" pitchFamily="34" charset="0"/>
              <a:cs typeface="Arial" panose="020B0604020202020204" pitchFamily="34" charset="0"/>
              <a:sym typeface="+mn-ea"/>
            </a:endParaRPr>
          </a:p>
          <a:p>
            <a:endParaRPr lang="en-US" sz="2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67995" y="245745"/>
            <a:ext cx="10780395" cy="6504940"/>
          </a:xfrm>
          <a:prstGeom prst="rect">
            <a:avLst/>
          </a:prstGeom>
          <a:noFill/>
        </p:spPr>
        <p:txBody>
          <a:bodyPr wrap="square" rtlCol="0">
            <a:noAutofit/>
          </a:bodyPr>
          <a:p>
            <a:r>
              <a:rPr lang="en-IN" altLang="en-US" sz="2400">
                <a:latin typeface="Arial" panose="020B0604020202020204" pitchFamily="34" charset="0"/>
                <a:cs typeface="Arial" panose="020B0604020202020204" pitchFamily="34" charset="0"/>
              </a:rPr>
              <a:t>We have </a:t>
            </a:r>
            <a:r>
              <a:rPr lang="en-IN" altLang="en-US" sz="2400" b="1">
                <a:solidFill>
                  <a:srgbClr val="FF0000"/>
                </a:solidFill>
                <a:latin typeface="Arial" panose="020B0604020202020204" pitchFamily="34" charset="0"/>
                <a:cs typeface="Arial" panose="020B0604020202020204" pitchFamily="34" charset="0"/>
              </a:rPr>
              <a:t>‘m’ number of symbols</a:t>
            </a:r>
            <a:r>
              <a:rPr lang="en-GB" altLang="en-IN" sz="2400">
                <a:latin typeface="Arial" panose="020B0604020202020204" pitchFamily="34" charset="0"/>
                <a:cs typeface="Arial" panose="020B0604020202020204" pitchFamily="34" charset="0"/>
              </a:rPr>
              <a:t> in a given </a:t>
            </a:r>
            <a:r>
              <a:rPr lang="en-GB" altLang="en-IN" sz="2400" b="1">
                <a:solidFill>
                  <a:srgbClr val="FF0000"/>
                </a:solidFill>
                <a:latin typeface="Arial" panose="020B0604020202020204" pitchFamily="34" charset="0"/>
                <a:cs typeface="Arial" panose="020B0604020202020204" pitchFamily="34" charset="0"/>
              </a:rPr>
              <a:t>String </a:t>
            </a:r>
            <a:r>
              <a:rPr lang="en-IN" altLang="en-GB" sz="2400" b="1">
                <a:solidFill>
                  <a:srgbClr val="FF0000"/>
                </a:solidFill>
                <a:latin typeface="Arial" panose="020B0604020202020204" pitchFamily="34" charset="0"/>
                <a:cs typeface="Arial" panose="020B0604020202020204" pitchFamily="34" charset="0"/>
              </a:rPr>
              <a:t>x</a:t>
            </a:r>
            <a:r>
              <a:rPr lang="en-IN" altLang="en-US" sz="2400" b="1">
                <a:solidFill>
                  <a:srgbClr val="FF0000"/>
                </a:solidFill>
                <a:latin typeface="Arial" panose="020B0604020202020204" pitchFamily="34" charset="0"/>
                <a:cs typeface="Arial" panose="020B0604020202020204" pitchFamily="34" charset="0"/>
              </a:rPr>
              <a:t>. </a:t>
            </a:r>
            <a:endParaRPr lang="en-IN" alt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IN" altLang="en-US" sz="2400">
                <a:latin typeface="Arial" panose="020B0604020202020204" pitchFamily="34" charset="0"/>
                <a:cs typeface="Arial" panose="020B0604020202020204" pitchFamily="34" charset="0"/>
              </a:rPr>
              <a:t>To accept </a:t>
            </a:r>
            <a:r>
              <a:rPr lang="en-IN" altLang="en-US" sz="2400" b="1">
                <a:solidFill>
                  <a:srgbClr val="0070C0"/>
                </a:solidFill>
                <a:latin typeface="Arial" panose="020B0604020202020204" pitchFamily="34" charset="0"/>
                <a:cs typeface="Arial" panose="020B0604020202020204" pitchFamily="34" charset="0"/>
              </a:rPr>
              <a:t>one symbol by </a:t>
            </a:r>
            <a:r>
              <a:rPr lang="en-IN" altLang="en-US" sz="2400">
                <a:latin typeface="Arial" panose="020B0604020202020204" pitchFamily="34" charset="0"/>
                <a:cs typeface="Arial" panose="020B0604020202020204" pitchFamily="34" charset="0"/>
              </a:rPr>
              <a:t>DFA, we require </a:t>
            </a:r>
            <a:r>
              <a:rPr lang="en-IN" altLang="en-US" sz="2400" b="1">
                <a:solidFill>
                  <a:srgbClr val="0070C0"/>
                </a:solidFill>
                <a:latin typeface="Arial" panose="020B0604020202020204" pitchFamily="34" charset="0"/>
                <a:cs typeface="Arial" panose="020B0604020202020204" pitchFamily="34" charset="0"/>
              </a:rPr>
              <a:t>Two distinct states</a:t>
            </a:r>
            <a:r>
              <a:rPr lang="en-IN" altLang="en-US" sz="2400">
                <a:latin typeface="Arial" panose="020B0604020202020204" pitchFamily="34" charset="0"/>
                <a:cs typeface="Arial" panose="020B0604020202020204" pitchFamily="34" charset="0"/>
              </a:rPr>
              <a:t> say </a:t>
            </a:r>
            <a:r>
              <a:rPr lang="en-IN" altLang="en-US" sz="2400" b="1">
                <a:solidFill>
                  <a:srgbClr val="0070C0"/>
                </a:solidFill>
                <a:latin typeface="Arial" panose="020B0604020202020204" pitchFamily="34" charset="0"/>
                <a:cs typeface="Arial" panose="020B0604020202020204" pitchFamily="34" charset="0"/>
              </a:rPr>
              <a:t>q0, q1</a:t>
            </a:r>
            <a:r>
              <a:rPr lang="en-IN" altLang="en-US" sz="2400">
                <a:latin typeface="Arial" panose="020B0604020202020204" pitchFamily="34" charset="0"/>
                <a:cs typeface="Arial" panose="020B0604020202020204" pitchFamily="34" charset="0"/>
              </a:rPr>
              <a:t>. For </a:t>
            </a:r>
            <a:r>
              <a:rPr lang="en-IN" altLang="en-US" sz="2400" b="1">
                <a:solidFill>
                  <a:srgbClr val="0070C0"/>
                </a:solidFill>
                <a:latin typeface="Arial" panose="020B0604020202020204" pitchFamily="34" charset="0"/>
                <a:cs typeface="Arial" panose="020B0604020202020204" pitchFamily="34" charset="0"/>
              </a:rPr>
              <a:t>Two symbols,</a:t>
            </a:r>
            <a:r>
              <a:rPr lang="en-IN" altLang="en-US" sz="2400">
                <a:latin typeface="Arial" panose="020B0604020202020204" pitchFamily="34" charset="0"/>
                <a:cs typeface="Arial" panose="020B0604020202020204" pitchFamily="34" charset="0"/>
              </a:rPr>
              <a:t> we require </a:t>
            </a:r>
            <a:r>
              <a:rPr lang="en-IN" altLang="en-US" sz="2400" b="1">
                <a:solidFill>
                  <a:srgbClr val="0070C0"/>
                </a:solidFill>
                <a:latin typeface="Arial" panose="020B0604020202020204" pitchFamily="34" charset="0"/>
                <a:cs typeface="Arial" panose="020B0604020202020204" pitchFamily="34" charset="0"/>
              </a:rPr>
              <a:t>Three distinct states </a:t>
            </a:r>
            <a:r>
              <a:rPr lang="en-IN" altLang="en-US" sz="2400">
                <a:latin typeface="Arial" panose="020B0604020202020204" pitchFamily="34" charset="0"/>
                <a:cs typeface="Arial" panose="020B0604020202020204" pitchFamily="34" charset="0"/>
              </a:rPr>
              <a:t>say </a:t>
            </a:r>
            <a:r>
              <a:rPr lang="en-IN" altLang="en-US" sz="2400" b="1">
                <a:solidFill>
                  <a:srgbClr val="0070C0"/>
                </a:solidFill>
                <a:latin typeface="Arial" panose="020B0604020202020204" pitchFamily="34" charset="0"/>
                <a:cs typeface="Arial" panose="020B0604020202020204" pitchFamily="34" charset="0"/>
              </a:rPr>
              <a:t>q0, q1, q2</a:t>
            </a:r>
            <a:r>
              <a:rPr lang="en-IN" altLang="en-US" sz="2400">
                <a:latin typeface="Arial" panose="020B0604020202020204" pitchFamily="34" charset="0"/>
                <a:cs typeface="Arial" panose="020B0604020202020204" pitchFamily="34" charset="0"/>
              </a:rPr>
              <a:t>. </a:t>
            </a:r>
            <a:endParaRPr lang="en-IN" alt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IN" altLang="en-US" sz="2400">
                <a:latin typeface="Arial" panose="020B0604020202020204" pitchFamily="34" charset="0"/>
                <a:cs typeface="Arial" panose="020B0604020202020204" pitchFamily="34" charset="0"/>
              </a:rPr>
              <a:t>Since we have </a:t>
            </a:r>
            <a:r>
              <a:rPr lang="en-IN" altLang="en-US" sz="2400" b="1">
                <a:solidFill>
                  <a:srgbClr val="FF0000"/>
                </a:solidFill>
                <a:latin typeface="Arial" panose="020B0604020202020204" pitchFamily="34" charset="0"/>
                <a:cs typeface="Arial" panose="020B0604020202020204" pitchFamily="34" charset="0"/>
              </a:rPr>
              <a:t>‘m’ number of symbols</a:t>
            </a:r>
            <a:r>
              <a:rPr lang="en-IN" altLang="en-US" sz="2400" b="1">
                <a:latin typeface="Arial" panose="020B0604020202020204" pitchFamily="34" charset="0"/>
                <a:cs typeface="Arial" panose="020B0604020202020204" pitchFamily="34" charset="0"/>
              </a:rPr>
              <a:t> </a:t>
            </a:r>
            <a:r>
              <a:rPr lang="en-IN" altLang="en-US" sz="2400">
                <a:latin typeface="Arial" panose="020B0604020202020204" pitchFamily="34" charset="0"/>
                <a:cs typeface="Arial" panose="020B0604020202020204" pitchFamily="34" charset="0"/>
              </a:rPr>
              <a:t>in the </a:t>
            </a:r>
            <a:r>
              <a:rPr lang="en-IN" altLang="en-US" sz="2400" b="1">
                <a:solidFill>
                  <a:srgbClr val="FF0000"/>
                </a:solidFill>
                <a:latin typeface="Arial" panose="020B0604020202020204" pitchFamily="34" charset="0"/>
                <a:cs typeface="Arial" panose="020B0604020202020204" pitchFamily="34" charset="0"/>
              </a:rPr>
              <a:t>string x</a:t>
            </a:r>
            <a:r>
              <a:rPr lang="en-IN" altLang="en-US" sz="2400">
                <a:latin typeface="Arial" panose="020B0604020202020204" pitchFamily="34" charset="0"/>
                <a:cs typeface="Arial" panose="020B0604020202020204" pitchFamily="34" charset="0"/>
              </a:rPr>
              <a:t>, we reguire </a:t>
            </a:r>
            <a:r>
              <a:rPr lang="en-IN" altLang="en-US" sz="2400" b="1">
                <a:solidFill>
                  <a:srgbClr val="FF0000"/>
                </a:solidFill>
                <a:latin typeface="Arial" panose="020B0604020202020204" pitchFamily="34" charset="0"/>
                <a:cs typeface="Arial" panose="020B0604020202020204" pitchFamily="34" charset="0"/>
              </a:rPr>
              <a:t>‘m+1’ states</a:t>
            </a:r>
            <a:r>
              <a:rPr lang="en-IN" altLang="en-US" sz="2400">
                <a:latin typeface="Arial" panose="020B0604020202020204" pitchFamily="34" charset="0"/>
                <a:cs typeface="Arial" panose="020B0604020202020204" pitchFamily="34" charset="0"/>
              </a:rPr>
              <a:t> in the sequence, </a:t>
            </a:r>
            <a:r>
              <a:rPr lang="en-IN" altLang="en-US" sz="2400" b="1">
                <a:solidFill>
                  <a:srgbClr val="FF0000"/>
                </a:solidFill>
                <a:latin typeface="Arial" panose="020B0604020202020204" pitchFamily="34" charset="0"/>
                <a:cs typeface="Arial" panose="020B0604020202020204" pitchFamily="34" charset="0"/>
              </a:rPr>
              <a:t>q0, q1, q2,.......qn.</a:t>
            </a:r>
            <a:r>
              <a:rPr lang="en-IN" altLang="en-US" sz="2400">
                <a:latin typeface="Arial" panose="020B0604020202020204" pitchFamily="34" charset="0"/>
                <a:cs typeface="Arial" panose="020B0604020202020204" pitchFamily="34" charset="0"/>
              </a:rPr>
              <a:t> </a:t>
            </a:r>
            <a:endParaRPr lang="en-IN" alt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IN" altLang="en-US" sz="2400">
                <a:latin typeface="Arial" panose="020B0604020202020204" pitchFamily="34" charset="0"/>
                <a:cs typeface="Arial" panose="020B0604020202020204" pitchFamily="34" charset="0"/>
              </a:rPr>
              <a:t>The constructed DFA is as shown in the following figure :</a:t>
            </a:r>
            <a:endParaRPr lang="en-IN" alt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rPr>
              <a:t>Here </a:t>
            </a:r>
            <a:r>
              <a:rPr lang="en-GB" altLang="en-IN" sz="2400" b="1">
                <a:solidFill>
                  <a:srgbClr val="FF0000"/>
                </a:solidFill>
                <a:latin typeface="Arial" panose="020B0604020202020204" pitchFamily="34" charset="0"/>
                <a:cs typeface="Arial" panose="020B0604020202020204" pitchFamily="34" charset="0"/>
              </a:rPr>
              <a:t>q0</a:t>
            </a:r>
            <a:r>
              <a:rPr lang="en-GB" altLang="en-IN" sz="2400">
                <a:latin typeface="Arial" panose="020B0604020202020204" pitchFamily="34" charset="0"/>
                <a:cs typeface="Arial" panose="020B0604020202020204" pitchFamily="34" charset="0"/>
              </a:rPr>
              <a:t> is </a:t>
            </a:r>
            <a:r>
              <a:rPr lang="en-GB" altLang="en-IN" sz="2400" b="1">
                <a:solidFill>
                  <a:srgbClr val="FF0000"/>
                </a:solidFill>
                <a:latin typeface="Arial" panose="020B0604020202020204" pitchFamily="34" charset="0"/>
                <a:cs typeface="Arial" panose="020B0604020202020204" pitchFamily="34" charset="0"/>
              </a:rPr>
              <a:t>start State</a:t>
            </a:r>
            <a:r>
              <a:rPr lang="en-GB" altLang="en-IN" sz="2400">
                <a:latin typeface="Arial" panose="020B0604020202020204" pitchFamily="34" charset="0"/>
                <a:cs typeface="Arial" panose="020B0604020202020204" pitchFamily="34" charset="0"/>
              </a:rPr>
              <a:t> and </a:t>
            </a:r>
            <a:r>
              <a:rPr lang="en-GB" altLang="en-IN" sz="2400" b="1">
                <a:solidFill>
                  <a:srgbClr val="FF0000"/>
                </a:solidFill>
                <a:latin typeface="Arial" panose="020B0604020202020204" pitchFamily="34" charset="0"/>
                <a:cs typeface="Arial" panose="020B0604020202020204" pitchFamily="34" charset="0"/>
              </a:rPr>
              <a:t>qm</a:t>
            </a:r>
            <a:r>
              <a:rPr lang="en-GB" altLang="en-IN" sz="2400">
                <a:latin typeface="Arial" panose="020B0604020202020204" pitchFamily="34" charset="0"/>
                <a:cs typeface="Arial" panose="020B0604020202020204" pitchFamily="34" charset="0"/>
              </a:rPr>
              <a:t> is the </a:t>
            </a:r>
            <a:r>
              <a:rPr lang="en-GB" altLang="en-IN" sz="2400" b="1">
                <a:solidFill>
                  <a:srgbClr val="FF0000"/>
                </a:solidFill>
                <a:latin typeface="Arial" panose="020B0604020202020204" pitchFamily="34" charset="0"/>
                <a:cs typeface="Arial" panose="020B0604020202020204" pitchFamily="34" charset="0"/>
              </a:rPr>
              <a:t>final state.</a:t>
            </a:r>
            <a:endParaRPr lang="en-GB" altLang="en-IN"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GB" altLang="en-IN" sz="2400">
                <a:latin typeface="Arial" panose="020B0604020202020204" pitchFamily="34" charset="0"/>
                <a:cs typeface="Arial" panose="020B0604020202020204" pitchFamily="34" charset="0"/>
              </a:rPr>
              <a:t>Since </a:t>
            </a:r>
            <a:r>
              <a:rPr lang="en-IN" altLang="en-GB" sz="2400" b="1">
                <a:solidFill>
                  <a:srgbClr val="0070C0"/>
                </a:solidFill>
                <a:latin typeface="Arial" panose="020B0604020202020204" pitchFamily="34" charset="0"/>
                <a:cs typeface="Arial" panose="020B0604020202020204" pitchFamily="34" charset="0"/>
              </a:rPr>
              <a:t>| x | &gt;= n</a:t>
            </a:r>
            <a:r>
              <a:rPr lang="en-IN" altLang="en-GB" sz="2400">
                <a:latin typeface="Arial" panose="020B0604020202020204" pitchFamily="34" charset="0"/>
                <a:cs typeface="Arial" panose="020B0604020202020204" pitchFamily="34" charset="0"/>
              </a:rPr>
              <a:t>, according to the </a:t>
            </a:r>
            <a:r>
              <a:rPr lang="en-IN" altLang="en-GB" sz="2400" b="1">
                <a:solidFill>
                  <a:srgbClr val="0070C0"/>
                </a:solidFill>
                <a:latin typeface="Arial" panose="020B0604020202020204" pitchFamily="34" charset="0"/>
                <a:cs typeface="Arial" panose="020B0604020202020204" pitchFamily="34" charset="0"/>
              </a:rPr>
              <a:t>pigeion principle</a:t>
            </a:r>
            <a:r>
              <a:rPr lang="en-IN" altLang="en-GB" sz="2400">
                <a:latin typeface="Arial" panose="020B0604020202020204" pitchFamily="34" charset="0"/>
                <a:cs typeface="Arial" panose="020B0604020202020204" pitchFamily="34" charset="0"/>
              </a:rPr>
              <a:t>, we cannot have </a:t>
            </a:r>
            <a:r>
              <a:rPr lang="en-IN" altLang="en-GB" sz="2400" b="1">
                <a:solidFill>
                  <a:srgbClr val="0070C0"/>
                </a:solidFill>
                <a:latin typeface="Arial" panose="020B0604020202020204" pitchFamily="34" charset="0"/>
                <a:cs typeface="Arial" panose="020B0604020202020204" pitchFamily="34" charset="0"/>
              </a:rPr>
              <a:t>m+1 distinct states </a:t>
            </a:r>
            <a:r>
              <a:rPr lang="en-IN" altLang="en-GB" sz="2400">
                <a:latin typeface="Arial" panose="020B0604020202020204" pitchFamily="34" charset="0"/>
                <a:cs typeface="Arial" panose="020B0604020202020204" pitchFamily="34" charset="0"/>
              </a:rPr>
              <a:t>and </a:t>
            </a:r>
            <a:r>
              <a:rPr lang="en-IN" altLang="en-GB" sz="2400" b="1">
                <a:solidFill>
                  <a:srgbClr val="0070C0"/>
                </a:solidFill>
                <a:latin typeface="Arial" panose="020B0604020202020204" pitchFamily="34" charset="0"/>
                <a:cs typeface="Arial" panose="020B0604020202020204" pitchFamily="34" charset="0"/>
              </a:rPr>
              <a:t>transitions</a:t>
            </a:r>
            <a:r>
              <a:rPr lang="en-IN" altLang="en-GB" sz="2400">
                <a:latin typeface="Arial" panose="020B0604020202020204" pitchFamily="34" charset="0"/>
                <a:cs typeface="Arial" panose="020B0604020202020204" pitchFamily="34" charset="0"/>
              </a:rPr>
              <a:t>, there must be </a:t>
            </a:r>
            <a:r>
              <a:rPr lang="en-IN" altLang="en-GB" sz="2400" b="1">
                <a:solidFill>
                  <a:srgbClr val="0070C0"/>
                </a:solidFill>
                <a:latin typeface="Arial" panose="020B0604020202020204" pitchFamily="34" charset="0"/>
                <a:cs typeface="Arial" panose="020B0604020202020204" pitchFamily="34" charset="0"/>
              </a:rPr>
              <a:t>one state within DFA </a:t>
            </a:r>
            <a:r>
              <a:rPr lang="en-IN" altLang="en-GB" sz="2400">
                <a:latin typeface="Arial" panose="020B0604020202020204" pitchFamily="34" charset="0"/>
                <a:cs typeface="Arial" panose="020B0604020202020204" pitchFamily="34" charset="0"/>
              </a:rPr>
              <a:t>that can have a </a:t>
            </a:r>
            <a:r>
              <a:rPr lang="en-IN" altLang="en-GB" sz="2400" b="1">
                <a:solidFill>
                  <a:srgbClr val="0070C0"/>
                </a:solidFill>
                <a:latin typeface="Arial" panose="020B0604020202020204" pitchFamily="34" charset="0"/>
                <a:cs typeface="Arial" panose="020B0604020202020204" pitchFamily="34" charset="0"/>
              </a:rPr>
              <a:t>loop</a:t>
            </a:r>
            <a:r>
              <a:rPr lang="en-IN" altLang="en-GB" sz="2400">
                <a:latin typeface="Arial" panose="020B0604020202020204" pitchFamily="34" charset="0"/>
                <a:cs typeface="Arial" panose="020B0604020202020204" pitchFamily="34" charset="0"/>
              </a:rPr>
              <a:t>.</a:t>
            </a:r>
            <a:endParaRPr lang="en-IN" altLang="en-GB"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IN" altLang="en-GB" sz="2400">
                <a:latin typeface="Arial" panose="020B0604020202020204" pitchFamily="34" charset="0"/>
                <a:cs typeface="Arial" panose="020B0604020202020204" pitchFamily="34" charset="0"/>
                <a:sym typeface="+mn-ea"/>
              </a:rPr>
              <a:t>In otherwords there exists </a:t>
            </a:r>
            <a:r>
              <a:rPr lang="en-IN" altLang="en-GB" sz="2400" b="1">
                <a:solidFill>
                  <a:srgbClr val="FF0000"/>
                </a:solidFill>
                <a:latin typeface="Arial" panose="020B0604020202020204" pitchFamily="34" charset="0"/>
                <a:cs typeface="Arial" panose="020B0604020202020204" pitchFamily="34" charset="0"/>
                <a:sym typeface="+mn-ea"/>
              </a:rPr>
              <a:t>two indices j and k </a:t>
            </a:r>
            <a:r>
              <a:rPr lang="en-IN" altLang="en-GB" sz="2400">
                <a:latin typeface="Arial" panose="020B0604020202020204" pitchFamily="34" charset="0"/>
                <a:cs typeface="Arial" panose="020B0604020202020204" pitchFamily="34" charset="0"/>
                <a:sym typeface="+mn-ea"/>
              </a:rPr>
              <a:t>such that </a:t>
            </a:r>
            <a:r>
              <a:rPr lang="en-IN" altLang="en-GB" sz="2400" b="1">
                <a:solidFill>
                  <a:srgbClr val="FF0000"/>
                </a:solidFill>
                <a:latin typeface="Arial" panose="020B0604020202020204" pitchFamily="34" charset="0"/>
                <a:cs typeface="Arial" panose="020B0604020202020204" pitchFamily="34" charset="0"/>
                <a:sym typeface="+mn-ea"/>
              </a:rPr>
              <a:t>0 &lt;= j &lt;= k &lt;= n </a:t>
            </a:r>
            <a:r>
              <a:rPr lang="en-IN" altLang="en-GB" sz="2400">
                <a:latin typeface="Arial" panose="020B0604020202020204" pitchFamily="34" charset="0"/>
                <a:cs typeface="Arial" panose="020B0604020202020204" pitchFamily="34" charset="0"/>
                <a:sym typeface="+mn-ea"/>
              </a:rPr>
              <a:t>and assocated </a:t>
            </a:r>
            <a:r>
              <a:rPr lang="en-IN" altLang="en-GB" sz="2400" b="1">
                <a:solidFill>
                  <a:srgbClr val="FF0000"/>
                </a:solidFill>
                <a:latin typeface="Arial" panose="020B0604020202020204" pitchFamily="34" charset="0"/>
                <a:cs typeface="Arial" panose="020B0604020202020204" pitchFamily="34" charset="0"/>
                <a:sym typeface="+mn-ea"/>
              </a:rPr>
              <a:t>states qj and qk</a:t>
            </a:r>
            <a:r>
              <a:rPr lang="en-IN" altLang="en-GB" sz="2400">
                <a:latin typeface="Arial" panose="020B0604020202020204" pitchFamily="34" charset="0"/>
                <a:cs typeface="Arial" panose="020B0604020202020204" pitchFamily="34" charset="0"/>
                <a:sym typeface="+mn-ea"/>
              </a:rPr>
              <a:t> must be equal to accept the substring of a </a:t>
            </a:r>
            <a:r>
              <a:rPr lang="en-IN" altLang="en-GB" sz="2400" b="1">
                <a:solidFill>
                  <a:srgbClr val="FF0000"/>
                </a:solidFill>
                <a:latin typeface="Arial" panose="020B0604020202020204" pitchFamily="34" charset="0"/>
                <a:cs typeface="Arial" panose="020B0604020202020204" pitchFamily="34" charset="0"/>
                <a:sym typeface="+mn-ea"/>
              </a:rPr>
              <a:t>given string x</a:t>
            </a:r>
            <a:r>
              <a:rPr lang="en-IN" altLang="en-GB" sz="2400">
                <a:latin typeface="Arial" panose="020B0604020202020204" pitchFamily="34" charset="0"/>
                <a:cs typeface="Arial" panose="020B0604020202020204" pitchFamily="34" charset="0"/>
                <a:sym typeface="+mn-ea"/>
              </a:rPr>
              <a:t>.</a:t>
            </a:r>
            <a:endParaRPr lang="en-IN" altLang="en-US" sz="2400">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IN" altLang="en-GB" sz="2400">
              <a:latin typeface="Arial" panose="020B0604020202020204" pitchFamily="34" charset="0"/>
              <a:cs typeface="Arial" panose="020B0604020202020204" pitchFamily="34" charset="0"/>
            </a:endParaRPr>
          </a:p>
          <a:p>
            <a:r>
              <a:rPr lang="en-IN" altLang="en-US" sz="2400">
                <a:latin typeface="Arial" panose="020B0604020202020204" pitchFamily="34" charset="0"/>
                <a:cs typeface="Arial" panose="020B0604020202020204" pitchFamily="34" charset="0"/>
              </a:rPr>
              <a:t> </a:t>
            </a:r>
            <a:endParaRPr lang="en-IN" altLang="en-US" sz="2400">
              <a:latin typeface="Arial" panose="020B0604020202020204" pitchFamily="34" charset="0"/>
              <a:cs typeface="Arial" panose="020B0604020202020204" pitchFamily="34" charset="0"/>
            </a:endParaRPr>
          </a:p>
        </p:txBody>
      </p:sp>
      <p:grpSp>
        <p:nvGrpSpPr>
          <p:cNvPr id="12" name="Group 34"/>
          <p:cNvGrpSpPr/>
          <p:nvPr/>
        </p:nvGrpSpPr>
        <p:grpSpPr>
          <a:xfrm>
            <a:off x="2318385" y="2780030"/>
            <a:ext cx="5472430" cy="649605"/>
            <a:chOff x="0" y="0"/>
            <a:chExt cx="5076884" cy="566345"/>
          </a:xfrm>
        </p:grpSpPr>
        <p:grpSp>
          <p:nvGrpSpPr>
            <p:cNvPr id="13" name="Group 26"/>
            <p:cNvGrpSpPr/>
            <p:nvPr/>
          </p:nvGrpSpPr>
          <p:grpSpPr>
            <a:xfrm>
              <a:off x="0" y="61708"/>
              <a:ext cx="5076884" cy="504637"/>
              <a:chOff x="0" y="0"/>
              <a:chExt cx="6598663" cy="574889"/>
            </a:xfrm>
          </p:grpSpPr>
          <p:sp>
            <p:nvSpPr>
              <p:cNvPr id="14" name="Flowchart: Connector 2"/>
              <p:cNvSpPr/>
              <p:nvPr/>
            </p:nvSpPr>
            <p:spPr>
              <a:xfrm>
                <a:off x="628300" y="0"/>
                <a:ext cx="590550" cy="55245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5" name="Flowchart: Connector 3"/>
              <p:cNvSpPr/>
              <p:nvPr/>
            </p:nvSpPr>
            <p:spPr>
              <a:xfrm>
                <a:off x="1856849" y="5610"/>
                <a:ext cx="590550" cy="55245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6" name="Flowchart: Connector 4"/>
              <p:cNvSpPr/>
              <p:nvPr/>
            </p:nvSpPr>
            <p:spPr>
              <a:xfrm>
                <a:off x="3068570" y="22439"/>
                <a:ext cx="590550" cy="55245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8" name="Flowchart: Connector 6"/>
              <p:cNvSpPr/>
              <p:nvPr/>
            </p:nvSpPr>
            <p:spPr>
              <a:xfrm>
                <a:off x="4790783" y="0"/>
                <a:ext cx="590550" cy="55245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nvGrpSpPr>
              <p:cNvPr id="19" name="Group 8"/>
              <p:cNvGrpSpPr/>
              <p:nvPr/>
            </p:nvGrpSpPr>
            <p:grpSpPr>
              <a:xfrm>
                <a:off x="6008113" y="0"/>
                <a:ext cx="590550" cy="552450"/>
                <a:chOff x="0" y="0"/>
                <a:chExt cx="590550" cy="552450"/>
              </a:xfrm>
            </p:grpSpPr>
            <p:sp>
              <p:nvSpPr>
                <p:cNvPr id="20" name="Flowchart: Connector 5"/>
                <p:cNvSpPr/>
                <p:nvPr/>
              </p:nvSpPr>
              <p:spPr>
                <a:xfrm>
                  <a:off x="66675" y="57150"/>
                  <a:ext cx="466725" cy="447675"/>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4" name="Flowchart: Connector 7"/>
                <p:cNvSpPr/>
                <p:nvPr/>
              </p:nvSpPr>
              <p:spPr>
                <a:xfrm>
                  <a:off x="0" y="0"/>
                  <a:ext cx="590550" cy="55245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cxnSp>
            <p:nvCxnSpPr>
              <p:cNvPr id="35" name="Straight Arrow Connector 17"/>
              <p:cNvCxnSpPr/>
              <p:nvPr/>
            </p:nvCxnSpPr>
            <p:spPr>
              <a:xfrm>
                <a:off x="0" y="274881"/>
                <a:ext cx="628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21"/>
              <p:cNvCxnSpPr/>
              <p:nvPr/>
            </p:nvCxnSpPr>
            <p:spPr>
              <a:xfrm>
                <a:off x="1222940" y="286101"/>
                <a:ext cx="628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22"/>
              <p:cNvCxnSpPr/>
              <p:nvPr/>
            </p:nvCxnSpPr>
            <p:spPr>
              <a:xfrm>
                <a:off x="2445880" y="291711"/>
                <a:ext cx="628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3"/>
              <p:cNvCxnSpPr/>
              <p:nvPr/>
            </p:nvCxnSpPr>
            <p:spPr>
              <a:xfrm>
                <a:off x="5379814" y="269271"/>
                <a:ext cx="62865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25"/>
              <p:cNvCxnSpPr/>
              <p:nvPr/>
            </p:nvCxnSpPr>
            <p:spPr>
              <a:xfrm flipV="1">
                <a:off x="3651990" y="286101"/>
                <a:ext cx="1140171" cy="9054"/>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
          <p:nvSpPr>
            <p:cNvPr id="40" name="Text Box 2"/>
            <p:cNvSpPr txBox="1">
              <a:spLocks noChangeArrowheads="1"/>
            </p:cNvSpPr>
            <p:nvPr/>
          </p:nvSpPr>
          <p:spPr bwMode="auto">
            <a:xfrm>
              <a:off x="555372" y="117806"/>
              <a:ext cx="341630" cy="33655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q</a:t>
              </a:r>
              <a:r>
                <a:rPr lang="en-US" altLang="zh-CN" sz="1100" kern="100" baseline="-25000">
                  <a:latin typeface="Times New Roman" panose="02020603050405020304"/>
                  <a:ea typeface="Calibri" panose="020F0502020204030204"/>
                  <a:cs typeface="Times New Roman" panose="02020603050405020304"/>
                  <a:sym typeface="Times New Roman" panose="02020603050405020304"/>
                </a:rPr>
                <a:t>0</a:t>
              </a:r>
              <a:endParaRPr lang="en-US" altLang="zh-CN" sz="1100" kern="100">
                <a:latin typeface="Times New Roman" panose="02020603050405020304"/>
                <a:ea typeface="Calibri" panose="020F0502020204030204"/>
                <a:cs typeface="Times New Roman" panose="02020603050405020304"/>
                <a:sym typeface="Times New Roman" panose="02020603050405020304"/>
              </a:endParaRPr>
            </a:p>
          </p:txBody>
        </p:sp>
        <p:sp>
          <p:nvSpPr>
            <p:cNvPr id="41" name="Text Box 2"/>
            <p:cNvSpPr txBox="1">
              <a:spLocks noChangeArrowheads="1"/>
            </p:cNvSpPr>
            <p:nvPr/>
          </p:nvSpPr>
          <p:spPr bwMode="auto">
            <a:xfrm>
              <a:off x="1520260" y="134636"/>
              <a:ext cx="341630" cy="33655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q</a:t>
              </a:r>
              <a:r>
                <a:rPr lang="en-US" altLang="zh-CN" sz="1100" kern="100" baseline="-25000">
                  <a:latin typeface="Times New Roman" panose="02020603050405020304"/>
                  <a:ea typeface="Calibri" panose="020F0502020204030204"/>
                  <a:cs typeface="Times New Roman" panose="02020603050405020304"/>
                  <a:sym typeface="Times New Roman" panose="02020603050405020304"/>
                </a:rPr>
                <a:t>1</a:t>
              </a:r>
              <a:endParaRPr lang="en-US" altLang="zh-CN" sz="1100" kern="100">
                <a:latin typeface="Times New Roman" panose="02020603050405020304"/>
                <a:ea typeface="Calibri" panose="020F0502020204030204"/>
                <a:cs typeface="Times New Roman" panose="02020603050405020304"/>
                <a:sym typeface="Times New Roman" panose="02020603050405020304"/>
              </a:endParaRPr>
            </a:p>
          </p:txBody>
        </p:sp>
        <p:sp>
          <p:nvSpPr>
            <p:cNvPr id="42" name="Text Box 2"/>
            <p:cNvSpPr txBox="1">
              <a:spLocks noChangeArrowheads="1"/>
            </p:cNvSpPr>
            <p:nvPr/>
          </p:nvSpPr>
          <p:spPr bwMode="auto">
            <a:xfrm>
              <a:off x="2457100" y="129026"/>
              <a:ext cx="341630" cy="33655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q</a:t>
              </a:r>
              <a:r>
                <a:rPr lang="en-US" altLang="zh-CN" sz="1100" kern="100" baseline="-25000">
                  <a:latin typeface="Times New Roman" panose="02020603050405020304"/>
                  <a:ea typeface="Calibri" panose="020F0502020204030204"/>
                  <a:cs typeface="Times New Roman" panose="02020603050405020304"/>
                  <a:sym typeface="Times New Roman" panose="02020603050405020304"/>
                </a:rPr>
                <a:t>2</a:t>
              </a:r>
              <a:endParaRPr lang="en-US" altLang="zh-CN" sz="1100" kern="100">
                <a:latin typeface="Times New Roman" panose="02020603050405020304"/>
                <a:ea typeface="Calibri" panose="020F0502020204030204"/>
                <a:cs typeface="Times New Roman" panose="02020603050405020304"/>
                <a:sym typeface="Times New Roman" panose="02020603050405020304"/>
              </a:endParaRPr>
            </a:p>
          </p:txBody>
        </p:sp>
        <p:sp>
          <p:nvSpPr>
            <p:cNvPr id="43" name="Text Box 2"/>
            <p:cNvSpPr txBox="1">
              <a:spLocks noChangeArrowheads="1"/>
            </p:cNvSpPr>
            <p:nvPr/>
          </p:nvSpPr>
          <p:spPr bwMode="auto">
            <a:xfrm>
              <a:off x="3719308" y="134636"/>
              <a:ext cx="419735" cy="33655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q</a:t>
              </a:r>
              <a:r>
                <a:rPr lang="en-US" altLang="zh-CN" sz="1100" kern="100" baseline="-25000">
                  <a:latin typeface="Times New Roman" panose="02020603050405020304"/>
                  <a:ea typeface="Calibri" panose="020F0502020204030204"/>
                  <a:cs typeface="Times New Roman" panose="02020603050405020304"/>
                  <a:sym typeface="Times New Roman" panose="02020603050405020304"/>
                </a:rPr>
                <a:t>n</a:t>
              </a:r>
              <a:r>
                <a:rPr lang="en-US" altLang="zh-CN" sz="1100" kern="100" baseline="-25000">
                  <a:latin typeface="Times New Roman" panose="02020603050405020304"/>
                  <a:ea typeface="Calibri" panose="020F0502020204030204"/>
                  <a:cs typeface="Times New Roman" panose="02020603050405020304"/>
                  <a:sym typeface="Times New Roman" panose="02020603050405020304"/>
                </a:rPr>
                <a:t>-1</a:t>
              </a:r>
              <a:endParaRPr lang="en-US" altLang="zh-CN" sz="1100" kern="100">
                <a:latin typeface="Times New Roman" panose="02020603050405020304"/>
                <a:ea typeface="Calibri" panose="020F0502020204030204"/>
                <a:cs typeface="Times New Roman" panose="02020603050405020304"/>
                <a:sym typeface="Times New Roman" panose="02020603050405020304"/>
              </a:endParaRPr>
            </a:p>
          </p:txBody>
        </p:sp>
        <p:sp>
          <p:nvSpPr>
            <p:cNvPr id="44" name="Text Box 2"/>
            <p:cNvSpPr txBox="1">
              <a:spLocks noChangeArrowheads="1"/>
            </p:cNvSpPr>
            <p:nvPr/>
          </p:nvSpPr>
          <p:spPr bwMode="auto">
            <a:xfrm>
              <a:off x="4701026" y="129026"/>
              <a:ext cx="341630" cy="33655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q</a:t>
              </a:r>
              <a:r>
                <a:rPr lang="en-US" altLang="zh-CN" sz="1100" kern="100" baseline="-25000">
                  <a:latin typeface="Times New Roman" panose="02020603050405020304"/>
                  <a:ea typeface="Calibri" panose="020F0502020204030204"/>
                  <a:cs typeface="Times New Roman" panose="02020603050405020304"/>
                  <a:sym typeface="Times New Roman" panose="02020603050405020304"/>
                </a:rPr>
                <a:t>n</a:t>
              </a:r>
              <a:endParaRPr lang="en-US" altLang="zh-CN" sz="1100" kern="100">
                <a:latin typeface="Times New Roman" panose="02020603050405020304"/>
                <a:ea typeface="Calibri" panose="020F0502020204030204"/>
                <a:cs typeface="Times New Roman" panose="02020603050405020304"/>
                <a:sym typeface="Times New Roman" panose="02020603050405020304"/>
              </a:endParaRPr>
            </a:p>
          </p:txBody>
        </p:sp>
        <p:sp>
          <p:nvSpPr>
            <p:cNvPr id="45" name="Text Box 2"/>
            <p:cNvSpPr txBox="1">
              <a:spLocks noChangeArrowheads="1"/>
            </p:cNvSpPr>
            <p:nvPr/>
          </p:nvSpPr>
          <p:spPr bwMode="auto">
            <a:xfrm>
              <a:off x="4224192" y="0"/>
              <a:ext cx="420370" cy="34163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a</a:t>
              </a:r>
              <a:r>
                <a:rPr lang="en-US" altLang="zh-CN" sz="1100" kern="100" baseline="-25000">
                  <a:latin typeface="Times New Roman" panose="02020603050405020304"/>
                  <a:ea typeface="Calibri" panose="020F0502020204030204"/>
                  <a:cs typeface="Times New Roman" panose="02020603050405020304"/>
                  <a:sym typeface="Times New Roman" panose="02020603050405020304"/>
                </a:rPr>
                <a:t>m</a:t>
              </a:r>
              <a:endParaRPr lang="en-US" altLang="zh-CN" sz="1100" kern="100">
                <a:latin typeface="Times New Roman" panose="02020603050405020304"/>
                <a:ea typeface="Calibri" panose="020F0502020204030204"/>
                <a:cs typeface="Times New Roman" panose="02020603050405020304"/>
                <a:sym typeface="Times New Roman" panose="02020603050405020304"/>
              </a:endParaRPr>
            </a:p>
          </p:txBody>
        </p:sp>
        <p:sp>
          <p:nvSpPr>
            <p:cNvPr id="46" name="Text Box 2"/>
            <p:cNvSpPr txBox="1">
              <a:spLocks noChangeArrowheads="1"/>
            </p:cNvSpPr>
            <p:nvPr/>
          </p:nvSpPr>
          <p:spPr bwMode="auto">
            <a:xfrm>
              <a:off x="1907338" y="39269"/>
              <a:ext cx="341630" cy="33655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a</a:t>
              </a:r>
              <a:r>
                <a:rPr lang="en-US" altLang="zh-CN" sz="1100" kern="100" baseline="-25000">
                  <a:latin typeface="Times New Roman" panose="02020603050405020304"/>
                  <a:ea typeface="Calibri" panose="020F0502020204030204"/>
                  <a:cs typeface="Times New Roman" panose="02020603050405020304"/>
                  <a:sym typeface="Times New Roman" panose="02020603050405020304"/>
                </a:rPr>
                <a:t>2</a:t>
              </a:r>
              <a:endParaRPr lang="en-US" altLang="zh-CN" sz="1100" kern="100">
                <a:latin typeface="Times New Roman" panose="02020603050405020304"/>
                <a:ea typeface="Calibri" panose="020F0502020204030204"/>
                <a:cs typeface="Times New Roman" panose="02020603050405020304"/>
                <a:sym typeface="Times New Roman" panose="02020603050405020304"/>
              </a:endParaRPr>
            </a:p>
          </p:txBody>
        </p:sp>
        <p:sp>
          <p:nvSpPr>
            <p:cNvPr id="47" name="Text Box 2"/>
            <p:cNvSpPr txBox="1">
              <a:spLocks noChangeArrowheads="1"/>
            </p:cNvSpPr>
            <p:nvPr/>
          </p:nvSpPr>
          <p:spPr bwMode="auto">
            <a:xfrm>
              <a:off x="964889" y="33659"/>
              <a:ext cx="341630" cy="33655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Times New Roman" panose="02020603050405020304"/>
                  <a:ea typeface="Calibri" panose="020F0502020204030204"/>
                  <a:cs typeface="Times New Roman" panose="02020603050405020304"/>
                  <a:sym typeface="Times New Roman" panose="02020603050405020304"/>
                </a:rPr>
                <a:t>a</a:t>
              </a:r>
              <a:r>
                <a:rPr lang="en-US" altLang="zh-CN" sz="1100" kern="100" baseline="-25000">
                  <a:latin typeface="Times New Roman" panose="02020603050405020304"/>
                  <a:ea typeface="Calibri" panose="020F0502020204030204"/>
                  <a:cs typeface="Times New Roman" panose="02020603050405020304"/>
                  <a:sym typeface="Times New Roman" panose="02020603050405020304"/>
                </a:rPr>
                <a:t>1</a:t>
              </a:r>
              <a:endParaRPr lang="en-US" altLang="zh-CN" sz="1100" kern="100">
                <a:latin typeface="Times New Roman" panose="02020603050405020304"/>
                <a:ea typeface="Calibri" panose="020F0502020204030204"/>
                <a:cs typeface="Times New Roman" panose="02020603050405020304"/>
                <a:sym typeface="Times New Roman" panose="02020603050405020304"/>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32485" y="821690"/>
            <a:ext cx="9313545" cy="1161415"/>
          </a:xfrm>
          <a:prstGeom prst="rect">
            <a:avLst/>
          </a:prstGeom>
          <a:noFill/>
        </p:spPr>
        <p:txBody>
          <a:bodyPr wrap="square" rtlCol="0">
            <a:noAutofit/>
          </a:bodyPr>
          <a:p>
            <a:endParaRPr lang="en-US"/>
          </a:p>
        </p:txBody>
      </p:sp>
      <p:sp>
        <p:nvSpPr>
          <p:cNvPr id="4" name="Text Box 3"/>
          <p:cNvSpPr txBox="1"/>
          <p:nvPr/>
        </p:nvSpPr>
        <p:spPr>
          <a:xfrm>
            <a:off x="416560" y="355600"/>
            <a:ext cx="11668760" cy="6228715"/>
          </a:xfrm>
          <a:prstGeom prst="rect">
            <a:avLst/>
          </a:prstGeom>
          <a:noFill/>
        </p:spPr>
        <p:txBody>
          <a:bodyPr wrap="square" rtlCol="0">
            <a:noAutofit/>
          </a:bodyPr>
          <a:p>
            <a:pPr marL="285750" indent="-285750">
              <a:buFont typeface="Arial" panose="020B0604020202020204" pitchFamily="34" charset="0"/>
              <a:buChar char="•"/>
            </a:pPr>
            <a:r>
              <a:rPr lang="en-IN" altLang="en-US" sz="2400">
                <a:latin typeface="Arial" panose="020B0604020202020204" pitchFamily="34" charset="0"/>
                <a:cs typeface="Arial" panose="020B0604020202020204" pitchFamily="34" charset="0"/>
              </a:rPr>
              <a:t>Let </a:t>
            </a:r>
            <a:r>
              <a:rPr lang="en-IN" altLang="en-US" sz="2400" b="1">
                <a:solidFill>
                  <a:srgbClr val="FF0000"/>
                </a:solidFill>
                <a:latin typeface="Arial" panose="020B0604020202020204" pitchFamily="34" charset="0"/>
                <a:cs typeface="Arial" panose="020B0604020202020204" pitchFamily="34" charset="0"/>
              </a:rPr>
              <a:t>x is divided into three substrings u, v, </a:t>
            </a:r>
            <a:r>
              <a:rPr lang="en-IN" altLang="en-US" sz="2400">
                <a:latin typeface="Arial" panose="020B0604020202020204" pitchFamily="34" charset="0"/>
                <a:cs typeface="Arial" panose="020B0604020202020204" pitchFamily="34" charset="0"/>
              </a:rPr>
              <a:t>and </a:t>
            </a:r>
            <a:r>
              <a:rPr lang="en-IN" altLang="en-US" sz="2400" b="1">
                <a:solidFill>
                  <a:srgbClr val="FF0000"/>
                </a:solidFill>
                <a:latin typeface="Arial" panose="020B0604020202020204" pitchFamily="34" charset="0"/>
                <a:cs typeface="Arial" panose="020B0604020202020204" pitchFamily="34" charset="0"/>
              </a:rPr>
              <a:t>w</a:t>
            </a:r>
            <a:r>
              <a:rPr lang="en-IN" altLang="en-US" sz="2400">
                <a:latin typeface="Arial" panose="020B0604020202020204" pitchFamily="34" charset="0"/>
                <a:cs typeface="Arial" panose="020B0604020202020204" pitchFamily="34" charset="0"/>
              </a:rPr>
              <a:t>, with </a:t>
            </a:r>
            <a:r>
              <a:rPr lang="en-IN" altLang="en-US" sz="2400" b="1">
                <a:solidFill>
                  <a:srgbClr val="0070C0"/>
                </a:solidFill>
                <a:latin typeface="Arial" panose="020B0604020202020204" pitchFamily="34" charset="0"/>
                <a:cs typeface="Arial" panose="020B0604020202020204" pitchFamily="34" charset="0"/>
              </a:rPr>
              <a:t>prefix string</a:t>
            </a:r>
            <a:r>
              <a:rPr lang="en-IN" altLang="en-US" sz="2400">
                <a:latin typeface="Arial" panose="020B0604020202020204" pitchFamily="34" charset="0"/>
                <a:cs typeface="Arial" panose="020B0604020202020204" pitchFamily="34" charset="0"/>
              </a:rPr>
              <a:t>, </a:t>
            </a:r>
            <a:r>
              <a:rPr lang="en-IN" altLang="en-US" sz="2400" b="1">
                <a:solidFill>
                  <a:srgbClr val="FF0000"/>
                </a:solidFill>
                <a:latin typeface="Arial" panose="020B0604020202020204" pitchFamily="34" charset="0"/>
                <a:cs typeface="Arial" panose="020B0604020202020204" pitchFamily="34" charset="0"/>
              </a:rPr>
              <a:t>Loop string</a:t>
            </a:r>
            <a:r>
              <a:rPr lang="en-IN" altLang="en-US" sz="2400">
                <a:latin typeface="Arial" panose="020B0604020202020204" pitchFamily="34" charset="0"/>
                <a:cs typeface="Arial" panose="020B0604020202020204" pitchFamily="34" charset="0"/>
              </a:rPr>
              <a:t> and </a:t>
            </a:r>
            <a:r>
              <a:rPr lang="en-IN" altLang="en-US" sz="2400" b="1">
                <a:solidFill>
                  <a:srgbClr val="0070C0"/>
                </a:solidFill>
                <a:latin typeface="Arial" panose="020B0604020202020204" pitchFamily="34" charset="0"/>
                <a:cs typeface="Arial" panose="020B0604020202020204" pitchFamily="34" charset="0"/>
              </a:rPr>
              <a:t>suffix string.</a:t>
            </a:r>
            <a:r>
              <a:rPr lang="en-IN" altLang="en-US" sz="2400">
                <a:latin typeface="Arial" panose="020B0604020202020204" pitchFamily="34" charset="0"/>
                <a:cs typeface="Arial" panose="020B0604020202020204" pitchFamily="34" charset="0"/>
              </a:rPr>
              <a:t> </a:t>
            </a:r>
            <a:endParaRPr lang="en-IN" altLang="en-US"/>
          </a:p>
          <a:p>
            <a:pPr indent="457200"/>
            <a:r>
              <a:rPr lang="en-IN" altLang="en-US" sz="2400">
                <a:latin typeface="Arial" panose="020B0604020202020204" pitchFamily="34" charset="0"/>
                <a:cs typeface="Arial" panose="020B0604020202020204" pitchFamily="34" charset="0"/>
              </a:rPr>
              <a:t>i.e. </a:t>
            </a:r>
            <a:r>
              <a:rPr lang="en-IN" altLang="en-US" sz="2400" b="1">
                <a:solidFill>
                  <a:srgbClr val="0070C0"/>
                </a:solidFill>
                <a:latin typeface="Arial" panose="020B0604020202020204" pitchFamily="34" charset="0"/>
                <a:cs typeface="Arial" panose="020B0604020202020204" pitchFamily="34" charset="0"/>
              </a:rPr>
              <a:t>u</a:t>
            </a:r>
            <a:r>
              <a:rPr lang="en-IN" altLang="en-US" sz="2400">
                <a:latin typeface="Arial" panose="020B0604020202020204" pitchFamily="34" charset="0"/>
                <a:cs typeface="Arial" panose="020B0604020202020204" pitchFamily="34" charset="0"/>
              </a:rPr>
              <a:t> is </a:t>
            </a:r>
            <a:r>
              <a:rPr lang="en-IN" altLang="en-US" sz="2400" b="1">
                <a:solidFill>
                  <a:srgbClr val="0070C0"/>
                </a:solidFill>
                <a:latin typeface="Arial" panose="020B0604020202020204" pitchFamily="34" charset="0"/>
                <a:cs typeface="Arial" panose="020B0604020202020204" pitchFamily="34" charset="0"/>
              </a:rPr>
              <a:t>prefix of string x →  a1, a2,.........aj</a:t>
            </a:r>
            <a:endParaRPr lang="en-IN" altLang="en-US" sz="2400" b="1">
              <a:solidFill>
                <a:srgbClr val="0070C0"/>
              </a:solidFill>
              <a:latin typeface="Arial" panose="020B0604020202020204" pitchFamily="34" charset="0"/>
              <a:cs typeface="Arial" panose="020B0604020202020204" pitchFamily="34" charset="0"/>
            </a:endParaRPr>
          </a:p>
          <a:p>
            <a:pPr indent="457200"/>
            <a:r>
              <a:rPr lang="en-IN" altLang="en-US" sz="2400">
                <a:latin typeface="Arial" panose="020B0604020202020204" pitchFamily="34" charset="0"/>
                <a:cs typeface="Arial" panose="020B0604020202020204" pitchFamily="34" charset="0"/>
                <a:sym typeface="+mn-ea"/>
              </a:rPr>
              <a:t>      </a:t>
            </a:r>
            <a:r>
              <a:rPr lang="en-IN" altLang="en-US" sz="2400" b="1">
                <a:solidFill>
                  <a:srgbClr val="FF0000"/>
                </a:solidFill>
                <a:latin typeface="Arial" panose="020B0604020202020204" pitchFamily="34" charset="0"/>
                <a:cs typeface="Arial" panose="020B0604020202020204" pitchFamily="34" charset="0"/>
                <a:sym typeface="+mn-ea"/>
              </a:rPr>
              <a:t>v </a:t>
            </a:r>
            <a:r>
              <a:rPr lang="en-IN" altLang="en-US" sz="2400">
                <a:latin typeface="Arial" panose="020B0604020202020204" pitchFamily="34" charset="0"/>
                <a:cs typeface="Arial" panose="020B0604020202020204" pitchFamily="34" charset="0"/>
                <a:sym typeface="+mn-ea"/>
              </a:rPr>
              <a:t>is </a:t>
            </a:r>
            <a:r>
              <a:rPr lang="en-IN" altLang="en-US" sz="2400" b="1">
                <a:solidFill>
                  <a:srgbClr val="FF0000"/>
                </a:solidFill>
                <a:latin typeface="Arial" panose="020B0604020202020204" pitchFamily="34" charset="0"/>
                <a:cs typeface="Arial" panose="020B0604020202020204" pitchFamily="34" charset="0"/>
                <a:sym typeface="+mn-ea"/>
              </a:rPr>
              <a:t>Loop</a:t>
            </a:r>
            <a:r>
              <a:rPr lang="en-IN" altLang="en-US" sz="2400">
                <a:latin typeface="Arial" panose="020B0604020202020204" pitchFamily="34" charset="0"/>
                <a:cs typeface="Arial" panose="020B0604020202020204" pitchFamily="34" charset="0"/>
                <a:sym typeface="+mn-ea"/>
              </a:rPr>
              <a:t> within the  </a:t>
            </a:r>
            <a:r>
              <a:rPr lang="en-IN" altLang="en-US" sz="2400" b="1">
                <a:solidFill>
                  <a:srgbClr val="FF0000"/>
                </a:solidFill>
                <a:latin typeface="Arial" panose="020B0604020202020204" pitchFamily="34" charset="0"/>
                <a:cs typeface="Arial" panose="020B0604020202020204" pitchFamily="34" charset="0"/>
                <a:sym typeface="+mn-ea"/>
              </a:rPr>
              <a:t>string x →  aj+1, aj+2,.........ak</a:t>
            </a:r>
            <a:endParaRPr lang="en-IN" altLang="en-US" sz="2400">
              <a:latin typeface="Arial" panose="020B0604020202020204" pitchFamily="34" charset="0"/>
              <a:cs typeface="Arial" panose="020B0604020202020204" pitchFamily="34" charset="0"/>
              <a:sym typeface="+mn-ea"/>
            </a:endParaRPr>
          </a:p>
          <a:p>
            <a:pPr indent="457200"/>
            <a:r>
              <a:rPr lang="en-IN" altLang="en-US" sz="2400">
                <a:latin typeface="Arial" panose="020B0604020202020204" pitchFamily="34" charset="0"/>
                <a:cs typeface="Arial" panose="020B0604020202020204" pitchFamily="34" charset="0"/>
                <a:sym typeface="+mn-ea"/>
              </a:rPr>
              <a:t>      </a:t>
            </a:r>
            <a:r>
              <a:rPr lang="en-IN" altLang="en-US" sz="2400" b="1">
                <a:solidFill>
                  <a:srgbClr val="0070C0"/>
                </a:solidFill>
                <a:latin typeface="Arial" panose="020B0604020202020204" pitchFamily="34" charset="0"/>
                <a:cs typeface="Arial" panose="020B0604020202020204" pitchFamily="34" charset="0"/>
                <a:sym typeface="+mn-ea"/>
              </a:rPr>
              <a:t>w</a:t>
            </a:r>
            <a:r>
              <a:rPr lang="en-IN" altLang="en-US" sz="2400">
                <a:latin typeface="Arial" panose="020B0604020202020204" pitchFamily="34" charset="0"/>
                <a:cs typeface="Arial" panose="020B0604020202020204" pitchFamily="34" charset="0"/>
                <a:sym typeface="+mn-ea"/>
              </a:rPr>
              <a:t> is </a:t>
            </a:r>
            <a:r>
              <a:rPr lang="en-IN" altLang="en-US" sz="2400" b="1">
                <a:solidFill>
                  <a:srgbClr val="0070C0"/>
                </a:solidFill>
                <a:latin typeface="Arial" panose="020B0604020202020204" pitchFamily="34" charset="0"/>
                <a:cs typeface="Arial" panose="020B0604020202020204" pitchFamily="34" charset="0"/>
                <a:sym typeface="+mn-ea"/>
              </a:rPr>
              <a:t>suffix of string x → ak+1, ak+2, ak+3,.........am</a:t>
            </a:r>
            <a:endParaRPr lang="en-IN" altLang="en-US" sz="2400">
              <a:latin typeface="Arial" panose="020B0604020202020204" pitchFamily="34" charset="0"/>
              <a:cs typeface="Arial" panose="020B0604020202020204" pitchFamily="34" charset="0"/>
              <a:sym typeface="+mn-ea"/>
            </a:endParaRPr>
          </a:p>
          <a:p>
            <a:pPr indent="457200"/>
            <a:r>
              <a:rPr lang="en-IN" altLang="en-US" sz="2400">
                <a:latin typeface="Arial" panose="020B0604020202020204" pitchFamily="34" charset="0"/>
                <a:cs typeface="Arial" panose="020B0604020202020204" pitchFamily="34" charset="0"/>
                <a:sym typeface="+mn-ea"/>
              </a:rPr>
              <a:t>The same is shown in the following Figure.</a:t>
            </a:r>
            <a:endParaRPr lang="en-IN" altLang="en-US" sz="2400">
              <a:latin typeface="Arial" panose="020B0604020202020204" pitchFamily="34" charset="0"/>
              <a:cs typeface="Arial" panose="020B0604020202020204" pitchFamily="34" charset="0"/>
              <a:sym typeface="+mn-ea"/>
            </a:endParaRP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sym typeface="+mn-ea"/>
            </a:endParaRP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sym typeface="+mn-ea"/>
            </a:endParaRP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sym typeface="+mn-ea"/>
            </a:endParaRP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sym typeface="+mn-ea"/>
            </a:endParaRP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sym typeface="+mn-ea"/>
            </a:endParaRPr>
          </a:p>
          <a:p>
            <a:pPr marL="342900" indent="-342900">
              <a:buFont typeface="Arial" panose="020B0604020202020204" pitchFamily="34" charset="0"/>
              <a:buChar char="•"/>
            </a:pPr>
            <a:endParaRPr lang="en-IN" altLang="en-US" sz="2400">
              <a:latin typeface="Arial" panose="020B0604020202020204" pitchFamily="34" charset="0"/>
              <a:cs typeface="Arial" panose="020B0604020202020204" pitchFamily="34" charset="0"/>
              <a:sym typeface="+mn-ea"/>
            </a:endParaRPr>
          </a:p>
          <a:p>
            <a:pPr marL="342900" indent="-342900">
              <a:buFont typeface="Arial" panose="020B0604020202020204" pitchFamily="34" charset="0"/>
              <a:buChar char="•"/>
            </a:pPr>
            <a:r>
              <a:rPr lang="en-IN" altLang="en-US" sz="2400">
                <a:latin typeface="Arial" panose="020B0604020202020204" pitchFamily="34" charset="0"/>
                <a:cs typeface="Arial" panose="020B0604020202020204" pitchFamily="34" charset="0"/>
                <a:sym typeface="+mn-ea"/>
              </a:rPr>
              <a:t>From the above figure it is very clear that the </a:t>
            </a:r>
            <a:endParaRPr lang="en-IN" altLang="en-US" sz="2400">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IN" altLang="en-US" sz="2400">
                <a:latin typeface="Arial" panose="020B0604020202020204" pitchFamily="34" charset="0"/>
                <a:cs typeface="Arial" panose="020B0604020202020204" pitchFamily="34" charset="0"/>
                <a:sym typeface="+mn-ea"/>
              </a:rPr>
              <a:t>The</a:t>
            </a:r>
            <a:r>
              <a:rPr lang="en-IN" altLang="en-US" sz="2400" b="1">
                <a:solidFill>
                  <a:srgbClr val="FF0000"/>
                </a:solidFill>
                <a:latin typeface="Arial" panose="020B0604020202020204" pitchFamily="34" charset="0"/>
                <a:cs typeface="Arial" panose="020B0604020202020204" pitchFamily="34" charset="0"/>
                <a:sym typeface="+mn-ea"/>
              </a:rPr>
              <a:t> Prefix string u </a:t>
            </a:r>
            <a:r>
              <a:rPr lang="en-IN" altLang="en-US" sz="2400">
                <a:latin typeface="Arial" panose="020B0604020202020204" pitchFamily="34" charset="0"/>
                <a:cs typeface="Arial" panose="020B0604020202020204" pitchFamily="34" charset="0"/>
                <a:sym typeface="+mn-ea"/>
              </a:rPr>
              <a:t>takes the DFA from </a:t>
            </a:r>
            <a:r>
              <a:rPr lang="en-IN" altLang="en-US" sz="2400" b="1">
                <a:solidFill>
                  <a:srgbClr val="FF0000"/>
                </a:solidFill>
                <a:latin typeface="Arial" panose="020B0604020202020204" pitchFamily="34" charset="0"/>
                <a:cs typeface="Arial" panose="020B0604020202020204" pitchFamily="34" charset="0"/>
                <a:sym typeface="+mn-ea"/>
              </a:rPr>
              <a:t>q0 to qj.</a:t>
            </a:r>
            <a:endParaRPr lang="en-IN" altLang="en-US" sz="2400">
              <a:latin typeface="Arial" panose="020B0604020202020204" pitchFamily="34" charset="0"/>
              <a:cs typeface="Arial" panose="020B0604020202020204" pitchFamily="34" charset="0"/>
              <a:sym typeface="+mn-ea"/>
            </a:endParaRPr>
          </a:p>
          <a:p>
            <a:pPr marL="800100" lvl="1" indent="-342900">
              <a:buFont typeface="Arial" panose="020B0604020202020204" pitchFamily="34" charset="0"/>
              <a:buChar char="•"/>
            </a:pPr>
            <a:r>
              <a:rPr lang="en-IN" altLang="en-US" sz="2400">
                <a:latin typeface="Arial" panose="020B0604020202020204" pitchFamily="34" charset="0"/>
                <a:cs typeface="Arial" panose="020B0604020202020204" pitchFamily="34" charset="0"/>
              </a:rPr>
              <a:t>The </a:t>
            </a:r>
            <a:r>
              <a:rPr lang="en-IN" altLang="en-US" sz="2400" b="1">
                <a:solidFill>
                  <a:srgbClr val="0070C0"/>
                </a:solidFill>
                <a:latin typeface="Arial" panose="020B0604020202020204" pitchFamily="34" charset="0"/>
                <a:cs typeface="Arial" panose="020B0604020202020204" pitchFamily="34" charset="0"/>
              </a:rPr>
              <a:t>Loop String v</a:t>
            </a:r>
            <a:r>
              <a:rPr lang="en-IN" altLang="en-US" sz="2400">
                <a:latin typeface="Arial" panose="020B0604020202020204" pitchFamily="34" charset="0"/>
                <a:cs typeface="Arial" panose="020B0604020202020204" pitchFamily="34" charset="0"/>
              </a:rPr>
              <a:t> takes the DFA from </a:t>
            </a:r>
            <a:r>
              <a:rPr lang="en-IN" altLang="en-US" sz="2400" b="1">
                <a:solidFill>
                  <a:srgbClr val="0070C0"/>
                </a:solidFill>
                <a:latin typeface="Arial" panose="020B0604020202020204" pitchFamily="34" charset="0"/>
                <a:cs typeface="Arial" panose="020B0604020202020204" pitchFamily="34" charset="0"/>
              </a:rPr>
              <a:t>qj to qk (qj=qk → Pigeion Principle).</a:t>
            </a:r>
            <a:endParaRPr lang="en-IN" altLang="en-US" sz="2400" b="1">
              <a:solidFill>
                <a:srgbClr val="0070C0"/>
              </a:solidFill>
              <a:latin typeface="Arial" panose="020B0604020202020204" pitchFamily="34" charset="0"/>
              <a:cs typeface="Arial" panose="020B0604020202020204" pitchFamily="34" charset="0"/>
            </a:endParaRPr>
          </a:p>
          <a:p>
            <a:pPr marL="800100" lvl="1" indent="-342900">
              <a:buFont typeface="Arial" panose="020B0604020202020204" pitchFamily="34" charset="0"/>
              <a:buChar char="•"/>
            </a:pPr>
            <a:r>
              <a:rPr lang="en-IN" altLang="en-US" sz="2400">
                <a:latin typeface="Arial" panose="020B0604020202020204" pitchFamily="34" charset="0"/>
                <a:cs typeface="Arial" panose="020B0604020202020204" pitchFamily="34" charset="0"/>
              </a:rPr>
              <a:t>The </a:t>
            </a:r>
            <a:r>
              <a:rPr lang="en-IN" altLang="en-US" sz="2400" b="1">
                <a:solidFill>
                  <a:srgbClr val="FF0000"/>
                </a:solidFill>
                <a:latin typeface="Arial" panose="020B0604020202020204" pitchFamily="34" charset="0"/>
                <a:cs typeface="Arial" panose="020B0604020202020204" pitchFamily="34" charset="0"/>
              </a:rPr>
              <a:t>Suffix</a:t>
            </a:r>
            <a:r>
              <a:rPr lang="en-IN" altLang="en-US" sz="2400" b="1">
                <a:solidFill>
                  <a:srgbClr val="FF0000"/>
                </a:solidFill>
                <a:latin typeface="Arial" panose="020B0604020202020204" pitchFamily="34" charset="0"/>
                <a:cs typeface="Arial" panose="020B0604020202020204" pitchFamily="34" charset="0"/>
                <a:sym typeface="+mn-ea"/>
              </a:rPr>
              <a:t> string w</a:t>
            </a:r>
            <a:r>
              <a:rPr lang="en-IN" altLang="en-US" sz="2400">
                <a:latin typeface="Arial" panose="020B0604020202020204" pitchFamily="34" charset="0"/>
                <a:cs typeface="Arial" panose="020B0604020202020204" pitchFamily="34" charset="0"/>
                <a:sym typeface="+mn-ea"/>
              </a:rPr>
              <a:t> takes the DFA from</a:t>
            </a:r>
            <a:r>
              <a:rPr lang="en-IN" altLang="en-US" sz="2400" b="1">
                <a:solidFill>
                  <a:srgbClr val="FF0000"/>
                </a:solidFill>
                <a:latin typeface="Arial" panose="020B0604020202020204" pitchFamily="34" charset="0"/>
                <a:cs typeface="Arial" panose="020B0604020202020204" pitchFamily="34" charset="0"/>
                <a:sym typeface="+mn-ea"/>
              </a:rPr>
              <a:t> qk to qm.</a:t>
            </a:r>
            <a:endParaRPr lang="en-IN" altLang="en-US" sz="2400">
              <a:latin typeface="Arial" panose="020B0604020202020204" pitchFamily="34" charset="0"/>
              <a:cs typeface="Arial" panose="020B0604020202020204" pitchFamily="34" charset="0"/>
              <a:sym typeface="+mn-ea"/>
            </a:endParaRPr>
          </a:p>
          <a:p>
            <a:pPr marL="11430" lvl="1" indent="0">
              <a:buFont typeface="Arial" panose="020B0604020202020204" pitchFamily="34" charset="0"/>
              <a:buNone/>
            </a:pPr>
            <a:endParaRPr lang="en-IN" altLang="en-US" sz="2400">
              <a:latin typeface="Arial" panose="020B0604020202020204" pitchFamily="34" charset="0"/>
              <a:cs typeface="Arial" panose="020B0604020202020204" pitchFamily="34" charset="0"/>
            </a:endParaRPr>
          </a:p>
        </p:txBody>
      </p:sp>
      <p:grpSp>
        <p:nvGrpSpPr>
          <p:cNvPr id="14" name="Group 14"/>
          <p:cNvGrpSpPr/>
          <p:nvPr/>
        </p:nvGrpSpPr>
        <p:grpSpPr>
          <a:xfrm>
            <a:off x="2104708" y="2894965"/>
            <a:ext cx="4792345" cy="1738630"/>
            <a:chOff x="0" y="0"/>
            <a:chExt cx="4792302" cy="1738475"/>
          </a:xfrm>
        </p:grpSpPr>
        <p:grpSp>
          <p:nvGrpSpPr>
            <p:cNvPr id="206" name="Group 206"/>
            <p:cNvGrpSpPr/>
            <p:nvPr/>
          </p:nvGrpSpPr>
          <p:grpSpPr>
            <a:xfrm>
              <a:off x="566591" y="0"/>
              <a:ext cx="4225711" cy="1738475"/>
              <a:chOff x="0" y="0"/>
              <a:chExt cx="4225711" cy="1738475"/>
            </a:xfrm>
          </p:grpSpPr>
          <p:sp>
            <p:nvSpPr>
              <p:cNvPr id="59" name="Oval 59"/>
              <p:cNvSpPr/>
              <p:nvPr/>
            </p:nvSpPr>
            <p:spPr>
              <a:xfrm>
                <a:off x="1806361" y="173905"/>
                <a:ext cx="571421" cy="6451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1" name="Flowchart: Connector 11"/>
              <p:cNvSpPr/>
              <p:nvPr/>
            </p:nvSpPr>
            <p:spPr>
              <a:xfrm>
                <a:off x="0" y="583421"/>
                <a:ext cx="590550" cy="55245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2" name="Flowchart: Connector 12"/>
              <p:cNvSpPr/>
              <p:nvPr/>
            </p:nvSpPr>
            <p:spPr>
              <a:xfrm>
                <a:off x="1817581" y="600251"/>
                <a:ext cx="590550" cy="552450"/>
              </a:xfrm>
              <a:prstGeom prst="flowChartConnector">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3" name="Flowchart: Connector 13"/>
              <p:cNvSpPr/>
              <p:nvPr/>
            </p:nvSpPr>
            <p:spPr>
              <a:xfrm>
                <a:off x="3635161" y="617080"/>
                <a:ext cx="590550" cy="552450"/>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nvGrpSpPr>
              <p:cNvPr id="47" name="Group 47"/>
              <p:cNvGrpSpPr/>
              <p:nvPr/>
            </p:nvGrpSpPr>
            <p:grpSpPr>
              <a:xfrm>
                <a:off x="589031" y="757326"/>
                <a:ext cx="1216950" cy="145475"/>
                <a:chOff x="0" y="0"/>
                <a:chExt cx="1216950" cy="145475"/>
              </a:xfrm>
            </p:grpSpPr>
            <p:sp>
              <p:nvSpPr>
                <p:cNvPr id="44" name="Freeform 44"/>
                <p:cNvSpPr/>
                <p:nvPr/>
              </p:nvSpPr>
              <p:spPr>
                <a:xfrm>
                  <a:off x="0" y="0"/>
                  <a:ext cx="1155622" cy="134806"/>
                </a:xfrm>
                <a:custGeom>
                  <a:avLst/>
                  <a:gdLst>
                    <a:gd name="connsiteX0" fmla="*/ 0 w 1155622"/>
                    <a:gd name="connsiteY0" fmla="*/ 117977 h 134806"/>
                    <a:gd name="connsiteX1" fmla="*/ 78537 w 1155622"/>
                    <a:gd name="connsiteY1" fmla="*/ 171 h 134806"/>
                    <a:gd name="connsiteX2" fmla="*/ 151465 w 1155622"/>
                    <a:gd name="connsiteY2" fmla="*/ 123587 h 134806"/>
                    <a:gd name="connsiteX3" fmla="*/ 224392 w 1155622"/>
                    <a:gd name="connsiteY3" fmla="*/ 171 h 134806"/>
                    <a:gd name="connsiteX4" fmla="*/ 286100 w 1155622"/>
                    <a:gd name="connsiteY4" fmla="*/ 106757 h 134806"/>
                    <a:gd name="connsiteX5" fmla="*/ 336589 w 1155622"/>
                    <a:gd name="connsiteY5" fmla="*/ 5780 h 134806"/>
                    <a:gd name="connsiteX6" fmla="*/ 409516 w 1155622"/>
                    <a:gd name="connsiteY6" fmla="*/ 106757 h 134806"/>
                    <a:gd name="connsiteX7" fmla="*/ 488054 w 1155622"/>
                    <a:gd name="connsiteY7" fmla="*/ 11390 h 134806"/>
                    <a:gd name="connsiteX8" fmla="*/ 577811 w 1155622"/>
                    <a:gd name="connsiteY8" fmla="*/ 106757 h 134806"/>
                    <a:gd name="connsiteX9" fmla="*/ 650738 w 1155622"/>
                    <a:gd name="connsiteY9" fmla="*/ 5780 h 134806"/>
                    <a:gd name="connsiteX10" fmla="*/ 740496 w 1155622"/>
                    <a:gd name="connsiteY10" fmla="*/ 95537 h 134806"/>
                    <a:gd name="connsiteX11" fmla="*/ 830253 w 1155622"/>
                    <a:gd name="connsiteY11" fmla="*/ 5780 h 134806"/>
                    <a:gd name="connsiteX12" fmla="*/ 886351 w 1155622"/>
                    <a:gd name="connsiteY12" fmla="*/ 112367 h 134806"/>
                    <a:gd name="connsiteX13" fmla="*/ 976108 w 1155622"/>
                    <a:gd name="connsiteY13" fmla="*/ 171 h 134806"/>
                    <a:gd name="connsiteX14" fmla="*/ 1032206 w 1155622"/>
                    <a:gd name="connsiteY14" fmla="*/ 134806 h 134806"/>
                    <a:gd name="connsiteX15" fmla="*/ 1093914 w 1155622"/>
                    <a:gd name="connsiteY15" fmla="*/ 171 h 134806"/>
                    <a:gd name="connsiteX16" fmla="*/ 1155622 w 1155622"/>
                    <a:gd name="connsiteY16" fmla="*/ 112367 h 13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5622" h="134806">
                      <a:moveTo>
                        <a:pt x="0" y="117977"/>
                      </a:moveTo>
                      <a:cubicBezTo>
                        <a:pt x="26646" y="58606"/>
                        <a:pt x="53293" y="-764"/>
                        <a:pt x="78537" y="171"/>
                      </a:cubicBezTo>
                      <a:cubicBezTo>
                        <a:pt x="103781" y="1106"/>
                        <a:pt x="127156" y="123587"/>
                        <a:pt x="151465" y="123587"/>
                      </a:cubicBezTo>
                      <a:cubicBezTo>
                        <a:pt x="175774" y="123587"/>
                        <a:pt x="201953" y="2976"/>
                        <a:pt x="224392" y="171"/>
                      </a:cubicBezTo>
                      <a:cubicBezTo>
                        <a:pt x="246831" y="-2634"/>
                        <a:pt x="267401" y="105822"/>
                        <a:pt x="286100" y="106757"/>
                      </a:cubicBezTo>
                      <a:cubicBezTo>
                        <a:pt x="304799" y="107692"/>
                        <a:pt x="316020" y="5780"/>
                        <a:pt x="336589" y="5780"/>
                      </a:cubicBezTo>
                      <a:cubicBezTo>
                        <a:pt x="357158" y="5780"/>
                        <a:pt x="384272" y="105822"/>
                        <a:pt x="409516" y="106757"/>
                      </a:cubicBezTo>
                      <a:cubicBezTo>
                        <a:pt x="434760" y="107692"/>
                        <a:pt x="460005" y="11390"/>
                        <a:pt x="488054" y="11390"/>
                      </a:cubicBezTo>
                      <a:cubicBezTo>
                        <a:pt x="516103" y="11390"/>
                        <a:pt x="550697" y="107692"/>
                        <a:pt x="577811" y="106757"/>
                      </a:cubicBezTo>
                      <a:cubicBezTo>
                        <a:pt x="604925" y="105822"/>
                        <a:pt x="623624" y="7650"/>
                        <a:pt x="650738" y="5780"/>
                      </a:cubicBezTo>
                      <a:cubicBezTo>
                        <a:pt x="677852" y="3910"/>
                        <a:pt x="710577" y="95537"/>
                        <a:pt x="740496" y="95537"/>
                      </a:cubicBezTo>
                      <a:cubicBezTo>
                        <a:pt x="770415" y="95537"/>
                        <a:pt x="805944" y="2975"/>
                        <a:pt x="830253" y="5780"/>
                      </a:cubicBezTo>
                      <a:cubicBezTo>
                        <a:pt x="854562" y="8585"/>
                        <a:pt x="862042" y="113302"/>
                        <a:pt x="886351" y="112367"/>
                      </a:cubicBezTo>
                      <a:cubicBezTo>
                        <a:pt x="910660" y="111432"/>
                        <a:pt x="951799" y="-3569"/>
                        <a:pt x="976108" y="171"/>
                      </a:cubicBezTo>
                      <a:cubicBezTo>
                        <a:pt x="1000417" y="3911"/>
                        <a:pt x="1012572" y="134806"/>
                        <a:pt x="1032206" y="134806"/>
                      </a:cubicBezTo>
                      <a:cubicBezTo>
                        <a:pt x="1051840" y="134806"/>
                        <a:pt x="1073345" y="3911"/>
                        <a:pt x="1093914" y="171"/>
                      </a:cubicBezTo>
                      <a:cubicBezTo>
                        <a:pt x="1114483" y="-3569"/>
                        <a:pt x="1135052" y="54399"/>
                        <a:pt x="1155622" y="11236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46" name="Isosceles Triangle 46"/>
                <p:cNvSpPr/>
                <p:nvPr/>
              </p:nvSpPr>
              <p:spPr>
                <a:xfrm rot="5400000">
                  <a:off x="1135987" y="64513"/>
                  <a:ext cx="100965" cy="6096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grpSp>
            <p:nvGrpSpPr>
              <p:cNvPr id="48" name="Group 48"/>
              <p:cNvGrpSpPr/>
              <p:nvPr/>
            </p:nvGrpSpPr>
            <p:grpSpPr>
              <a:xfrm>
                <a:off x="2412221" y="746106"/>
                <a:ext cx="1216950" cy="145475"/>
                <a:chOff x="0" y="0"/>
                <a:chExt cx="1216950" cy="145475"/>
              </a:xfrm>
            </p:grpSpPr>
            <p:sp>
              <p:nvSpPr>
                <p:cNvPr id="49" name="Freeform 49"/>
                <p:cNvSpPr/>
                <p:nvPr/>
              </p:nvSpPr>
              <p:spPr>
                <a:xfrm>
                  <a:off x="0" y="0"/>
                  <a:ext cx="1155622" cy="134806"/>
                </a:xfrm>
                <a:custGeom>
                  <a:avLst/>
                  <a:gdLst>
                    <a:gd name="connsiteX0" fmla="*/ 0 w 1155622"/>
                    <a:gd name="connsiteY0" fmla="*/ 117977 h 134806"/>
                    <a:gd name="connsiteX1" fmla="*/ 78537 w 1155622"/>
                    <a:gd name="connsiteY1" fmla="*/ 171 h 134806"/>
                    <a:gd name="connsiteX2" fmla="*/ 151465 w 1155622"/>
                    <a:gd name="connsiteY2" fmla="*/ 123587 h 134806"/>
                    <a:gd name="connsiteX3" fmla="*/ 224392 w 1155622"/>
                    <a:gd name="connsiteY3" fmla="*/ 171 h 134806"/>
                    <a:gd name="connsiteX4" fmla="*/ 286100 w 1155622"/>
                    <a:gd name="connsiteY4" fmla="*/ 106757 h 134806"/>
                    <a:gd name="connsiteX5" fmla="*/ 336589 w 1155622"/>
                    <a:gd name="connsiteY5" fmla="*/ 5780 h 134806"/>
                    <a:gd name="connsiteX6" fmla="*/ 409516 w 1155622"/>
                    <a:gd name="connsiteY6" fmla="*/ 106757 h 134806"/>
                    <a:gd name="connsiteX7" fmla="*/ 488054 w 1155622"/>
                    <a:gd name="connsiteY7" fmla="*/ 11390 h 134806"/>
                    <a:gd name="connsiteX8" fmla="*/ 577811 w 1155622"/>
                    <a:gd name="connsiteY8" fmla="*/ 106757 h 134806"/>
                    <a:gd name="connsiteX9" fmla="*/ 650738 w 1155622"/>
                    <a:gd name="connsiteY9" fmla="*/ 5780 h 134806"/>
                    <a:gd name="connsiteX10" fmla="*/ 740496 w 1155622"/>
                    <a:gd name="connsiteY10" fmla="*/ 95537 h 134806"/>
                    <a:gd name="connsiteX11" fmla="*/ 830253 w 1155622"/>
                    <a:gd name="connsiteY11" fmla="*/ 5780 h 134806"/>
                    <a:gd name="connsiteX12" fmla="*/ 886351 w 1155622"/>
                    <a:gd name="connsiteY12" fmla="*/ 112367 h 134806"/>
                    <a:gd name="connsiteX13" fmla="*/ 976108 w 1155622"/>
                    <a:gd name="connsiteY13" fmla="*/ 171 h 134806"/>
                    <a:gd name="connsiteX14" fmla="*/ 1032206 w 1155622"/>
                    <a:gd name="connsiteY14" fmla="*/ 134806 h 134806"/>
                    <a:gd name="connsiteX15" fmla="*/ 1093914 w 1155622"/>
                    <a:gd name="connsiteY15" fmla="*/ 171 h 134806"/>
                    <a:gd name="connsiteX16" fmla="*/ 1155622 w 1155622"/>
                    <a:gd name="connsiteY16" fmla="*/ 112367 h 134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5622" h="134806">
                      <a:moveTo>
                        <a:pt x="0" y="117977"/>
                      </a:moveTo>
                      <a:cubicBezTo>
                        <a:pt x="26646" y="58606"/>
                        <a:pt x="53293" y="-764"/>
                        <a:pt x="78537" y="171"/>
                      </a:cubicBezTo>
                      <a:cubicBezTo>
                        <a:pt x="103781" y="1106"/>
                        <a:pt x="127156" y="123587"/>
                        <a:pt x="151465" y="123587"/>
                      </a:cubicBezTo>
                      <a:cubicBezTo>
                        <a:pt x="175774" y="123587"/>
                        <a:pt x="201953" y="2976"/>
                        <a:pt x="224392" y="171"/>
                      </a:cubicBezTo>
                      <a:cubicBezTo>
                        <a:pt x="246831" y="-2634"/>
                        <a:pt x="267401" y="105822"/>
                        <a:pt x="286100" y="106757"/>
                      </a:cubicBezTo>
                      <a:cubicBezTo>
                        <a:pt x="304799" y="107692"/>
                        <a:pt x="316020" y="5780"/>
                        <a:pt x="336589" y="5780"/>
                      </a:cubicBezTo>
                      <a:cubicBezTo>
                        <a:pt x="357158" y="5780"/>
                        <a:pt x="384272" y="105822"/>
                        <a:pt x="409516" y="106757"/>
                      </a:cubicBezTo>
                      <a:cubicBezTo>
                        <a:pt x="434760" y="107692"/>
                        <a:pt x="460005" y="11390"/>
                        <a:pt x="488054" y="11390"/>
                      </a:cubicBezTo>
                      <a:cubicBezTo>
                        <a:pt x="516103" y="11390"/>
                        <a:pt x="550697" y="107692"/>
                        <a:pt x="577811" y="106757"/>
                      </a:cubicBezTo>
                      <a:cubicBezTo>
                        <a:pt x="604925" y="105822"/>
                        <a:pt x="623624" y="7650"/>
                        <a:pt x="650738" y="5780"/>
                      </a:cubicBezTo>
                      <a:cubicBezTo>
                        <a:pt x="677852" y="3910"/>
                        <a:pt x="710577" y="95537"/>
                        <a:pt x="740496" y="95537"/>
                      </a:cubicBezTo>
                      <a:cubicBezTo>
                        <a:pt x="770415" y="95537"/>
                        <a:pt x="805944" y="2975"/>
                        <a:pt x="830253" y="5780"/>
                      </a:cubicBezTo>
                      <a:cubicBezTo>
                        <a:pt x="854562" y="8585"/>
                        <a:pt x="862042" y="113302"/>
                        <a:pt x="886351" y="112367"/>
                      </a:cubicBezTo>
                      <a:cubicBezTo>
                        <a:pt x="910660" y="111432"/>
                        <a:pt x="951799" y="-3569"/>
                        <a:pt x="976108" y="171"/>
                      </a:cubicBezTo>
                      <a:cubicBezTo>
                        <a:pt x="1000417" y="3911"/>
                        <a:pt x="1012572" y="134806"/>
                        <a:pt x="1032206" y="134806"/>
                      </a:cubicBezTo>
                      <a:cubicBezTo>
                        <a:pt x="1051840" y="134806"/>
                        <a:pt x="1073345" y="3911"/>
                        <a:pt x="1093914" y="171"/>
                      </a:cubicBezTo>
                      <a:cubicBezTo>
                        <a:pt x="1114483" y="-3569"/>
                        <a:pt x="1135052" y="54399"/>
                        <a:pt x="1155622" y="11236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50" name="Isosceles Triangle 50"/>
                <p:cNvSpPr/>
                <p:nvPr/>
              </p:nvSpPr>
              <p:spPr>
                <a:xfrm rot="5400000">
                  <a:off x="1135987" y="64513"/>
                  <a:ext cx="100965" cy="6096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grpSp>
          <p:sp>
            <p:nvSpPr>
              <p:cNvPr id="51" name="Text Box 2"/>
              <p:cNvSpPr txBox="1">
                <a:spLocks noChangeArrowheads="1"/>
              </p:cNvSpPr>
              <p:nvPr/>
            </p:nvSpPr>
            <p:spPr bwMode="auto">
              <a:xfrm>
                <a:off x="129026" y="667569"/>
                <a:ext cx="341630" cy="34163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q</a:t>
                </a:r>
                <a:r>
                  <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rPr>
                  <a:t>0</a:t>
                </a:r>
                <a:endPar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endParaRPr>
              </a:p>
            </p:txBody>
          </p:sp>
          <p:sp>
            <p:nvSpPr>
              <p:cNvPr id="60" name="Isosceles Triangle 60"/>
              <p:cNvSpPr/>
              <p:nvPr/>
            </p:nvSpPr>
            <p:spPr>
              <a:xfrm rot="1801784" flipH="1" flipV="1">
                <a:off x="2283195" y="622690"/>
                <a:ext cx="94189" cy="58449"/>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61" name="Text Box 2"/>
              <p:cNvSpPr txBox="1">
                <a:spLocks noChangeArrowheads="1"/>
              </p:cNvSpPr>
              <p:nvPr/>
            </p:nvSpPr>
            <p:spPr bwMode="auto">
              <a:xfrm>
                <a:off x="762935" y="964889"/>
                <a:ext cx="1009015" cy="34163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a</a:t>
                </a:r>
                <a:r>
                  <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rPr>
                  <a:t>1</a:t>
                </a: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 to a</a:t>
                </a:r>
                <a:r>
                  <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rPr>
                  <a:t>j</a:t>
                </a:r>
                <a:endPar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endParaRPr>
              </a:p>
            </p:txBody>
          </p:sp>
          <p:sp>
            <p:nvSpPr>
              <p:cNvPr id="62" name="Text Box 2"/>
              <p:cNvSpPr txBox="1">
                <a:spLocks noChangeArrowheads="1"/>
              </p:cNvSpPr>
              <p:nvPr/>
            </p:nvSpPr>
            <p:spPr bwMode="auto">
              <a:xfrm>
                <a:off x="1809099" y="700978"/>
                <a:ext cx="690874" cy="34160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qj = qk</a:t>
                </a:r>
                <a:endParaRPr lang="en-US" altLang="zh-CN" sz="1100" kern="100">
                  <a:latin typeface="Calibri" panose="020F0502020204030204"/>
                  <a:ea typeface="Calibri" panose="020F0502020204030204"/>
                  <a:cs typeface="Times New Roman" panose="02020603050405020304"/>
                  <a:sym typeface="Times New Roman" panose="02020603050405020304"/>
                </a:endParaRPr>
              </a:p>
            </p:txBody>
          </p:sp>
          <p:sp>
            <p:nvSpPr>
              <p:cNvPr id="63" name="Text Box 2"/>
              <p:cNvSpPr txBox="1">
                <a:spLocks noChangeArrowheads="1"/>
              </p:cNvSpPr>
              <p:nvPr/>
            </p:nvSpPr>
            <p:spPr bwMode="auto">
              <a:xfrm>
                <a:off x="2501978" y="1077085"/>
                <a:ext cx="1009015" cy="34163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a</a:t>
                </a:r>
                <a:r>
                  <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rPr>
                  <a:t>k+1 </a:t>
                </a: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to a</a:t>
                </a:r>
                <a:r>
                  <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rPr>
                  <a:t>m</a:t>
                </a:r>
                <a:endPar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endParaRPr>
              </a:p>
            </p:txBody>
          </p:sp>
          <p:sp>
            <p:nvSpPr>
              <p:cNvPr id="192" name="Text Box 2"/>
              <p:cNvSpPr txBox="1">
                <a:spLocks noChangeArrowheads="1"/>
              </p:cNvSpPr>
              <p:nvPr/>
            </p:nvSpPr>
            <p:spPr bwMode="auto">
              <a:xfrm>
                <a:off x="3736138" y="723667"/>
                <a:ext cx="341630" cy="34163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q</a:t>
                </a:r>
                <a:r>
                  <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rPr>
                  <a:t>n</a:t>
                </a:r>
                <a:endPar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endParaRPr>
              </a:p>
            </p:txBody>
          </p:sp>
          <p:sp>
            <p:nvSpPr>
              <p:cNvPr id="193" name="Flowchart: Connector 193"/>
              <p:cNvSpPr/>
              <p:nvPr/>
            </p:nvSpPr>
            <p:spPr>
              <a:xfrm>
                <a:off x="3685649" y="661959"/>
                <a:ext cx="487470" cy="462693"/>
              </a:xfrm>
              <a:prstGeom prst="flowChartConnec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94" name="Text Box 2"/>
              <p:cNvSpPr txBox="1">
                <a:spLocks noChangeArrowheads="1"/>
              </p:cNvSpPr>
              <p:nvPr/>
            </p:nvSpPr>
            <p:spPr bwMode="auto">
              <a:xfrm>
                <a:off x="2221487" y="0"/>
                <a:ext cx="1009015" cy="34163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a</a:t>
                </a:r>
                <a:r>
                  <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rPr>
                  <a:t>j+1 </a:t>
                </a: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to a</a:t>
                </a:r>
                <a:r>
                  <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rPr>
                  <a:t>k</a:t>
                </a:r>
                <a:endParaRPr lang="en-US" altLang="zh-CN" sz="1400" b="1" kern="100" baseline="-25000">
                  <a:solidFill>
                    <a:srgbClr val="FF0000"/>
                  </a:solidFill>
                  <a:latin typeface="Calibri" panose="020F0502020204030204"/>
                  <a:ea typeface="Calibri" panose="020F0502020204030204"/>
                  <a:cs typeface="Times New Roman" panose="02020603050405020304"/>
                  <a:sym typeface="Times New Roman" panose="02020603050405020304"/>
                </a:endParaRPr>
              </a:p>
            </p:txBody>
          </p:sp>
          <p:sp>
            <p:nvSpPr>
              <p:cNvPr id="195" name="Text Box 2"/>
              <p:cNvSpPr txBox="1">
                <a:spLocks noChangeArrowheads="1"/>
              </p:cNvSpPr>
              <p:nvPr/>
            </p:nvSpPr>
            <p:spPr bwMode="auto">
              <a:xfrm>
                <a:off x="471225" y="1396845"/>
                <a:ext cx="3309620" cy="34163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b="1" kern="100">
                    <a:latin typeface="Calibri" panose="020F0502020204030204"/>
                    <a:ea typeface="Calibri" panose="020F0502020204030204"/>
                    <a:cs typeface="Times New Roman" panose="02020603050405020304"/>
                    <a:sym typeface="Times New Roman" panose="02020603050405020304"/>
                  </a:rPr>
                  <a:t>|             </a:t>
                </a:r>
                <a:r>
                  <a:rPr lang="en-US" altLang="zh-CN" sz="1400" b="1" kern="100">
                    <a:solidFill>
                      <a:srgbClr val="FF0000"/>
                    </a:solidFill>
                    <a:latin typeface="Calibri" panose="020F0502020204030204"/>
                    <a:ea typeface="Calibri" panose="020F0502020204030204"/>
                    <a:cs typeface="Times New Roman" panose="02020603050405020304"/>
                    <a:sym typeface="Times New Roman" panose="02020603050405020304"/>
                  </a:rPr>
                  <a:t>u </a:t>
                </a:r>
                <a:r>
                  <a:rPr lang="en-US" altLang="zh-CN" sz="1100" b="1" kern="100">
                    <a:latin typeface="Calibri" panose="020F0502020204030204"/>
                    <a:ea typeface="Calibri" panose="020F0502020204030204"/>
                    <a:cs typeface="Times New Roman" panose="02020603050405020304"/>
                    <a:sym typeface="Times New Roman" panose="02020603050405020304"/>
                  </a:rPr>
                  <a:t>              |            </a:t>
                </a:r>
                <a:r>
                  <a:rPr lang="en-US" altLang="zh-CN" sz="1400" kern="100">
                    <a:solidFill>
                      <a:srgbClr val="FF0000"/>
                    </a:solidFill>
                    <a:latin typeface="Calibri" panose="020F0502020204030204"/>
                    <a:ea typeface="Calibri" panose="020F0502020204030204"/>
                    <a:cs typeface="Times New Roman" panose="02020603050405020304"/>
                    <a:sym typeface="Times New Roman" panose="02020603050405020304"/>
                  </a:rPr>
                  <a:t> v</a:t>
                </a:r>
                <a:r>
                  <a:rPr lang="en-US" altLang="zh-CN" sz="1100" b="1" kern="100">
                    <a:latin typeface="Calibri" panose="020F0502020204030204"/>
                    <a:ea typeface="Calibri" panose="020F0502020204030204"/>
                    <a:cs typeface="Times New Roman" panose="02020603050405020304"/>
                    <a:sym typeface="Times New Roman" panose="02020603050405020304"/>
                  </a:rPr>
                  <a:t>             |             </a:t>
                </a:r>
                <a:r>
                  <a:rPr lang="en-US" altLang="zh-CN" sz="1400" kern="100">
                    <a:solidFill>
                      <a:srgbClr val="FF0000"/>
                    </a:solidFill>
                    <a:latin typeface="Calibri" panose="020F0502020204030204"/>
                    <a:ea typeface="Calibri" panose="020F0502020204030204"/>
                    <a:cs typeface="Times New Roman" panose="02020603050405020304"/>
                    <a:sym typeface="Times New Roman" panose="02020603050405020304"/>
                  </a:rPr>
                  <a:t>w</a:t>
                </a:r>
                <a:r>
                  <a:rPr lang="en-US" altLang="zh-CN" sz="1100" b="1" kern="100">
                    <a:latin typeface="Calibri" panose="020F0502020204030204"/>
                    <a:ea typeface="Calibri" panose="020F0502020204030204"/>
                    <a:cs typeface="Times New Roman" panose="02020603050405020304"/>
                    <a:sym typeface="Times New Roman" panose="02020603050405020304"/>
                  </a:rPr>
                  <a:t>             |</a:t>
                </a:r>
                <a:endParaRPr lang="en-US" altLang="zh-CN" sz="1100" b="1" kern="100">
                  <a:latin typeface="Calibri" panose="020F0502020204030204"/>
                  <a:ea typeface="Calibri" panose="020F0502020204030204"/>
                  <a:cs typeface="Times New Roman" panose="02020603050405020304"/>
                  <a:sym typeface="Times New Roman" panose="02020603050405020304"/>
                </a:endParaRPr>
              </a:p>
            </p:txBody>
          </p:sp>
          <p:cxnSp>
            <p:nvCxnSpPr>
              <p:cNvPr id="196" name="Straight Arrow Connector 196"/>
              <p:cNvCxnSpPr/>
              <p:nvPr/>
            </p:nvCxnSpPr>
            <p:spPr>
              <a:xfrm>
                <a:off x="1166842" y="1542700"/>
                <a:ext cx="408940" cy="5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7"/>
              <p:cNvCxnSpPr/>
              <p:nvPr/>
            </p:nvCxnSpPr>
            <p:spPr>
              <a:xfrm>
                <a:off x="2159779" y="1548310"/>
                <a:ext cx="408940" cy="5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8"/>
              <p:cNvCxnSpPr/>
              <p:nvPr/>
            </p:nvCxnSpPr>
            <p:spPr>
              <a:xfrm>
                <a:off x="3141497" y="1548310"/>
                <a:ext cx="408940" cy="50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200"/>
              <p:cNvCxnSpPr/>
              <p:nvPr/>
            </p:nvCxnSpPr>
            <p:spPr>
              <a:xfrm flipH="1">
                <a:off x="600250" y="1548310"/>
                <a:ext cx="41512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1"/>
              <p:cNvCxnSpPr/>
              <p:nvPr/>
            </p:nvCxnSpPr>
            <p:spPr>
              <a:xfrm flipH="1">
                <a:off x="1638066" y="1548310"/>
                <a:ext cx="4146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2"/>
              <p:cNvCxnSpPr/>
              <p:nvPr/>
            </p:nvCxnSpPr>
            <p:spPr>
              <a:xfrm flipH="1">
                <a:off x="2586125" y="1553919"/>
                <a:ext cx="41465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 name="Straight Arrow Connector 10"/>
            <p:cNvCxnSpPr/>
            <p:nvPr/>
          </p:nvCxnSpPr>
          <p:spPr>
            <a:xfrm flipV="1">
              <a:off x="0" y="830253"/>
              <a:ext cx="566591" cy="56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32485" y="821690"/>
            <a:ext cx="9313545" cy="1161415"/>
          </a:xfrm>
          <a:prstGeom prst="rect">
            <a:avLst/>
          </a:prstGeom>
          <a:noFill/>
        </p:spPr>
        <p:txBody>
          <a:bodyPr wrap="square" rtlCol="0">
            <a:noAutofit/>
          </a:bodyPr>
          <a:p>
            <a:endParaRPr lang="en-US"/>
          </a:p>
        </p:txBody>
      </p:sp>
      <p:sp>
        <p:nvSpPr>
          <p:cNvPr id="4" name="Text Box 3"/>
          <p:cNvSpPr txBox="1"/>
          <p:nvPr/>
        </p:nvSpPr>
        <p:spPr>
          <a:xfrm>
            <a:off x="416560" y="355600"/>
            <a:ext cx="11313160" cy="6228715"/>
          </a:xfrm>
          <a:prstGeom prst="rect">
            <a:avLst/>
          </a:prstGeom>
          <a:noFill/>
        </p:spPr>
        <p:txBody>
          <a:bodyPr wrap="square" rtlCol="0">
            <a:noAutofit/>
          </a:bodyPr>
          <a:p>
            <a:pPr marL="386715" lvl="1" indent="-375285">
              <a:buFont typeface="Arial" panose="020B0604020202020204" pitchFamily="34" charset="0"/>
              <a:buChar char="•"/>
            </a:pPr>
            <a:r>
              <a:rPr lang="en-IN" altLang="en-US" sz="2400">
                <a:latin typeface="Arial" panose="020B0604020202020204" pitchFamily="34" charset="0"/>
                <a:cs typeface="Arial" panose="020B0604020202020204" pitchFamily="34" charset="0"/>
                <a:sym typeface="+mn-ea"/>
              </a:rPr>
              <a:t>It can also be interpreted as follows :</a:t>
            </a:r>
            <a:endParaRPr lang="en-IN" altLang="en-US" sz="2400">
              <a:latin typeface="Arial" panose="020B0604020202020204" pitchFamily="34" charset="0"/>
              <a:cs typeface="Arial" panose="020B0604020202020204" pitchFamily="34" charset="0"/>
              <a:sym typeface="+mn-ea"/>
            </a:endParaRPr>
          </a:p>
          <a:p>
            <a:pPr marL="843915" lvl="2" indent="-375285">
              <a:buFont typeface="Arial" panose="020B0604020202020204" pitchFamily="34" charset="0"/>
              <a:buChar char="•"/>
            </a:pPr>
            <a:r>
              <a:rPr lang="en-IN" altLang="en-US" sz="2400" b="1">
                <a:solidFill>
                  <a:srgbClr val="FF0000"/>
                </a:solidFill>
                <a:latin typeface="Arial" panose="020B0604020202020204" pitchFamily="34" charset="0"/>
                <a:cs typeface="Arial" panose="020B0604020202020204" pitchFamily="34" charset="0"/>
                <a:sym typeface="+mn-ea"/>
              </a:rPr>
              <a:t>if i = 0, the string uw is accepted by DFA - D</a:t>
            </a:r>
            <a:endParaRPr lang="en-IN" altLang="en-US" sz="2400" b="1">
              <a:solidFill>
                <a:srgbClr val="FF0000"/>
              </a:solidFill>
              <a:latin typeface="Arial" panose="020B0604020202020204" pitchFamily="34" charset="0"/>
              <a:cs typeface="Arial" panose="020B0604020202020204" pitchFamily="34" charset="0"/>
              <a:sym typeface="+mn-ea"/>
            </a:endParaRPr>
          </a:p>
          <a:p>
            <a:pPr marL="843915" lvl="2" indent="-375285">
              <a:buFont typeface="Arial" panose="020B0604020202020204" pitchFamily="34" charset="0"/>
              <a:buChar char="•"/>
            </a:pPr>
            <a:r>
              <a:rPr lang="en-IN" altLang="en-US" sz="2400" b="1">
                <a:solidFill>
                  <a:srgbClr val="0070C0"/>
                </a:solidFill>
                <a:latin typeface="Arial" panose="020B0604020202020204" pitchFamily="34" charset="0"/>
                <a:cs typeface="Arial" panose="020B0604020202020204" pitchFamily="34" charset="0"/>
                <a:sym typeface="+mn-ea"/>
              </a:rPr>
              <a:t>if i = 1, the String uvw is accepted by a DFA -D</a:t>
            </a:r>
            <a:endParaRPr lang="en-IN" altLang="en-US" sz="2400" b="1">
              <a:solidFill>
                <a:srgbClr val="0070C0"/>
              </a:solidFill>
              <a:latin typeface="Arial" panose="020B0604020202020204" pitchFamily="34" charset="0"/>
              <a:cs typeface="Arial" panose="020B0604020202020204" pitchFamily="34" charset="0"/>
              <a:sym typeface="+mn-ea"/>
            </a:endParaRPr>
          </a:p>
          <a:p>
            <a:pPr marL="843915" lvl="2" indent="-375285" algn="l">
              <a:buClrTx/>
              <a:buSzTx/>
              <a:buFont typeface="Arial" panose="020B0604020202020204" pitchFamily="34" charset="0"/>
              <a:buChar char="•"/>
            </a:pPr>
            <a:r>
              <a:rPr lang="en-IN" altLang="en-US" sz="2400" b="1">
                <a:solidFill>
                  <a:srgbClr val="FF0000"/>
                </a:solidFill>
                <a:latin typeface="Arial" panose="020B0604020202020204" pitchFamily="34" charset="0"/>
                <a:cs typeface="Arial" panose="020B0604020202020204" pitchFamily="34" charset="0"/>
                <a:sym typeface="+mn-ea"/>
              </a:rPr>
              <a:t>If i = 2, the String uvvw is accepted by a DFA -D</a:t>
            </a:r>
            <a:endParaRPr lang="en-IN" altLang="en-US" sz="2400" b="1">
              <a:solidFill>
                <a:srgbClr val="FF0000"/>
              </a:solidFill>
              <a:latin typeface="Arial" panose="020B0604020202020204" pitchFamily="34" charset="0"/>
              <a:cs typeface="Arial" panose="020B0604020202020204" pitchFamily="34" charset="0"/>
              <a:sym typeface="+mn-ea"/>
            </a:endParaRPr>
          </a:p>
          <a:p>
            <a:pPr marL="468630" lvl="4" indent="0">
              <a:buFont typeface="Arial" panose="020B0604020202020204" pitchFamily="34" charset="0"/>
              <a:buNone/>
            </a:pPr>
            <a:endParaRPr lang="en-IN" altLang="en-US" sz="240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IN" altLang="en-US" sz="2400">
                <a:latin typeface="Arial" panose="020B0604020202020204" pitchFamily="34" charset="0"/>
                <a:cs typeface="Arial" panose="020B0604020202020204" pitchFamily="34" charset="0"/>
                <a:sym typeface="+mn-ea"/>
              </a:rPr>
              <a:t>This can be continued for any value for i</a:t>
            </a:r>
            <a:r>
              <a:rPr lang="en-GB" altLang="en-IN" sz="2400">
                <a:latin typeface="Arial" panose="020B0604020202020204" pitchFamily="34" charset="0"/>
                <a:cs typeface="Arial" panose="020B0604020202020204" pitchFamily="34" charset="0"/>
                <a:sym typeface="+mn-ea"/>
              </a:rPr>
              <a:t>.</a:t>
            </a:r>
            <a:endParaRPr lang="en-GB" altLang="en-IN" sz="2400">
              <a:latin typeface="Arial" panose="020B0604020202020204" pitchFamily="34" charset="0"/>
              <a:cs typeface="Arial" panose="020B0604020202020204" pitchFamily="34" charset="0"/>
              <a:sym typeface="+mn-ea"/>
            </a:endParaRPr>
          </a:p>
          <a:p>
            <a:pPr marL="285750" indent="-285750">
              <a:buFont typeface="Arial" panose="020B0604020202020204" pitchFamily="34" charset="0"/>
              <a:buChar char="•"/>
            </a:pPr>
            <a:r>
              <a:rPr lang="en-IN" altLang="en-US" sz="2400">
                <a:latin typeface="Arial" panose="020B0604020202020204" pitchFamily="34" charset="0"/>
                <a:cs typeface="Arial" panose="020B0604020202020204" pitchFamily="34" charset="0"/>
                <a:sym typeface="+mn-ea"/>
              </a:rPr>
              <a:t>In genaral,</a:t>
            </a:r>
            <a:r>
              <a:rPr lang="en-IN" altLang="en-US" sz="2400" b="1">
                <a:solidFill>
                  <a:srgbClr val="0070C0"/>
                </a:solidFill>
                <a:latin typeface="Arial" panose="020B0604020202020204" pitchFamily="34" charset="0"/>
                <a:cs typeface="Arial" panose="020B0604020202020204" pitchFamily="34" charset="0"/>
                <a:sym typeface="+mn-ea"/>
              </a:rPr>
              <a:t> for i &gt; 0 :</a:t>
            </a:r>
            <a:r>
              <a:rPr lang="en-IN" altLang="en-US" sz="2400">
                <a:latin typeface="Arial" panose="020B0604020202020204" pitchFamily="34" charset="0"/>
                <a:cs typeface="Arial" panose="020B0604020202020204" pitchFamily="34" charset="0"/>
                <a:sym typeface="+mn-ea"/>
              </a:rPr>
              <a:t> </a:t>
            </a:r>
            <a:endParaRPr lang="en-IN" altLang="en-US" sz="240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altLang="en-US" sz="2400">
                <a:latin typeface="Arial" panose="020B0604020202020204" pitchFamily="34" charset="0"/>
                <a:cs typeface="Arial" panose="020B0604020202020204" pitchFamily="34" charset="0"/>
                <a:sym typeface="+mn-ea"/>
              </a:rPr>
              <a:t>the DFA </a:t>
            </a:r>
            <a:r>
              <a:rPr lang="en-GB" altLang="en-IN" sz="2400" b="1">
                <a:solidFill>
                  <a:srgbClr val="FF0000"/>
                </a:solidFill>
                <a:latin typeface="Arial" panose="020B0604020202020204" pitchFamily="34" charset="0"/>
                <a:cs typeface="Arial" panose="020B0604020202020204" pitchFamily="34" charset="0"/>
                <a:sym typeface="+mn-ea"/>
              </a:rPr>
              <a:t>goes </a:t>
            </a:r>
            <a:r>
              <a:rPr lang="en-IN" altLang="en-US" sz="2400" b="1">
                <a:solidFill>
                  <a:srgbClr val="FF0000"/>
                </a:solidFill>
                <a:latin typeface="Arial" panose="020B0604020202020204" pitchFamily="34" charset="0"/>
                <a:cs typeface="Arial" panose="020B0604020202020204" pitchFamily="34" charset="0"/>
                <a:sym typeface="+mn-ea"/>
              </a:rPr>
              <a:t>from q0</a:t>
            </a:r>
            <a:r>
              <a:rPr lang="en-GB" altLang="en-IN" sz="2400">
                <a:latin typeface="Arial" panose="020B0604020202020204" pitchFamily="34" charset="0"/>
                <a:cs typeface="Arial" panose="020B0604020202020204" pitchFamily="34" charset="0"/>
                <a:sym typeface="+mn-ea"/>
              </a:rPr>
              <a:t>, accepting the</a:t>
            </a:r>
            <a:r>
              <a:rPr lang="en-IN" altLang="en-US" sz="2400">
                <a:latin typeface="Arial" panose="020B0604020202020204" pitchFamily="34" charset="0"/>
                <a:cs typeface="Arial" panose="020B0604020202020204" pitchFamily="34" charset="0"/>
                <a:sym typeface="+mn-ea"/>
              </a:rPr>
              <a:t> substring </a:t>
            </a:r>
            <a:r>
              <a:rPr lang="en-GB" altLang="en-IN" sz="2400" b="1">
                <a:solidFill>
                  <a:srgbClr val="FF0000"/>
                </a:solidFill>
                <a:latin typeface="Arial" panose="020B0604020202020204" pitchFamily="34" charset="0"/>
                <a:cs typeface="Arial" panose="020B0604020202020204" pitchFamily="34" charset="0"/>
                <a:sym typeface="+mn-ea"/>
              </a:rPr>
              <a:t>u → a0, a1, a2,....aj </a:t>
            </a:r>
            <a:r>
              <a:rPr lang="en-IN" altLang="en-US" sz="2400">
                <a:latin typeface="Arial" panose="020B0604020202020204" pitchFamily="34" charset="0"/>
                <a:cs typeface="Arial" panose="020B0604020202020204" pitchFamily="34" charset="0"/>
                <a:sym typeface="+mn-ea"/>
              </a:rPr>
              <a:t>and </a:t>
            </a:r>
            <a:r>
              <a:rPr lang="en-GB" altLang="en-IN" sz="2400" b="1">
                <a:solidFill>
                  <a:srgbClr val="FF0000"/>
                </a:solidFill>
                <a:latin typeface="Arial" panose="020B0604020202020204" pitchFamily="34" charset="0"/>
                <a:cs typeface="Arial" panose="020B0604020202020204" pitchFamily="34" charset="0"/>
                <a:sym typeface="+mn-ea"/>
              </a:rPr>
              <a:t>reaches to state qj.</a:t>
            </a:r>
            <a:endParaRPr lang="en-GB" altLang="en-IN" sz="2400" b="1">
              <a:solidFill>
                <a:srgbClr val="FF0000"/>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Then DFA </a:t>
            </a:r>
            <a:r>
              <a:rPr lang="en-IN" altLang="en-US" sz="2400">
                <a:latin typeface="Arial" panose="020B0604020202020204" pitchFamily="34" charset="0"/>
                <a:cs typeface="Arial" panose="020B0604020202020204" pitchFamily="34" charset="0"/>
                <a:sym typeface="+mn-ea"/>
              </a:rPr>
              <a:t>loops from qj to qk</a:t>
            </a:r>
            <a:r>
              <a:rPr lang="en-GB" altLang="en-IN" sz="2400">
                <a:latin typeface="Arial" panose="020B0604020202020204" pitchFamily="34" charset="0"/>
                <a:cs typeface="Arial" panose="020B0604020202020204" pitchFamily="34" charset="0"/>
                <a:sym typeface="+mn-ea"/>
              </a:rPr>
              <a:t>, accepting the</a:t>
            </a:r>
            <a:r>
              <a:rPr lang="en-IN" altLang="en-US" sz="2400">
                <a:latin typeface="Arial" panose="020B0604020202020204" pitchFamily="34" charset="0"/>
                <a:cs typeface="Arial" panose="020B0604020202020204" pitchFamily="34" charset="0"/>
                <a:sym typeface="+mn-ea"/>
              </a:rPr>
              <a:t> substring v →aj+1, aj+2,.........ak</a:t>
            </a:r>
            <a:r>
              <a:rPr lang="en-GB" altLang="en-IN" sz="2400">
                <a:latin typeface="Arial" panose="020B0604020202020204" pitchFamily="34" charset="0"/>
                <a:cs typeface="Arial" panose="020B0604020202020204" pitchFamily="34" charset="0"/>
                <a:sym typeface="+mn-ea"/>
              </a:rPr>
              <a:t> and remains in state qk (qj=qk).</a:t>
            </a:r>
            <a:endParaRPr lang="en-IN" altLang="en-US" sz="2400">
              <a:latin typeface="Arial" panose="020B0604020202020204" pitchFamily="34" charset="0"/>
              <a:cs typeface="Arial" panose="020B0604020202020204" pitchFamily="34" charset="0"/>
              <a:sym typeface="+mn-ea"/>
            </a:endParaRPr>
          </a:p>
          <a:p>
            <a:pPr marL="742950" lvl="1" indent="-28575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Finally </a:t>
            </a:r>
            <a:r>
              <a:rPr lang="en-GB" altLang="en-IN" sz="2400" b="1">
                <a:solidFill>
                  <a:srgbClr val="FF0000"/>
                </a:solidFill>
                <a:latin typeface="Arial" panose="020B0604020202020204" pitchFamily="34" charset="0"/>
                <a:cs typeface="Arial" panose="020B0604020202020204" pitchFamily="34" charset="0"/>
                <a:sym typeface="+mn-ea"/>
              </a:rPr>
              <a:t>starts from qk</a:t>
            </a:r>
            <a:r>
              <a:rPr lang="en-GB" altLang="en-IN" sz="2400">
                <a:latin typeface="Arial" panose="020B0604020202020204" pitchFamily="34" charset="0"/>
                <a:cs typeface="Arial" panose="020B0604020202020204" pitchFamily="34" charset="0"/>
                <a:sym typeface="+mn-ea"/>
              </a:rPr>
              <a:t>, </a:t>
            </a:r>
            <a:r>
              <a:rPr lang="en-IN" altLang="en-US" sz="2400">
                <a:latin typeface="Arial" panose="020B0604020202020204" pitchFamily="34" charset="0"/>
                <a:cs typeface="Arial" panose="020B0604020202020204" pitchFamily="34" charset="0"/>
                <a:sym typeface="+mn-ea"/>
              </a:rPr>
              <a:t> accepteting </a:t>
            </a:r>
            <a:r>
              <a:rPr lang="en-GB" altLang="en-IN" sz="2400">
                <a:latin typeface="Arial" panose="020B0604020202020204" pitchFamily="34" charset="0"/>
                <a:cs typeface="Arial" panose="020B0604020202020204" pitchFamily="34" charset="0"/>
                <a:sym typeface="+mn-ea"/>
              </a:rPr>
              <a:t>the</a:t>
            </a:r>
            <a:r>
              <a:rPr lang="en-IN" altLang="en-US" sz="2400">
                <a:latin typeface="Arial" panose="020B0604020202020204" pitchFamily="34" charset="0"/>
                <a:cs typeface="Arial" panose="020B0604020202020204" pitchFamily="34" charset="0"/>
                <a:sym typeface="+mn-ea"/>
              </a:rPr>
              <a:t> string </a:t>
            </a:r>
            <a:r>
              <a:rPr lang="en-GB" altLang="en-IN" sz="2400" b="1">
                <a:solidFill>
                  <a:srgbClr val="FF0000"/>
                </a:solidFill>
                <a:latin typeface="Arial" panose="020B0604020202020204" pitchFamily="34" charset="0"/>
                <a:cs typeface="Arial" panose="020B0604020202020204" pitchFamily="34" charset="0"/>
                <a:sym typeface="+mn-ea"/>
              </a:rPr>
              <a:t>w → ak+1, ak+2, ak+3,.........am </a:t>
            </a:r>
            <a:r>
              <a:rPr lang="en-GB" altLang="en-IN" sz="2400">
                <a:solidFill>
                  <a:schemeClr val="tx1"/>
                </a:solidFill>
                <a:latin typeface="Arial" panose="020B0604020202020204" pitchFamily="34" charset="0"/>
                <a:cs typeface="Arial" panose="020B0604020202020204" pitchFamily="34" charset="0"/>
                <a:sym typeface="+mn-ea"/>
              </a:rPr>
              <a:t>and</a:t>
            </a:r>
            <a:r>
              <a:rPr lang="en-GB" altLang="en-IN" sz="2400" b="1">
                <a:solidFill>
                  <a:srgbClr val="FF0000"/>
                </a:solidFill>
                <a:latin typeface="Arial" panose="020B0604020202020204" pitchFamily="34" charset="0"/>
                <a:cs typeface="Arial" panose="020B0604020202020204" pitchFamily="34" charset="0"/>
                <a:sym typeface="+mn-ea"/>
              </a:rPr>
              <a:t> reaches to state qm. </a:t>
            </a:r>
            <a:endParaRPr lang="en-GB" altLang="en-IN" sz="2400" b="1">
              <a:solidFill>
                <a:srgbClr val="FF0000"/>
              </a:solidFill>
              <a:latin typeface="Arial" panose="020B0604020202020204" pitchFamily="34" charset="0"/>
              <a:cs typeface="Arial" panose="020B0604020202020204" pitchFamily="34" charset="0"/>
              <a:sym typeface="+mn-ea"/>
            </a:endParaRPr>
          </a:p>
          <a:p>
            <a:pPr marL="742950" lvl="1" indent="-285750">
              <a:buFont typeface="Arial" panose="020B0604020202020204" pitchFamily="34" charset="0"/>
              <a:buChar char="•"/>
            </a:pPr>
            <a:r>
              <a:rPr lang="en-GB" altLang="en-IN" sz="2400">
                <a:latin typeface="Arial" panose="020B0604020202020204" pitchFamily="34" charset="0"/>
                <a:cs typeface="Arial" panose="020B0604020202020204" pitchFamily="34" charset="0"/>
                <a:sym typeface="+mn-ea"/>
              </a:rPr>
              <a:t>If </a:t>
            </a:r>
            <a:r>
              <a:rPr lang="en-GB" altLang="en-IN" sz="2400" b="1">
                <a:solidFill>
                  <a:srgbClr val="0070C0"/>
                </a:solidFill>
                <a:latin typeface="Arial" panose="020B0604020202020204" pitchFamily="34" charset="0"/>
                <a:cs typeface="Arial" panose="020B0604020202020204" pitchFamily="34" charset="0"/>
                <a:sym typeface="+mn-ea"/>
              </a:rPr>
              <a:t>qm € F</a:t>
            </a:r>
            <a:r>
              <a:rPr lang="en-GB" altLang="en-IN" sz="2400">
                <a:latin typeface="Arial" panose="020B0604020202020204" pitchFamily="34" charset="0"/>
                <a:cs typeface="Arial" panose="020B0604020202020204" pitchFamily="34" charset="0"/>
                <a:sym typeface="+mn-ea"/>
              </a:rPr>
              <a:t> , the </a:t>
            </a:r>
            <a:r>
              <a:rPr lang="en-GB" altLang="en-IN" sz="2400" b="1">
                <a:solidFill>
                  <a:srgbClr val="0070C0"/>
                </a:solidFill>
                <a:latin typeface="Arial" panose="020B0604020202020204" pitchFamily="34" charset="0"/>
                <a:cs typeface="Arial" panose="020B0604020202020204" pitchFamily="34" charset="0"/>
                <a:sym typeface="+mn-ea"/>
              </a:rPr>
              <a:t>string x</a:t>
            </a:r>
            <a:r>
              <a:rPr lang="en-GB" altLang="en-IN" sz="2400">
                <a:latin typeface="Arial" panose="020B0604020202020204" pitchFamily="34" charset="0"/>
                <a:cs typeface="Arial" panose="020B0604020202020204" pitchFamily="34" charset="0"/>
                <a:sym typeface="+mn-ea"/>
              </a:rPr>
              <a:t> is accepted.</a:t>
            </a:r>
            <a:endParaRPr lang="en-IN" altLang="en-US" sz="2400">
              <a:latin typeface="Arial" panose="020B0604020202020204" pitchFamily="34" charset="0"/>
              <a:cs typeface="Arial" panose="020B0604020202020204" pitchFamily="34" charset="0"/>
              <a:sym typeface="+mn-ea"/>
            </a:endParaRPr>
          </a:p>
          <a:p>
            <a:pPr marL="814705" lvl="4" indent="-346075">
              <a:buFont typeface="Arial" panose="020B0604020202020204" pitchFamily="34" charset="0"/>
              <a:buChar char="•"/>
            </a:pPr>
            <a:endParaRPr lang="en-IN" altLang="en-US" sz="2400">
              <a:latin typeface="Arial" panose="020B0604020202020204" pitchFamily="34" charset="0"/>
              <a:cs typeface="Arial" panose="020B0604020202020204" pitchFamily="34" charset="0"/>
              <a:sym typeface="+mn-ea"/>
            </a:endParaRPr>
          </a:p>
          <a:p>
            <a:pPr marL="843915" lvl="2" indent="-59690">
              <a:buFont typeface="Arial" panose="020B0604020202020204" pitchFamily="34" charset="0"/>
              <a:buChar char="•"/>
            </a:pPr>
            <a:endParaRPr lang="en-IN" altLang="en-US" sz="2400">
              <a:latin typeface="Arial" panose="020B0604020202020204" pitchFamily="34" charset="0"/>
              <a:cs typeface="Arial" panose="020B0604020202020204" pitchFamily="34" charset="0"/>
            </a:endParaRPr>
          </a:p>
          <a:p>
            <a:pPr indent="457200"/>
            <a:endParaRPr lang="en-IN" altLang="en-US" sz="2400">
              <a:latin typeface="Arial" panose="020B0604020202020204" pitchFamily="34" charset="0"/>
              <a:cs typeface="Arial" panose="020B0604020202020204" pitchFamily="34" charset="0"/>
            </a:endParaRPr>
          </a:p>
          <a:p>
            <a:pPr indent="457200"/>
            <a:endParaRPr lang="en-IN" altLang="en-US" sz="2400">
              <a:latin typeface="Arial" panose="020B060402020202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43840" y="355600"/>
            <a:ext cx="11757660" cy="6228715"/>
          </a:xfrm>
          <a:prstGeom prst="rect">
            <a:avLst/>
          </a:prstGeom>
          <a:noFill/>
        </p:spPr>
        <p:txBody>
          <a:bodyPr wrap="square" rtlCol="0">
            <a:noAutofit/>
          </a:bodyPr>
          <a:p>
            <a:pPr marL="765175" indent="-407035">
              <a:buFont typeface="Arial" panose="020B0604020202020204" pitchFamily="34" charset="0"/>
              <a:buChar char="•"/>
            </a:pPr>
            <a:r>
              <a:rPr lang="en-IN" altLang="en-US" sz="2400">
                <a:latin typeface="Arial" panose="020B0604020202020204" pitchFamily="34" charset="0"/>
                <a:cs typeface="Arial" panose="020B0604020202020204" pitchFamily="34" charset="0"/>
              </a:rPr>
              <a:t>From this it is quite evident that the </a:t>
            </a:r>
            <a:r>
              <a:rPr lang="en-IN" altLang="en-US" sz="2400" b="1">
                <a:solidFill>
                  <a:srgbClr val="0070C0"/>
                </a:solidFill>
                <a:latin typeface="Arial" panose="020B0604020202020204" pitchFamily="34" charset="0"/>
                <a:cs typeface="Arial" panose="020B0604020202020204" pitchFamily="34" charset="0"/>
              </a:rPr>
              <a:t>string X </a:t>
            </a:r>
            <a:r>
              <a:rPr lang="en-IN" altLang="en-US" sz="2400">
                <a:latin typeface="Arial" panose="020B0604020202020204" pitchFamily="34" charset="0"/>
                <a:cs typeface="Arial" panose="020B0604020202020204" pitchFamily="34" charset="0"/>
              </a:rPr>
              <a:t>whose </a:t>
            </a:r>
            <a:r>
              <a:rPr lang="en-IN" altLang="en-US" sz="2400" b="1">
                <a:solidFill>
                  <a:srgbClr val="0070C0"/>
                </a:solidFill>
                <a:latin typeface="Arial" panose="020B0604020202020204" pitchFamily="34" charset="0"/>
                <a:cs typeface="Arial" panose="020B0604020202020204" pitchFamily="34" charset="0"/>
              </a:rPr>
              <a:t>length is greater </a:t>
            </a:r>
            <a:r>
              <a:rPr lang="en-IN" altLang="en-US" sz="2400">
                <a:latin typeface="Arial" panose="020B0604020202020204" pitchFamily="34" charset="0"/>
                <a:cs typeface="Arial" panose="020B0604020202020204" pitchFamily="34" charset="0"/>
              </a:rPr>
              <a:t>than</a:t>
            </a:r>
            <a:r>
              <a:rPr lang="en-IN" altLang="en-US" sz="2400" b="1">
                <a:solidFill>
                  <a:srgbClr val="0070C0"/>
                </a:solidFill>
                <a:latin typeface="Arial" panose="020B0604020202020204" pitchFamily="34" charset="0"/>
                <a:cs typeface="Arial" panose="020B0604020202020204" pitchFamily="34" charset="0"/>
              </a:rPr>
              <a:t> the  number of states</a:t>
            </a:r>
            <a:r>
              <a:rPr lang="en-IN" altLang="en-US" sz="2400">
                <a:latin typeface="Arial" panose="020B0604020202020204" pitchFamily="34" charset="0"/>
                <a:cs typeface="Arial" panose="020B0604020202020204" pitchFamily="34" charset="0"/>
              </a:rPr>
              <a:t>, is divided into </a:t>
            </a:r>
            <a:r>
              <a:rPr lang="en-IN" altLang="en-US" sz="2400" b="1">
                <a:solidFill>
                  <a:srgbClr val="0070C0"/>
                </a:solidFill>
                <a:latin typeface="Arial" panose="020B0604020202020204" pitchFamily="34" charset="0"/>
                <a:cs typeface="Arial" panose="020B0604020202020204" pitchFamily="34" charset="0"/>
              </a:rPr>
              <a:t>Three substrings u, v</a:t>
            </a:r>
            <a:r>
              <a:rPr lang="en-IN" altLang="en-US" sz="2400">
                <a:latin typeface="Arial" panose="020B0604020202020204" pitchFamily="34" charset="0"/>
                <a:cs typeface="Arial" panose="020B0604020202020204" pitchFamily="34" charset="0"/>
              </a:rPr>
              <a:t> and </a:t>
            </a:r>
            <a:r>
              <a:rPr lang="en-IN" altLang="en-US" sz="2400" b="1">
                <a:solidFill>
                  <a:srgbClr val="0070C0"/>
                </a:solidFill>
                <a:latin typeface="Arial" panose="020B0604020202020204" pitchFamily="34" charset="0"/>
                <a:cs typeface="Arial" panose="020B0604020202020204" pitchFamily="34" charset="0"/>
              </a:rPr>
              <a:t>w</a:t>
            </a:r>
            <a:r>
              <a:rPr lang="en-IN" altLang="en-US" sz="2400">
                <a:latin typeface="Arial" panose="020B0604020202020204" pitchFamily="34" charset="0"/>
                <a:cs typeface="Arial" panose="020B0604020202020204" pitchFamily="34" charset="0"/>
              </a:rPr>
              <a:t> then the </a:t>
            </a:r>
            <a:r>
              <a:rPr lang="en-IN" altLang="en-US" sz="2400" b="1">
                <a:solidFill>
                  <a:srgbClr val="0070C0"/>
                </a:solidFill>
                <a:latin typeface="Arial" panose="020B0604020202020204" pitchFamily="34" charset="0"/>
                <a:cs typeface="Arial" panose="020B0604020202020204" pitchFamily="34" charset="0"/>
              </a:rPr>
              <a:t>string x=uv</a:t>
            </a:r>
            <a:r>
              <a:rPr lang="en-IN" altLang="en-US" sz="2400" b="1" baseline="30000">
                <a:solidFill>
                  <a:srgbClr val="0070C0"/>
                </a:solidFill>
                <a:latin typeface="Arial" panose="020B0604020202020204" pitchFamily="34" charset="0"/>
                <a:cs typeface="Arial" panose="020B0604020202020204" pitchFamily="34" charset="0"/>
              </a:rPr>
              <a:t>i</a:t>
            </a:r>
            <a:r>
              <a:rPr lang="en-IN" altLang="en-US" sz="2400" b="1">
                <a:solidFill>
                  <a:srgbClr val="0070C0"/>
                </a:solidFill>
                <a:latin typeface="Arial" panose="020B0604020202020204" pitchFamily="34" charset="0"/>
                <a:cs typeface="Arial" panose="020B0604020202020204" pitchFamily="34" charset="0"/>
              </a:rPr>
              <a:t>w € L for i=0, 1, 2,.........</a:t>
            </a:r>
            <a:endParaRPr lang="en-IN" altLang="en-US" sz="2400" b="1">
              <a:solidFill>
                <a:srgbClr val="0070C0"/>
              </a:solidFill>
              <a:latin typeface="Arial" panose="020B0604020202020204" pitchFamily="34" charset="0"/>
              <a:cs typeface="Arial" panose="020B0604020202020204" pitchFamily="34" charset="0"/>
            </a:endParaRPr>
          </a:p>
          <a:p>
            <a:pPr marL="570865" lvl="1" indent="-230505">
              <a:buFont typeface="Arial" panose="020B0604020202020204" pitchFamily="34" charset="0"/>
              <a:buChar char="•"/>
            </a:pPr>
            <a:r>
              <a:rPr lang="en-IN" altLang="en-US" sz="2400">
                <a:latin typeface="Arial" panose="020B0604020202020204" pitchFamily="34" charset="0"/>
                <a:cs typeface="Arial" panose="020B0604020202020204" pitchFamily="34" charset="0"/>
              </a:rPr>
              <a:t>  This can be expressed as follows :</a:t>
            </a:r>
            <a:endParaRPr lang="en-IN" altLang="en-US" sz="2400">
              <a:latin typeface="Arial" panose="020B0604020202020204" pitchFamily="34" charset="0"/>
              <a:cs typeface="Arial" panose="020B0604020202020204" pitchFamily="34" charset="0"/>
            </a:endParaRPr>
          </a:p>
          <a:p>
            <a:pPr marL="1257300" lvl="2" indent="-342900">
              <a:buFont typeface="Arial" panose="020B0604020202020204" pitchFamily="34" charset="0"/>
              <a:buChar char="•"/>
            </a:pPr>
            <a:r>
              <a:rPr lang="en-GB" altLang="en-IN" sz="2400" b="1">
                <a:solidFill>
                  <a:srgbClr val="FF0000"/>
                </a:solidFill>
                <a:latin typeface="Arial" panose="020B0604020202020204" pitchFamily="34" charset="0"/>
                <a:cs typeface="Arial" panose="020B0604020202020204" pitchFamily="34" charset="0"/>
                <a:sym typeface="+mn-ea"/>
              </a:rPr>
              <a:t>δ</a:t>
            </a:r>
            <a:r>
              <a:rPr lang="en-IN" altLang="en-GB" sz="2400" b="1">
                <a:solidFill>
                  <a:srgbClr val="FF0000"/>
                </a:solidFill>
                <a:latin typeface="Arial" panose="020B0604020202020204" pitchFamily="34" charset="0"/>
                <a:cs typeface="Arial" panose="020B0604020202020204" pitchFamily="34" charset="0"/>
                <a:sym typeface="+mn-ea"/>
              </a:rPr>
              <a:t>*(q0, a1, a3,.....am) </a:t>
            </a:r>
            <a:endParaRPr lang="en-IN" altLang="en-GB" sz="2400">
              <a:latin typeface="Arial" panose="020B0604020202020204" pitchFamily="34" charset="0"/>
              <a:cs typeface="Arial" panose="020B0604020202020204" pitchFamily="34" charset="0"/>
              <a:sym typeface="+mn-ea"/>
            </a:endParaRPr>
          </a:p>
          <a:p>
            <a:pPr lvl="2" indent="0">
              <a:buFont typeface="Arial" panose="020B0604020202020204" pitchFamily="34" charset="0"/>
              <a:buNone/>
            </a:pPr>
            <a:r>
              <a:rPr lang="en-IN" altLang="en-GB" sz="2400">
                <a:latin typeface="Arial" panose="020B0604020202020204" pitchFamily="34" charset="0"/>
                <a:cs typeface="Arial" panose="020B0604020202020204" pitchFamily="34" charset="0"/>
                <a:sym typeface="+mn-ea"/>
              </a:rPr>
              <a:t>    = </a:t>
            </a:r>
            <a:r>
              <a:rPr lang="en-GB" altLang="en-IN" sz="2400" b="1">
                <a:solidFill>
                  <a:srgbClr val="0070C0"/>
                </a:solidFill>
                <a:latin typeface="Arial" panose="020B0604020202020204" pitchFamily="34" charset="0"/>
                <a:cs typeface="Arial" panose="020B0604020202020204" pitchFamily="34" charset="0"/>
                <a:sym typeface="+mn-ea"/>
              </a:rPr>
              <a:t>δ</a:t>
            </a:r>
            <a:r>
              <a:rPr lang="en-IN" altLang="en-GB" sz="2400" b="1">
                <a:solidFill>
                  <a:srgbClr val="0070C0"/>
                </a:solidFill>
                <a:latin typeface="Arial" panose="020B0604020202020204" pitchFamily="34" charset="0"/>
                <a:cs typeface="Arial" panose="020B0604020202020204" pitchFamily="34" charset="0"/>
                <a:sym typeface="+mn-ea"/>
              </a:rPr>
              <a:t>*(q0,  a1, ...aj, aj+1, aj+2,..ak, ak+1, ak+1,.....am)</a:t>
            </a:r>
            <a:endParaRPr lang="en-IN" altLang="en-GB" sz="2400" b="1">
              <a:solidFill>
                <a:srgbClr val="0070C0"/>
              </a:solidFill>
              <a:latin typeface="Arial" panose="020B0604020202020204" pitchFamily="34" charset="0"/>
              <a:cs typeface="Arial" panose="020B0604020202020204" pitchFamily="34" charset="0"/>
              <a:sym typeface="+mn-ea"/>
            </a:endParaRPr>
          </a:p>
          <a:p>
            <a:pPr lvl="2" indent="0">
              <a:buFont typeface="Arial" panose="020B0604020202020204" pitchFamily="34" charset="0"/>
              <a:buNone/>
            </a:pPr>
            <a:r>
              <a:rPr lang="en-IN" altLang="en-GB" sz="2400">
                <a:latin typeface="Arial" panose="020B0604020202020204" pitchFamily="34" charset="0"/>
                <a:cs typeface="Arial" panose="020B0604020202020204" pitchFamily="34" charset="0"/>
                <a:sym typeface="+mn-ea"/>
              </a:rPr>
              <a:t>    = </a:t>
            </a:r>
            <a:r>
              <a:rPr lang="en-IN" altLang="en-GB" sz="2400" b="1">
                <a:solidFill>
                  <a:srgbClr val="FF0000"/>
                </a:solidFill>
                <a:latin typeface="Arial" panose="020B0604020202020204" pitchFamily="34" charset="0"/>
                <a:cs typeface="Arial" panose="020B0604020202020204" pitchFamily="34" charset="0"/>
                <a:sym typeface="+mn-ea"/>
              </a:rPr>
              <a:t> </a:t>
            </a:r>
            <a:r>
              <a:rPr lang="en-GB" altLang="en-IN" sz="2400" b="1">
                <a:solidFill>
                  <a:srgbClr val="FF0000"/>
                </a:solidFill>
                <a:latin typeface="Arial" panose="020B0604020202020204" pitchFamily="34" charset="0"/>
                <a:cs typeface="Arial" panose="020B0604020202020204" pitchFamily="34" charset="0"/>
                <a:sym typeface="+mn-ea"/>
              </a:rPr>
              <a:t>δ</a:t>
            </a:r>
            <a:r>
              <a:rPr lang="en-IN" altLang="en-GB" sz="2400" b="1">
                <a:solidFill>
                  <a:srgbClr val="FF0000"/>
                </a:solidFill>
                <a:latin typeface="Arial" panose="020B0604020202020204" pitchFamily="34" charset="0"/>
                <a:cs typeface="Arial" panose="020B0604020202020204" pitchFamily="34" charset="0"/>
                <a:sym typeface="+mn-ea"/>
              </a:rPr>
              <a:t>*(qj, aj+1, aj+2,..ak, ak+1, ak+1,.....am) ( accepting Prefix string, </a:t>
            </a:r>
            <a:endParaRPr lang="en-IN" altLang="en-GB" sz="2400" b="1">
              <a:solidFill>
                <a:srgbClr val="FF0000"/>
              </a:solidFill>
              <a:latin typeface="Arial" panose="020B0604020202020204" pitchFamily="34" charset="0"/>
              <a:cs typeface="Arial" panose="020B0604020202020204" pitchFamily="34" charset="0"/>
              <a:sym typeface="+mn-ea"/>
            </a:endParaRPr>
          </a:p>
          <a:p>
            <a:pPr lvl="2" indent="0">
              <a:buFont typeface="Arial" panose="020B0604020202020204" pitchFamily="34" charset="0"/>
              <a:buNone/>
            </a:pPr>
            <a:r>
              <a:rPr lang="en-IN" altLang="en-GB" sz="2400" b="1">
                <a:solidFill>
                  <a:srgbClr val="FF0000"/>
                </a:solidFill>
                <a:latin typeface="Arial" panose="020B0604020202020204" pitchFamily="34" charset="0"/>
                <a:cs typeface="Arial" panose="020B0604020202020204" pitchFamily="34" charset="0"/>
                <a:sym typeface="+mn-ea"/>
              </a:rPr>
              <a:t>                                                                                                      staying in qj)</a:t>
            </a:r>
            <a:endParaRPr lang="en-IN" altLang="en-GB" sz="2400" b="1">
              <a:solidFill>
                <a:srgbClr val="FF0000"/>
              </a:solidFill>
              <a:latin typeface="Arial" panose="020B0604020202020204" pitchFamily="34" charset="0"/>
              <a:cs typeface="Arial" panose="020B0604020202020204" pitchFamily="34" charset="0"/>
              <a:sym typeface="+mn-ea"/>
            </a:endParaRPr>
          </a:p>
          <a:p>
            <a:pPr lvl="2" indent="0">
              <a:buFont typeface="Arial" panose="020B0604020202020204" pitchFamily="34" charset="0"/>
              <a:buNone/>
            </a:pPr>
            <a:r>
              <a:rPr lang="en-IN" altLang="en-GB" sz="2400">
                <a:latin typeface="Arial" panose="020B0604020202020204" pitchFamily="34" charset="0"/>
                <a:cs typeface="Arial" panose="020B0604020202020204" pitchFamily="34" charset="0"/>
                <a:sym typeface="+mn-ea"/>
              </a:rPr>
              <a:t>    =  </a:t>
            </a:r>
            <a:r>
              <a:rPr lang="en-IN" altLang="en-GB" sz="2400" b="1">
                <a:solidFill>
                  <a:srgbClr val="0070C0"/>
                </a:solidFill>
                <a:latin typeface="Arial" panose="020B0604020202020204" pitchFamily="34" charset="0"/>
                <a:cs typeface="Arial" panose="020B0604020202020204" pitchFamily="34" charset="0"/>
                <a:sym typeface="+mn-ea"/>
              </a:rPr>
              <a:t>δ*(qk, ak+1, ak+1,.....am) ( accepting Loop string and staying in </a:t>
            </a:r>
            <a:endParaRPr lang="en-IN" altLang="en-GB" sz="2400" b="1">
              <a:solidFill>
                <a:srgbClr val="0070C0"/>
              </a:solidFill>
              <a:latin typeface="Arial" panose="020B0604020202020204" pitchFamily="34" charset="0"/>
              <a:cs typeface="Arial" panose="020B0604020202020204" pitchFamily="34" charset="0"/>
              <a:sym typeface="+mn-ea"/>
            </a:endParaRPr>
          </a:p>
          <a:p>
            <a:pPr lvl="2" indent="0">
              <a:buFont typeface="Arial" panose="020B0604020202020204" pitchFamily="34" charset="0"/>
              <a:buNone/>
            </a:pPr>
            <a:r>
              <a:rPr lang="en-IN" altLang="en-GB" sz="2400" b="1">
                <a:solidFill>
                  <a:srgbClr val="0070C0"/>
                </a:solidFill>
                <a:latin typeface="Arial" panose="020B0604020202020204" pitchFamily="34" charset="0"/>
                <a:cs typeface="Arial" panose="020B0604020202020204" pitchFamily="34" charset="0"/>
                <a:sym typeface="+mn-ea"/>
              </a:rPr>
              <a:t>                                                                                                      qj=qk )</a:t>
            </a:r>
            <a:endParaRPr lang="en-IN" altLang="en-GB" sz="2400">
              <a:latin typeface="Arial" panose="020B0604020202020204" pitchFamily="34" charset="0"/>
              <a:cs typeface="Arial" panose="020B0604020202020204" pitchFamily="34" charset="0"/>
              <a:sym typeface="+mn-ea"/>
            </a:endParaRPr>
          </a:p>
          <a:p>
            <a:pPr lvl="2" indent="0">
              <a:buFont typeface="Arial" panose="020B0604020202020204" pitchFamily="34" charset="0"/>
              <a:buNone/>
            </a:pPr>
            <a:r>
              <a:rPr lang="en-IN" altLang="en-GB" sz="2400">
                <a:latin typeface="Arial" panose="020B0604020202020204" pitchFamily="34" charset="0"/>
                <a:cs typeface="Arial" panose="020B0604020202020204" pitchFamily="34" charset="0"/>
                <a:sym typeface="+mn-ea"/>
              </a:rPr>
              <a:t>    =  </a:t>
            </a:r>
            <a:r>
              <a:rPr lang="en-IN" altLang="en-GB" sz="2400" b="1">
                <a:solidFill>
                  <a:srgbClr val="FF0000"/>
                </a:solidFill>
                <a:latin typeface="Arial" panose="020B0604020202020204" pitchFamily="34" charset="0"/>
                <a:cs typeface="Arial" panose="020B0604020202020204" pitchFamily="34" charset="0"/>
                <a:sym typeface="+mn-ea"/>
              </a:rPr>
              <a:t>qm ( accepting suffix string and staying in qm )</a:t>
            </a:r>
            <a:endParaRPr lang="en-IN" altLang="en-GB" sz="2400" b="1">
              <a:solidFill>
                <a:srgbClr val="FF0000"/>
              </a:solidFill>
              <a:latin typeface="Arial" panose="020B0604020202020204" pitchFamily="34" charset="0"/>
              <a:cs typeface="Arial" panose="020B0604020202020204" pitchFamily="34" charset="0"/>
              <a:sym typeface="+mn-ea"/>
            </a:endParaRPr>
          </a:p>
          <a:p>
            <a:pPr marL="800100" lvl="2" indent="-414020">
              <a:buFont typeface="Arial" panose="020B0604020202020204" pitchFamily="34" charset="0"/>
              <a:buChar char="•"/>
            </a:pPr>
            <a:r>
              <a:rPr lang="en-IN" altLang="en-GB" sz="2400">
                <a:latin typeface="Arial" panose="020B0604020202020204" pitchFamily="34" charset="0"/>
                <a:cs typeface="Arial" panose="020B0604020202020204" pitchFamily="34" charset="0"/>
                <a:sym typeface="+mn-ea"/>
              </a:rPr>
              <a:t>if </a:t>
            </a:r>
            <a:r>
              <a:rPr lang="en-IN" altLang="en-GB" sz="2400" b="1">
                <a:solidFill>
                  <a:srgbClr val="0070C0"/>
                </a:solidFill>
                <a:latin typeface="Arial" panose="020B0604020202020204" pitchFamily="34" charset="0"/>
                <a:cs typeface="Arial" panose="020B0604020202020204" pitchFamily="34" charset="0"/>
                <a:sym typeface="+mn-ea"/>
              </a:rPr>
              <a:t>qm € F</a:t>
            </a:r>
            <a:r>
              <a:rPr lang="en-IN" altLang="en-GB" sz="2400">
                <a:latin typeface="Arial" panose="020B0604020202020204" pitchFamily="34" charset="0"/>
                <a:cs typeface="Arial" panose="020B0604020202020204" pitchFamily="34" charset="0"/>
                <a:sym typeface="+mn-ea"/>
              </a:rPr>
              <a:t> then </a:t>
            </a:r>
            <a:r>
              <a:rPr lang="en-IN" altLang="en-GB" sz="2400" b="1">
                <a:solidFill>
                  <a:srgbClr val="0070C0"/>
                </a:solidFill>
                <a:latin typeface="Arial" panose="020B0604020202020204" pitchFamily="34" charset="0"/>
                <a:cs typeface="Arial" panose="020B0604020202020204" pitchFamily="34" charset="0"/>
                <a:sym typeface="+mn-ea"/>
              </a:rPr>
              <a:t>string x</a:t>
            </a:r>
            <a:r>
              <a:rPr lang="en-IN" altLang="en-GB" sz="2400">
                <a:latin typeface="Arial" panose="020B0604020202020204" pitchFamily="34" charset="0"/>
                <a:cs typeface="Arial" panose="020B0604020202020204" pitchFamily="34" charset="0"/>
                <a:sym typeface="+mn-ea"/>
              </a:rPr>
              <a:t> is accepted by DFA. </a:t>
            </a:r>
            <a:r>
              <a:rPr lang="en-IN" altLang="en-GB" sz="2400" b="1">
                <a:solidFill>
                  <a:srgbClr val="0070C0"/>
                </a:solidFill>
                <a:latin typeface="Arial" panose="020B0604020202020204" pitchFamily="34" charset="0"/>
                <a:cs typeface="Arial" panose="020B0604020202020204" pitchFamily="34" charset="0"/>
                <a:sym typeface="+mn-ea"/>
              </a:rPr>
              <a:t>This proves the agrument of pumping lemma for Regular Languages.</a:t>
            </a:r>
            <a:endParaRPr lang="en-IN" altLang="en-GB" sz="2400" b="1">
              <a:solidFill>
                <a:srgbClr val="0070C0"/>
              </a:solidFill>
              <a:latin typeface="Arial" panose="020B0604020202020204" pitchFamily="34" charset="0"/>
              <a:cs typeface="Arial" panose="020B0604020202020204" pitchFamily="34" charset="0"/>
              <a:sym typeface="+mn-ea"/>
            </a:endParaRPr>
          </a:p>
          <a:p>
            <a:pPr lvl="2" indent="0">
              <a:buFont typeface="Arial" panose="020B0604020202020204" pitchFamily="34" charset="0"/>
              <a:buNone/>
            </a:pPr>
            <a:endParaRPr lang="en-IN" altLang="en-GB" sz="2400">
              <a:latin typeface="Arial" panose="020B0604020202020204" pitchFamily="34" charset="0"/>
              <a:cs typeface="Arial" panose="020B0604020202020204" pitchFamily="34" charset="0"/>
              <a:sym typeface="+mn-ea"/>
            </a:endParaRPr>
          </a:p>
          <a:p>
            <a:pPr lvl="2" indent="0">
              <a:buFont typeface="Arial" panose="020B0604020202020204" pitchFamily="34" charset="0"/>
              <a:buNone/>
            </a:pPr>
            <a:endParaRPr lang="en-IN" altLang="en-GB" sz="2400">
              <a:latin typeface="Arial" panose="020B0604020202020204" pitchFamily="34" charset="0"/>
              <a:cs typeface="Arial" panose="020B0604020202020204" pitchFamily="34" charset="0"/>
              <a:sym typeface="+mn-ea"/>
            </a:endParaRPr>
          </a:p>
          <a:p>
            <a:pPr lvl="2" indent="0">
              <a:buFont typeface="Arial" panose="020B0604020202020204" pitchFamily="34" charset="0"/>
              <a:buNone/>
            </a:pPr>
            <a:endParaRPr lang="en-IN" altLang="en-GB" sz="2400">
              <a:latin typeface="Arial" panose="020B0604020202020204" pitchFamily="34" charset="0"/>
              <a:cs typeface="Arial" panose="020B0604020202020204" pitchFamily="34" charset="0"/>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55270" y="274320"/>
            <a:ext cx="11674475" cy="6089650"/>
          </a:xfrm>
          <a:prstGeom prst="rect">
            <a:avLst/>
          </a:prstGeom>
          <a:noFill/>
        </p:spPr>
        <p:txBody>
          <a:bodyPr wrap="square" rtlCol="0">
            <a:noAutofit/>
          </a:bodyPr>
          <a:p>
            <a:r>
              <a:rPr lang="en-IN" altLang="en-GB" sz="2800" b="1">
                <a:solidFill>
                  <a:srgbClr val="0070C0"/>
                </a:solidFill>
                <a:latin typeface="Arial" panose="020B0604020202020204" pitchFamily="34" charset="0"/>
                <a:cs typeface="Arial" panose="020B0604020202020204" pitchFamily="34" charset="0"/>
              </a:rPr>
              <a:t>4. 3. </a:t>
            </a:r>
            <a:r>
              <a:rPr lang="en-GB" altLang="en-IN" sz="2800" b="1">
                <a:solidFill>
                  <a:srgbClr val="0070C0"/>
                </a:solidFill>
                <a:latin typeface="Arial" panose="020B0604020202020204" pitchFamily="34" charset="0"/>
                <a:cs typeface="Arial" panose="020B0604020202020204" pitchFamily="34" charset="0"/>
              </a:rPr>
              <a:t>Genaral stretegy to apply Pumping Lemma to prove certain languages are not Regular.</a:t>
            </a:r>
            <a:endParaRPr lang="en-GB" altLang="en-IN" sz="2800" b="1">
              <a:solidFill>
                <a:srgbClr val="0070C0"/>
              </a:solidFill>
              <a:latin typeface="Arial" panose="020B0604020202020204" pitchFamily="34" charset="0"/>
              <a:cs typeface="Arial" panose="020B0604020202020204" pitchFamily="34" charset="0"/>
            </a:endParaRPr>
          </a:p>
          <a:p>
            <a:endParaRPr lang="en-GB" altLang="en-IN" sz="2800" b="1">
              <a:solidFill>
                <a:srgbClr val="0070C0"/>
              </a:solidFill>
              <a:latin typeface="Arial" panose="020B0604020202020204" pitchFamily="34" charset="0"/>
              <a:cs typeface="Arial" panose="020B0604020202020204" pitchFamily="34" charset="0"/>
            </a:endParaRPr>
          </a:p>
          <a:p>
            <a:pPr marL="1317625" lvl="1" indent="-403225"/>
            <a:r>
              <a:rPr lang="en-GB" altLang="en-IN" sz="2400" b="1">
                <a:solidFill>
                  <a:schemeClr val="tx1"/>
                </a:solidFill>
                <a:latin typeface="Arial" panose="020B0604020202020204" pitchFamily="34" charset="0"/>
                <a:cs typeface="Arial" panose="020B0604020202020204" pitchFamily="34" charset="0"/>
              </a:rPr>
              <a:t>1. Assume that the given </a:t>
            </a:r>
            <a:r>
              <a:rPr lang="en-GB" altLang="en-IN" sz="2400" b="1">
                <a:solidFill>
                  <a:srgbClr val="FF0000"/>
                </a:solidFill>
                <a:latin typeface="Arial" panose="020B0604020202020204" pitchFamily="34" charset="0"/>
                <a:cs typeface="Arial" panose="020B0604020202020204" pitchFamily="34" charset="0"/>
              </a:rPr>
              <a:t>Language L is Regular</a:t>
            </a:r>
            <a:r>
              <a:rPr lang="en-GB" altLang="en-IN" sz="2400" b="1">
                <a:solidFill>
                  <a:schemeClr val="tx1"/>
                </a:solidFill>
                <a:latin typeface="Arial" panose="020B0604020202020204" pitchFamily="34" charset="0"/>
                <a:cs typeface="Arial" panose="020B0604020202020204" pitchFamily="34" charset="0"/>
              </a:rPr>
              <a:t> and </a:t>
            </a:r>
            <a:r>
              <a:rPr lang="en-GB" altLang="en-IN" sz="2400" b="1">
                <a:solidFill>
                  <a:srgbClr val="FF0000"/>
                </a:solidFill>
                <a:latin typeface="Arial" panose="020B0604020202020204" pitchFamily="34" charset="0"/>
                <a:cs typeface="Arial" panose="020B0604020202020204" pitchFamily="34" charset="0"/>
              </a:rPr>
              <a:t>‘n’ be the number of states</a:t>
            </a:r>
            <a:r>
              <a:rPr lang="en-GB" altLang="en-IN" sz="2400" b="1">
                <a:solidFill>
                  <a:schemeClr val="tx1"/>
                </a:solidFill>
                <a:latin typeface="Arial" panose="020B0604020202020204" pitchFamily="34" charset="0"/>
                <a:cs typeface="Arial" panose="020B0604020202020204" pitchFamily="34" charset="0"/>
              </a:rPr>
              <a:t> present for DFA. </a:t>
            </a:r>
            <a:endParaRPr lang="en-GB" altLang="en-IN" sz="2400" b="1">
              <a:solidFill>
                <a:schemeClr val="tx1"/>
              </a:solidFill>
              <a:latin typeface="Arial" panose="020B0604020202020204" pitchFamily="34" charset="0"/>
              <a:cs typeface="Arial" panose="020B0604020202020204" pitchFamily="34" charset="0"/>
            </a:endParaRPr>
          </a:p>
          <a:p>
            <a:pPr marL="1317625" lvl="1" indent="-403225"/>
            <a:r>
              <a:rPr lang="en-GB" altLang="en-IN" sz="2400" b="1">
                <a:solidFill>
                  <a:schemeClr val="tx1"/>
                </a:solidFill>
                <a:latin typeface="Arial" panose="020B0604020202020204" pitchFamily="34" charset="0"/>
                <a:cs typeface="Arial" panose="020B0604020202020204" pitchFamily="34" charset="0"/>
              </a:rPr>
              <a:t>2. Select the </a:t>
            </a:r>
            <a:r>
              <a:rPr lang="en-GB" altLang="en-IN" sz="2400" b="1">
                <a:solidFill>
                  <a:srgbClr val="0070C0"/>
                </a:solidFill>
                <a:latin typeface="Arial" panose="020B0604020202020204" pitchFamily="34" charset="0"/>
                <a:cs typeface="Arial" panose="020B0604020202020204" pitchFamily="34" charset="0"/>
              </a:rPr>
              <a:t>string ‘x’</a:t>
            </a:r>
            <a:r>
              <a:rPr lang="en-GB" altLang="en-IN" sz="2400" b="1">
                <a:solidFill>
                  <a:schemeClr val="tx1"/>
                </a:solidFill>
                <a:latin typeface="Arial" panose="020B0604020202020204" pitchFamily="34" charset="0"/>
                <a:cs typeface="Arial" panose="020B0604020202020204" pitchFamily="34" charset="0"/>
              </a:rPr>
              <a:t>, such that </a:t>
            </a:r>
            <a:r>
              <a:rPr lang="en-GB" altLang="en-IN" sz="2400" b="1">
                <a:solidFill>
                  <a:srgbClr val="0070C0"/>
                </a:solidFill>
                <a:latin typeface="Arial" panose="020B0604020202020204" pitchFamily="34" charset="0"/>
                <a:cs typeface="Arial" panose="020B0604020202020204" pitchFamily="34" charset="0"/>
              </a:rPr>
              <a:t>| </a:t>
            </a:r>
            <a:r>
              <a:rPr lang="en-IN" altLang="en-GB" sz="2400" b="1">
                <a:solidFill>
                  <a:srgbClr val="0070C0"/>
                </a:solidFill>
                <a:latin typeface="Arial" panose="020B0604020202020204" pitchFamily="34" charset="0"/>
                <a:cs typeface="Arial" panose="020B0604020202020204" pitchFamily="34" charset="0"/>
              </a:rPr>
              <a:t>x | &gt;= n</a:t>
            </a:r>
            <a:r>
              <a:rPr lang="en-IN" altLang="en-GB" sz="2400" b="1">
                <a:solidFill>
                  <a:schemeClr val="tx1"/>
                </a:solidFill>
                <a:latin typeface="Arial" panose="020B0604020202020204" pitchFamily="34" charset="0"/>
                <a:cs typeface="Arial" panose="020B0604020202020204" pitchFamily="34" charset="0"/>
              </a:rPr>
              <a:t>, for some </a:t>
            </a:r>
            <a:r>
              <a:rPr lang="en-IN" altLang="en-GB" sz="2400" b="1">
                <a:solidFill>
                  <a:srgbClr val="0070C0"/>
                </a:solidFill>
                <a:latin typeface="Arial" panose="020B0604020202020204" pitchFamily="34" charset="0"/>
                <a:cs typeface="Arial" panose="020B0604020202020204" pitchFamily="34" charset="0"/>
              </a:rPr>
              <a:t>positive value</a:t>
            </a:r>
            <a:r>
              <a:rPr lang="en-IN" altLang="en-GB" sz="2400" b="1">
                <a:solidFill>
                  <a:schemeClr val="tx1"/>
                </a:solidFill>
                <a:latin typeface="Arial" panose="020B0604020202020204" pitchFamily="34" charset="0"/>
                <a:cs typeface="Arial" panose="020B0604020202020204" pitchFamily="34" charset="0"/>
              </a:rPr>
              <a:t> </a:t>
            </a:r>
            <a:r>
              <a:rPr lang="en-IN" altLang="en-GB" sz="2400" b="1">
                <a:solidFill>
                  <a:srgbClr val="0070C0"/>
                </a:solidFill>
                <a:latin typeface="Arial" panose="020B0604020202020204" pitchFamily="34" charset="0"/>
                <a:cs typeface="Arial" panose="020B0604020202020204" pitchFamily="34" charset="0"/>
              </a:rPr>
              <a:t>for ‘n’</a:t>
            </a:r>
            <a:r>
              <a:rPr lang="en-IN" altLang="en-GB" sz="2400" b="1">
                <a:solidFill>
                  <a:schemeClr val="tx1"/>
                </a:solidFill>
                <a:latin typeface="Arial" panose="020B0604020202020204" pitchFamily="34" charset="0"/>
                <a:cs typeface="Arial" panose="020B0604020202020204" pitchFamily="34" charset="0"/>
              </a:rPr>
              <a:t>. In otherwords, </a:t>
            </a:r>
            <a:r>
              <a:rPr lang="en-IN" altLang="en-GB" sz="2400" b="1">
                <a:solidFill>
                  <a:srgbClr val="0070C0"/>
                </a:solidFill>
                <a:latin typeface="Arial" panose="020B0604020202020204" pitchFamily="34" charset="0"/>
                <a:cs typeface="Arial" panose="020B0604020202020204" pitchFamily="34" charset="0"/>
              </a:rPr>
              <a:t>|x|</a:t>
            </a:r>
            <a:r>
              <a:rPr lang="en-IN" altLang="en-GB" sz="2400" b="1">
                <a:solidFill>
                  <a:schemeClr val="tx1"/>
                </a:solidFill>
                <a:latin typeface="Arial" panose="020B0604020202020204" pitchFamily="34" charset="0"/>
                <a:cs typeface="Arial" panose="020B0604020202020204" pitchFamily="34" charset="0"/>
              </a:rPr>
              <a:t> is </a:t>
            </a:r>
            <a:r>
              <a:rPr lang="en-IN" altLang="en-GB" sz="2400" b="1">
                <a:solidFill>
                  <a:srgbClr val="0070C0"/>
                </a:solidFill>
                <a:latin typeface="Arial" panose="020B0604020202020204" pitchFamily="34" charset="0"/>
                <a:cs typeface="Arial" panose="020B0604020202020204" pitchFamily="34" charset="0"/>
              </a:rPr>
              <a:t>as large as possible</a:t>
            </a:r>
            <a:r>
              <a:rPr lang="en-IN" altLang="en-GB" sz="2400" b="1">
                <a:solidFill>
                  <a:schemeClr val="tx1"/>
                </a:solidFill>
                <a:latin typeface="Arial" panose="020B0604020202020204" pitchFamily="34" charset="0"/>
                <a:cs typeface="Arial" panose="020B0604020202020204" pitchFamily="34" charset="0"/>
              </a:rPr>
              <a:t> with respect to </a:t>
            </a:r>
            <a:r>
              <a:rPr lang="en-IN" altLang="en-GB" sz="2400" b="1">
                <a:solidFill>
                  <a:srgbClr val="0070C0"/>
                </a:solidFill>
                <a:latin typeface="Arial" panose="020B0604020202020204" pitchFamily="34" charset="0"/>
                <a:cs typeface="Arial" panose="020B0604020202020204" pitchFamily="34" charset="0"/>
              </a:rPr>
              <a:t>number of states ‘n’</a:t>
            </a:r>
            <a:r>
              <a:rPr lang="en-IN" altLang="en-GB" sz="2400" b="1">
                <a:solidFill>
                  <a:srgbClr val="FF0000"/>
                </a:solidFill>
                <a:latin typeface="Arial" panose="020B0604020202020204" pitchFamily="34" charset="0"/>
                <a:cs typeface="Arial" panose="020B0604020202020204" pitchFamily="34" charset="0"/>
              </a:rPr>
              <a:t>.</a:t>
            </a:r>
            <a:endParaRPr lang="en-IN" altLang="en-GB" sz="2400" b="1">
              <a:solidFill>
                <a:srgbClr val="FF0000"/>
              </a:solidFill>
              <a:latin typeface="Arial" panose="020B0604020202020204" pitchFamily="34" charset="0"/>
              <a:cs typeface="Arial" panose="020B0604020202020204" pitchFamily="34" charset="0"/>
            </a:endParaRPr>
          </a:p>
          <a:p>
            <a:pPr marL="1317625" lvl="1" indent="-403225"/>
            <a:r>
              <a:rPr lang="en-GB" altLang="en-IN" sz="2400" b="1">
                <a:latin typeface="Arial" panose="020B0604020202020204" pitchFamily="34" charset="0"/>
                <a:cs typeface="Arial" panose="020B0604020202020204" pitchFamily="34" charset="0"/>
              </a:rPr>
              <a:t>3. </a:t>
            </a:r>
            <a:r>
              <a:rPr lang="en-GB" altLang="en-IN" sz="2400" b="1">
                <a:solidFill>
                  <a:srgbClr val="FF0000"/>
                </a:solidFill>
                <a:latin typeface="Arial" panose="020B0604020202020204" pitchFamily="34" charset="0"/>
                <a:cs typeface="Arial" panose="020B0604020202020204" pitchFamily="34" charset="0"/>
              </a:rPr>
              <a:t>Divide</a:t>
            </a:r>
            <a:r>
              <a:rPr lang="en-GB" altLang="en-IN" sz="2400" b="1">
                <a:latin typeface="Arial" panose="020B0604020202020204" pitchFamily="34" charset="0"/>
                <a:cs typeface="Arial" panose="020B0604020202020204" pitchFamily="34" charset="0"/>
              </a:rPr>
              <a:t> the </a:t>
            </a:r>
            <a:r>
              <a:rPr lang="en-GB" altLang="en-IN" sz="2400" b="1">
                <a:solidFill>
                  <a:srgbClr val="FF0000"/>
                </a:solidFill>
                <a:latin typeface="Arial" panose="020B0604020202020204" pitchFamily="34" charset="0"/>
                <a:cs typeface="Arial" panose="020B0604020202020204" pitchFamily="34" charset="0"/>
              </a:rPr>
              <a:t>string x</a:t>
            </a:r>
            <a:r>
              <a:rPr lang="en-IN" altLang="en-GB" sz="2400" b="1">
                <a:solidFill>
                  <a:srgbClr val="FF0000"/>
                </a:solidFill>
                <a:latin typeface="Arial" panose="020B0604020202020204" pitchFamily="34" charset="0"/>
                <a:cs typeface="Arial" panose="020B0604020202020204" pitchFamily="34" charset="0"/>
              </a:rPr>
              <a:t> </a:t>
            </a:r>
            <a:r>
              <a:rPr lang="en-GB" altLang="en-IN" sz="2400" b="1">
                <a:solidFill>
                  <a:srgbClr val="FF0000"/>
                </a:solidFill>
                <a:latin typeface="Arial" panose="020B0604020202020204" pitchFamily="34" charset="0"/>
                <a:cs typeface="Arial" panose="020B0604020202020204" pitchFamily="34" charset="0"/>
              </a:rPr>
              <a:t> </a:t>
            </a:r>
            <a:r>
              <a:rPr lang="en-GB" altLang="en-IN" sz="2400" b="1">
                <a:latin typeface="Arial" panose="020B0604020202020204" pitchFamily="34" charset="0"/>
                <a:cs typeface="Arial" panose="020B0604020202020204" pitchFamily="34" charset="0"/>
              </a:rPr>
              <a:t>into </a:t>
            </a:r>
            <a:r>
              <a:rPr lang="en-GB" altLang="en-IN" sz="2400" b="1">
                <a:solidFill>
                  <a:srgbClr val="FF0000"/>
                </a:solidFill>
                <a:latin typeface="Arial" panose="020B0604020202020204" pitchFamily="34" charset="0"/>
                <a:cs typeface="Arial" panose="020B0604020202020204" pitchFamily="34" charset="0"/>
              </a:rPr>
              <a:t>three substrings</a:t>
            </a:r>
            <a:r>
              <a:rPr lang="en-GB" altLang="en-IN" sz="2400" b="1">
                <a:latin typeface="Arial" panose="020B0604020202020204" pitchFamily="34" charset="0"/>
                <a:cs typeface="Arial" panose="020B0604020202020204" pitchFamily="34" charset="0"/>
              </a:rPr>
              <a:t> namely, </a:t>
            </a:r>
            <a:r>
              <a:rPr lang="en-GB" altLang="en-IN" sz="2400" b="1">
                <a:solidFill>
                  <a:srgbClr val="FF0000"/>
                </a:solidFill>
                <a:latin typeface="Arial" panose="020B0604020202020204" pitchFamily="34" charset="0"/>
                <a:cs typeface="Arial" panose="020B0604020202020204" pitchFamily="34" charset="0"/>
              </a:rPr>
              <a:t>u, v, and w,</a:t>
            </a:r>
            <a:r>
              <a:rPr lang="en-IN" altLang="en-GB" sz="2400" b="1">
                <a:solidFill>
                  <a:srgbClr val="FF0000"/>
                </a:solidFill>
                <a:latin typeface="Arial" panose="020B0604020202020204" pitchFamily="34" charset="0"/>
                <a:cs typeface="Arial" panose="020B0604020202020204" pitchFamily="34" charset="0"/>
              </a:rPr>
              <a:t> i.e. x=uvw,</a:t>
            </a:r>
            <a:r>
              <a:rPr lang="en-GB" altLang="en-IN" sz="2400" b="1">
                <a:latin typeface="Arial" panose="020B0604020202020204" pitchFamily="34" charset="0"/>
                <a:cs typeface="Arial" panose="020B0604020202020204" pitchFamily="34" charset="0"/>
              </a:rPr>
              <a:t>  such that </a:t>
            </a:r>
            <a:r>
              <a:rPr lang="en-GB" altLang="en-IN" sz="2400" b="1">
                <a:solidFill>
                  <a:srgbClr val="FF0000"/>
                </a:solidFill>
                <a:latin typeface="Arial" panose="020B0604020202020204" pitchFamily="34" charset="0"/>
                <a:cs typeface="Arial" panose="020B0604020202020204" pitchFamily="34" charset="0"/>
              </a:rPr>
              <a:t>|uv| &lt;= n</a:t>
            </a:r>
            <a:r>
              <a:rPr lang="en-GB" altLang="en-IN" sz="2400" b="1">
                <a:latin typeface="Arial" panose="020B0604020202020204" pitchFamily="34" charset="0"/>
                <a:cs typeface="Arial" panose="020B0604020202020204" pitchFamily="34" charset="0"/>
              </a:rPr>
              <a:t> and </a:t>
            </a:r>
            <a:r>
              <a:rPr lang="en-GB" altLang="en-IN" sz="2400" b="1">
                <a:solidFill>
                  <a:srgbClr val="FF0000"/>
                </a:solidFill>
                <a:latin typeface="Arial" panose="020B0604020202020204" pitchFamily="34" charset="0"/>
                <a:cs typeface="Arial" panose="020B0604020202020204" pitchFamily="34" charset="0"/>
              </a:rPr>
              <a:t>|v| &gt;=1.</a:t>
            </a:r>
            <a:endParaRPr lang="en-GB" altLang="en-IN" sz="2400" b="1">
              <a:solidFill>
                <a:srgbClr val="FF0000"/>
              </a:solidFill>
              <a:latin typeface="Arial" panose="020B0604020202020204" pitchFamily="34" charset="0"/>
              <a:cs typeface="Arial" panose="020B0604020202020204" pitchFamily="34" charset="0"/>
            </a:endParaRPr>
          </a:p>
          <a:p>
            <a:pPr marL="1317625" lvl="1" indent="-403225"/>
            <a:r>
              <a:rPr lang="en-IN" altLang="en-GB" sz="2400" b="1">
                <a:latin typeface="Arial" panose="020B0604020202020204" pitchFamily="34" charset="0"/>
                <a:cs typeface="Arial" panose="020B0604020202020204" pitchFamily="34" charset="0"/>
              </a:rPr>
              <a:t>4. Find </a:t>
            </a:r>
            <a:r>
              <a:rPr lang="en-IN" altLang="en-GB" sz="2400" b="1">
                <a:solidFill>
                  <a:srgbClr val="0070C0"/>
                </a:solidFill>
                <a:latin typeface="Arial" panose="020B0604020202020204" pitchFamily="34" charset="0"/>
                <a:cs typeface="Arial" panose="020B0604020202020204" pitchFamily="34" charset="0"/>
              </a:rPr>
              <a:t>any value for i </a:t>
            </a:r>
            <a:r>
              <a:rPr lang="en-IN" altLang="en-GB" sz="2400" b="1">
                <a:latin typeface="Arial" panose="020B0604020202020204" pitchFamily="34" charset="0"/>
                <a:cs typeface="Arial" panose="020B0604020202020204" pitchFamily="34" charset="0"/>
              </a:rPr>
              <a:t>such that </a:t>
            </a:r>
            <a:r>
              <a:rPr lang="en-IN" altLang="en-GB" sz="2400" b="1">
                <a:solidFill>
                  <a:srgbClr val="0070C0"/>
                </a:solidFill>
                <a:latin typeface="Arial" panose="020B0604020202020204" pitchFamily="34" charset="0"/>
                <a:cs typeface="Arial" panose="020B0604020202020204" pitchFamily="34" charset="0"/>
              </a:rPr>
              <a:t>x=uviw </a:t>
            </a:r>
            <a:r>
              <a:rPr lang="en-IN" altLang="en-GB" sz="2400" b="1">
                <a:solidFill>
                  <a:srgbClr val="0070C0"/>
                </a:solidFill>
                <a:latin typeface="Arial" panose="020B0604020202020204" pitchFamily="34" charset="0"/>
                <a:cs typeface="Arial" panose="020B0604020202020204" pitchFamily="34" charset="0"/>
                <a:sym typeface="+mn-ea"/>
              </a:rPr>
              <a:t>∉L</a:t>
            </a:r>
            <a:r>
              <a:rPr lang="en-IN" altLang="en-GB" sz="2400" b="1">
                <a:latin typeface="Arial" panose="020B0604020202020204" pitchFamily="34" charset="0"/>
                <a:cs typeface="Arial" panose="020B0604020202020204" pitchFamily="34" charset="0"/>
                <a:sym typeface="+mn-ea"/>
              </a:rPr>
              <a:t>. According to </a:t>
            </a:r>
            <a:r>
              <a:rPr lang="en-IN" altLang="en-GB" sz="2400" b="1">
                <a:solidFill>
                  <a:srgbClr val="0070C0"/>
                </a:solidFill>
                <a:latin typeface="Arial" panose="020B0604020202020204" pitchFamily="34" charset="0"/>
                <a:cs typeface="Arial" panose="020B0604020202020204" pitchFamily="34" charset="0"/>
                <a:sym typeface="+mn-ea"/>
              </a:rPr>
              <a:t>Pumping Lemma </a:t>
            </a:r>
            <a:r>
              <a:rPr lang="en-IN" altLang="en-GB" sz="2400" b="1">
                <a:solidFill>
                  <a:srgbClr val="0070C0"/>
                </a:solidFill>
                <a:latin typeface="Arial" panose="020B0604020202020204" pitchFamily="34" charset="0"/>
                <a:cs typeface="Arial" panose="020B0604020202020204" pitchFamily="34" charset="0"/>
                <a:sym typeface="+mn-ea"/>
              </a:rPr>
              <a:t>x=uviw € </a:t>
            </a:r>
            <a:r>
              <a:rPr lang="en-IN" altLang="en-GB" sz="2400" b="1">
                <a:solidFill>
                  <a:srgbClr val="0070C0"/>
                </a:solidFill>
                <a:latin typeface="Arial" panose="020B0604020202020204" pitchFamily="34" charset="0"/>
                <a:cs typeface="Arial" panose="020B0604020202020204" pitchFamily="34" charset="0"/>
                <a:sym typeface="+mn-ea"/>
              </a:rPr>
              <a:t>L</a:t>
            </a:r>
            <a:r>
              <a:rPr lang="en-IN" altLang="en-GB" sz="2400" b="1">
                <a:latin typeface="Arial" panose="020B0604020202020204" pitchFamily="34" charset="0"/>
                <a:cs typeface="Arial" panose="020B0604020202020204" pitchFamily="34" charset="0"/>
                <a:sym typeface="+mn-ea"/>
              </a:rPr>
              <a:t>, the result obtained is contradiction to the  assumption that the </a:t>
            </a:r>
            <a:r>
              <a:rPr lang="en-IN" altLang="en-GB" sz="2400" b="1">
                <a:solidFill>
                  <a:srgbClr val="0070C0"/>
                </a:solidFill>
                <a:latin typeface="Arial" panose="020B0604020202020204" pitchFamily="34" charset="0"/>
                <a:cs typeface="Arial" panose="020B0604020202020204" pitchFamily="34" charset="0"/>
                <a:sym typeface="+mn-ea"/>
              </a:rPr>
              <a:t>given Language L is Regular</a:t>
            </a:r>
            <a:r>
              <a:rPr lang="en-IN" altLang="en-GB" sz="2400" b="1">
                <a:latin typeface="Arial" panose="020B0604020202020204" pitchFamily="34" charset="0"/>
                <a:cs typeface="Arial" panose="020B0604020202020204" pitchFamily="34" charset="0"/>
                <a:sym typeface="+mn-ea"/>
              </a:rPr>
              <a:t>, therefore the </a:t>
            </a:r>
            <a:r>
              <a:rPr lang="en-IN" altLang="en-GB" sz="2400" b="1">
                <a:solidFill>
                  <a:srgbClr val="0070C0"/>
                </a:solidFill>
                <a:latin typeface="Arial" panose="020B0604020202020204" pitchFamily="34" charset="0"/>
                <a:cs typeface="Arial" panose="020B0604020202020204" pitchFamily="34" charset="0"/>
                <a:sym typeface="+mn-ea"/>
              </a:rPr>
              <a:t>language L is NOT REGULAR</a:t>
            </a:r>
            <a:r>
              <a:rPr lang="en-IN" altLang="en-GB" sz="2400" b="1">
                <a:latin typeface="Arial" panose="020B0604020202020204" pitchFamily="34" charset="0"/>
                <a:cs typeface="Arial" panose="020B0604020202020204" pitchFamily="34" charset="0"/>
                <a:sym typeface="+mn-ea"/>
              </a:rPr>
              <a:t>.</a:t>
            </a:r>
            <a:endParaRPr lang="en-IN" altLang="en-GB" sz="2400" b="1">
              <a:solidFill>
                <a:schemeClr val="tx1"/>
              </a:solidFill>
              <a:latin typeface="Arial" panose="020B0604020202020204" pitchFamily="34" charset="0"/>
              <a:cs typeface="Arial" panose="020B0604020202020204" pitchFamily="34" charset="0"/>
            </a:endParaRPr>
          </a:p>
          <a:p>
            <a:endParaRPr lang="en-IN" altLang="en-US" sz="2400"/>
          </a:p>
          <a:p>
            <a:endParaRPr lang="en-IN" alt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04495" y="365125"/>
            <a:ext cx="10949305" cy="577850"/>
          </a:xfrm>
        </p:spPr>
        <p:txBody>
          <a:bodyPr>
            <a:normAutofit/>
          </a:bodyPr>
          <a:p>
            <a:r>
              <a:rPr lang="en-IN" altLang="en-GB" sz="2800" b="1">
                <a:solidFill>
                  <a:srgbClr val="0070C0"/>
                </a:solidFill>
                <a:latin typeface="Arial" panose="020B0604020202020204" pitchFamily="34" charset="0"/>
                <a:ea typeface="+mn-ea"/>
                <a:cs typeface="Arial" panose="020B0604020202020204" pitchFamily="34" charset="0"/>
              </a:rPr>
              <a:t>4.4. Examples on Pumping Lemma</a:t>
            </a:r>
            <a:endParaRPr lang="en-IN" altLang="en-GB" sz="2800" b="1">
              <a:solidFill>
                <a:srgbClr val="0070C0"/>
              </a:solidFill>
              <a:latin typeface="Arial" panose="020B0604020202020204" pitchFamily="34" charset="0"/>
              <a:ea typeface="+mn-ea"/>
              <a:cs typeface="Arial" panose="020B0604020202020204" pitchFamily="34" charset="0"/>
            </a:endParaRPr>
          </a:p>
        </p:txBody>
      </p:sp>
      <p:sp>
        <p:nvSpPr>
          <p:cNvPr id="3" name="Text Box 2"/>
          <p:cNvSpPr txBox="1"/>
          <p:nvPr/>
        </p:nvSpPr>
        <p:spPr>
          <a:xfrm>
            <a:off x="219075" y="851535"/>
            <a:ext cx="11849100" cy="5507990"/>
          </a:xfrm>
          <a:prstGeom prst="rect">
            <a:avLst/>
          </a:prstGeom>
          <a:noFill/>
        </p:spPr>
        <p:txBody>
          <a:bodyPr wrap="square" rtlCol="0">
            <a:noAutofit/>
          </a:bodyPr>
          <a:p>
            <a:pPr indent="457200"/>
            <a:r>
              <a:rPr lang="en-IN" altLang="en-US" sz="2400" b="1">
                <a:solidFill>
                  <a:srgbClr val="FF0000"/>
                </a:solidFill>
                <a:latin typeface="Arial" panose="020B0604020202020204" pitchFamily="34" charset="0"/>
                <a:cs typeface="Arial" panose="020B0604020202020204" pitchFamily="34" charset="0"/>
              </a:rPr>
              <a:t> 	</a:t>
            </a:r>
            <a:r>
              <a:rPr lang="en-IN" altLang="en-US" sz="2400" b="1">
                <a:solidFill>
                  <a:schemeClr val="tx1"/>
                </a:solidFill>
                <a:latin typeface="Arial" panose="020B0604020202020204" pitchFamily="34" charset="0"/>
                <a:cs typeface="Arial" panose="020B0604020202020204" pitchFamily="34" charset="0"/>
              </a:rPr>
              <a:t>Apply Pumping Lemma and Prove that the Following Languages are NOT Regular :</a:t>
            </a:r>
            <a:endParaRPr lang="en-IN" altLang="en-US" sz="2400" b="1">
              <a:solidFill>
                <a:schemeClr val="tx1"/>
              </a:solidFill>
              <a:latin typeface="Arial" panose="020B0604020202020204" pitchFamily="34" charset="0"/>
              <a:cs typeface="Arial" panose="020B0604020202020204" pitchFamily="34" charset="0"/>
            </a:endParaRPr>
          </a:p>
          <a:p>
            <a:pPr lvl="1" indent="457200"/>
            <a:endParaRPr lang="en-IN" altLang="en-US" sz="2400" b="1">
              <a:solidFill>
                <a:srgbClr val="FF0000"/>
              </a:solidFill>
              <a:latin typeface="Arial" panose="020B0604020202020204" pitchFamily="34" charset="0"/>
              <a:cs typeface="Arial" panose="020B0604020202020204" pitchFamily="34" charset="0"/>
            </a:endParaRPr>
          </a:p>
          <a:p>
            <a:pPr lvl="1" indent="457200"/>
            <a:r>
              <a:rPr lang="en-IN" altLang="en-US" sz="2400" b="1">
                <a:solidFill>
                  <a:srgbClr val="FF0000"/>
                </a:solidFill>
                <a:latin typeface="Arial" panose="020B0604020202020204" pitchFamily="34" charset="0"/>
                <a:cs typeface="Arial" panose="020B0604020202020204" pitchFamily="34" charset="0"/>
              </a:rPr>
              <a:t>1. L = { a</a:t>
            </a:r>
            <a:r>
              <a:rPr lang="en-IN" altLang="en-US" sz="2400" b="1" baseline="30000">
                <a:solidFill>
                  <a:srgbClr val="FF0000"/>
                </a:solidFill>
                <a:latin typeface="Arial" panose="020B0604020202020204" pitchFamily="34" charset="0"/>
                <a:cs typeface="Arial" panose="020B0604020202020204" pitchFamily="34" charset="0"/>
              </a:rPr>
              <a:t>n </a:t>
            </a:r>
            <a:r>
              <a:rPr lang="en-IN" altLang="en-US" sz="2400" b="1">
                <a:solidFill>
                  <a:srgbClr val="FF0000"/>
                </a:solidFill>
                <a:latin typeface="Arial" panose="020B0604020202020204" pitchFamily="34" charset="0"/>
                <a:cs typeface="Arial" panose="020B0604020202020204" pitchFamily="34" charset="0"/>
              </a:rPr>
              <a:t> b</a:t>
            </a:r>
            <a:r>
              <a:rPr lang="en-IN" altLang="en-US" sz="2400" b="1" baseline="30000">
                <a:solidFill>
                  <a:srgbClr val="FF0000"/>
                </a:solidFill>
                <a:latin typeface="Arial" panose="020B0604020202020204" pitchFamily="34" charset="0"/>
                <a:cs typeface="Arial" panose="020B0604020202020204" pitchFamily="34" charset="0"/>
              </a:rPr>
              <a:t>n </a:t>
            </a:r>
            <a:r>
              <a:rPr lang="en-IN" altLang="en-US" sz="2400" b="1">
                <a:solidFill>
                  <a:srgbClr val="FF0000"/>
                </a:solidFill>
                <a:latin typeface="Arial" panose="020B0604020202020204" pitchFamily="34" charset="0"/>
                <a:cs typeface="Arial" panose="020B0604020202020204" pitchFamily="34" charset="0"/>
              </a:rPr>
              <a:t>| n&gt;=1 }</a:t>
            </a:r>
            <a:endParaRPr lang="en-IN" altLang="en-US" sz="2400" b="1">
              <a:solidFill>
                <a:srgbClr val="FF0000"/>
              </a:solidFill>
              <a:latin typeface="Arial" panose="020B0604020202020204" pitchFamily="34" charset="0"/>
              <a:cs typeface="Arial" panose="020B0604020202020204" pitchFamily="34" charset="0"/>
            </a:endParaRPr>
          </a:p>
          <a:p>
            <a:pPr lvl="1" indent="457200"/>
            <a:r>
              <a:rPr lang="en-IN" altLang="en-US" sz="2400">
                <a:latin typeface="Arial" panose="020B0604020202020204" pitchFamily="34" charset="0"/>
                <a:cs typeface="Arial" panose="020B0604020202020204" pitchFamily="34" charset="0"/>
              </a:rPr>
              <a:t>2. </a:t>
            </a:r>
            <a:r>
              <a:rPr lang="en-IN" altLang="en-US" sz="2400">
                <a:latin typeface="Arial" panose="020B0604020202020204" pitchFamily="34" charset="0"/>
                <a:cs typeface="Arial" panose="020B0604020202020204" pitchFamily="34" charset="0"/>
                <a:sym typeface="+mn-ea"/>
              </a:rPr>
              <a:t>L = { ww</a:t>
            </a:r>
            <a:r>
              <a:rPr lang="en-IN" altLang="en-US" sz="2400" baseline="30000">
                <a:latin typeface="Arial" panose="020B0604020202020204" pitchFamily="34" charset="0"/>
                <a:cs typeface="Arial" panose="020B0604020202020204" pitchFamily="34" charset="0"/>
                <a:sym typeface="+mn-ea"/>
              </a:rPr>
              <a:t>R </a:t>
            </a:r>
            <a:r>
              <a:rPr lang="en-IN" altLang="en-US" sz="2400">
                <a:latin typeface="Arial" panose="020B0604020202020204" pitchFamily="34" charset="0"/>
                <a:cs typeface="Arial" panose="020B0604020202020204" pitchFamily="34" charset="0"/>
                <a:sym typeface="+mn-ea"/>
              </a:rPr>
              <a:t>| w €  (a+b)*  } </a:t>
            </a:r>
            <a:endParaRPr lang="en-IN" altLang="en-US" sz="2400">
              <a:latin typeface="Arial" panose="020B0604020202020204" pitchFamily="34" charset="0"/>
              <a:cs typeface="Arial" panose="020B0604020202020204" pitchFamily="34" charset="0"/>
              <a:sym typeface="+mn-ea"/>
            </a:endParaRPr>
          </a:p>
          <a:p>
            <a:pPr lvl="1" indent="457200"/>
            <a:r>
              <a:rPr lang="en-IN" altLang="en-US" sz="2400" b="1">
                <a:solidFill>
                  <a:srgbClr val="FF0000"/>
                </a:solidFill>
                <a:latin typeface="Arial" panose="020B0604020202020204" pitchFamily="34" charset="0"/>
                <a:cs typeface="Arial" panose="020B0604020202020204" pitchFamily="34" charset="0"/>
                <a:sym typeface="+mn-ea"/>
              </a:rPr>
              <a:t>3. L = { a</a:t>
            </a:r>
            <a:r>
              <a:rPr lang="en-IN" altLang="en-US" sz="2400" b="1" baseline="30000">
                <a:solidFill>
                  <a:srgbClr val="FF0000"/>
                </a:solidFill>
                <a:latin typeface="Arial" panose="020B0604020202020204" pitchFamily="34" charset="0"/>
                <a:cs typeface="Arial" panose="020B0604020202020204" pitchFamily="34" charset="0"/>
                <a:sym typeface="+mn-ea"/>
              </a:rPr>
              <a:t>i</a:t>
            </a:r>
            <a:r>
              <a:rPr lang="en-IN" altLang="en-US" sz="2400" b="1">
                <a:solidFill>
                  <a:srgbClr val="FF0000"/>
                </a:solidFill>
                <a:latin typeface="Arial" panose="020B0604020202020204" pitchFamily="34" charset="0"/>
                <a:cs typeface="Arial" panose="020B0604020202020204" pitchFamily="34" charset="0"/>
                <a:sym typeface="+mn-ea"/>
              </a:rPr>
              <a:t> b</a:t>
            </a:r>
            <a:r>
              <a:rPr lang="en-IN" altLang="en-US" sz="2400" b="1" baseline="30000">
                <a:solidFill>
                  <a:srgbClr val="FF0000"/>
                </a:solidFill>
                <a:latin typeface="Arial" panose="020B0604020202020204" pitchFamily="34" charset="0"/>
                <a:cs typeface="Arial" panose="020B0604020202020204" pitchFamily="34" charset="0"/>
                <a:sym typeface="+mn-ea"/>
              </a:rPr>
              <a:t>j </a:t>
            </a:r>
            <a:r>
              <a:rPr lang="en-IN" altLang="en-US" sz="2400" b="1">
                <a:solidFill>
                  <a:srgbClr val="FF0000"/>
                </a:solidFill>
                <a:latin typeface="Arial" panose="020B0604020202020204" pitchFamily="34" charset="0"/>
                <a:cs typeface="Arial" panose="020B0604020202020204" pitchFamily="34" charset="0"/>
                <a:sym typeface="+mn-ea"/>
              </a:rPr>
              <a:t> | i &gt; j } </a:t>
            </a:r>
            <a:endParaRPr lang="en-IN" altLang="en-US" sz="2400" b="1">
              <a:solidFill>
                <a:srgbClr val="FF0000"/>
              </a:solidFill>
              <a:latin typeface="Arial" panose="020B0604020202020204" pitchFamily="34" charset="0"/>
              <a:cs typeface="Arial" panose="020B0604020202020204" pitchFamily="34" charset="0"/>
              <a:sym typeface="+mn-ea"/>
            </a:endParaRPr>
          </a:p>
          <a:p>
            <a:pPr lvl="1" indent="457200"/>
            <a:r>
              <a:rPr lang="en-IN" altLang="en-US" sz="2400">
                <a:latin typeface="Arial" panose="020B0604020202020204" pitchFamily="34" charset="0"/>
                <a:cs typeface="Arial" panose="020B0604020202020204" pitchFamily="34" charset="0"/>
                <a:sym typeface="+mn-ea"/>
              </a:rPr>
              <a:t>4. </a:t>
            </a:r>
            <a:r>
              <a:rPr lang="en-IN" altLang="en-US" sz="2400">
                <a:latin typeface="Arial" panose="020B0604020202020204" pitchFamily="34" charset="0"/>
                <a:cs typeface="Arial" panose="020B0604020202020204" pitchFamily="34" charset="0"/>
                <a:sym typeface="+mn-ea"/>
              </a:rPr>
              <a:t>L = { (ab)</a:t>
            </a:r>
            <a:r>
              <a:rPr lang="en-IN" altLang="en-US" sz="2400" baseline="30000">
                <a:latin typeface="Arial" panose="020B0604020202020204" pitchFamily="34" charset="0"/>
                <a:cs typeface="Arial" panose="020B0604020202020204" pitchFamily="34" charset="0"/>
                <a:sym typeface="+mn-ea"/>
              </a:rPr>
              <a:t>n</a:t>
            </a:r>
            <a:r>
              <a:rPr lang="en-IN" altLang="en-US" sz="2400">
                <a:latin typeface="Arial" panose="020B0604020202020204" pitchFamily="34" charset="0"/>
                <a:cs typeface="Arial" panose="020B0604020202020204" pitchFamily="34" charset="0"/>
                <a:sym typeface="+mn-ea"/>
              </a:rPr>
              <a:t> a</a:t>
            </a:r>
            <a:r>
              <a:rPr lang="en-IN" altLang="en-US" sz="2400" baseline="30000">
                <a:latin typeface="Arial" panose="020B0604020202020204" pitchFamily="34" charset="0"/>
                <a:cs typeface="Arial" panose="020B0604020202020204" pitchFamily="34" charset="0"/>
                <a:sym typeface="+mn-ea"/>
              </a:rPr>
              <a:t>k </a:t>
            </a:r>
            <a:r>
              <a:rPr lang="en-IN" altLang="en-US" sz="2400" baseline="30000">
                <a:latin typeface="Arial" panose="020B0604020202020204" pitchFamily="34" charset="0"/>
                <a:cs typeface="Arial" panose="020B0604020202020204" pitchFamily="34" charset="0"/>
                <a:sym typeface="+mn-ea"/>
              </a:rPr>
              <a:t>  </a:t>
            </a:r>
            <a:r>
              <a:rPr lang="en-IN" altLang="en-US" sz="2400">
                <a:latin typeface="Arial" panose="020B0604020202020204" pitchFamily="34" charset="0"/>
                <a:cs typeface="Arial" panose="020B0604020202020204" pitchFamily="34" charset="0"/>
                <a:sym typeface="+mn-ea"/>
              </a:rPr>
              <a:t>| n &gt; k, k&gt;=0 } </a:t>
            </a:r>
            <a:endParaRPr lang="en-IN" altLang="en-US" sz="2400">
              <a:latin typeface="Arial" panose="020B0604020202020204" pitchFamily="34" charset="0"/>
              <a:cs typeface="Arial" panose="020B0604020202020204" pitchFamily="34" charset="0"/>
            </a:endParaRPr>
          </a:p>
          <a:p>
            <a:pPr lvl="1" indent="457200"/>
            <a:r>
              <a:rPr lang="en-IN" altLang="en-US" sz="2400" b="1">
                <a:solidFill>
                  <a:srgbClr val="FF0000"/>
                </a:solidFill>
                <a:latin typeface="Arial" panose="020B0604020202020204" pitchFamily="34" charset="0"/>
                <a:cs typeface="Arial" panose="020B0604020202020204" pitchFamily="34" charset="0"/>
                <a:sym typeface="+mn-ea"/>
              </a:rPr>
              <a:t>5. L = { w |  n</a:t>
            </a:r>
            <a:r>
              <a:rPr lang="en-IN" altLang="en-US" sz="2400" b="1" baseline="-25000">
                <a:solidFill>
                  <a:srgbClr val="FF0000"/>
                </a:solidFill>
                <a:latin typeface="Arial" panose="020B0604020202020204" pitchFamily="34" charset="0"/>
                <a:cs typeface="Arial" panose="020B0604020202020204" pitchFamily="34" charset="0"/>
                <a:sym typeface="+mn-ea"/>
              </a:rPr>
              <a:t>a</a:t>
            </a:r>
            <a:r>
              <a:rPr lang="en-IN" altLang="en-US" sz="2400" b="1">
                <a:solidFill>
                  <a:srgbClr val="FF0000"/>
                </a:solidFill>
                <a:latin typeface="Arial" panose="020B0604020202020204" pitchFamily="34" charset="0"/>
                <a:cs typeface="Arial" panose="020B0604020202020204" pitchFamily="34" charset="0"/>
                <a:sym typeface="+mn-ea"/>
              </a:rPr>
              <a:t>(w) = n</a:t>
            </a:r>
            <a:r>
              <a:rPr lang="en-IN" altLang="en-US" sz="2400" b="1" baseline="-25000">
                <a:solidFill>
                  <a:srgbClr val="FF0000"/>
                </a:solidFill>
                <a:latin typeface="Arial" panose="020B0604020202020204" pitchFamily="34" charset="0"/>
                <a:cs typeface="Arial" panose="020B0604020202020204" pitchFamily="34" charset="0"/>
                <a:sym typeface="+mn-ea"/>
              </a:rPr>
              <a:t>b</a:t>
            </a:r>
            <a:r>
              <a:rPr lang="en-IN" altLang="en-US" sz="2400" b="1">
                <a:solidFill>
                  <a:srgbClr val="FF0000"/>
                </a:solidFill>
                <a:latin typeface="Arial" panose="020B0604020202020204" pitchFamily="34" charset="0"/>
                <a:cs typeface="Arial" panose="020B0604020202020204" pitchFamily="34" charset="0"/>
                <a:sym typeface="+mn-ea"/>
              </a:rPr>
              <a:t>(w) and </a:t>
            </a:r>
            <a:r>
              <a:rPr lang="en-IN" altLang="en-US" sz="2400" b="1">
                <a:solidFill>
                  <a:srgbClr val="FF0000"/>
                </a:solidFill>
                <a:latin typeface="Arial" panose="020B0604020202020204" pitchFamily="34" charset="0"/>
                <a:cs typeface="Arial" panose="020B0604020202020204" pitchFamily="34" charset="0"/>
                <a:sym typeface="+mn-ea"/>
              </a:rPr>
              <a:t> w €  (a+b)*</a:t>
            </a:r>
            <a:r>
              <a:rPr lang="en-IN" altLang="en-US" sz="2400" b="1">
                <a:solidFill>
                  <a:srgbClr val="FF0000"/>
                </a:solidFill>
                <a:latin typeface="Arial" panose="020B0604020202020204" pitchFamily="34" charset="0"/>
                <a:cs typeface="Arial" panose="020B0604020202020204" pitchFamily="34" charset="0"/>
                <a:sym typeface="+mn-ea"/>
              </a:rPr>
              <a:t> } </a:t>
            </a:r>
            <a:endParaRPr lang="en-IN" altLang="en-US" sz="2400">
              <a:latin typeface="Arial" panose="020B0604020202020204" pitchFamily="34" charset="0"/>
              <a:cs typeface="Arial" panose="020B0604020202020204" pitchFamily="34" charset="0"/>
              <a:sym typeface="+mn-ea"/>
            </a:endParaRPr>
          </a:p>
          <a:p>
            <a:pPr lvl="1" indent="457200"/>
            <a:r>
              <a:rPr lang="en-IN" altLang="en-US" sz="2400">
                <a:latin typeface="Arial" panose="020B0604020202020204" pitchFamily="34" charset="0"/>
                <a:cs typeface="Arial" panose="020B0604020202020204" pitchFamily="34" charset="0"/>
                <a:sym typeface="+mn-ea"/>
              </a:rPr>
              <a:t>6. L = </a:t>
            </a:r>
            <a:r>
              <a:rPr lang="en-IN" altLang="en-US" sz="2400">
                <a:latin typeface="Arial" panose="020B0604020202020204" pitchFamily="34" charset="0"/>
                <a:cs typeface="Arial" panose="020B0604020202020204" pitchFamily="34" charset="0"/>
                <a:sym typeface="+mn-ea"/>
              </a:rPr>
              <a:t>{ w |  n</a:t>
            </a:r>
            <a:r>
              <a:rPr lang="en-IN" altLang="en-US" sz="2400" baseline="-25000">
                <a:latin typeface="Arial" panose="020B0604020202020204" pitchFamily="34" charset="0"/>
                <a:cs typeface="Arial" panose="020B0604020202020204" pitchFamily="34" charset="0"/>
                <a:sym typeface="+mn-ea"/>
              </a:rPr>
              <a:t>a</a:t>
            </a:r>
            <a:r>
              <a:rPr lang="en-IN" altLang="en-US" sz="2400">
                <a:latin typeface="Arial" panose="020B0604020202020204" pitchFamily="34" charset="0"/>
                <a:cs typeface="Arial" panose="020B0604020202020204" pitchFamily="34" charset="0"/>
                <a:sym typeface="+mn-ea"/>
              </a:rPr>
              <a:t>(w) &lt; n</a:t>
            </a:r>
            <a:r>
              <a:rPr lang="en-IN" altLang="en-US" sz="2400" baseline="-25000">
                <a:latin typeface="Arial" panose="020B0604020202020204" pitchFamily="34" charset="0"/>
                <a:cs typeface="Arial" panose="020B0604020202020204" pitchFamily="34" charset="0"/>
                <a:sym typeface="+mn-ea"/>
              </a:rPr>
              <a:t>b</a:t>
            </a:r>
            <a:r>
              <a:rPr lang="en-IN" altLang="en-US" sz="2400">
                <a:latin typeface="Arial" panose="020B0604020202020204" pitchFamily="34" charset="0"/>
                <a:cs typeface="Arial" panose="020B0604020202020204" pitchFamily="34" charset="0"/>
                <a:sym typeface="+mn-ea"/>
              </a:rPr>
              <a:t>(w) and  w €  (a+b)* }.</a:t>
            </a:r>
            <a:endParaRPr lang="en-IN" altLang="en-US" sz="2400">
              <a:latin typeface="Arial" panose="020B0604020202020204" pitchFamily="34" charset="0"/>
              <a:cs typeface="Arial" panose="020B0604020202020204" pitchFamily="34" charset="0"/>
              <a:sym typeface="+mn-ea"/>
            </a:endParaRPr>
          </a:p>
          <a:p>
            <a:pPr lvl="1" indent="457200"/>
            <a:r>
              <a:rPr lang="en-IN" altLang="en-US" sz="2400" b="1">
                <a:solidFill>
                  <a:srgbClr val="FF0000"/>
                </a:solidFill>
                <a:latin typeface="Arial" panose="020B0604020202020204" pitchFamily="34" charset="0"/>
                <a:cs typeface="Arial" panose="020B0604020202020204" pitchFamily="34" charset="0"/>
                <a:sym typeface="+mn-ea"/>
              </a:rPr>
              <a:t>7. L = { w |  n</a:t>
            </a:r>
            <a:r>
              <a:rPr lang="en-IN" altLang="en-US" sz="2400" b="1" baseline="-25000">
                <a:solidFill>
                  <a:srgbClr val="FF0000"/>
                </a:solidFill>
                <a:latin typeface="Arial" panose="020B0604020202020204" pitchFamily="34" charset="0"/>
                <a:cs typeface="Arial" panose="020B0604020202020204" pitchFamily="34" charset="0"/>
                <a:sym typeface="+mn-ea"/>
              </a:rPr>
              <a:t>a</a:t>
            </a:r>
            <a:r>
              <a:rPr lang="en-IN" altLang="en-US" sz="2400" b="1">
                <a:solidFill>
                  <a:srgbClr val="FF0000"/>
                </a:solidFill>
                <a:latin typeface="Arial" panose="020B0604020202020204" pitchFamily="34" charset="0"/>
                <a:cs typeface="Arial" panose="020B0604020202020204" pitchFamily="34" charset="0"/>
                <a:sym typeface="+mn-ea"/>
              </a:rPr>
              <a:t>(w) </a:t>
            </a:r>
            <a:r>
              <a:rPr lang="en-GB" altLang="en-IN" sz="2400" b="1">
                <a:solidFill>
                  <a:srgbClr val="FF0000"/>
                </a:solidFill>
                <a:latin typeface="Arial" panose="020B0604020202020204" pitchFamily="34" charset="0"/>
                <a:cs typeface="Arial" panose="020B0604020202020204" pitchFamily="34" charset="0"/>
                <a:sym typeface="+mn-ea"/>
              </a:rPr>
              <a:t>&gt;</a:t>
            </a:r>
            <a:r>
              <a:rPr lang="en-IN" altLang="en-US" sz="2400" b="1">
                <a:solidFill>
                  <a:srgbClr val="FF0000"/>
                </a:solidFill>
                <a:latin typeface="Arial" panose="020B0604020202020204" pitchFamily="34" charset="0"/>
                <a:cs typeface="Arial" panose="020B0604020202020204" pitchFamily="34" charset="0"/>
                <a:sym typeface="+mn-ea"/>
              </a:rPr>
              <a:t> n</a:t>
            </a:r>
            <a:r>
              <a:rPr lang="en-IN" altLang="en-US" sz="2400" b="1" baseline="-25000">
                <a:solidFill>
                  <a:srgbClr val="FF0000"/>
                </a:solidFill>
                <a:latin typeface="Arial" panose="020B0604020202020204" pitchFamily="34" charset="0"/>
                <a:cs typeface="Arial" panose="020B0604020202020204" pitchFamily="34" charset="0"/>
                <a:sym typeface="+mn-ea"/>
              </a:rPr>
              <a:t>b</a:t>
            </a:r>
            <a:r>
              <a:rPr lang="en-IN" altLang="en-US" sz="2400" b="1">
                <a:solidFill>
                  <a:srgbClr val="FF0000"/>
                </a:solidFill>
                <a:latin typeface="Arial" panose="020B0604020202020204" pitchFamily="34" charset="0"/>
                <a:cs typeface="Arial" panose="020B0604020202020204" pitchFamily="34" charset="0"/>
                <a:sym typeface="+mn-ea"/>
              </a:rPr>
              <a:t>(w) and  w €  (a+b)* }</a:t>
            </a:r>
            <a:endParaRPr lang="en-IN" altLang="en-US" sz="2400" b="1">
              <a:solidFill>
                <a:srgbClr val="FF0000"/>
              </a:solidFill>
              <a:latin typeface="Arial" panose="020B0604020202020204" pitchFamily="34" charset="0"/>
              <a:cs typeface="Arial" panose="020B0604020202020204" pitchFamily="34" charset="0"/>
              <a:sym typeface="+mn-ea"/>
            </a:endParaRPr>
          </a:p>
          <a:p>
            <a:pPr lvl="1" indent="457200"/>
            <a:r>
              <a:rPr lang="en-IN" altLang="en-US" sz="2400">
                <a:latin typeface="Arial" panose="020B0604020202020204" pitchFamily="34" charset="0"/>
                <a:cs typeface="Arial" panose="020B0604020202020204" pitchFamily="34" charset="0"/>
                <a:sym typeface="+mn-ea"/>
              </a:rPr>
              <a:t>8. </a:t>
            </a:r>
            <a:r>
              <a:rPr lang="en-IN" altLang="en-US" sz="2400">
                <a:latin typeface="Arial" panose="020B0604020202020204" pitchFamily="34" charset="0"/>
                <a:cs typeface="Arial" panose="020B0604020202020204" pitchFamily="34" charset="0"/>
                <a:sym typeface="+mn-ea"/>
              </a:rPr>
              <a:t>L = { a</a:t>
            </a:r>
            <a:r>
              <a:rPr lang="en-IN" altLang="en-US" sz="2400" baseline="30000">
                <a:latin typeface="Arial" panose="020B0604020202020204" pitchFamily="34" charset="0"/>
                <a:cs typeface="Arial" panose="020B0604020202020204" pitchFamily="34" charset="0"/>
                <a:sym typeface="+mn-ea"/>
              </a:rPr>
              <a:t>n  </a:t>
            </a:r>
            <a:r>
              <a:rPr lang="en-IN" altLang="en-US" sz="2400">
                <a:latin typeface="Arial" panose="020B0604020202020204" pitchFamily="34" charset="0"/>
                <a:cs typeface="Arial" panose="020B0604020202020204" pitchFamily="34" charset="0"/>
                <a:sym typeface="+mn-ea"/>
              </a:rPr>
              <a:t>| n is prime }</a:t>
            </a:r>
            <a:endParaRPr lang="en-IN" altLang="en-US" sz="2400">
              <a:latin typeface="Arial" panose="020B0604020202020204" pitchFamily="34" charset="0"/>
              <a:cs typeface="Arial" panose="020B0604020202020204" pitchFamily="34" charset="0"/>
              <a:sym typeface="+mn-ea"/>
            </a:endParaRPr>
          </a:p>
          <a:p>
            <a:pPr lvl="1" indent="457200" algn="l">
              <a:buClrTx/>
              <a:buSzTx/>
              <a:buFontTx/>
            </a:pPr>
            <a:r>
              <a:rPr lang="en-IN" altLang="en-US" sz="2400" b="1">
                <a:solidFill>
                  <a:srgbClr val="FF0000"/>
                </a:solidFill>
                <a:latin typeface="Arial" panose="020B0604020202020204" pitchFamily="34" charset="0"/>
                <a:cs typeface="Arial" panose="020B0604020202020204" pitchFamily="34" charset="0"/>
                <a:sym typeface="+mn-ea"/>
              </a:rPr>
              <a:t>9. L = { a</a:t>
            </a:r>
            <a:r>
              <a:rPr lang="en-IN" altLang="en-US" sz="2400" b="1" baseline="30000">
                <a:solidFill>
                  <a:srgbClr val="FF0000"/>
                </a:solidFill>
                <a:latin typeface="Arial" panose="020B0604020202020204" pitchFamily="34" charset="0"/>
                <a:cs typeface="Arial" panose="020B0604020202020204" pitchFamily="34" charset="0"/>
                <a:sym typeface="+mn-ea"/>
              </a:rPr>
              <a:t>n!</a:t>
            </a:r>
            <a:r>
              <a:rPr lang="en-IN" altLang="en-US" sz="2400" b="1">
                <a:solidFill>
                  <a:srgbClr val="FF0000"/>
                </a:solidFill>
                <a:latin typeface="Arial" panose="020B0604020202020204" pitchFamily="34" charset="0"/>
                <a:cs typeface="Arial" panose="020B0604020202020204" pitchFamily="34" charset="0"/>
                <a:sym typeface="+mn-ea"/>
              </a:rPr>
              <a:t>  | n &gt;=0 } </a:t>
            </a:r>
            <a:endParaRPr lang="en-IN" altLang="en-US" sz="2400" b="1">
              <a:solidFill>
                <a:srgbClr val="FF0000"/>
              </a:solidFill>
              <a:latin typeface="Arial" panose="020B0604020202020204" pitchFamily="34" charset="0"/>
              <a:cs typeface="Arial" panose="020B0604020202020204" pitchFamily="34" charset="0"/>
              <a:sym typeface="+mn-ea"/>
            </a:endParaRPr>
          </a:p>
          <a:p>
            <a:pPr lvl="1" indent="457200"/>
            <a:r>
              <a:rPr lang="en-IN" altLang="en-US" sz="2400">
                <a:latin typeface="Arial" panose="020B0604020202020204" pitchFamily="34" charset="0"/>
                <a:cs typeface="Arial" panose="020B0604020202020204" pitchFamily="34" charset="0"/>
                <a:sym typeface="+mn-ea"/>
              </a:rPr>
              <a:t>10. L = { a</a:t>
            </a:r>
            <a:r>
              <a:rPr lang="en-IN" altLang="en-US" sz="2400" baseline="30000">
                <a:latin typeface="Arial" panose="020B0604020202020204" pitchFamily="34" charset="0"/>
                <a:cs typeface="Arial" panose="020B0604020202020204" pitchFamily="34" charset="0"/>
                <a:sym typeface="+mn-ea"/>
              </a:rPr>
              <a:t>n  </a:t>
            </a:r>
            <a:r>
              <a:rPr lang="en-IN" altLang="en-US" sz="2400">
                <a:latin typeface="Arial" panose="020B0604020202020204" pitchFamily="34" charset="0"/>
                <a:cs typeface="Arial" panose="020B0604020202020204" pitchFamily="34" charset="0"/>
                <a:sym typeface="+mn-ea"/>
              </a:rPr>
              <a:t>| n is perfect square } .</a:t>
            </a:r>
            <a:endParaRPr lang="en-IN" altLang="en-US" sz="2400">
              <a:latin typeface="Arial" panose="020B0604020202020204" pitchFamily="34" charset="0"/>
              <a:cs typeface="Arial" panose="020B0604020202020204" pitchFamily="34" charset="0"/>
            </a:endParaRPr>
          </a:p>
          <a:p>
            <a:pPr lvl="1" indent="457200"/>
            <a:endParaRPr lang="en-IN" altLang="en-US" sz="2400">
              <a:latin typeface="Arial" panose="020B0604020202020204" pitchFamily="34" charset="0"/>
              <a:cs typeface="Arial" panose="020B0604020202020204" pitchFamily="34" charset="0"/>
              <a:sym typeface="+mn-ea"/>
            </a:endParaRPr>
          </a:p>
          <a:p>
            <a:pPr indent="457200"/>
            <a:endParaRPr lang="en-IN" altLang="en-US" sz="2400">
              <a:latin typeface="Arial" panose="020B0604020202020204" pitchFamily="34" charset="0"/>
              <a:cs typeface="Arial" panose="020B0604020202020204" pitchFamily="34" charset="0"/>
            </a:endParaRPr>
          </a:p>
          <a:p>
            <a:pPr indent="457200"/>
            <a:endParaRPr lang="en-IN" altLang="en-US" sz="2400">
              <a:latin typeface="Arial" panose="020B0604020202020204" pitchFamily="34" charset="0"/>
              <a:cs typeface="Arial" panose="020B0604020202020204" pitchFamily="34" charset="0"/>
            </a:endParaRPr>
          </a:p>
          <a:p>
            <a:pPr indent="457200"/>
            <a:endParaRPr lang="en-IN" altLang="en-US" sz="2400">
              <a:latin typeface="Arial" panose="020B0604020202020204" pitchFamily="34" charset="0"/>
              <a:cs typeface="Arial" panose="020B0604020202020204" pitchFamily="34" charset="0"/>
            </a:endParaRPr>
          </a:p>
          <a:p>
            <a:pPr indent="457200"/>
            <a:endParaRPr lang="en-IN" altLang="en-US" sz="2400">
              <a:latin typeface="Arial" panose="020B0604020202020204" pitchFamily="34" charset="0"/>
              <a:cs typeface="Arial" panose="020B0604020202020204" pitchFamily="34" charset="0"/>
            </a:endParaRPr>
          </a:p>
          <a:p>
            <a:pPr indent="457200"/>
            <a:endParaRPr lang="en-IN" altLang="en-US" sz="2400">
              <a:latin typeface="Arial" panose="020B0604020202020204" pitchFamily="34" charset="0"/>
              <a:cs typeface="Arial" panose="020B0604020202020204" pitchFamily="34" charset="0"/>
            </a:endParaRPr>
          </a:p>
          <a:p>
            <a:pPr indent="457200"/>
            <a:endParaRPr lang="en-IN" altLang="en-US" sz="2400">
              <a:latin typeface="Arial" panose="020B060402020202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61975" y="474345"/>
            <a:ext cx="11021060" cy="6012815"/>
          </a:xfrm>
          <a:prstGeom prst="rect">
            <a:avLst/>
          </a:prstGeom>
          <a:noFill/>
        </p:spPr>
        <p:txBody>
          <a:bodyPr wrap="square" rtlCol="0" anchor="t">
            <a:noAutofit/>
          </a:bodyPr>
          <a:p>
            <a:pPr marL="0" lvl="1" indent="-403225"/>
            <a:r>
              <a:rPr lang="en-IN" altLang="en-US" sz="2400" b="1">
                <a:solidFill>
                  <a:srgbClr val="FF0000"/>
                </a:solidFill>
                <a:latin typeface="Arial" panose="020B0604020202020204" pitchFamily="34" charset="0"/>
                <a:cs typeface="Arial" panose="020B0604020202020204" pitchFamily="34" charset="0"/>
                <a:sym typeface="+mn-ea"/>
              </a:rPr>
              <a:t>Example -1 : Consider L = { a</a:t>
            </a:r>
            <a:r>
              <a:rPr lang="en-IN" altLang="en-US" sz="2400" b="1" baseline="30000">
                <a:solidFill>
                  <a:srgbClr val="FF0000"/>
                </a:solidFill>
                <a:latin typeface="Arial" panose="020B0604020202020204" pitchFamily="34" charset="0"/>
                <a:cs typeface="Arial" panose="020B0604020202020204" pitchFamily="34" charset="0"/>
                <a:sym typeface="+mn-ea"/>
              </a:rPr>
              <a:t>n </a:t>
            </a:r>
            <a:r>
              <a:rPr lang="en-IN" altLang="en-US" sz="2400" b="1">
                <a:solidFill>
                  <a:srgbClr val="FF0000"/>
                </a:solidFill>
                <a:latin typeface="Arial" panose="020B0604020202020204" pitchFamily="34" charset="0"/>
                <a:cs typeface="Arial" panose="020B0604020202020204" pitchFamily="34" charset="0"/>
                <a:sym typeface="+mn-ea"/>
              </a:rPr>
              <a:t> b</a:t>
            </a:r>
            <a:r>
              <a:rPr lang="en-IN" altLang="en-US" sz="2400" b="1" baseline="30000">
                <a:solidFill>
                  <a:srgbClr val="FF0000"/>
                </a:solidFill>
                <a:latin typeface="Arial" panose="020B0604020202020204" pitchFamily="34" charset="0"/>
                <a:cs typeface="Arial" panose="020B0604020202020204" pitchFamily="34" charset="0"/>
                <a:sym typeface="+mn-ea"/>
              </a:rPr>
              <a:t>n </a:t>
            </a:r>
            <a:r>
              <a:rPr lang="en-IN" altLang="en-US" sz="2400" b="1">
                <a:solidFill>
                  <a:srgbClr val="FF0000"/>
                </a:solidFill>
                <a:latin typeface="Arial" panose="020B0604020202020204" pitchFamily="34" charset="0"/>
                <a:cs typeface="Arial" panose="020B0604020202020204" pitchFamily="34" charset="0"/>
                <a:sym typeface="+mn-ea"/>
              </a:rPr>
              <a:t>| n&gt;=1 } Apply Pumping Lemma and prove that the Laguage is not Regular</a:t>
            </a:r>
            <a:endParaRPr lang="en-IN" altLang="en-US" sz="2400" b="1">
              <a:solidFill>
                <a:srgbClr val="FF0000"/>
              </a:solidFill>
              <a:latin typeface="Arial" panose="020B0604020202020204" pitchFamily="34" charset="0"/>
              <a:cs typeface="Arial" panose="020B0604020202020204" pitchFamily="34" charset="0"/>
            </a:endParaRPr>
          </a:p>
          <a:p>
            <a:pPr marL="299085" lvl="1" indent="-18415"/>
            <a:r>
              <a:rPr lang="en-IN" altLang="en-GB" sz="2400" b="1">
                <a:latin typeface="Arial" panose="020B0604020202020204" pitchFamily="34" charset="0"/>
                <a:cs typeface="Arial" panose="020B0604020202020204" pitchFamily="34" charset="0"/>
                <a:sym typeface="+mn-ea"/>
              </a:rPr>
              <a:t>Answer : </a:t>
            </a:r>
            <a:endParaRPr lang="en-GB" altLang="en-IN" sz="2400" b="1">
              <a:latin typeface="Arial" panose="020B0604020202020204" pitchFamily="34" charset="0"/>
              <a:cs typeface="Arial" panose="020B0604020202020204" pitchFamily="34" charset="0"/>
              <a:sym typeface="+mn-ea"/>
            </a:endParaRPr>
          </a:p>
          <a:p>
            <a:pPr marL="1317625" lvl="1" indent="-403225"/>
            <a:r>
              <a:rPr lang="en-GB" altLang="en-IN" sz="2400" b="1">
                <a:latin typeface="Arial" panose="020B0604020202020204" pitchFamily="34" charset="0"/>
                <a:cs typeface="Arial" panose="020B0604020202020204" pitchFamily="34" charset="0"/>
                <a:sym typeface="+mn-ea"/>
              </a:rPr>
              <a:t>1. Assume that the given </a:t>
            </a:r>
            <a:r>
              <a:rPr lang="en-GB" altLang="en-IN" sz="2400" b="1">
                <a:solidFill>
                  <a:srgbClr val="FF0000"/>
                </a:solidFill>
                <a:latin typeface="Arial" panose="020B0604020202020204" pitchFamily="34" charset="0"/>
                <a:cs typeface="Arial" panose="020B0604020202020204" pitchFamily="34" charset="0"/>
                <a:sym typeface="+mn-ea"/>
              </a:rPr>
              <a:t>Language L is Regular</a:t>
            </a:r>
            <a:r>
              <a:rPr lang="en-GB" altLang="en-IN" sz="2400" b="1">
                <a:latin typeface="Arial" panose="020B0604020202020204" pitchFamily="34" charset="0"/>
                <a:cs typeface="Arial" panose="020B0604020202020204" pitchFamily="34" charset="0"/>
                <a:sym typeface="+mn-ea"/>
              </a:rPr>
              <a:t> and </a:t>
            </a:r>
            <a:r>
              <a:rPr lang="en-GB" altLang="en-IN" sz="2400" b="1">
                <a:solidFill>
                  <a:srgbClr val="FF0000"/>
                </a:solidFill>
                <a:latin typeface="Arial" panose="020B0604020202020204" pitchFamily="34" charset="0"/>
                <a:cs typeface="Arial" panose="020B0604020202020204" pitchFamily="34" charset="0"/>
                <a:sym typeface="+mn-ea"/>
              </a:rPr>
              <a:t>‘n’ be the number of states</a:t>
            </a:r>
            <a:r>
              <a:rPr lang="en-GB" altLang="en-IN" sz="2400" b="1">
                <a:latin typeface="Arial" panose="020B0604020202020204" pitchFamily="34" charset="0"/>
                <a:cs typeface="Arial" panose="020B0604020202020204" pitchFamily="34" charset="0"/>
                <a:sym typeface="+mn-ea"/>
              </a:rPr>
              <a:t> present for DFA. </a:t>
            </a:r>
            <a:endParaRPr lang="en-GB" altLang="en-IN" sz="2400" b="1">
              <a:solidFill>
                <a:schemeClr val="tx1"/>
              </a:solidFill>
              <a:latin typeface="Arial" panose="020B0604020202020204" pitchFamily="34" charset="0"/>
              <a:cs typeface="Arial" panose="020B0604020202020204" pitchFamily="34" charset="0"/>
            </a:endParaRPr>
          </a:p>
          <a:p>
            <a:pPr marL="1317625" lvl="1" indent="-403225"/>
            <a:r>
              <a:rPr lang="en-GB" altLang="en-IN" sz="2400" b="1">
                <a:latin typeface="Arial" panose="020B0604020202020204" pitchFamily="34" charset="0"/>
                <a:cs typeface="Arial" panose="020B0604020202020204" pitchFamily="34" charset="0"/>
                <a:sym typeface="+mn-ea"/>
              </a:rPr>
              <a:t>2. Select the </a:t>
            </a:r>
            <a:r>
              <a:rPr lang="en-GB" altLang="en-IN" sz="2400" b="1">
                <a:solidFill>
                  <a:srgbClr val="0070C0"/>
                </a:solidFill>
                <a:latin typeface="Arial" panose="020B0604020202020204" pitchFamily="34" charset="0"/>
                <a:cs typeface="Arial" panose="020B0604020202020204" pitchFamily="34" charset="0"/>
                <a:sym typeface="+mn-ea"/>
              </a:rPr>
              <a:t>string ‘x’</a:t>
            </a:r>
            <a:r>
              <a:rPr lang="en-GB" altLang="en-IN" sz="2400" b="1">
                <a:latin typeface="Arial" panose="020B0604020202020204" pitchFamily="34" charset="0"/>
                <a:cs typeface="Arial" panose="020B0604020202020204" pitchFamily="34" charset="0"/>
                <a:sym typeface="+mn-ea"/>
              </a:rPr>
              <a:t>, such that </a:t>
            </a:r>
            <a:r>
              <a:rPr lang="en-GB" altLang="en-IN" sz="2400" b="1">
                <a:solidFill>
                  <a:srgbClr val="0070C0"/>
                </a:solidFill>
                <a:latin typeface="Arial" panose="020B0604020202020204" pitchFamily="34" charset="0"/>
                <a:cs typeface="Arial" panose="020B0604020202020204" pitchFamily="34" charset="0"/>
                <a:sym typeface="+mn-ea"/>
              </a:rPr>
              <a:t>| </a:t>
            </a:r>
            <a:r>
              <a:rPr lang="en-IN" altLang="en-GB" sz="2400" b="1">
                <a:solidFill>
                  <a:srgbClr val="0070C0"/>
                </a:solidFill>
                <a:latin typeface="Arial" panose="020B0604020202020204" pitchFamily="34" charset="0"/>
                <a:cs typeface="Arial" panose="020B0604020202020204" pitchFamily="34" charset="0"/>
                <a:sym typeface="+mn-ea"/>
              </a:rPr>
              <a:t>x | &gt;= n</a:t>
            </a:r>
            <a:r>
              <a:rPr lang="en-IN" altLang="en-GB" sz="2400" b="1">
                <a:latin typeface="Arial" panose="020B0604020202020204" pitchFamily="34" charset="0"/>
                <a:cs typeface="Arial" panose="020B0604020202020204" pitchFamily="34" charset="0"/>
                <a:sym typeface="+mn-ea"/>
              </a:rPr>
              <a:t>, for some </a:t>
            </a:r>
            <a:r>
              <a:rPr lang="en-IN" altLang="en-GB" sz="2400" b="1">
                <a:solidFill>
                  <a:srgbClr val="0070C0"/>
                </a:solidFill>
                <a:latin typeface="Arial" panose="020B0604020202020204" pitchFamily="34" charset="0"/>
                <a:cs typeface="Arial" panose="020B0604020202020204" pitchFamily="34" charset="0"/>
                <a:sym typeface="+mn-ea"/>
              </a:rPr>
              <a:t>positive value</a:t>
            </a:r>
            <a:r>
              <a:rPr lang="en-IN" altLang="en-GB" sz="2400" b="1">
                <a:latin typeface="Arial" panose="020B0604020202020204" pitchFamily="34" charset="0"/>
                <a:cs typeface="Arial" panose="020B0604020202020204" pitchFamily="34" charset="0"/>
                <a:sym typeface="+mn-ea"/>
              </a:rPr>
              <a:t> </a:t>
            </a:r>
            <a:r>
              <a:rPr lang="en-IN" altLang="en-GB" sz="2400" b="1">
                <a:solidFill>
                  <a:srgbClr val="0070C0"/>
                </a:solidFill>
                <a:latin typeface="Arial" panose="020B0604020202020204" pitchFamily="34" charset="0"/>
                <a:cs typeface="Arial" panose="020B0604020202020204" pitchFamily="34" charset="0"/>
                <a:sym typeface="+mn-ea"/>
              </a:rPr>
              <a:t>for ‘n’</a:t>
            </a:r>
            <a:r>
              <a:rPr lang="en-IN" altLang="en-GB" sz="2400" b="1">
                <a:latin typeface="Arial" panose="020B0604020202020204" pitchFamily="34" charset="0"/>
                <a:cs typeface="Arial" panose="020B0604020202020204" pitchFamily="34" charset="0"/>
                <a:sym typeface="+mn-ea"/>
              </a:rPr>
              <a:t>. In otherwords, </a:t>
            </a:r>
            <a:r>
              <a:rPr lang="en-IN" altLang="en-GB" sz="2400" b="1">
                <a:solidFill>
                  <a:srgbClr val="0070C0"/>
                </a:solidFill>
                <a:latin typeface="Arial" panose="020B0604020202020204" pitchFamily="34" charset="0"/>
                <a:cs typeface="Arial" panose="020B0604020202020204" pitchFamily="34" charset="0"/>
                <a:sym typeface="+mn-ea"/>
              </a:rPr>
              <a:t>|x|</a:t>
            </a:r>
            <a:r>
              <a:rPr lang="en-IN" altLang="en-GB" sz="2400" b="1">
                <a:latin typeface="Arial" panose="020B0604020202020204" pitchFamily="34" charset="0"/>
                <a:cs typeface="Arial" panose="020B0604020202020204" pitchFamily="34" charset="0"/>
                <a:sym typeface="+mn-ea"/>
              </a:rPr>
              <a:t> is </a:t>
            </a:r>
            <a:r>
              <a:rPr lang="en-IN" altLang="en-GB" sz="2400" b="1">
                <a:solidFill>
                  <a:srgbClr val="0070C0"/>
                </a:solidFill>
                <a:latin typeface="Arial" panose="020B0604020202020204" pitchFamily="34" charset="0"/>
                <a:cs typeface="Arial" panose="020B0604020202020204" pitchFamily="34" charset="0"/>
                <a:sym typeface="+mn-ea"/>
              </a:rPr>
              <a:t>as large as possible</a:t>
            </a:r>
            <a:r>
              <a:rPr lang="en-IN" altLang="en-GB" sz="2400" b="1">
                <a:latin typeface="Arial" panose="020B0604020202020204" pitchFamily="34" charset="0"/>
                <a:cs typeface="Arial" panose="020B0604020202020204" pitchFamily="34" charset="0"/>
                <a:sym typeface="+mn-ea"/>
              </a:rPr>
              <a:t> with respect to </a:t>
            </a:r>
            <a:r>
              <a:rPr lang="en-IN" altLang="en-GB" sz="2400" b="1">
                <a:solidFill>
                  <a:srgbClr val="0070C0"/>
                </a:solidFill>
                <a:latin typeface="Arial" panose="020B0604020202020204" pitchFamily="34" charset="0"/>
                <a:cs typeface="Arial" panose="020B0604020202020204" pitchFamily="34" charset="0"/>
                <a:sym typeface="+mn-ea"/>
              </a:rPr>
              <a:t>number of states ‘n’</a:t>
            </a:r>
            <a:r>
              <a:rPr lang="en-IN" altLang="en-GB" sz="2400" b="1">
                <a:solidFill>
                  <a:srgbClr val="FF0000"/>
                </a:solidFill>
                <a:latin typeface="Arial" panose="020B0604020202020204" pitchFamily="34" charset="0"/>
                <a:cs typeface="Arial" panose="020B0604020202020204" pitchFamily="34" charset="0"/>
                <a:sym typeface="+mn-ea"/>
              </a:rPr>
              <a:t>.</a:t>
            </a:r>
            <a:endParaRPr lang="en-IN" altLang="en-GB" sz="2400" b="1">
              <a:solidFill>
                <a:srgbClr val="FF0000"/>
              </a:solidFill>
              <a:latin typeface="Arial" panose="020B0604020202020204" pitchFamily="34" charset="0"/>
              <a:cs typeface="Arial" panose="020B0604020202020204" pitchFamily="34" charset="0"/>
              <a:sym typeface="+mn-ea"/>
            </a:endParaRPr>
          </a:p>
          <a:p>
            <a:pPr marL="2232025" lvl="3" indent="457200"/>
            <a:r>
              <a:rPr lang="en-IN" altLang="en-GB" sz="2400" b="1">
                <a:solidFill>
                  <a:srgbClr val="FF0000"/>
                </a:solidFill>
                <a:latin typeface="Arial" panose="020B0604020202020204" pitchFamily="34" charset="0"/>
                <a:cs typeface="Arial" panose="020B0604020202020204" pitchFamily="34" charset="0"/>
                <a:sym typeface="+mn-ea"/>
              </a:rPr>
              <a:t> x = a</a:t>
            </a:r>
            <a:r>
              <a:rPr lang="en-IN" altLang="en-GB" sz="2400" b="1" baseline="30000">
                <a:solidFill>
                  <a:srgbClr val="FF0000"/>
                </a:solidFill>
                <a:latin typeface="Arial" panose="020B0604020202020204" pitchFamily="34" charset="0"/>
                <a:cs typeface="Arial" panose="020B0604020202020204" pitchFamily="34" charset="0"/>
                <a:sym typeface="+mn-ea"/>
              </a:rPr>
              <a:t>n</a:t>
            </a:r>
            <a:r>
              <a:rPr lang="en-IN" altLang="en-GB" sz="2400" b="1">
                <a:solidFill>
                  <a:srgbClr val="FF0000"/>
                </a:solidFill>
                <a:latin typeface="Arial" panose="020B0604020202020204" pitchFamily="34" charset="0"/>
                <a:cs typeface="Arial" panose="020B0604020202020204" pitchFamily="34" charset="0"/>
                <a:sym typeface="+mn-ea"/>
              </a:rPr>
              <a:t> b</a:t>
            </a:r>
            <a:r>
              <a:rPr lang="en-IN" altLang="en-GB" sz="2400" b="1" baseline="30000">
                <a:solidFill>
                  <a:srgbClr val="FF0000"/>
                </a:solidFill>
                <a:latin typeface="Arial" panose="020B0604020202020204" pitchFamily="34" charset="0"/>
                <a:cs typeface="Arial" panose="020B0604020202020204" pitchFamily="34" charset="0"/>
                <a:sym typeface="+mn-ea"/>
              </a:rPr>
              <a:t>n</a:t>
            </a:r>
            <a:r>
              <a:rPr lang="en-IN" altLang="en-GB" sz="2400" b="1">
                <a:solidFill>
                  <a:srgbClr val="FF0000"/>
                </a:solidFill>
                <a:latin typeface="Arial" panose="020B0604020202020204" pitchFamily="34" charset="0"/>
                <a:cs typeface="Arial" panose="020B0604020202020204" pitchFamily="34" charset="0"/>
                <a:sym typeface="+mn-ea"/>
              </a:rPr>
              <a:t> and |x| = n+n = 2n &gt; n, the number of states</a:t>
            </a:r>
            <a:endParaRPr lang="en-IN" altLang="en-GB" sz="2400" b="1">
              <a:solidFill>
                <a:srgbClr val="FF0000"/>
              </a:solidFill>
              <a:latin typeface="Arial" panose="020B0604020202020204" pitchFamily="34" charset="0"/>
              <a:cs typeface="Arial" panose="020B0604020202020204" pitchFamily="34" charset="0"/>
              <a:sym typeface="+mn-ea"/>
            </a:endParaRPr>
          </a:p>
          <a:p>
            <a:pPr marL="2232025" lvl="3" indent="457200"/>
            <a:r>
              <a:rPr lang="en-IN" altLang="en-GB" sz="2400" b="1">
                <a:solidFill>
                  <a:srgbClr val="FF0000"/>
                </a:solidFill>
                <a:latin typeface="Arial" panose="020B0604020202020204" pitchFamily="34" charset="0"/>
                <a:cs typeface="Arial" panose="020B0604020202020204" pitchFamily="34" charset="0"/>
              </a:rPr>
              <a:t>    </a:t>
            </a:r>
            <a:endParaRPr lang="en-IN" altLang="en-GB" sz="2400" b="1">
              <a:solidFill>
                <a:srgbClr val="FF0000"/>
              </a:solidFill>
              <a:latin typeface="Arial" panose="020B0604020202020204" pitchFamily="34" charset="0"/>
              <a:cs typeface="Arial" panose="020B0604020202020204" pitchFamily="34" charset="0"/>
            </a:endParaRPr>
          </a:p>
          <a:p>
            <a:pPr marL="1317625" lvl="1" indent="-403225"/>
            <a:r>
              <a:rPr lang="en-GB" altLang="en-IN" sz="2400" b="1">
                <a:latin typeface="Arial" panose="020B0604020202020204" pitchFamily="34" charset="0"/>
                <a:cs typeface="Arial" panose="020B0604020202020204" pitchFamily="34" charset="0"/>
                <a:sym typeface="+mn-ea"/>
              </a:rPr>
              <a:t>3. </a:t>
            </a:r>
            <a:r>
              <a:rPr lang="en-GB" altLang="en-IN" sz="2400" b="1">
                <a:solidFill>
                  <a:srgbClr val="FF0000"/>
                </a:solidFill>
                <a:latin typeface="Arial" panose="020B0604020202020204" pitchFamily="34" charset="0"/>
                <a:cs typeface="Arial" panose="020B0604020202020204" pitchFamily="34" charset="0"/>
                <a:sym typeface="+mn-ea"/>
              </a:rPr>
              <a:t>Divide</a:t>
            </a:r>
            <a:r>
              <a:rPr lang="en-GB" altLang="en-IN" sz="2400" b="1">
                <a:latin typeface="Arial" panose="020B0604020202020204" pitchFamily="34" charset="0"/>
                <a:cs typeface="Arial" panose="020B0604020202020204" pitchFamily="34" charset="0"/>
                <a:sym typeface="+mn-ea"/>
              </a:rPr>
              <a:t> the </a:t>
            </a:r>
            <a:r>
              <a:rPr lang="en-GB" altLang="en-IN" sz="2400" b="1">
                <a:solidFill>
                  <a:srgbClr val="FF0000"/>
                </a:solidFill>
                <a:latin typeface="Arial" panose="020B0604020202020204" pitchFamily="34" charset="0"/>
                <a:cs typeface="Arial" panose="020B0604020202020204" pitchFamily="34" charset="0"/>
                <a:sym typeface="+mn-ea"/>
              </a:rPr>
              <a:t>string x</a:t>
            </a:r>
            <a:r>
              <a:rPr lang="en-IN" altLang="en-GB" sz="2400" b="1">
                <a:solidFill>
                  <a:srgbClr val="FF0000"/>
                </a:solidFill>
                <a:latin typeface="Arial" panose="020B0604020202020204" pitchFamily="34" charset="0"/>
                <a:cs typeface="Arial" panose="020B0604020202020204" pitchFamily="34" charset="0"/>
                <a:sym typeface="+mn-ea"/>
              </a:rPr>
              <a:t> </a:t>
            </a:r>
            <a:r>
              <a:rPr lang="en-GB" altLang="en-IN" sz="2400" b="1">
                <a:solidFill>
                  <a:srgbClr val="FF0000"/>
                </a:solidFill>
                <a:latin typeface="Arial" panose="020B0604020202020204" pitchFamily="34" charset="0"/>
                <a:cs typeface="Arial" panose="020B0604020202020204" pitchFamily="34" charset="0"/>
                <a:sym typeface="+mn-ea"/>
              </a:rPr>
              <a:t> </a:t>
            </a:r>
            <a:r>
              <a:rPr lang="en-GB" altLang="en-IN" sz="2400" b="1">
                <a:latin typeface="Arial" panose="020B0604020202020204" pitchFamily="34" charset="0"/>
                <a:cs typeface="Arial" panose="020B0604020202020204" pitchFamily="34" charset="0"/>
                <a:sym typeface="+mn-ea"/>
              </a:rPr>
              <a:t>into </a:t>
            </a:r>
            <a:r>
              <a:rPr lang="en-GB" altLang="en-IN" sz="2400" b="1">
                <a:solidFill>
                  <a:srgbClr val="FF0000"/>
                </a:solidFill>
                <a:latin typeface="Arial" panose="020B0604020202020204" pitchFamily="34" charset="0"/>
                <a:cs typeface="Arial" panose="020B0604020202020204" pitchFamily="34" charset="0"/>
                <a:sym typeface="+mn-ea"/>
              </a:rPr>
              <a:t>three substrings</a:t>
            </a:r>
            <a:r>
              <a:rPr lang="en-GB" altLang="en-IN" sz="2400" b="1">
                <a:latin typeface="Arial" panose="020B0604020202020204" pitchFamily="34" charset="0"/>
                <a:cs typeface="Arial" panose="020B0604020202020204" pitchFamily="34" charset="0"/>
                <a:sym typeface="+mn-ea"/>
              </a:rPr>
              <a:t> namely, </a:t>
            </a:r>
            <a:r>
              <a:rPr lang="en-GB" altLang="en-IN" sz="2400" b="1">
                <a:solidFill>
                  <a:srgbClr val="FF0000"/>
                </a:solidFill>
                <a:latin typeface="Arial" panose="020B0604020202020204" pitchFamily="34" charset="0"/>
                <a:cs typeface="Arial" panose="020B0604020202020204" pitchFamily="34" charset="0"/>
                <a:sym typeface="+mn-ea"/>
              </a:rPr>
              <a:t>u, v, and w,</a:t>
            </a:r>
            <a:r>
              <a:rPr lang="en-IN" altLang="en-GB" sz="2400" b="1">
                <a:solidFill>
                  <a:srgbClr val="FF0000"/>
                </a:solidFill>
                <a:latin typeface="Arial" panose="020B0604020202020204" pitchFamily="34" charset="0"/>
                <a:cs typeface="Arial" panose="020B0604020202020204" pitchFamily="34" charset="0"/>
                <a:sym typeface="+mn-ea"/>
              </a:rPr>
              <a:t> i.e. x=uvw,</a:t>
            </a:r>
            <a:r>
              <a:rPr lang="en-GB" altLang="en-IN" sz="2400" b="1">
                <a:latin typeface="Arial" panose="020B0604020202020204" pitchFamily="34" charset="0"/>
                <a:cs typeface="Arial" panose="020B0604020202020204" pitchFamily="34" charset="0"/>
                <a:sym typeface="+mn-ea"/>
              </a:rPr>
              <a:t>  such that </a:t>
            </a:r>
            <a:r>
              <a:rPr lang="en-GB" altLang="en-IN" sz="2400" b="1">
                <a:solidFill>
                  <a:srgbClr val="FF0000"/>
                </a:solidFill>
                <a:latin typeface="Arial" panose="020B0604020202020204" pitchFamily="34" charset="0"/>
                <a:cs typeface="Arial" panose="020B0604020202020204" pitchFamily="34" charset="0"/>
                <a:sym typeface="+mn-ea"/>
              </a:rPr>
              <a:t>|uv| &lt;= n</a:t>
            </a:r>
            <a:r>
              <a:rPr lang="en-GB" altLang="en-IN" sz="2400" b="1">
                <a:latin typeface="Arial" panose="020B0604020202020204" pitchFamily="34" charset="0"/>
                <a:cs typeface="Arial" panose="020B0604020202020204" pitchFamily="34" charset="0"/>
                <a:sym typeface="+mn-ea"/>
              </a:rPr>
              <a:t> and </a:t>
            </a:r>
            <a:r>
              <a:rPr lang="en-GB" altLang="en-IN" sz="2400" b="1">
                <a:solidFill>
                  <a:srgbClr val="FF0000"/>
                </a:solidFill>
                <a:latin typeface="Arial" panose="020B0604020202020204" pitchFamily="34" charset="0"/>
                <a:cs typeface="Arial" panose="020B0604020202020204" pitchFamily="34" charset="0"/>
                <a:sym typeface="+mn-ea"/>
              </a:rPr>
              <a:t>|v| &gt;=1.</a:t>
            </a:r>
            <a:endParaRPr lang="en-GB" altLang="en-IN" sz="2400" b="1">
              <a:solidFill>
                <a:srgbClr val="FF0000"/>
              </a:solidFill>
              <a:latin typeface="Arial" panose="020B0604020202020204" pitchFamily="34" charset="0"/>
              <a:cs typeface="Arial" panose="020B0604020202020204" pitchFamily="34" charset="0"/>
              <a:sym typeface="+mn-ea"/>
            </a:endParaRPr>
          </a:p>
          <a:p>
            <a:pPr marL="1317625" lvl="1" indent="-403225"/>
            <a:r>
              <a:rPr lang="en-IN" altLang="en-GB" sz="2400" b="1">
                <a:solidFill>
                  <a:srgbClr val="FF0000"/>
                </a:solidFill>
                <a:latin typeface="Arial" panose="020B0604020202020204" pitchFamily="34" charset="0"/>
                <a:cs typeface="Arial" panose="020B0604020202020204" pitchFamily="34" charset="0"/>
                <a:sym typeface="+mn-ea"/>
              </a:rPr>
              <a:t>        i.e x =     a</a:t>
            </a:r>
            <a:r>
              <a:rPr lang="en-IN" altLang="en-GB" sz="2400" b="1" baseline="30000">
                <a:solidFill>
                  <a:srgbClr val="FF0000"/>
                </a:solidFill>
                <a:latin typeface="Arial" panose="020B0604020202020204" pitchFamily="34" charset="0"/>
                <a:cs typeface="Arial" panose="020B0604020202020204" pitchFamily="34" charset="0"/>
                <a:sym typeface="+mn-ea"/>
              </a:rPr>
              <a:t>n-1</a:t>
            </a:r>
            <a:r>
              <a:rPr lang="en-IN" altLang="en-GB" sz="2400" b="1">
                <a:solidFill>
                  <a:srgbClr val="FF0000"/>
                </a:solidFill>
                <a:latin typeface="Arial" panose="020B0604020202020204" pitchFamily="34" charset="0"/>
                <a:cs typeface="Arial" panose="020B0604020202020204" pitchFamily="34" charset="0"/>
                <a:sym typeface="+mn-ea"/>
              </a:rPr>
              <a:t>     a       b</a:t>
            </a:r>
            <a:r>
              <a:rPr lang="en-IN" altLang="en-GB" sz="2400" b="1" baseline="30000">
                <a:solidFill>
                  <a:srgbClr val="FF0000"/>
                </a:solidFill>
                <a:latin typeface="Arial" panose="020B0604020202020204" pitchFamily="34" charset="0"/>
                <a:cs typeface="Arial" panose="020B0604020202020204" pitchFamily="34" charset="0"/>
                <a:sym typeface="+mn-ea"/>
              </a:rPr>
              <a:t>n</a:t>
            </a:r>
            <a:r>
              <a:rPr lang="en-IN" altLang="en-GB" sz="2400" b="1">
                <a:solidFill>
                  <a:srgbClr val="FF0000"/>
                </a:solidFill>
                <a:latin typeface="Arial" panose="020B0604020202020204" pitchFamily="34" charset="0"/>
                <a:cs typeface="Arial" panose="020B0604020202020204" pitchFamily="34" charset="0"/>
                <a:sym typeface="+mn-ea"/>
              </a:rPr>
              <a:t> </a:t>
            </a:r>
            <a:endParaRPr lang="en-IN" altLang="en-GB" sz="2400" b="1">
              <a:solidFill>
                <a:srgbClr val="FF0000"/>
              </a:solidFill>
              <a:latin typeface="Arial" panose="020B0604020202020204" pitchFamily="34" charset="0"/>
              <a:cs typeface="Arial" panose="020B0604020202020204" pitchFamily="34" charset="0"/>
              <a:sym typeface="+mn-ea"/>
            </a:endParaRPr>
          </a:p>
          <a:p>
            <a:pPr marL="1317625" lvl="1" indent="-403225"/>
            <a:r>
              <a:rPr lang="en-IN" altLang="en-GB" sz="2400" b="1">
                <a:solidFill>
                  <a:srgbClr val="FF0000"/>
                </a:solidFill>
                <a:latin typeface="Arial" panose="020B0604020202020204" pitchFamily="34" charset="0"/>
                <a:cs typeface="Arial" panose="020B0604020202020204" pitchFamily="34" charset="0"/>
              </a:rPr>
              <a:t>                   </a:t>
            </a:r>
            <a:r>
              <a:rPr lang="en-IN" altLang="en-GB" sz="2400" b="1">
                <a:solidFill>
                  <a:srgbClr val="FF0000"/>
                </a:solidFill>
                <a:latin typeface="Arial" panose="020B0604020202020204" pitchFamily="34" charset="0"/>
                <a:cs typeface="Arial" panose="020B0604020202020204" pitchFamily="34" charset="0"/>
                <a:sym typeface="+mn-ea"/>
              </a:rPr>
              <a:t>|←u→| | v | </a:t>
            </a:r>
            <a:r>
              <a:rPr lang="en-IN" altLang="en-GB" sz="2400" b="1">
                <a:solidFill>
                  <a:srgbClr val="FF0000"/>
                </a:solidFill>
                <a:latin typeface="Arial" panose="020B0604020202020204" pitchFamily="34" charset="0"/>
                <a:cs typeface="Arial" panose="020B0604020202020204" pitchFamily="34" charset="0"/>
                <a:sym typeface="+mn-ea"/>
              </a:rPr>
              <a:t>|←w→|  </a:t>
            </a:r>
            <a:r>
              <a:rPr lang="en-IN" altLang="en-GB" sz="2400" b="1">
                <a:solidFill>
                  <a:srgbClr val="FF0000"/>
                </a:solidFill>
                <a:latin typeface="Arial" panose="020B0604020202020204" pitchFamily="34" charset="0"/>
                <a:cs typeface="Arial" panose="020B0604020202020204" pitchFamily="34" charset="0"/>
              </a:rPr>
              <a:t>   </a:t>
            </a:r>
            <a:r>
              <a:rPr lang="en-GB" altLang="en-IN" sz="2400" b="1">
                <a:latin typeface="Arial" panose="020B0604020202020204" pitchFamily="34" charset="0"/>
                <a:cs typeface="Arial" panose="020B0604020202020204" pitchFamily="34" charset="0"/>
              </a:rPr>
              <a:t>where</a:t>
            </a:r>
            <a:r>
              <a:rPr lang="en-IN" altLang="en-GB" sz="2400" b="1">
                <a:solidFill>
                  <a:srgbClr val="FF0000"/>
                </a:solidFill>
                <a:latin typeface="Arial" panose="020B0604020202020204" pitchFamily="34" charset="0"/>
                <a:cs typeface="Arial" panose="020B0604020202020204" pitchFamily="34" charset="0"/>
              </a:rPr>
              <a:t> |u| = n-1 and | v | =1</a:t>
            </a:r>
            <a:endParaRPr lang="en-IN" altLang="en-GB" sz="2400" b="1">
              <a:solidFill>
                <a:srgbClr val="FF0000"/>
              </a:solidFill>
              <a:latin typeface="Arial" panose="020B0604020202020204" pitchFamily="34" charset="0"/>
              <a:cs typeface="Arial" panose="020B0604020202020204" pitchFamily="34" charset="0"/>
            </a:endParaRPr>
          </a:p>
          <a:p>
            <a:pPr marL="1317625" lvl="1" indent="-403225"/>
            <a:r>
              <a:rPr lang="en-IN" altLang="en-GB" sz="2400" b="1">
                <a:solidFill>
                  <a:srgbClr val="FF0000"/>
                </a:solidFill>
                <a:latin typeface="Arial" panose="020B0604020202020204" pitchFamily="34" charset="0"/>
                <a:cs typeface="Arial" panose="020B0604020202020204" pitchFamily="34" charset="0"/>
              </a:rPr>
              <a:t>                                                     </a:t>
            </a:r>
            <a:r>
              <a:rPr lang="en-GB" altLang="en-IN" sz="2400" b="1">
                <a:latin typeface="Arial" panose="020B0604020202020204" pitchFamily="34" charset="0"/>
                <a:cs typeface="Arial" panose="020B0604020202020204" pitchFamily="34" charset="0"/>
              </a:rPr>
              <a:t> therefore</a:t>
            </a:r>
            <a:r>
              <a:rPr lang="en-IN" altLang="en-GB" sz="2400" b="1">
                <a:solidFill>
                  <a:srgbClr val="FF0000"/>
                </a:solidFill>
                <a:latin typeface="Arial" panose="020B0604020202020204" pitchFamily="34" charset="0"/>
                <a:cs typeface="Arial" panose="020B0604020202020204" pitchFamily="34" charset="0"/>
              </a:rPr>
              <a:t> | uv | = n-1+1 = n</a:t>
            </a:r>
            <a:endParaRPr lang="en-GB" altLang="en-IN" sz="2400" b="1">
              <a:solidFill>
                <a:srgbClr val="FF0000"/>
              </a:solidFill>
              <a:latin typeface="Arial" panose="020B0604020202020204" pitchFamily="34" charset="0"/>
              <a:cs typeface="Arial" panose="020B0604020202020204" pitchFamily="34" charset="0"/>
            </a:endParaRPr>
          </a:p>
          <a:p>
            <a:r>
              <a:rPr lang="en-IN" altLang="en-GB" sz="2400" b="1">
                <a:solidFill>
                  <a:schemeClr val="tx1"/>
                </a:solidFill>
                <a:latin typeface="Arial" panose="020B0604020202020204" pitchFamily="34" charset="0"/>
                <a:cs typeface="Arial" panose="020B0604020202020204" pitchFamily="34" charset="0"/>
              </a:rPr>
              <a:t>                                                                </a:t>
            </a:r>
            <a:endParaRPr lang="en-IN" altLang="en-GB" sz="2400" b="1">
              <a:solidFill>
                <a:schemeClr val="tx1"/>
              </a:solidFill>
              <a:latin typeface="Arial" panose="020B0604020202020204" pitchFamily="34" charset="0"/>
              <a:cs typeface="Arial" panose="020B0604020202020204" pitchFamily="34" charset="0"/>
            </a:endParaRPr>
          </a:p>
        </p:txBody>
      </p:sp>
      <p:sp>
        <p:nvSpPr>
          <p:cNvPr id="4" name="Text Box 2"/>
          <p:cNvSpPr txBox="1">
            <a:spLocks noChangeArrowheads="1"/>
          </p:cNvSpPr>
          <p:nvPr/>
        </p:nvSpPr>
        <p:spPr bwMode="auto">
          <a:xfrm>
            <a:off x="3142533" y="4291935"/>
            <a:ext cx="3309650" cy="341660"/>
          </a:xfrm>
          <a:prstGeom prst="rect">
            <a:avLst/>
          </a:prstGeom>
          <a:noFill/>
          <a:ln w="9525">
            <a:noFill/>
            <a:miter lim="800000"/>
          </a:ln>
        </p:spPr>
        <p:txBody>
          <a:bodyPr rot="0" vert="horz" wrap="square" lIns="91440" tIns="45720" rIns="91440" bIns="45720" anchor="t" anchorCtr="0">
            <a:noAutofit/>
          </a:bodyPr>
          <a:lstStyle/>
          <a:p>
            <a:pPr>
              <a:lnSpc>
                <a:spcPct val="108000"/>
              </a:lnSpc>
              <a:spcAft>
                <a:spcPts val="800"/>
              </a:spcAft>
            </a:pPr>
            <a:r>
              <a:rPr lang="en-US" altLang="zh-CN" sz="1100" kern="100">
                <a:latin typeface="Calibri" panose="020F0502020204030204"/>
                <a:ea typeface="Calibri" panose="020F0502020204030204"/>
                <a:cs typeface="Times New Roman" panose="02020603050405020304"/>
                <a:sym typeface="Times New Roman" panose="02020603050405020304"/>
              </a:rPr>
              <a:t>|             u               |             v             |             w             |</a:t>
            </a:r>
            <a:endParaRPr lang="en-US" altLang="zh-CN" sz="1100" kern="100">
              <a:latin typeface="Calibri" panose="020F0502020204030204"/>
              <a:ea typeface="Calibri" panose="020F0502020204030204"/>
              <a:cs typeface="Times New Roman" panose="02020603050405020304"/>
              <a:sym typeface="Times New Roman" panose="02020603050405020304"/>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58190" y="1536700"/>
            <a:ext cx="10644505" cy="4604385"/>
          </a:xfrm>
          <a:prstGeom prst="rect">
            <a:avLst/>
          </a:prstGeom>
          <a:noFill/>
        </p:spPr>
        <p:txBody>
          <a:bodyPr wrap="square" rtlCol="0" anchor="t">
            <a:noAutofit/>
          </a:bodyPr>
          <a:p>
            <a:pPr marL="1317625" lvl="1" indent="-403225"/>
            <a:r>
              <a:rPr lang="en-IN" altLang="en-GB" sz="2400" b="1">
                <a:latin typeface="Arial" panose="020B0604020202020204" pitchFamily="34" charset="0"/>
                <a:cs typeface="Arial" panose="020B0604020202020204" pitchFamily="34" charset="0"/>
                <a:sym typeface="+mn-ea"/>
              </a:rPr>
              <a:t>4. Find </a:t>
            </a:r>
            <a:r>
              <a:rPr lang="en-IN" altLang="en-GB" sz="2400" b="1">
                <a:solidFill>
                  <a:srgbClr val="0070C0"/>
                </a:solidFill>
                <a:latin typeface="Arial" panose="020B0604020202020204" pitchFamily="34" charset="0"/>
                <a:cs typeface="Arial" panose="020B0604020202020204" pitchFamily="34" charset="0"/>
                <a:sym typeface="+mn-ea"/>
              </a:rPr>
              <a:t>any value of i </a:t>
            </a:r>
            <a:r>
              <a:rPr lang="en-IN" altLang="en-GB" sz="2400" b="1">
                <a:solidFill>
                  <a:schemeClr val="tx1"/>
                </a:solidFill>
                <a:latin typeface="Arial" panose="020B0604020202020204" pitchFamily="34" charset="0"/>
                <a:cs typeface="Arial" panose="020B0604020202020204" pitchFamily="34" charset="0"/>
                <a:sym typeface="+mn-ea"/>
              </a:rPr>
              <a:t>and prove</a:t>
            </a:r>
            <a:r>
              <a:rPr lang="en-IN" altLang="en-GB" sz="2400" b="1">
                <a:solidFill>
                  <a:srgbClr val="0070C0"/>
                </a:solidFill>
                <a:latin typeface="Arial" panose="020B0604020202020204" pitchFamily="34" charset="0"/>
                <a:cs typeface="Arial" panose="020B0604020202020204" pitchFamily="34" charset="0"/>
                <a:sym typeface="+mn-ea"/>
              </a:rPr>
              <a:t> </a:t>
            </a:r>
            <a:r>
              <a:rPr lang="en-IN" altLang="en-GB" sz="2400" b="1">
                <a:latin typeface="Arial" panose="020B0604020202020204" pitchFamily="34" charset="0"/>
                <a:cs typeface="Arial" panose="020B0604020202020204" pitchFamily="34" charset="0"/>
                <a:sym typeface="+mn-ea"/>
              </a:rPr>
              <a:t> that </a:t>
            </a:r>
            <a:r>
              <a:rPr lang="en-IN" altLang="en-GB" sz="2400" b="1">
                <a:solidFill>
                  <a:srgbClr val="0070C0"/>
                </a:solidFill>
                <a:latin typeface="Arial" panose="020B0604020202020204" pitchFamily="34" charset="0"/>
                <a:cs typeface="Arial" panose="020B0604020202020204" pitchFamily="34" charset="0"/>
                <a:sym typeface="+mn-ea"/>
              </a:rPr>
              <a:t>x=uviw ∉L</a:t>
            </a:r>
            <a:r>
              <a:rPr lang="en-IN" altLang="en-GB" sz="2400" b="1">
                <a:latin typeface="Arial" panose="020B0604020202020204" pitchFamily="34" charset="0"/>
                <a:cs typeface="Arial" panose="020B0604020202020204" pitchFamily="34" charset="0"/>
                <a:sym typeface="+mn-ea"/>
              </a:rPr>
              <a:t>. According to </a:t>
            </a:r>
            <a:r>
              <a:rPr lang="en-IN" altLang="en-GB" sz="2400" b="1">
                <a:solidFill>
                  <a:srgbClr val="0070C0"/>
                </a:solidFill>
                <a:latin typeface="Arial" panose="020B0604020202020204" pitchFamily="34" charset="0"/>
                <a:cs typeface="Arial" panose="020B0604020202020204" pitchFamily="34" charset="0"/>
                <a:sym typeface="+mn-ea"/>
              </a:rPr>
              <a:t>Pumping Lemma x=uv</a:t>
            </a:r>
            <a:r>
              <a:rPr lang="en-IN" altLang="en-GB" sz="2400" b="1" baseline="30000">
                <a:solidFill>
                  <a:srgbClr val="0070C0"/>
                </a:solidFill>
                <a:latin typeface="Arial" panose="020B0604020202020204" pitchFamily="34" charset="0"/>
                <a:cs typeface="Arial" panose="020B0604020202020204" pitchFamily="34" charset="0"/>
                <a:sym typeface="+mn-ea"/>
              </a:rPr>
              <a:t>i</a:t>
            </a:r>
            <a:r>
              <a:rPr lang="en-IN" altLang="en-GB" sz="2400" b="1">
                <a:solidFill>
                  <a:srgbClr val="0070C0"/>
                </a:solidFill>
                <a:latin typeface="Arial" panose="020B0604020202020204" pitchFamily="34" charset="0"/>
                <a:cs typeface="Arial" panose="020B0604020202020204" pitchFamily="34" charset="0"/>
                <a:sym typeface="+mn-ea"/>
              </a:rPr>
              <a:t>w € L</a:t>
            </a:r>
            <a:r>
              <a:rPr lang="en-IN" altLang="en-GB" sz="2400" b="1">
                <a:latin typeface="Arial" panose="020B0604020202020204" pitchFamily="34" charset="0"/>
                <a:cs typeface="Arial" panose="020B0604020202020204" pitchFamily="34" charset="0"/>
                <a:sym typeface="+mn-ea"/>
              </a:rPr>
              <a:t>, the result obtained is contradiction to the  assumption that the </a:t>
            </a:r>
            <a:r>
              <a:rPr lang="en-IN" altLang="en-GB" sz="2400" b="1">
                <a:solidFill>
                  <a:srgbClr val="0070C0"/>
                </a:solidFill>
                <a:latin typeface="Arial" panose="020B0604020202020204" pitchFamily="34" charset="0"/>
                <a:cs typeface="Arial" panose="020B0604020202020204" pitchFamily="34" charset="0"/>
                <a:sym typeface="+mn-ea"/>
              </a:rPr>
              <a:t>given Language L is Regular</a:t>
            </a:r>
            <a:r>
              <a:rPr lang="en-IN" altLang="en-GB" sz="2400" b="1">
                <a:latin typeface="Arial" panose="020B0604020202020204" pitchFamily="34" charset="0"/>
                <a:cs typeface="Arial" panose="020B0604020202020204" pitchFamily="34" charset="0"/>
                <a:sym typeface="+mn-ea"/>
              </a:rPr>
              <a:t>, therefore the </a:t>
            </a:r>
            <a:r>
              <a:rPr lang="en-IN" altLang="en-GB" sz="2400" b="1">
                <a:solidFill>
                  <a:srgbClr val="0070C0"/>
                </a:solidFill>
                <a:latin typeface="Arial" panose="020B0604020202020204" pitchFamily="34" charset="0"/>
                <a:cs typeface="Arial" panose="020B0604020202020204" pitchFamily="34" charset="0"/>
                <a:sym typeface="+mn-ea"/>
              </a:rPr>
              <a:t>language L is NOT REGULAR</a:t>
            </a:r>
            <a:r>
              <a:rPr lang="en-IN" altLang="en-GB" sz="2400" b="1">
                <a:latin typeface="Arial" panose="020B0604020202020204" pitchFamily="34" charset="0"/>
                <a:cs typeface="Arial" panose="020B0604020202020204" pitchFamily="34" charset="0"/>
                <a:sym typeface="+mn-ea"/>
              </a:rPr>
              <a:t>.</a:t>
            </a:r>
            <a:endParaRPr lang="en-IN" altLang="en-GB" sz="2400" b="1">
              <a:latin typeface="Arial" panose="020B0604020202020204" pitchFamily="34" charset="0"/>
              <a:cs typeface="Arial" panose="020B0604020202020204" pitchFamily="34" charset="0"/>
              <a:sym typeface="+mn-ea"/>
            </a:endParaRPr>
          </a:p>
          <a:p>
            <a:pPr marL="1317625" lvl="1" indent="-403225"/>
            <a:r>
              <a:rPr lang="en-IN" altLang="en-GB" sz="2400" b="1">
                <a:latin typeface="Arial" panose="020B0604020202020204" pitchFamily="34" charset="0"/>
                <a:cs typeface="Arial" panose="020B0604020202020204" pitchFamily="34" charset="0"/>
                <a:sym typeface="+mn-ea"/>
              </a:rPr>
              <a:t>     For i = 0, the v does not exists </a:t>
            </a:r>
            <a:endParaRPr lang="en-IN" altLang="en-GB" sz="2400" b="1">
              <a:latin typeface="Arial" panose="020B0604020202020204" pitchFamily="34" charset="0"/>
              <a:cs typeface="Arial" panose="020B0604020202020204" pitchFamily="34" charset="0"/>
              <a:sym typeface="+mn-ea"/>
            </a:endParaRPr>
          </a:p>
          <a:p>
            <a:pPr marL="1317625" lvl="1" indent="-403225"/>
            <a:r>
              <a:rPr lang="en-IN" altLang="en-GB" sz="2400" b="1">
                <a:latin typeface="Arial" panose="020B0604020202020204" pitchFamily="34" charset="0"/>
                <a:cs typeface="Arial" panose="020B0604020202020204" pitchFamily="34" charset="0"/>
                <a:sym typeface="+mn-ea"/>
              </a:rPr>
              <a:t>     i.e. </a:t>
            </a:r>
            <a:r>
              <a:rPr lang="en-IN" altLang="en-GB" sz="2400" b="1">
                <a:solidFill>
                  <a:srgbClr val="FF0000"/>
                </a:solidFill>
                <a:latin typeface="Arial" panose="020B0604020202020204" pitchFamily="34" charset="0"/>
                <a:cs typeface="Arial" panose="020B0604020202020204" pitchFamily="34" charset="0"/>
                <a:sym typeface="+mn-ea"/>
              </a:rPr>
              <a:t>x =  uv</a:t>
            </a:r>
            <a:r>
              <a:rPr lang="en-IN" altLang="en-GB" sz="2400" b="1" baseline="30000">
                <a:solidFill>
                  <a:srgbClr val="FF0000"/>
                </a:solidFill>
                <a:latin typeface="Arial" panose="020B0604020202020204" pitchFamily="34" charset="0"/>
                <a:cs typeface="Arial" panose="020B0604020202020204" pitchFamily="34" charset="0"/>
                <a:sym typeface="+mn-ea"/>
              </a:rPr>
              <a:t>i</a:t>
            </a:r>
            <a:r>
              <a:rPr lang="en-IN" altLang="en-GB" sz="2400" b="1">
                <a:solidFill>
                  <a:srgbClr val="FF0000"/>
                </a:solidFill>
                <a:latin typeface="Arial" panose="020B0604020202020204" pitchFamily="34" charset="0"/>
                <a:cs typeface="Arial" panose="020B0604020202020204" pitchFamily="34" charset="0"/>
                <a:sym typeface="+mn-ea"/>
              </a:rPr>
              <a:t>w </a:t>
            </a:r>
            <a:endParaRPr lang="en-IN" altLang="en-GB" sz="2400" b="1">
              <a:solidFill>
                <a:srgbClr val="FF0000"/>
              </a:solidFill>
              <a:latin typeface="Arial" panose="020B0604020202020204" pitchFamily="34" charset="0"/>
              <a:cs typeface="Arial" panose="020B0604020202020204" pitchFamily="34" charset="0"/>
              <a:sym typeface="+mn-ea"/>
            </a:endParaRPr>
          </a:p>
          <a:p>
            <a:pPr marL="1317625" lvl="1" indent="-403225"/>
            <a:r>
              <a:rPr lang="en-IN" altLang="en-GB" sz="2400" b="1">
                <a:solidFill>
                  <a:srgbClr val="FF0000"/>
                </a:solidFill>
                <a:latin typeface="Arial" panose="020B0604020202020204" pitchFamily="34" charset="0"/>
                <a:cs typeface="Arial" panose="020B0604020202020204" pitchFamily="34" charset="0"/>
                <a:sym typeface="+mn-ea"/>
              </a:rPr>
              <a:t>              =  uv</a:t>
            </a:r>
            <a:r>
              <a:rPr lang="en-IN" altLang="en-GB" sz="2400" b="1" baseline="30000">
                <a:solidFill>
                  <a:srgbClr val="FF0000"/>
                </a:solidFill>
                <a:latin typeface="Arial" panose="020B0604020202020204" pitchFamily="34" charset="0"/>
                <a:cs typeface="Arial" panose="020B0604020202020204" pitchFamily="34" charset="0"/>
                <a:sym typeface="+mn-ea"/>
              </a:rPr>
              <a:t>0</a:t>
            </a:r>
            <a:r>
              <a:rPr lang="en-IN" altLang="en-GB" sz="2400" b="1">
                <a:solidFill>
                  <a:srgbClr val="FF0000"/>
                </a:solidFill>
                <a:latin typeface="Arial" panose="020B0604020202020204" pitchFamily="34" charset="0"/>
                <a:cs typeface="Arial" panose="020B0604020202020204" pitchFamily="34" charset="0"/>
                <a:sym typeface="+mn-ea"/>
              </a:rPr>
              <a:t>w  </a:t>
            </a:r>
            <a:endParaRPr lang="en-IN" altLang="en-GB" sz="2400" b="1">
              <a:solidFill>
                <a:srgbClr val="FF0000"/>
              </a:solidFill>
              <a:latin typeface="Arial" panose="020B0604020202020204" pitchFamily="34" charset="0"/>
              <a:cs typeface="Arial" panose="020B0604020202020204" pitchFamily="34" charset="0"/>
              <a:sym typeface="+mn-ea"/>
            </a:endParaRPr>
          </a:p>
          <a:p>
            <a:pPr marL="1317625" lvl="1" indent="-403225"/>
            <a:r>
              <a:rPr lang="en-IN" altLang="en-GB" sz="2400" b="1">
                <a:solidFill>
                  <a:srgbClr val="FF0000"/>
                </a:solidFill>
                <a:latin typeface="Arial" panose="020B0604020202020204" pitchFamily="34" charset="0"/>
                <a:cs typeface="Arial" panose="020B0604020202020204" pitchFamily="34" charset="0"/>
                <a:sym typeface="+mn-ea"/>
              </a:rPr>
              <a:t>              =  uw </a:t>
            </a:r>
            <a:endParaRPr lang="en-IN" altLang="en-GB" sz="2400" b="1">
              <a:solidFill>
                <a:srgbClr val="FF0000"/>
              </a:solidFill>
              <a:latin typeface="Arial" panose="020B0604020202020204" pitchFamily="34" charset="0"/>
              <a:cs typeface="Arial" panose="020B0604020202020204" pitchFamily="34" charset="0"/>
              <a:sym typeface="+mn-ea"/>
            </a:endParaRPr>
          </a:p>
          <a:p>
            <a:pPr marL="1317625" lvl="1" indent="-403225"/>
            <a:r>
              <a:rPr lang="en-IN" altLang="en-GB" sz="2400" b="1">
                <a:solidFill>
                  <a:srgbClr val="FF0000"/>
                </a:solidFill>
                <a:latin typeface="Arial" panose="020B0604020202020204" pitchFamily="34" charset="0"/>
                <a:cs typeface="Arial" panose="020B0604020202020204" pitchFamily="34" charset="0"/>
                <a:sym typeface="+mn-ea"/>
              </a:rPr>
              <a:t>              =     a</a:t>
            </a:r>
            <a:r>
              <a:rPr lang="en-IN" altLang="en-GB" sz="2400" b="1" baseline="30000">
                <a:solidFill>
                  <a:srgbClr val="FF0000"/>
                </a:solidFill>
                <a:latin typeface="Arial" panose="020B0604020202020204" pitchFamily="34" charset="0"/>
                <a:cs typeface="Arial" panose="020B0604020202020204" pitchFamily="34" charset="0"/>
                <a:sym typeface="+mn-ea"/>
              </a:rPr>
              <a:t>n-1</a:t>
            </a:r>
            <a:r>
              <a:rPr lang="en-IN" altLang="en-GB" sz="2400" b="1">
                <a:solidFill>
                  <a:srgbClr val="FF0000"/>
                </a:solidFill>
                <a:latin typeface="Arial" panose="020B0604020202020204" pitchFamily="34" charset="0"/>
                <a:cs typeface="Arial" panose="020B0604020202020204" pitchFamily="34" charset="0"/>
                <a:sym typeface="+mn-ea"/>
              </a:rPr>
              <a:t>         b</a:t>
            </a:r>
            <a:r>
              <a:rPr lang="en-IN" altLang="en-GB" sz="2400" b="1" baseline="30000">
                <a:solidFill>
                  <a:srgbClr val="FF0000"/>
                </a:solidFill>
                <a:latin typeface="Arial" panose="020B0604020202020204" pitchFamily="34" charset="0"/>
                <a:cs typeface="Arial" panose="020B0604020202020204" pitchFamily="34" charset="0"/>
                <a:sym typeface="+mn-ea"/>
              </a:rPr>
              <a:t>n</a:t>
            </a:r>
            <a:r>
              <a:rPr lang="en-IN" altLang="en-GB" sz="2400" b="1">
                <a:solidFill>
                  <a:srgbClr val="FF0000"/>
                </a:solidFill>
                <a:latin typeface="Arial" panose="020B0604020202020204" pitchFamily="34" charset="0"/>
                <a:cs typeface="Arial" panose="020B0604020202020204" pitchFamily="34" charset="0"/>
                <a:sym typeface="+mn-ea"/>
              </a:rPr>
              <a:t>      ∉ L</a:t>
            </a:r>
            <a:r>
              <a:rPr lang="en-IN" altLang="en-GB" sz="2400" b="1">
                <a:solidFill>
                  <a:srgbClr val="0070C0"/>
                </a:solidFill>
                <a:latin typeface="Arial" panose="020B0604020202020204" pitchFamily="34" charset="0"/>
                <a:cs typeface="Arial" panose="020B0604020202020204" pitchFamily="34" charset="0"/>
                <a:sym typeface="+mn-ea"/>
              </a:rPr>
              <a:t>   → </a:t>
            </a:r>
            <a:endParaRPr lang="en-IN" altLang="en-GB" sz="2400" b="1">
              <a:latin typeface="Arial" panose="020B0604020202020204" pitchFamily="34" charset="0"/>
              <a:cs typeface="Arial" panose="020B0604020202020204" pitchFamily="34" charset="0"/>
              <a:sym typeface="+mn-ea"/>
            </a:endParaRPr>
          </a:p>
          <a:p>
            <a:pPr marL="1317625" lvl="1" indent="-403225"/>
            <a:r>
              <a:rPr lang="en-IN" altLang="en-GB" sz="2400" b="1">
                <a:latin typeface="Arial" panose="020B0604020202020204" pitchFamily="34" charset="0"/>
                <a:cs typeface="Arial" panose="020B0604020202020204" pitchFamily="34" charset="0"/>
                <a:sym typeface="+mn-ea"/>
              </a:rPr>
              <a:t>                 </a:t>
            </a:r>
            <a:r>
              <a:rPr lang="en-IN" altLang="en-GB" sz="2400" b="1">
                <a:solidFill>
                  <a:srgbClr val="0070C0"/>
                </a:solidFill>
                <a:latin typeface="Arial" panose="020B0604020202020204" pitchFamily="34" charset="0"/>
                <a:cs typeface="Arial" panose="020B0604020202020204" pitchFamily="34" charset="0"/>
                <a:sym typeface="+mn-ea"/>
              </a:rPr>
              <a:t> </a:t>
            </a:r>
            <a:r>
              <a:rPr lang="en-IN" altLang="en-GB" sz="2400" b="1">
                <a:solidFill>
                  <a:srgbClr val="0070C0"/>
                </a:solidFill>
                <a:latin typeface="Arial" panose="020B0604020202020204" pitchFamily="34" charset="0"/>
                <a:cs typeface="Arial" panose="020B0604020202020204" pitchFamily="34" charset="0"/>
                <a:sym typeface="+mn-ea"/>
              </a:rPr>
              <a:t>|←u→| |←w→|    </a:t>
            </a:r>
            <a:r>
              <a:rPr lang="en-IN" altLang="en-GB" sz="2400" b="1">
                <a:latin typeface="Arial" panose="020B0604020202020204" pitchFamily="34" charset="0"/>
                <a:cs typeface="Arial" panose="020B0604020202020204" pitchFamily="34" charset="0"/>
                <a:sym typeface="+mn-ea"/>
              </a:rPr>
              <a:t>         </a:t>
            </a:r>
            <a:r>
              <a:rPr lang="en-IN" altLang="en-GB" sz="2400" b="1">
                <a:solidFill>
                  <a:schemeClr val="tx1"/>
                </a:solidFill>
                <a:latin typeface="Arial" panose="020B0604020202020204" pitchFamily="34" charset="0"/>
                <a:cs typeface="Arial" panose="020B0604020202020204" pitchFamily="34" charset="0"/>
                <a:sym typeface="+mn-ea"/>
              </a:rPr>
              <a:t>          </a:t>
            </a:r>
            <a:endParaRPr lang="en-IN" altLang="en-GB" sz="2400" b="1">
              <a:solidFill>
                <a:schemeClr val="tx1"/>
              </a:solidFill>
              <a:latin typeface="Arial" panose="020B0604020202020204" pitchFamily="34" charset="0"/>
              <a:cs typeface="Arial" panose="020B0604020202020204" pitchFamily="34" charset="0"/>
              <a:sym typeface="+mn-ea"/>
            </a:endParaRPr>
          </a:p>
          <a:p>
            <a:pPr marL="1317625" lvl="1" indent="-403225" algn="l">
              <a:buClrTx/>
              <a:buSzTx/>
              <a:buNone/>
            </a:pPr>
            <a:r>
              <a:rPr lang="en-IN" altLang="en-GB" sz="2400" b="1">
                <a:solidFill>
                  <a:schemeClr val="tx1"/>
                </a:solidFill>
                <a:latin typeface="Arial" panose="020B0604020202020204" pitchFamily="34" charset="0"/>
                <a:cs typeface="Arial" panose="020B0604020202020204" pitchFamily="34" charset="0"/>
                <a:sym typeface="+mn-ea"/>
              </a:rPr>
              <a:t>                                              </a:t>
            </a:r>
            <a:endParaRPr lang="en-IN" altLang="en-GB" sz="2400" b="1">
              <a:solidFill>
                <a:schemeClr val="tx1"/>
              </a:solidFill>
              <a:latin typeface="Arial" panose="020B0604020202020204" pitchFamily="34" charset="0"/>
              <a:cs typeface="Arial" panose="020B0604020202020204" pitchFamily="34" charset="0"/>
            </a:endParaRPr>
          </a:p>
        </p:txBody>
      </p:sp>
      <p:sp>
        <p:nvSpPr>
          <p:cNvPr id="4" name="Text Box 3"/>
          <p:cNvSpPr txBox="1"/>
          <p:nvPr/>
        </p:nvSpPr>
        <p:spPr>
          <a:xfrm>
            <a:off x="6706870" y="3877310"/>
            <a:ext cx="5485765" cy="2264410"/>
          </a:xfrm>
          <a:prstGeom prst="rect">
            <a:avLst/>
          </a:prstGeom>
          <a:noFill/>
        </p:spPr>
        <p:txBody>
          <a:bodyPr wrap="square" rtlCol="0">
            <a:noAutofit/>
          </a:bodyPr>
          <a:p>
            <a:pPr algn="just"/>
            <a:r>
              <a:rPr lang="en-IN" altLang="en-GB" sz="2400" b="1">
                <a:latin typeface="Arial" panose="020B0604020202020204" pitchFamily="34" charset="0"/>
                <a:cs typeface="Arial" panose="020B0604020202020204" pitchFamily="34" charset="0"/>
                <a:sym typeface="+mn-ea"/>
              </a:rPr>
              <a:t> According to </a:t>
            </a:r>
            <a:r>
              <a:rPr lang="en-IN" altLang="en-GB" sz="2400" b="1">
                <a:solidFill>
                  <a:srgbClr val="0070C0"/>
                </a:solidFill>
                <a:latin typeface="Arial" panose="020B0604020202020204" pitchFamily="34" charset="0"/>
                <a:cs typeface="Arial" panose="020B0604020202020204" pitchFamily="34" charset="0"/>
                <a:sym typeface="+mn-ea"/>
              </a:rPr>
              <a:t>Pumping Lemma x=uv</a:t>
            </a:r>
            <a:r>
              <a:rPr lang="en-IN" altLang="en-GB" sz="2400" b="1" baseline="30000">
                <a:solidFill>
                  <a:srgbClr val="0070C0"/>
                </a:solidFill>
                <a:latin typeface="Arial" panose="020B0604020202020204" pitchFamily="34" charset="0"/>
                <a:cs typeface="Arial" panose="020B0604020202020204" pitchFamily="34" charset="0"/>
                <a:sym typeface="+mn-ea"/>
              </a:rPr>
              <a:t>i</a:t>
            </a:r>
            <a:r>
              <a:rPr lang="en-IN" altLang="en-GB" sz="2400" b="1">
                <a:solidFill>
                  <a:srgbClr val="0070C0"/>
                </a:solidFill>
                <a:latin typeface="Arial" panose="020B0604020202020204" pitchFamily="34" charset="0"/>
                <a:cs typeface="Arial" panose="020B0604020202020204" pitchFamily="34" charset="0"/>
                <a:sym typeface="+mn-ea"/>
              </a:rPr>
              <a:t>w € L and now </a:t>
            </a:r>
            <a:r>
              <a:rPr lang="en-IN" altLang="en-GB" sz="2400" b="1">
                <a:solidFill>
                  <a:srgbClr val="FF0000"/>
                </a:solidFill>
                <a:latin typeface="Arial" panose="020B0604020202020204" pitchFamily="34" charset="0"/>
                <a:cs typeface="Arial" panose="020B0604020202020204" pitchFamily="34" charset="0"/>
                <a:sym typeface="+mn-ea"/>
              </a:rPr>
              <a:t>x = a</a:t>
            </a:r>
            <a:r>
              <a:rPr lang="en-IN" altLang="en-GB" sz="2400" b="1" baseline="30000">
                <a:solidFill>
                  <a:srgbClr val="FF0000"/>
                </a:solidFill>
                <a:latin typeface="Arial" panose="020B0604020202020204" pitchFamily="34" charset="0"/>
                <a:cs typeface="Arial" panose="020B0604020202020204" pitchFamily="34" charset="0"/>
                <a:sym typeface="+mn-ea"/>
              </a:rPr>
              <a:t>n-1</a:t>
            </a:r>
            <a:r>
              <a:rPr lang="en-IN" altLang="en-GB" sz="2400" b="1">
                <a:solidFill>
                  <a:srgbClr val="FF0000"/>
                </a:solidFill>
                <a:latin typeface="Arial" panose="020B0604020202020204" pitchFamily="34" charset="0"/>
                <a:cs typeface="Arial" panose="020B0604020202020204" pitchFamily="34" charset="0"/>
                <a:sym typeface="+mn-ea"/>
              </a:rPr>
              <a:t> b</a:t>
            </a:r>
            <a:r>
              <a:rPr lang="en-IN" altLang="en-GB" sz="2400" b="1" baseline="30000">
                <a:solidFill>
                  <a:srgbClr val="FF0000"/>
                </a:solidFill>
                <a:latin typeface="Arial" panose="020B0604020202020204" pitchFamily="34" charset="0"/>
                <a:cs typeface="Arial" panose="020B0604020202020204" pitchFamily="34" charset="0"/>
                <a:sym typeface="+mn-ea"/>
              </a:rPr>
              <a:t>n</a:t>
            </a:r>
            <a:r>
              <a:rPr lang="en-IN" altLang="en-GB" sz="2400" b="1">
                <a:solidFill>
                  <a:srgbClr val="FF0000"/>
                </a:solidFill>
                <a:latin typeface="Arial" panose="020B0604020202020204" pitchFamily="34" charset="0"/>
                <a:cs typeface="Arial" panose="020B0604020202020204" pitchFamily="34" charset="0"/>
                <a:sym typeface="+mn-ea"/>
              </a:rPr>
              <a:t> ∉L.</a:t>
            </a:r>
            <a:r>
              <a:rPr lang="en-IN" altLang="en-GB" sz="2400" b="1">
                <a:solidFill>
                  <a:srgbClr val="0070C0"/>
                </a:solidFill>
                <a:latin typeface="Arial" panose="020B0604020202020204" pitchFamily="34" charset="0"/>
                <a:cs typeface="Arial" panose="020B0604020202020204" pitchFamily="34" charset="0"/>
                <a:sym typeface="+mn-ea"/>
              </a:rPr>
              <a:t> </a:t>
            </a:r>
            <a:r>
              <a:rPr lang="en-IN" altLang="en-US" sz="2400">
                <a:latin typeface="Arial" panose="020B0604020202020204" pitchFamily="34" charset="0"/>
                <a:cs typeface="Arial" panose="020B0604020202020204" pitchFamily="34" charset="0"/>
              </a:rPr>
              <a:t>T</a:t>
            </a:r>
            <a:r>
              <a:rPr lang="en-IN" altLang="en-GB" sz="2400" b="1">
                <a:latin typeface="Arial" panose="020B0604020202020204" pitchFamily="34" charset="0"/>
                <a:cs typeface="Arial" panose="020B0604020202020204" pitchFamily="34" charset="0"/>
              </a:rPr>
              <a:t>his is contradiction to the assumption that the </a:t>
            </a:r>
            <a:r>
              <a:rPr lang="en-IN" altLang="en-GB" sz="2400" b="1">
                <a:solidFill>
                  <a:srgbClr val="FF0000"/>
                </a:solidFill>
                <a:latin typeface="Arial" panose="020B0604020202020204" pitchFamily="34" charset="0"/>
                <a:cs typeface="Arial" panose="020B0604020202020204" pitchFamily="34" charset="0"/>
              </a:rPr>
              <a:t>Language L Is Regular</a:t>
            </a:r>
            <a:r>
              <a:rPr lang="en-IN" altLang="en-GB" sz="2400" b="1">
                <a:latin typeface="Arial" panose="020B0604020202020204" pitchFamily="34" charset="0"/>
                <a:cs typeface="Arial" panose="020B0604020202020204" pitchFamily="34" charset="0"/>
              </a:rPr>
              <a:t>, therefore </a:t>
            </a:r>
            <a:r>
              <a:rPr lang="en-IN" altLang="en-GB" sz="2400" b="1">
                <a:solidFill>
                  <a:srgbClr val="FF0000"/>
                </a:solidFill>
                <a:latin typeface="Arial" panose="020B0604020202020204" pitchFamily="34" charset="0"/>
                <a:cs typeface="Arial" panose="020B0604020202020204" pitchFamily="34" charset="0"/>
              </a:rPr>
              <a:t>the Language is not Regular</a:t>
            </a:r>
            <a:r>
              <a:rPr lang="en-IN" altLang="en-GB" sz="2400" b="1">
                <a:latin typeface="Arial" panose="020B0604020202020204" pitchFamily="34" charset="0"/>
                <a:cs typeface="Arial" panose="020B0604020202020204" pitchFamily="34" charset="0"/>
              </a:rPr>
              <a:t>.</a:t>
            </a:r>
            <a:endParaRPr lang="en-IN" altLang="en-GB" sz="2400" b="1">
              <a:latin typeface="Arial" panose="020B060402020202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61975" y="474345"/>
            <a:ext cx="11021060" cy="6012815"/>
          </a:xfrm>
          <a:prstGeom prst="rect">
            <a:avLst/>
          </a:prstGeom>
          <a:noFill/>
        </p:spPr>
        <p:txBody>
          <a:bodyPr wrap="square" rtlCol="0" anchor="t">
            <a:noAutofit/>
          </a:bodyPr>
          <a:p>
            <a:pPr marL="0" lvl="1" indent="-403225"/>
            <a:r>
              <a:rPr lang="en-IN" altLang="en-US" sz="2400" b="1">
                <a:solidFill>
                  <a:srgbClr val="FF0000"/>
                </a:solidFill>
                <a:latin typeface="Arial" panose="020B0604020202020204" pitchFamily="34" charset="0"/>
                <a:cs typeface="Arial" panose="020B0604020202020204" pitchFamily="34" charset="0"/>
                <a:sym typeface="+mn-ea"/>
              </a:rPr>
              <a:t>Example -2 : Consider </a:t>
            </a:r>
            <a:r>
              <a:rPr lang="en-IN" altLang="en-US" sz="2400" b="1">
                <a:solidFill>
                  <a:srgbClr val="FF0000"/>
                </a:solidFill>
                <a:latin typeface="Arial" panose="020B0604020202020204" pitchFamily="34" charset="0"/>
                <a:cs typeface="Arial" panose="020B0604020202020204" pitchFamily="34" charset="0"/>
                <a:sym typeface="+mn-ea"/>
              </a:rPr>
              <a:t>L = { a</a:t>
            </a:r>
            <a:r>
              <a:rPr lang="en-IN" altLang="en-US" sz="2400" b="1" baseline="30000">
                <a:solidFill>
                  <a:srgbClr val="FF0000"/>
                </a:solidFill>
                <a:latin typeface="Arial" panose="020B0604020202020204" pitchFamily="34" charset="0"/>
                <a:cs typeface="Arial" panose="020B0604020202020204" pitchFamily="34" charset="0"/>
                <a:sym typeface="+mn-ea"/>
              </a:rPr>
              <a:t>n!</a:t>
            </a:r>
            <a:r>
              <a:rPr lang="en-IN" altLang="en-US" sz="2400" b="1">
                <a:solidFill>
                  <a:srgbClr val="FF0000"/>
                </a:solidFill>
                <a:latin typeface="Arial" panose="020B0604020202020204" pitchFamily="34" charset="0"/>
                <a:cs typeface="Arial" panose="020B0604020202020204" pitchFamily="34" charset="0"/>
                <a:sym typeface="+mn-ea"/>
              </a:rPr>
              <a:t>  | n &gt;=0 }. </a:t>
            </a:r>
            <a:r>
              <a:rPr lang="en-IN" altLang="en-US" sz="2400" b="1">
                <a:solidFill>
                  <a:srgbClr val="FF0000"/>
                </a:solidFill>
                <a:latin typeface="Arial" panose="020B0604020202020204" pitchFamily="34" charset="0"/>
                <a:cs typeface="Arial" panose="020B0604020202020204" pitchFamily="34" charset="0"/>
                <a:sym typeface="+mn-ea"/>
              </a:rPr>
              <a:t>Apply Pumping Lemma and prove that the Laguage is not Regular</a:t>
            </a:r>
            <a:endParaRPr lang="en-IN" altLang="en-US" sz="2400" b="1">
              <a:solidFill>
                <a:srgbClr val="FF0000"/>
              </a:solidFill>
              <a:latin typeface="Arial" panose="020B0604020202020204" pitchFamily="34" charset="0"/>
              <a:cs typeface="Arial" panose="020B0604020202020204" pitchFamily="34" charset="0"/>
            </a:endParaRPr>
          </a:p>
          <a:p>
            <a:pPr marL="299085" lvl="1" indent="-18415"/>
            <a:r>
              <a:rPr lang="en-IN" altLang="en-GB" sz="2400" b="1">
                <a:latin typeface="Arial" panose="020B0604020202020204" pitchFamily="34" charset="0"/>
                <a:cs typeface="Arial" panose="020B0604020202020204" pitchFamily="34" charset="0"/>
                <a:sym typeface="+mn-ea"/>
              </a:rPr>
              <a:t>Answer : </a:t>
            </a:r>
            <a:endParaRPr lang="en-GB" altLang="en-IN" sz="2400" b="1">
              <a:latin typeface="Arial" panose="020B0604020202020204" pitchFamily="34" charset="0"/>
              <a:cs typeface="Arial" panose="020B0604020202020204" pitchFamily="34" charset="0"/>
              <a:sym typeface="+mn-ea"/>
            </a:endParaRPr>
          </a:p>
          <a:p>
            <a:pPr marL="1317625" lvl="1" indent="-403225"/>
            <a:r>
              <a:rPr lang="en-GB" altLang="en-IN" sz="2400" b="1">
                <a:latin typeface="Arial" panose="020B0604020202020204" pitchFamily="34" charset="0"/>
                <a:cs typeface="Arial" panose="020B0604020202020204" pitchFamily="34" charset="0"/>
                <a:sym typeface="+mn-ea"/>
              </a:rPr>
              <a:t>1. Assume that the given </a:t>
            </a:r>
            <a:r>
              <a:rPr lang="en-GB" altLang="en-IN" sz="2400" b="1">
                <a:solidFill>
                  <a:srgbClr val="FF0000"/>
                </a:solidFill>
                <a:latin typeface="Arial" panose="020B0604020202020204" pitchFamily="34" charset="0"/>
                <a:cs typeface="Arial" panose="020B0604020202020204" pitchFamily="34" charset="0"/>
                <a:sym typeface="+mn-ea"/>
              </a:rPr>
              <a:t>Language L is Regular</a:t>
            </a:r>
            <a:r>
              <a:rPr lang="en-GB" altLang="en-IN" sz="2400" b="1">
                <a:latin typeface="Arial" panose="020B0604020202020204" pitchFamily="34" charset="0"/>
                <a:cs typeface="Arial" panose="020B0604020202020204" pitchFamily="34" charset="0"/>
                <a:sym typeface="+mn-ea"/>
              </a:rPr>
              <a:t> and </a:t>
            </a:r>
            <a:r>
              <a:rPr lang="en-GB" altLang="en-IN" sz="2400" b="1">
                <a:solidFill>
                  <a:srgbClr val="FF0000"/>
                </a:solidFill>
                <a:latin typeface="Arial" panose="020B0604020202020204" pitchFamily="34" charset="0"/>
                <a:cs typeface="Arial" panose="020B0604020202020204" pitchFamily="34" charset="0"/>
                <a:sym typeface="+mn-ea"/>
              </a:rPr>
              <a:t>‘n’ be the number of states</a:t>
            </a:r>
            <a:r>
              <a:rPr lang="en-GB" altLang="en-IN" sz="2400" b="1">
                <a:latin typeface="Arial" panose="020B0604020202020204" pitchFamily="34" charset="0"/>
                <a:cs typeface="Arial" panose="020B0604020202020204" pitchFamily="34" charset="0"/>
                <a:sym typeface="+mn-ea"/>
              </a:rPr>
              <a:t> present for DFA. </a:t>
            </a:r>
            <a:endParaRPr lang="en-GB" altLang="en-IN" sz="2400" b="1">
              <a:solidFill>
                <a:schemeClr val="tx1"/>
              </a:solidFill>
              <a:latin typeface="Arial" panose="020B0604020202020204" pitchFamily="34" charset="0"/>
              <a:cs typeface="Arial" panose="020B0604020202020204" pitchFamily="34" charset="0"/>
            </a:endParaRPr>
          </a:p>
          <a:p>
            <a:pPr marL="1317625" lvl="1" indent="-403225"/>
            <a:r>
              <a:rPr lang="en-GB" altLang="en-IN" sz="2400" b="1">
                <a:latin typeface="Arial" panose="020B0604020202020204" pitchFamily="34" charset="0"/>
                <a:cs typeface="Arial" panose="020B0604020202020204" pitchFamily="34" charset="0"/>
                <a:sym typeface="+mn-ea"/>
              </a:rPr>
              <a:t>2. Select the </a:t>
            </a:r>
            <a:r>
              <a:rPr lang="en-GB" altLang="en-IN" sz="2400" b="1">
                <a:solidFill>
                  <a:srgbClr val="0070C0"/>
                </a:solidFill>
                <a:latin typeface="Arial" panose="020B0604020202020204" pitchFamily="34" charset="0"/>
                <a:cs typeface="Arial" panose="020B0604020202020204" pitchFamily="34" charset="0"/>
                <a:sym typeface="+mn-ea"/>
              </a:rPr>
              <a:t>string ‘x’</a:t>
            </a:r>
            <a:r>
              <a:rPr lang="en-GB" altLang="en-IN" sz="2400" b="1">
                <a:latin typeface="Arial" panose="020B0604020202020204" pitchFamily="34" charset="0"/>
                <a:cs typeface="Arial" panose="020B0604020202020204" pitchFamily="34" charset="0"/>
                <a:sym typeface="+mn-ea"/>
              </a:rPr>
              <a:t>, such that </a:t>
            </a:r>
            <a:r>
              <a:rPr lang="en-GB" altLang="en-IN" sz="2400" b="1">
                <a:solidFill>
                  <a:srgbClr val="0070C0"/>
                </a:solidFill>
                <a:latin typeface="Arial" panose="020B0604020202020204" pitchFamily="34" charset="0"/>
                <a:cs typeface="Arial" panose="020B0604020202020204" pitchFamily="34" charset="0"/>
                <a:sym typeface="+mn-ea"/>
              </a:rPr>
              <a:t>| </a:t>
            </a:r>
            <a:r>
              <a:rPr lang="en-IN" altLang="en-GB" sz="2400" b="1">
                <a:solidFill>
                  <a:srgbClr val="0070C0"/>
                </a:solidFill>
                <a:latin typeface="Arial" panose="020B0604020202020204" pitchFamily="34" charset="0"/>
                <a:cs typeface="Arial" panose="020B0604020202020204" pitchFamily="34" charset="0"/>
                <a:sym typeface="+mn-ea"/>
              </a:rPr>
              <a:t>x | &gt;= n</a:t>
            </a:r>
            <a:r>
              <a:rPr lang="en-IN" altLang="en-GB" sz="2400" b="1">
                <a:latin typeface="Arial" panose="020B0604020202020204" pitchFamily="34" charset="0"/>
                <a:cs typeface="Arial" panose="020B0604020202020204" pitchFamily="34" charset="0"/>
                <a:sym typeface="+mn-ea"/>
              </a:rPr>
              <a:t>, for some </a:t>
            </a:r>
            <a:r>
              <a:rPr lang="en-IN" altLang="en-GB" sz="2400" b="1">
                <a:solidFill>
                  <a:srgbClr val="0070C0"/>
                </a:solidFill>
                <a:latin typeface="Arial" panose="020B0604020202020204" pitchFamily="34" charset="0"/>
                <a:cs typeface="Arial" panose="020B0604020202020204" pitchFamily="34" charset="0"/>
                <a:sym typeface="+mn-ea"/>
              </a:rPr>
              <a:t>positive value</a:t>
            </a:r>
            <a:r>
              <a:rPr lang="en-IN" altLang="en-GB" sz="2400" b="1">
                <a:latin typeface="Arial" panose="020B0604020202020204" pitchFamily="34" charset="0"/>
                <a:cs typeface="Arial" panose="020B0604020202020204" pitchFamily="34" charset="0"/>
                <a:sym typeface="+mn-ea"/>
              </a:rPr>
              <a:t> </a:t>
            </a:r>
            <a:r>
              <a:rPr lang="en-IN" altLang="en-GB" sz="2400" b="1">
                <a:solidFill>
                  <a:srgbClr val="0070C0"/>
                </a:solidFill>
                <a:latin typeface="Arial" panose="020B0604020202020204" pitchFamily="34" charset="0"/>
                <a:cs typeface="Arial" panose="020B0604020202020204" pitchFamily="34" charset="0"/>
                <a:sym typeface="+mn-ea"/>
              </a:rPr>
              <a:t>for ‘n’</a:t>
            </a:r>
            <a:r>
              <a:rPr lang="en-IN" altLang="en-GB" sz="2400" b="1">
                <a:latin typeface="Arial" panose="020B0604020202020204" pitchFamily="34" charset="0"/>
                <a:cs typeface="Arial" panose="020B0604020202020204" pitchFamily="34" charset="0"/>
                <a:sym typeface="+mn-ea"/>
              </a:rPr>
              <a:t>. In otherwords, </a:t>
            </a:r>
            <a:r>
              <a:rPr lang="en-IN" altLang="en-GB" sz="2400" b="1">
                <a:solidFill>
                  <a:srgbClr val="0070C0"/>
                </a:solidFill>
                <a:latin typeface="Arial" panose="020B0604020202020204" pitchFamily="34" charset="0"/>
                <a:cs typeface="Arial" panose="020B0604020202020204" pitchFamily="34" charset="0"/>
                <a:sym typeface="+mn-ea"/>
              </a:rPr>
              <a:t>|x|</a:t>
            </a:r>
            <a:r>
              <a:rPr lang="en-IN" altLang="en-GB" sz="2400" b="1">
                <a:latin typeface="Arial" panose="020B0604020202020204" pitchFamily="34" charset="0"/>
                <a:cs typeface="Arial" panose="020B0604020202020204" pitchFamily="34" charset="0"/>
                <a:sym typeface="+mn-ea"/>
              </a:rPr>
              <a:t> is </a:t>
            </a:r>
            <a:r>
              <a:rPr lang="en-IN" altLang="en-GB" sz="2400" b="1">
                <a:solidFill>
                  <a:srgbClr val="0070C0"/>
                </a:solidFill>
                <a:latin typeface="Arial" panose="020B0604020202020204" pitchFamily="34" charset="0"/>
                <a:cs typeface="Arial" panose="020B0604020202020204" pitchFamily="34" charset="0"/>
                <a:sym typeface="+mn-ea"/>
              </a:rPr>
              <a:t>as large as possible</a:t>
            </a:r>
            <a:r>
              <a:rPr lang="en-IN" altLang="en-GB" sz="2400" b="1">
                <a:latin typeface="Arial" panose="020B0604020202020204" pitchFamily="34" charset="0"/>
                <a:cs typeface="Arial" panose="020B0604020202020204" pitchFamily="34" charset="0"/>
                <a:sym typeface="+mn-ea"/>
              </a:rPr>
              <a:t> with respect to </a:t>
            </a:r>
            <a:r>
              <a:rPr lang="en-IN" altLang="en-GB" sz="2400" b="1">
                <a:solidFill>
                  <a:srgbClr val="0070C0"/>
                </a:solidFill>
                <a:latin typeface="Arial" panose="020B0604020202020204" pitchFamily="34" charset="0"/>
                <a:cs typeface="Arial" panose="020B0604020202020204" pitchFamily="34" charset="0"/>
                <a:sym typeface="+mn-ea"/>
              </a:rPr>
              <a:t>number of states ‘n’</a:t>
            </a:r>
            <a:r>
              <a:rPr lang="en-IN" altLang="en-GB" sz="2400" b="1">
                <a:solidFill>
                  <a:srgbClr val="FF0000"/>
                </a:solidFill>
                <a:latin typeface="Arial" panose="020B0604020202020204" pitchFamily="34" charset="0"/>
                <a:cs typeface="Arial" panose="020B0604020202020204" pitchFamily="34" charset="0"/>
                <a:sym typeface="+mn-ea"/>
              </a:rPr>
              <a:t>.</a:t>
            </a:r>
            <a:endParaRPr lang="en-IN" altLang="en-GB" sz="2400" b="1">
              <a:solidFill>
                <a:srgbClr val="FF0000"/>
              </a:solidFill>
              <a:latin typeface="Arial" panose="020B0604020202020204" pitchFamily="34" charset="0"/>
              <a:cs typeface="Arial" panose="020B0604020202020204" pitchFamily="34" charset="0"/>
              <a:sym typeface="+mn-ea"/>
            </a:endParaRPr>
          </a:p>
          <a:p>
            <a:pPr marL="1317625" lvl="1" indent="-403225"/>
            <a:r>
              <a:rPr lang="en-IN" altLang="en-GB" sz="2400" b="1">
                <a:solidFill>
                  <a:srgbClr val="FF0000"/>
                </a:solidFill>
                <a:latin typeface="Arial" panose="020B0604020202020204" pitchFamily="34" charset="0"/>
                <a:cs typeface="Arial" panose="020B0604020202020204" pitchFamily="34" charset="0"/>
                <a:sym typeface="+mn-ea"/>
              </a:rPr>
              <a:t>     Note : n! = 1*2*3.........n</a:t>
            </a:r>
            <a:endParaRPr lang="en-IN" altLang="en-GB" sz="2400" b="1">
              <a:solidFill>
                <a:srgbClr val="FF0000"/>
              </a:solidFill>
              <a:latin typeface="Arial" panose="020B0604020202020204" pitchFamily="34" charset="0"/>
              <a:cs typeface="Arial" panose="020B0604020202020204" pitchFamily="34" charset="0"/>
              <a:sym typeface="+mn-ea"/>
            </a:endParaRPr>
          </a:p>
          <a:p>
            <a:pPr marL="2232025" lvl="3" indent="457200"/>
            <a:r>
              <a:rPr lang="en-IN" altLang="en-GB" sz="2400" b="1">
                <a:solidFill>
                  <a:srgbClr val="FF0000"/>
                </a:solidFill>
                <a:latin typeface="Arial" panose="020B0604020202020204" pitchFamily="34" charset="0"/>
                <a:cs typeface="Arial" panose="020B0604020202020204" pitchFamily="34" charset="0"/>
                <a:sym typeface="+mn-ea"/>
              </a:rPr>
              <a:t> x = a</a:t>
            </a:r>
            <a:r>
              <a:rPr lang="en-IN" altLang="en-GB" sz="2400" b="1" baseline="30000">
                <a:solidFill>
                  <a:srgbClr val="FF0000"/>
                </a:solidFill>
                <a:latin typeface="Arial" panose="020B0604020202020204" pitchFamily="34" charset="0"/>
                <a:cs typeface="Arial" panose="020B0604020202020204" pitchFamily="34" charset="0"/>
                <a:sym typeface="+mn-ea"/>
              </a:rPr>
              <a:t>n!</a:t>
            </a:r>
            <a:r>
              <a:rPr lang="en-IN" altLang="en-GB" sz="2400" b="1">
                <a:solidFill>
                  <a:srgbClr val="FF0000"/>
                </a:solidFill>
                <a:latin typeface="Arial" panose="020B0604020202020204" pitchFamily="34" charset="0"/>
                <a:cs typeface="Arial" panose="020B0604020202020204" pitchFamily="34" charset="0"/>
                <a:sym typeface="+mn-ea"/>
              </a:rPr>
              <a:t> and |x| = n!  this is &gt; the number of states</a:t>
            </a:r>
            <a:endParaRPr lang="en-IN" altLang="en-GB" sz="2400" b="1">
              <a:solidFill>
                <a:srgbClr val="FF0000"/>
              </a:solidFill>
              <a:latin typeface="Arial" panose="020B0604020202020204" pitchFamily="34" charset="0"/>
              <a:cs typeface="Arial" panose="020B0604020202020204" pitchFamily="34" charset="0"/>
              <a:sym typeface="+mn-ea"/>
            </a:endParaRPr>
          </a:p>
          <a:p>
            <a:pPr marL="2232025" lvl="3" indent="457200"/>
            <a:r>
              <a:rPr lang="en-IN" altLang="en-GB" sz="2400" b="1">
                <a:solidFill>
                  <a:srgbClr val="FF0000"/>
                </a:solidFill>
                <a:latin typeface="Arial" panose="020B0604020202020204" pitchFamily="34" charset="0"/>
                <a:cs typeface="Arial" panose="020B0604020202020204" pitchFamily="34" charset="0"/>
              </a:rPr>
              <a:t>    </a:t>
            </a:r>
            <a:endParaRPr lang="en-IN" altLang="en-GB" sz="2400" b="1">
              <a:solidFill>
                <a:srgbClr val="FF0000"/>
              </a:solidFill>
              <a:latin typeface="Arial" panose="020B0604020202020204" pitchFamily="34" charset="0"/>
              <a:cs typeface="Arial" panose="020B0604020202020204" pitchFamily="34" charset="0"/>
            </a:endParaRPr>
          </a:p>
          <a:p>
            <a:pPr marL="1317625" lvl="1" indent="-403225"/>
            <a:r>
              <a:rPr lang="en-GB" altLang="en-IN" sz="2400" b="1">
                <a:latin typeface="Arial" panose="020B0604020202020204" pitchFamily="34" charset="0"/>
                <a:cs typeface="Arial" panose="020B0604020202020204" pitchFamily="34" charset="0"/>
                <a:sym typeface="+mn-ea"/>
              </a:rPr>
              <a:t>3. </a:t>
            </a:r>
            <a:r>
              <a:rPr lang="en-GB" altLang="en-IN" sz="2400" b="1">
                <a:solidFill>
                  <a:srgbClr val="FF0000"/>
                </a:solidFill>
                <a:latin typeface="Arial" panose="020B0604020202020204" pitchFamily="34" charset="0"/>
                <a:cs typeface="Arial" panose="020B0604020202020204" pitchFamily="34" charset="0"/>
                <a:sym typeface="+mn-ea"/>
              </a:rPr>
              <a:t>Divide</a:t>
            </a:r>
            <a:r>
              <a:rPr lang="en-GB" altLang="en-IN" sz="2400" b="1">
                <a:latin typeface="Arial" panose="020B0604020202020204" pitchFamily="34" charset="0"/>
                <a:cs typeface="Arial" panose="020B0604020202020204" pitchFamily="34" charset="0"/>
                <a:sym typeface="+mn-ea"/>
              </a:rPr>
              <a:t> the </a:t>
            </a:r>
            <a:r>
              <a:rPr lang="en-GB" altLang="en-IN" sz="2400" b="1">
                <a:solidFill>
                  <a:srgbClr val="FF0000"/>
                </a:solidFill>
                <a:latin typeface="Arial" panose="020B0604020202020204" pitchFamily="34" charset="0"/>
                <a:cs typeface="Arial" panose="020B0604020202020204" pitchFamily="34" charset="0"/>
                <a:sym typeface="+mn-ea"/>
              </a:rPr>
              <a:t>string x</a:t>
            </a:r>
            <a:r>
              <a:rPr lang="en-IN" altLang="en-GB" sz="2400" b="1">
                <a:solidFill>
                  <a:srgbClr val="FF0000"/>
                </a:solidFill>
                <a:latin typeface="Arial" panose="020B0604020202020204" pitchFamily="34" charset="0"/>
                <a:cs typeface="Arial" panose="020B0604020202020204" pitchFamily="34" charset="0"/>
                <a:sym typeface="+mn-ea"/>
              </a:rPr>
              <a:t> </a:t>
            </a:r>
            <a:r>
              <a:rPr lang="en-GB" altLang="en-IN" sz="2400" b="1">
                <a:solidFill>
                  <a:srgbClr val="FF0000"/>
                </a:solidFill>
                <a:latin typeface="Arial" panose="020B0604020202020204" pitchFamily="34" charset="0"/>
                <a:cs typeface="Arial" panose="020B0604020202020204" pitchFamily="34" charset="0"/>
                <a:sym typeface="+mn-ea"/>
              </a:rPr>
              <a:t> </a:t>
            </a:r>
            <a:r>
              <a:rPr lang="en-GB" altLang="en-IN" sz="2400" b="1">
                <a:latin typeface="Arial" panose="020B0604020202020204" pitchFamily="34" charset="0"/>
                <a:cs typeface="Arial" panose="020B0604020202020204" pitchFamily="34" charset="0"/>
                <a:sym typeface="+mn-ea"/>
              </a:rPr>
              <a:t>into </a:t>
            </a:r>
            <a:r>
              <a:rPr lang="en-GB" altLang="en-IN" sz="2400" b="1">
                <a:solidFill>
                  <a:srgbClr val="FF0000"/>
                </a:solidFill>
                <a:latin typeface="Arial" panose="020B0604020202020204" pitchFamily="34" charset="0"/>
                <a:cs typeface="Arial" panose="020B0604020202020204" pitchFamily="34" charset="0"/>
                <a:sym typeface="+mn-ea"/>
              </a:rPr>
              <a:t>three substrings</a:t>
            </a:r>
            <a:r>
              <a:rPr lang="en-GB" altLang="en-IN" sz="2400" b="1">
                <a:latin typeface="Arial" panose="020B0604020202020204" pitchFamily="34" charset="0"/>
                <a:cs typeface="Arial" panose="020B0604020202020204" pitchFamily="34" charset="0"/>
                <a:sym typeface="+mn-ea"/>
              </a:rPr>
              <a:t> namely, </a:t>
            </a:r>
            <a:r>
              <a:rPr lang="en-GB" altLang="en-IN" sz="2400" b="1">
                <a:solidFill>
                  <a:srgbClr val="FF0000"/>
                </a:solidFill>
                <a:latin typeface="Arial" panose="020B0604020202020204" pitchFamily="34" charset="0"/>
                <a:cs typeface="Arial" panose="020B0604020202020204" pitchFamily="34" charset="0"/>
                <a:sym typeface="+mn-ea"/>
              </a:rPr>
              <a:t>u, v, and w,</a:t>
            </a:r>
            <a:r>
              <a:rPr lang="en-IN" altLang="en-GB" sz="2400" b="1">
                <a:solidFill>
                  <a:srgbClr val="FF0000"/>
                </a:solidFill>
                <a:latin typeface="Arial" panose="020B0604020202020204" pitchFamily="34" charset="0"/>
                <a:cs typeface="Arial" panose="020B0604020202020204" pitchFamily="34" charset="0"/>
                <a:sym typeface="+mn-ea"/>
              </a:rPr>
              <a:t> i.e. x=uvw,</a:t>
            </a:r>
            <a:r>
              <a:rPr lang="en-GB" altLang="en-IN" sz="2400" b="1">
                <a:latin typeface="Arial" panose="020B0604020202020204" pitchFamily="34" charset="0"/>
                <a:cs typeface="Arial" panose="020B0604020202020204" pitchFamily="34" charset="0"/>
                <a:sym typeface="+mn-ea"/>
              </a:rPr>
              <a:t>  such that </a:t>
            </a:r>
            <a:r>
              <a:rPr lang="en-GB" altLang="en-IN" sz="2400" b="1">
                <a:solidFill>
                  <a:srgbClr val="FF0000"/>
                </a:solidFill>
                <a:latin typeface="Arial" panose="020B0604020202020204" pitchFamily="34" charset="0"/>
                <a:cs typeface="Arial" panose="020B0604020202020204" pitchFamily="34" charset="0"/>
                <a:sym typeface="+mn-ea"/>
              </a:rPr>
              <a:t>|uv| &lt;= n</a:t>
            </a:r>
            <a:r>
              <a:rPr lang="en-GB" altLang="en-IN" sz="2400" b="1">
                <a:latin typeface="Arial" panose="020B0604020202020204" pitchFamily="34" charset="0"/>
                <a:cs typeface="Arial" panose="020B0604020202020204" pitchFamily="34" charset="0"/>
                <a:sym typeface="+mn-ea"/>
              </a:rPr>
              <a:t> and </a:t>
            </a:r>
            <a:r>
              <a:rPr lang="en-GB" altLang="en-IN" sz="2400" b="1">
                <a:solidFill>
                  <a:srgbClr val="FF0000"/>
                </a:solidFill>
                <a:latin typeface="Arial" panose="020B0604020202020204" pitchFamily="34" charset="0"/>
                <a:cs typeface="Arial" panose="020B0604020202020204" pitchFamily="34" charset="0"/>
                <a:sym typeface="+mn-ea"/>
              </a:rPr>
              <a:t>|v| &gt;=1.</a:t>
            </a:r>
            <a:endParaRPr lang="en-GB" altLang="en-IN" sz="2400" b="1">
              <a:solidFill>
                <a:srgbClr val="FF0000"/>
              </a:solidFill>
              <a:latin typeface="Arial" panose="020B0604020202020204" pitchFamily="34" charset="0"/>
              <a:cs typeface="Arial" panose="020B0604020202020204" pitchFamily="34" charset="0"/>
              <a:sym typeface="+mn-ea"/>
            </a:endParaRPr>
          </a:p>
          <a:p>
            <a:pPr marL="1317625" lvl="1" indent="-403225"/>
            <a:r>
              <a:rPr lang="en-IN" altLang="en-GB" sz="2400" b="1">
                <a:solidFill>
                  <a:srgbClr val="FF0000"/>
                </a:solidFill>
                <a:latin typeface="Arial" panose="020B0604020202020204" pitchFamily="34" charset="0"/>
                <a:cs typeface="Arial" panose="020B0604020202020204" pitchFamily="34" charset="0"/>
                <a:sym typeface="+mn-ea"/>
              </a:rPr>
              <a:t>        i.e x =  a</a:t>
            </a:r>
            <a:r>
              <a:rPr lang="en-IN" altLang="en-GB" sz="2400" b="1" baseline="30000">
                <a:solidFill>
                  <a:srgbClr val="FF0000"/>
                </a:solidFill>
                <a:latin typeface="Arial" panose="020B0604020202020204" pitchFamily="34" charset="0"/>
                <a:cs typeface="Arial" panose="020B0604020202020204" pitchFamily="34" charset="0"/>
                <a:sym typeface="+mn-ea"/>
              </a:rPr>
              <a:t>n!</a:t>
            </a:r>
            <a:r>
              <a:rPr lang="en-IN" altLang="en-GB" sz="2400" b="1">
                <a:solidFill>
                  <a:srgbClr val="FF0000"/>
                </a:solidFill>
                <a:latin typeface="Arial" panose="020B0604020202020204" pitchFamily="34" charset="0"/>
                <a:cs typeface="Arial" panose="020B0604020202020204" pitchFamily="34" charset="0"/>
                <a:sym typeface="+mn-ea"/>
              </a:rPr>
              <a:t> =     a</a:t>
            </a:r>
            <a:r>
              <a:rPr lang="en-IN" altLang="en-GB" sz="2400" b="1" baseline="30000">
                <a:solidFill>
                  <a:srgbClr val="FF0000"/>
                </a:solidFill>
                <a:latin typeface="Arial" panose="020B0604020202020204" pitchFamily="34" charset="0"/>
                <a:cs typeface="Arial" panose="020B0604020202020204" pitchFamily="34" charset="0"/>
                <a:sym typeface="+mn-ea"/>
              </a:rPr>
              <a:t>j</a:t>
            </a:r>
            <a:r>
              <a:rPr lang="en-IN" altLang="en-GB" sz="2400" b="1">
                <a:solidFill>
                  <a:srgbClr val="FF0000"/>
                </a:solidFill>
                <a:latin typeface="Arial" panose="020B0604020202020204" pitchFamily="34" charset="0"/>
                <a:cs typeface="Arial" panose="020B0604020202020204" pitchFamily="34" charset="0"/>
                <a:sym typeface="+mn-ea"/>
              </a:rPr>
              <a:t>       a</a:t>
            </a:r>
            <a:r>
              <a:rPr lang="en-IN" altLang="en-GB" sz="2400" b="1" baseline="30000">
                <a:solidFill>
                  <a:srgbClr val="FF0000"/>
                </a:solidFill>
                <a:latin typeface="Arial" panose="020B0604020202020204" pitchFamily="34" charset="0"/>
                <a:cs typeface="Arial" panose="020B0604020202020204" pitchFamily="34" charset="0"/>
                <a:sym typeface="+mn-ea"/>
              </a:rPr>
              <a:t>k</a:t>
            </a:r>
            <a:r>
              <a:rPr lang="en-IN" altLang="en-GB" sz="2400" b="1">
                <a:solidFill>
                  <a:srgbClr val="FF0000"/>
                </a:solidFill>
                <a:latin typeface="Arial" panose="020B0604020202020204" pitchFamily="34" charset="0"/>
                <a:cs typeface="Arial" panose="020B0604020202020204" pitchFamily="34" charset="0"/>
                <a:sym typeface="+mn-ea"/>
              </a:rPr>
              <a:t>      a</a:t>
            </a:r>
            <a:r>
              <a:rPr lang="en-IN" altLang="en-GB" sz="2400" b="1" baseline="30000">
                <a:solidFill>
                  <a:srgbClr val="FF0000"/>
                </a:solidFill>
                <a:latin typeface="Arial" panose="020B0604020202020204" pitchFamily="34" charset="0"/>
                <a:cs typeface="Arial" panose="020B0604020202020204" pitchFamily="34" charset="0"/>
                <a:sym typeface="+mn-ea"/>
              </a:rPr>
              <a:t>n!-j-k</a:t>
            </a:r>
            <a:endParaRPr lang="en-IN" altLang="en-GB" sz="2400" b="1">
              <a:solidFill>
                <a:srgbClr val="FF0000"/>
              </a:solidFill>
              <a:latin typeface="Arial" panose="020B0604020202020204" pitchFamily="34" charset="0"/>
              <a:cs typeface="Arial" panose="020B0604020202020204" pitchFamily="34" charset="0"/>
              <a:sym typeface="+mn-ea"/>
            </a:endParaRPr>
          </a:p>
          <a:p>
            <a:pPr marL="1317625" lvl="1" indent="-403225"/>
            <a:r>
              <a:rPr lang="en-IN" altLang="en-GB" sz="2400" b="1">
                <a:solidFill>
                  <a:srgbClr val="FF0000"/>
                </a:solidFill>
                <a:latin typeface="Arial" panose="020B0604020202020204" pitchFamily="34" charset="0"/>
                <a:cs typeface="Arial" panose="020B0604020202020204" pitchFamily="34" charset="0"/>
              </a:rPr>
              <a:t>                            </a:t>
            </a:r>
            <a:r>
              <a:rPr lang="en-IN" altLang="en-GB" sz="2400" b="1">
                <a:solidFill>
                  <a:srgbClr val="FF0000"/>
                </a:solidFill>
                <a:latin typeface="Arial" panose="020B0604020202020204" pitchFamily="34" charset="0"/>
                <a:cs typeface="Arial" panose="020B0604020202020204" pitchFamily="34" charset="0"/>
                <a:sym typeface="+mn-ea"/>
              </a:rPr>
              <a:t>|←u→| | v | </a:t>
            </a:r>
            <a:r>
              <a:rPr lang="en-IN" altLang="en-GB" sz="2400" b="1">
                <a:solidFill>
                  <a:srgbClr val="FF0000"/>
                </a:solidFill>
                <a:latin typeface="Arial" panose="020B0604020202020204" pitchFamily="34" charset="0"/>
                <a:cs typeface="Arial" panose="020B0604020202020204" pitchFamily="34" charset="0"/>
                <a:sym typeface="+mn-ea"/>
              </a:rPr>
              <a:t>|←w→|  </a:t>
            </a:r>
            <a:r>
              <a:rPr lang="en-IN" altLang="en-GB" sz="2400" b="1">
                <a:solidFill>
                  <a:srgbClr val="FF0000"/>
                </a:solidFill>
                <a:latin typeface="Arial" panose="020B0604020202020204" pitchFamily="34" charset="0"/>
                <a:cs typeface="Arial" panose="020B0604020202020204" pitchFamily="34" charset="0"/>
              </a:rPr>
              <a:t>   </a:t>
            </a:r>
            <a:r>
              <a:rPr lang="en-GB" altLang="en-IN" sz="2400" b="1">
                <a:latin typeface="Arial" panose="020B0604020202020204" pitchFamily="34" charset="0"/>
                <a:cs typeface="Arial" panose="020B0604020202020204" pitchFamily="34" charset="0"/>
              </a:rPr>
              <a:t>where</a:t>
            </a:r>
            <a:r>
              <a:rPr lang="en-IN" altLang="en-GB" sz="2400" b="1">
                <a:solidFill>
                  <a:srgbClr val="FF0000"/>
                </a:solidFill>
                <a:latin typeface="Arial" panose="020B0604020202020204" pitchFamily="34" charset="0"/>
                <a:cs typeface="Arial" panose="020B0604020202020204" pitchFamily="34" charset="0"/>
              </a:rPr>
              <a:t> |u| = j and | v | = k</a:t>
            </a:r>
            <a:endParaRPr lang="en-IN" altLang="en-GB" sz="2400" b="1">
              <a:solidFill>
                <a:srgbClr val="FF0000"/>
              </a:solidFill>
              <a:latin typeface="Arial" panose="020B0604020202020204" pitchFamily="34" charset="0"/>
              <a:cs typeface="Arial" panose="020B0604020202020204" pitchFamily="34" charset="0"/>
            </a:endParaRPr>
          </a:p>
          <a:p>
            <a:pPr marL="1317625" lvl="1" indent="-403225"/>
            <a:r>
              <a:rPr lang="en-IN" altLang="en-GB" sz="2400" b="1">
                <a:solidFill>
                  <a:srgbClr val="FF0000"/>
                </a:solidFill>
                <a:latin typeface="Arial" panose="020B0604020202020204" pitchFamily="34" charset="0"/>
                <a:cs typeface="Arial" panose="020B0604020202020204" pitchFamily="34" charset="0"/>
              </a:rPr>
              <a:t>                                                            </a:t>
            </a:r>
            <a:r>
              <a:rPr lang="en-GB" altLang="en-IN" sz="2400" b="1">
                <a:latin typeface="Arial" panose="020B0604020202020204" pitchFamily="34" charset="0"/>
                <a:cs typeface="Arial" panose="020B0604020202020204" pitchFamily="34" charset="0"/>
              </a:rPr>
              <a:t> therefore</a:t>
            </a:r>
            <a:r>
              <a:rPr lang="en-IN" altLang="en-GB" sz="2400" b="1">
                <a:solidFill>
                  <a:srgbClr val="FF0000"/>
                </a:solidFill>
                <a:latin typeface="Arial" panose="020B0604020202020204" pitchFamily="34" charset="0"/>
                <a:cs typeface="Arial" panose="020B0604020202020204" pitchFamily="34" charset="0"/>
              </a:rPr>
              <a:t> | uv | = j+k &lt; = n</a:t>
            </a:r>
            <a:endParaRPr lang="en-GB" altLang="en-IN" sz="2400" b="1">
              <a:solidFill>
                <a:srgbClr val="FF0000"/>
              </a:solidFill>
              <a:latin typeface="Arial" panose="020B0604020202020204" pitchFamily="34" charset="0"/>
              <a:cs typeface="Arial" panose="020B0604020202020204" pitchFamily="34" charset="0"/>
            </a:endParaRPr>
          </a:p>
          <a:p>
            <a:r>
              <a:rPr lang="en-IN" altLang="en-GB" sz="2400" b="1">
                <a:solidFill>
                  <a:schemeClr val="tx1"/>
                </a:solidFill>
                <a:latin typeface="Arial" panose="020B0604020202020204" pitchFamily="34" charset="0"/>
                <a:cs typeface="Arial" panose="020B0604020202020204" pitchFamily="34" charset="0"/>
              </a:rPr>
              <a:t>                                                                </a:t>
            </a:r>
            <a:endParaRPr lang="en-IN" altLang="en-GB" sz="2400" b="1">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 name="Table 2"/>
          <p:cNvGraphicFramePr/>
          <p:nvPr/>
        </p:nvGraphicFramePr>
        <p:xfrm>
          <a:off x="3060065" y="189230"/>
          <a:ext cx="8893810" cy="6715760"/>
        </p:xfrm>
        <a:graphic>
          <a:graphicData uri="http://schemas.openxmlformats.org/drawingml/2006/table">
            <a:tbl>
              <a:tblPr/>
              <a:tblGrid>
                <a:gridCol w="2489200"/>
                <a:gridCol w="6404610"/>
              </a:tblGrid>
              <a:tr h="319405">
                <a:tc>
                  <a:txBody>
                    <a:bodyPr/>
                    <a:p>
                      <a:pPr indent="0">
                        <a:buNone/>
                      </a:pPr>
                      <a:r>
                        <a:rPr lang="en-US" sz="1800" b="0">
                          <a:latin typeface="Times New Roman" panose="02020603050405020304" pitchFamily="18" charset="0"/>
                          <a:cs typeface="Times New Roman" panose="02020603050405020304" pitchFamily="18" charset="0"/>
                        </a:rPr>
                        <a:t>Regular expressions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Meaning </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0540">
                <a:tc>
                  <a:txBody>
                    <a:bodyPr/>
                    <a:p>
                      <a:pPr indent="0">
                        <a:buNone/>
                      </a:pPr>
                      <a:r>
                        <a:rPr lang="en-US" sz="1800" b="0">
                          <a:latin typeface="Times New Roman" panose="02020603050405020304" pitchFamily="18" charset="0"/>
                          <a:cs typeface="Times New Roman" panose="02020603050405020304" pitchFamily="18" charset="0"/>
                        </a:rPr>
                        <a:t>(a+b)*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strings of a’s and b’s of any length including the NULL string. </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270">
                <a:tc>
                  <a:txBody>
                    <a:bodyPr/>
                    <a:p>
                      <a:pPr indent="0">
                        <a:buNone/>
                      </a:pPr>
                      <a:r>
                        <a:rPr lang="en-US" sz="1800" b="0">
                          <a:latin typeface="Times New Roman" panose="02020603050405020304" pitchFamily="18" charset="0"/>
                          <a:cs typeface="Times New Roman" panose="02020603050405020304" pitchFamily="18" charset="0"/>
                        </a:rPr>
                        <a:t>(a+b)*abb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strings of a’s and b’s ending with the string abb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a:txBody>
                    <a:bodyPr/>
                    <a:p>
                      <a:pPr indent="0">
                        <a:buNone/>
                      </a:pPr>
                      <a:r>
                        <a:rPr lang="en-US" sz="1800" b="0">
                          <a:latin typeface="Times New Roman" panose="02020603050405020304" pitchFamily="18" charset="0"/>
                          <a:cs typeface="Times New Roman" panose="02020603050405020304" pitchFamily="18" charset="0"/>
                        </a:rPr>
                        <a:t>ab(a+b)*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strings of a’s and b’s starting with the string ab.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19405">
                <a:tc>
                  <a:txBody>
                    <a:bodyPr/>
                    <a:p>
                      <a:pPr indent="0">
                        <a:buNone/>
                      </a:pPr>
                      <a:r>
                        <a:rPr lang="en-US" sz="1800" b="0">
                          <a:latin typeface="Times New Roman" panose="02020603050405020304" pitchFamily="18" charset="0"/>
                          <a:cs typeface="Times New Roman" panose="02020603050405020304" pitchFamily="18" charset="0"/>
                        </a:rPr>
                        <a:t>(a+b)*aa(a+b)*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strings of a’s and b’s having a sub string aa.</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019810">
                <a:tc>
                  <a:txBody>
                    <a:bodyPr/>
                    <a:p>
                      <a:pPr indent="0">
                        <a:buNone/>
                      </a:pPr>
                      <a:r>
                        <a:rPr lang="en-US" sz="1800" b="0">
                          <a:latin typeface="Times New Roman" panose="02020603050405020304" pitchFamily="18" charset="0"/>
                          <a:cs typeface="Times New Roman" panose="02020603050405020304" pitchFamily="18" charset="0"/>
                        </a:rPr>
                        <a:t>a*b*c*</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 consisting of any number of a’s(may be empty string also) followed by any number of b’s(may include empty string) followed by any number of c’s(may include empty string).</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2960">
                <a:tc>
                  <a:txBody>
                    <a:bodyPr/>
                    <a:p>
                      <a:pPr indent="0">
                        <a:buNone/>
                      </a:pPr>
                      <a:r>
                        <a:rPr lang="en-US" sz="1800" b="0">
                          <a:latin typeface="Times New Roman" panose="02020603050405020304" pitchFamily="18" charset="0"/>
                          <a:cs typeface="Times New Roman" panose="02020603050405020304" pitchFamily="18" charset="0"/>
                        </a:rPr>
                        <a:t>a</a:t>
                      </a:r>
                      <a:r>
                        <a:rPr lang="en-US" sz="1800" b="0" baseline="30000">
                          <a:latin typeface="Times New Roman" panose="02020603050405020304" pitchFamily="18" charset="0"/>
                          <a:cs typeface="Times New Roman" panose="02020603050405020304" pitchFamily="18" charset="0"/>
                        </a:rPr>
                        <a:t>+</a:t>
                      </a:r>
                      <a:r>
                        <a:rPr lang="en-US" sz="1800" b="0">
                          <a:latin typeface="Times New Roman" panose="02020603050405020304" pitchFamily="18" charset="0"/>
                          <a:cs typeface="Times New Roman" panose="02020603050405020304" pitchFamily="18" charset="0"/>
                        </a:rPr>
                        <a:t>b</a:t>
                      </a:r>
                      <a:r>
                        <a:rPr lang="en-US" sz="1800" b="0" baseline="30000">
                          <a:latin typeface="Times New Roman" panose="02020603050405020304" pitchFamily="18" charset="0"/>
                          <a:cs typeface="Times New Roman" panose="02020603050405020304" pitchFamily="18" charset="0"/>
                        </a:rPr>
                        <a:t>+</a:t>
                      </a:r>
                      <a:r>
                        <a:rPr lang="en-US" sz="1800" b="0">
                          <a:latin typeface="Times New Roman" panose="02020603050405020304" pitchFamily="18" charset="0"/>
                          <a:cs typeface="Times New Roman" panose="02020603050405020304" pitchFamily="18" charset="0"/>
                        </a:rPr>
                        <a:t>c</a:t>
                      </a:r>
                      <a:r>
                        <a:rPr lang="en-US" sz="1800" b="0" baseline="30000">
                          <a:latin typeface="Times New Roman" panose="02020603050405020304" pitchFamily="18" charset="0"/>
                          <a:cs typeface="Times New Roman" panose="02020603050405020304" pitchFamily="18" charset="0"/>
                        </a:rPr>
                        <a:t>+</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 consisting of at least one ‘a’ followed by string consisting of at least one ‘b’ followed by string consisting of at least one ‘c’.</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822960">
                <a:tc>
                  <a:txBody>
                    <a:bodyPr/>
                    <a:p>
                      <a:pPr indent="0">
                        <a:buNone/>
                      </a:pPr>
                      <a:r>
                        <a:rPr lang="en-US" sz="1800" b="0">
                          <a:latin typeface="Times New Roman" panose="02020603050405020304" pitchFamily="18" charset="0"/>
                          <a:cs typeface="Times New Roman" panose="02020603050405020304" pitchFamily="18" charset="0"/>
                        </a:rPr>
                        <a:t>aa*bb*cc*</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 consisting of at least one ‘a’ followed by string consisting of at least one ‘b’ followed by string consisting of at least one ‘c’.</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9905">
                <a:tc>
                  <a:txBody>
                    <a:bodyPr/>
                    <a:p>
                      <a:pPr indent="0">
                        <a:buNone/>
                      </a:pPr>
                      <a:r>
                        <a:rPr lang="en-US" sz="1800" b="0">
                          <a:latin typeface="Times New Roman" panose="02020603050405020304" pitchFamily="18" charset="0"/>
                          <a:cs typeface="Times New Roman" panose="02020603050405020304" pitchFamily="18" charset="0"/>
                        </a:rPr>
                        <a:t>(a+b)* (a + 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strings of a’s and b’s ending with either </a:t>
                      </a:r>
                      <a:r>
                        <a:rPr lang="en-US" sz="1800" b="0" i="1">
                          <a:latin typeface="Times New Roman" panose="02020603050405020304" pitchFamily="18" charset="0"/>
                          <a:cs typeface="Times New Roman" panose="02020603050405020304" pitchFamily="18" charset="0"/>
                        </a:rPr>
                        <a:t>a</a:t>
                      </a:r>
                      <a:r>
                        <a:rPr lang="en-US" sz="1800" b="0">
                          <a:latin typeface="Times New Roman" panose="02020603050405020304" pitchFamily="18" charset="0"/>
                          <a:cs typeface="Times New Roman" panose="02020603050405020304" pitchFamily="18" charset="0"/>
                        </a:rPr>
                        <a:t>or </a:t>
                      </a:r>
                      <a:r>
                        <a:rPr lang="en-US" sz="1800" b="0" i="1">
                          <a:latin typeface="Times New Roman" panose="02020603050405020304" pitchFamily="18" charset="0"/>
                          <a:cs typeface="Times New Roman" panose="02020603050405020304" pitchFamily="18" charset="0"/>
                        </a:rPr>
                        <a:t>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en-US" sz="1800" b="0">
                          <a:latin typeface="Times New Roman" panose="02020603050405020304" pitchFamily="18" charset="0"/>
                          <a:cs typeface="Times New Roman" panose="02020603050405020304" pitchFamily="18" charset="0"/>
                        </a:rPr>
                        <a:t>(aa)*(bb)*b</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strings consisting of even number of a’s followed by odd number of b’s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8640">
                <a:tc>
                  <a:txBody>
                    <a:bodyPr/>
                    <a:p>
                      <a:pPr indent="0">
                        <a:buNone/>
                      </a:pPr>
                      <a:r>
                        <a:rPr lang="en-US" sz="1800" b="0">
                          <a:latin typeface="Times New Roman" panose="02020603050405020304" pitchFamily="18" charset="0"/>
                          <a:cs typeface="Times New Roman" panose="02020603050405020304" pitchFamily="18" charset="0"/>
                        </a:rPr>
                        <a:t>(0+1)*000</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of strings of 0’s and 1’s ending with three consecutive zeros(or ending with 000)</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indent="0">
                        <a:buNone/>
                      </a:pPr>
                      <a:r>
                        <a:rPr lang="en-US" sz="1800" b="0">
                          <a:latin typeface="Times New Roman" panose="02020603050405020304" pitchFamily="18" charset="0"/>
                          <a:cs typeface="Times New Roman" panose="02020603050405020304" pitchFamily="18" charset="0"/>
                        </a:rPr>
                        <a:t>(11)*</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Times New Roman" panose="02020603050405020304" pitchFamily="18" charset="0"/>
                          <a:cs typeface="Times New Roman" panose="02020603050405020304" pitchFamily="18" charset="0"/>
                        </a:rPr>
                        <a:t>Set consisting of even number of 1’s</a:t>
                      </a:r>
                      <a:endParaRPr lang="en-US" sz="1800" b="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4" name="Text Box 3"/>
          <p:cNvSpPr txBox="1"/>
          <p:nvPr/>
        </p:nvSpPr>
        <p:spPr>
          <a:xfrm>
            <a:off x="57150" y="271145"/>
            <a:ext cx="2871470" cy="2957195"/>
          </a:xfrm>
          <a:prstGeom prst="rect">
            <a:avLst/>
          </a:prstGeom>
          <a:noFill/>
        </p:spPr>
        <p:txBody>
          <a:bodyPr wrap="square" rtlCol="0">
            <a:noAutofit/>
          </a:bodyPr>
          <a:p>
            <a:r>
              <a:rPr lang="en-GB" altLang="en-US" sz="2800" b="1">
                <a:solidFill>
                  <a:srgbClr val="FF0000"/>
                </a:solidFill>
              </a:rPr>
              <a:t>S</a:t>
            </a:r>
            <a:r>
              <a:rPr lang="en-US" sz="2800" b="1">
                <a:solidFill>
                  <a:srgbClr val="FF0000"/>
                </a:solidFill>
              </a:rPr>
              <a:t>ome examples of </a:t>
            </a:r>
            <a:r>
              <a:rPr lang="en-GB" altLang="en-US" sz="2800" b="1">
                <a:solidFill>
                  <a:srgbClr val="FF0000"/>
                </a:solidFill>
              </a:rPr>
              <a:t>R</a:t>
            </a:r>
            <a:r>
              <a:rPr lang="en-US" sz="2800" b="1">
                <a:solidFill>
                  <a:srgbClr val="FF0000"/>
                </a:solidFill>
              </a:rPr>
              <a:t>egular expressions and the</a:t>
            </a:r>
            <a:r>
              <a:rPr lang="en-GB" altLang="en-US" sz="2800" b="1">
                <a:solidFill>
                  <a:srgbClr val="FF0000"/>
                </a:solidFill>
              </a:rPr>
              <a:t>ir assicated </a:t>
            </a:r>
            <a:r>
              <a:rPr lang="en-US" sz="2800" b="1">
                <a:solidFill>
                  <a:srgbClr val="FF0000"/>
                </a:solidFill>
              </a:rPr>
              <a:t>language</a:t>
            </a:r>
            <a:r>
              <a:rPr lang="en-GB" altLang="en-US" sz="2800" b="1">
                <a:solidFill>
                  <a:srgbClr val="FF0000"/>
                </a:solidFill>
              </a:rPr>
              <a:t> :</a:t>
            </a:r>
            <a:endParaRPr lang="en-GB" altLang="en-US" sz="2800" b="1">
              <a:solidFill>
                <a:srgbClr val="FF0000"/>
              </a:solidFill>
            </a:endParaRPr>
          </a:p>
          <a:p>
            <a:r>
              <a:rPr lang="en-GB" altLang="en-US" sz="2800" b="1">
                <a:solidFill>
                  <a:srgbClr val="FF0000"/>
                </a:solidFill>
              </a:rPr>
              <a:t>                       </a:t>
            </a:r>
            <a:r>
              <a:rPr lang="en-GB" altLang="en-US" sz="6000" b="1">
                <a:solidFill>
                  <a:srgbClr val="FF0000"/>
                </a:solidFill>
                <a:latin typeface="Arial" panose="020B0604020202020204" pitchFamily="34" charset="0"/>
                <a:cs typeface="Arial" panose="020B0604020202020204" pitchFamily="34" charset="0"/>
              </a:rPr>
              <a:t>→</a:t>
            </a:r>
            <a:endParaRPr lang="en-GB" altLang="en-US" sz="6000" b="1">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58190" y="1305560"/>
            <a:ext cx="10644505" cy="5186680"/>
          </a:xfrm>
          <a:prstGeom prst="rect">
            <a:avLst/>
          </a:prstGeom>
          <a:noFill/>
        </p:spPr>
        <p:txBody>
          <a:bodyPr wrap="square" rtlCol="0" anchor="t">
            <a:noAutofit/>
          </a:bodyPr>
          <a:p>
            <a:pPr marL="1317625" lvl="1" indent="-403225"/>
            <a:r>
              <a:rPr lang="en-IN" altLang="en-GB" sz="2400" b="1">
                <a:latin typeface="Arial" panose="020B0604020202020204" pitchFamily="34" charset="0"/>
                <a:cs typeface="Arial" panose="020B0604020202020204" pitchFamily="34" charset="0"/>
                <a:sym typeface="+mn-ea"/>
              </a:rPr>
              <a:t>4. Find </a:t>
            </a:r>
            <a:r>
              <a:rPr lang="en-IN" altLang="en-GB" sz="2400" b="1">
                <a:solidFill>
                  <a:srgbClr val="0070C0"/>
                </a:solidFill>
                <a:latin typeface="Arial" panose="020B0604020202020204" pitchFamily="34" charset="0"/>
                <a:cs typeface="Arial" panose="020B0604020202020204" pitchFamily="34" charset="0"/>
                <a:sym typeface="+mn-ea"/>
              </a:rPr>
              <a:t>any value of  i </a:t>
            </a:r>
            <a:r>
              <a:rPr lang="en-IN" altLang="en-GB" sz="2400" b="1">
                <a:solidFill>
                  <a:schemeClr val="tx1"/>
                </a:solidFill>
                <a:latin typeface="Arial" panose="020B0604020202020204" pitchFamily="34" charset="0"/>
                <a:cs typeface="Arial" panose="020B0604020202020204" pitchFamily="34" charset="0"/>
                <a:sym typeface="+mn-ea"/>
              </a:rPr>
              <a:t>and  prove</a:t>
            </a:r>
            <a:r>
              <a:rPr lang="en-IN" altLang="en-GB" sz="2400" b="1">
                <a:latin typeface="Arial" panose="020B0604020202020204" pitchFamily="34" charset="0"/>
                <a:cs typeface="Arial" panose="020B0604020202020204" pitchFamily="34" charset="0"/>
                <a:sym typeface="+mn-ea"/>
              </a:rPr>
              <a:t> that </a:t>
            </a:r>
            <a:r>
              <a:rPr lang="en-IN" altLang="en-GB" sz="2400" b="1">
                <a:solidFill>
                  <a:srgbClr val="0070C0"/>
                </a:solidFill>
                <a:latin typeface="Arial" panose="020B0604020202020204" pitchFamily="34" charset="0"/>
                <a:cs typeface="Arial" panose="020B0604020202020204" pitchFamily="34" charset="0"/>
                <a:sym typeface="+mn-ea"/>
              </a:rPr>
              <a:t>x=uviw ∉L</a:t>
            </a:r>
            <a:r>
              <a:rPr lang="en-IN" altLang="en-GB" sz="2400" b="1">
                <a:latin typeface="Arial" panose="020B0604020202020204" pitchFamily="34" charset="0"/>
                <a:cs typeface="Arial" panose="020B0604020202020204" pitchFamily="34" charset="0"/>
                <a:sym typeface="+mn-ea"/>
              </a:rPr>
              <a:t>. According to </a:t>
            </a:r>
            <a:r>
              <a:rPr lang="en-IN" altLang="en-GB" sz="2400" b="1">
                <a:solidFill>
                  <a:srgbClr val="0070C0"/>
                </a:solidFill>
                <a:latin typeface="Arial" panose="020B0604020202020204" pitchFamily="34" charset="0"/>
                <a:cs typeface="Arial" panose="020B0604020202020204" pitchFamily="34" charset="0"/>
                <a:sym typeface="+mn-ea"/>
              </a:rPr>
              <a:t>Pumping Lemma x=uv</a:t>
            </a:r>
            <a:r>
              <a:rPr lang="en-IN" altLang="en-GB" sz="2400" b="1" baseline="30000">
                <a:solidFill>
                  <a:srgbClr val="0070C0"/>
                </a:solidFill>
                <a:latin typeface="Arial" panose="020B0604020202020204" pitchFamily="34" charset="0"/>
                <a:cs typeface="Arial" panose="020B0604020202020204" pitchFamily="34" charset="0"/>
                <a:sym typeface="+mn-ea"/>
              </a:rPr>
              <a:t>i</a:t>
            </a:r>
            <a:r>
              <a:rPr lang="en-IN" altLang="en-GB" sz="2400" b="1">
                <a:solidFill>
                  <a:srgbClr val="0070C0"/>
                </a:solidFill>
                <a:latin typeface="Arial" panose="020B0604020202020204" pitchFamily="34" charset="0"/>
                <a:cs typeface="Arial" panose="020B0604020202020204" pitchFamily="34" charset="0"/>
                <a:sym typeface="+mn-ea"/>
              </a:rPr>
              <a:t>w € L</a:t>
            </a:r>
            <a:r>
              <a:rPr lang="en-IN" altLang="en-GB" sz="2400" b="1">
                <a:latin typeface="Arial" panose="020B0604020202020204" pitchFamily="34" charset="0"/>
                <a:cs typeface="Arial" panose="020B0604020202020204" pitchFamily="34" charset="0"/>
                <a:sym typeface="+mn-ea"/>
              </a:rPr>
              <a:t>, the result obtained is contradiction to the  assumption that the </a:t>
            </a:r>
            <a:r>
              <a:rPr lang="en-IN" altLang="en-GB" sz="2400" b="1">
                <a:solidFill>
                  <a:srgbClr val="0070C0"/>
                </a:solidFill>
                <a:latin typeface="Arial" panose="020B0604020202020204" pitchFamily="34" charset="0"/>
                <a:cs typeface="Arial" panose="020B0604020202020204" pitchFamily="34" charset="0"/>
                <a:sym typeface="+mn-ea"/>
              </a:rPr>
              <a:t>given Language L is Regular</a:t>
            </a:r>
            <a:r>
              <a:rPr lang="en-IN" altLang="en-GB" sz="2400" b="1">
                <a:latin typeface="Arial" panose="020B0604020202020204" pitchFamily="34" charset="0"/>
                <a:cs typeface="Arial" panose="020B0604020202020204" pitchFamily="34" charset="0"/>
                <a:sym typeface="+mn-ea"/>
              </a:rPr>
              <a:t>, therefore the </a:t>
            </a:r>
            <a:r>
              <a:rPr lang="en-IN" altLang="en-GB" sz="2400" b="1">
                <a:solidFill>
                  <a:srgbClr val="0070C0"/>
                </a:solidFill>
                <a:latin typeface="Arial" panose="020B0604020202020204" pitchFamily="34" charset="0"/>
                <a:cs typeface="Arial" panose="020B0604020202020204" pitchFamily="34" charset="0"/>
                <a:sym typeface="+mn-ea"/>
              </a:rPr>
              <a:t>language L is NOT REGULAR</a:t>
            </a:r>
            <a:r>
              <a:rPr lang="en-IN" altLang="en-GB" sz="2400" b="1">
                <a:latin typeface="Arial" panose="020B0604020202020204" pitchFamily="34" charset="0"/>
                <a:cs typeface="Arial" panose="020B0604020202020204" pitchFamily="34" charset="0"/>
                <a:sym typeface="+mn-ea"/>
              </a:rPr>
              <a:t>.</a:t>
            </a:r>
            <a:endParaRPr lang="en-IN" altLang="en-GB" sz="2400" b="1">
              <a:latin typeface="Arial" panose="020B0604020202020204" pitchFamily="34" charset="0"/>
              <a:cs typeface="Arial" panose="020B0604020202020204" pitchFamily="34" charset="0"/>
              <a:sym typeface="+mn-ea"/>
            </a:endParaRPr>
          </a:p>
          <a:p>
            <a:pPr marL="1317625" lvl="1" indent="-403225"/>
            <a:r>
              <a:rPr lang="en-IN" altLang="en-GB" sz="2400" b="1">
                <a:latin typeface="Arial" panose="020B0604020202020204" pitchFamily="34" charset="0"/>
                <a:cs typeface="Arial" panose="020B0604020202020204" pitchFamily="34" charset="0"/>
                <a:sym typeface="+mn-ea"/>
              </a:rPr>
              <a:t>       </a:t>
            </a:r>
            <a:r>
              <a:rPr lang="en-IN" altLang="en-GB" sz="2400" b="1">
                <a:solidFill>
                  <a:srgbClr val="FF0000"/>
                </a:solidFill>
                <a:latin typeface="Arial" panose="020B0604020202020204" pitchFamily="34" charset="0"/>
                <a:cs typeface="Arial" panose="020B0604020202020204" pitchFamily="34" charset="0"/>
                <a:sym typeface="+mn-ea"/>
              </a:rPr>
              <a:t>x =  uv</a:t>
            </a:r>
            <a:r>
              <a:rPr lang="en-GB" altLang="en-IN" sz="2400" b="1" baseline="30000">
                <a:solidFill>
                  <a:srgbClr val="FF0000"/>
                </a:solidFill>
                <a:latin typeface="Arial" panose="020B0604020202020204" pitchFamily="34" charset="0"/>
                <a:cs typeface="Arial" panose="020B0604020202020204" pitchFamily="34" charset="0"/>
                <a:sym typeface="+mn-ea"/>
              </a:rPr>
              <a:t>i</a:t>
            </a:r>
            <a:r>
              <a:rPr lang="en-IN" altLang="en-GB" sz="2400" b="1">
                <a:solidFill>
                  <a:srgbClr val="FF0000"/>
                </a:solidFill>
                <a:latin typeface="Arial" panose="020B0604020202020204" pitchFamily="34" charset="0"/>
                <a:cs typeface="Arial" panose="020B0604020202020204" pitchFamily="34" charset="0"/>
                <a:sym typeface="+mn-ea"/>
              </a:rPr>
              <a:t>w =</a:t>
            </a:r>
            <a:endParaRPr lang="en-IN" altLang="en-GB" sz="2400" b="1">
              <a:solidFill>
                <a:srgbClr val="FF0000"/>
              </a:solidFill>
              <a:latin typeface="Arial" panose="020B0604020202020204" pitchFamily="34" charset="0"/>
              <a:cs typeface="Arial" panose="020B0604020202020204" pitchFamily="34" charset="0"/>
              <a:sym typeface="+mn-ea"/>
            </a:endParaRPr>
          </a:p>
          <a:p>
            <a:pPr marL="0" lvl="1" indent="-403225"/>
            <a:r>
              <a:rPr lang="en-IN" altLang="en-GB" sz="2400" b="1">
                <a:solidFill>
                  <a:srgbClr val="FF0000"/>
                </a:solidFill>
                <a:latin typeface="Arial" panose="020B0604020202020204" pitchFamily="34" charset="0"/>
                <a:cs typeface="Arial" panose="020B0604020202020204" pitchFamily="34" charset="0"/>
                <a:sym typeface="+mn-ea"/>
              </a:rPr>
              <a:t>                     </a:t>
            </a:r>
            <a:r>
              <a:rPr lang="en-IN" altLang="en-GB" sz="2400" b="1">
                <a:solidFill>
                  <a:srgbClr val="FF0000"/>
                </a:solidFill>
                <a:latin typeface="Arial" panose="020B0604020202020204" pitchFamily="34" charset="0"/>
                <a:cs typeface="Arial" panose="020B0604020202020204" pitchFamily="34" charset="0"/>
                <a:sym typeface="+mn-ea"/>
              </a:rPr>
              <a:t>=  a</a:t>
            </a:r>
            <a:r>
              <a:rPr lang="en-IN" altLang="en-GB" sz="2400" b="1" baseline="30000">
                <a:solidFill>
                  <a:srgbClr val="FF0000"/>
                </a:solidFill>
                <a:latin typeface="Arial" panose="020B0604020202020204" pitchFamily="34" charset="0"/>
                <a:cs typeface="Arial" panose="020B0604020202020204" pitchFamily="34" charset="0"/>
                <a:sym typeface="+mn-ea"/>
              </a:rPr>
              <a:t>j</a:t>
            </a:r>
            <a:r>
              <a:rPr lang="en-IN" altLang="en-GB" sz="2400" b="1">
                <a:solidFill>
                  <a:srgbClr val="FF0000"/>
                </a:solidFill>
                <a:latin typeface="Arial" panose="020B0604020202020204" pitchFamily="34" charset="0"/>
                <a:cs typeface="Arial" panose="020B0604020202020204" pitchFamily="34" charset="0"/>
                <a:sym typeface="+mn-ea"/>
              </a:rPr>
              <a:t> (a</a:t>
            </a:r>
            <a:r>
              <a:rPr lang="en-IN" altLang="en-GB" sz="2400" b="1" baseline="30000">
                <a:solidFill>
                  <a:srgbClr val="FF0000"/>
                </a:solidFill>
                <a:latin typeface="Arial" panose="020B0604020202020204" pitchFamily="34" charset="0"/>
                <a:cs typeface="Arial" panose="020B0604020202020204" pitchFamily="34" charset="0"/>
                <a:sym typeface="+mn-ea"/>
              </a:rPr>
              <a:t>k</a:t>
            </a:r>
            <a:r>
              <a:rPr lang="en-IN" altLang="en-GB" sz="2400" b="1">
                <a:solidFill>
                  <a:srgbClr val="FF0000"/>
                </a:solidFill>
                <a:latin typeface="Arial" panose="020B0604020202020204" pitchFamily="34" charset="0"/>
                <a:cs typeface="Arial" panose="020B0604020202020204" pitchFamily="34" charset="0"/>
                <a:sym typeface="+mn-ea"/>
              </a:rPr>
              <a:t>) </a:t>
            </a:r>
            <a:r>
              <a:rPr lang="en-IN" altLang="en-GB" sz="2400" b="1" baseline="30000">
                <a:solidFill>
                  <a:srgbClr val="FF0000"/>
                </a:solidFill>
                <a:latin typeface="Arial" panose="020B0604020202020204" pitchFamily="34" charset="0"/>
                <a:cs typeface="Arial" panose="020B0604020202020204" pitchFamily="34" charset="0"/>
                <a:sym typeface="+mn-ea"/>
              </a:rPr>
              <a:t>i</a:t>
            </a:r>
            <a:r>
              <a:rPr lang="en-IN" altLang="en-GB" sz="2400" b="1">
                <a:solidFill>
                  <a:srgbClr val="FF0000"/>
                </a:solidFill>
                <a:latin typeface="Arial" panose="020B0604020202020204" pitchFamily="34" charset="0"/>
                <a:cs typeface="Arial" panose="020B0604020202020204" pitchFamily="34" charset="0"/>
                <a:sym typeface="+mn-ea"/>
              </a:rPr>
              <a:t>   a</a:t>
            </a:r>
            <a:r>
              <a:rPr lang="en-IN" altLang="en-GB" sz="2400" b="1" baseline="30000">
                <a:solidFill>
                  <a:srgbClr val="FF0000"/>
                </a:solidFill>
                <a:latin typeface="Arial" panose="020B0604020202020204" pitchFamily="34" charset="0"/>
                <a:cs typeface="Arial" panose="020B0604020202020204" pitchFamily="34" charset="0"/>
                <a:sym typeface="+mn-ea"/>
              </a:rPr>
              <a:t>n!-j-k</a:t>
            </a:r>
            <a:r>
              <a:rPr lang="en-IN" altLang="en-GB" sz="2400" b="1">
                <a:solidFill>
                  <a:srgbClr val="FF0000"/>
                </a:solidFill>
                <a:latin typeface="Arial" panose="020B0604020202020204" pitchFamily="34" charset="0"/>
                <a:cs typeface="Arial" panose="020B0604020202020204" pitchFamily="34" charset="0"/>
                <a:sym typeface="+mn-ea"/>
              </a:rPr>
              <a:t>  </a:t>
            </a:r>
            <a:r>
              <a:rPr lang="en-IN" altLang="en-GB" sz="2400" b="1">
                <a:latin typeface="Arial" panose="020B0604020202020204" pitchFamily="34" charset="0"/>
                <a:cs typeface="Arial" panose="020B0604020202020204" pitchFamily="34" charset="0"/>
                <a:sym typeface="+mn-ea"/>
              </a:rPr>
              <a:t>For i = 0, the v does not exists</a:t>
            </a:r>
            <a:r>
              <a:rPr lang="en-IN" altLang="en-GB" sz="2400" b="1">
                <a:solidFill>
                  <a:srgbClr val="FF0000"/>
                </a:solidFill>
                <a:latin typeface="Arial" panose="020B0604020202020204" pitchFamily="34" charset="0"/>
                <a:cs typeface="Arial" panose="020B0604020202020204" pitchFamily="34" charset="0"/>
                <a:sym typeface="+mn-ea"/>
              </a:rPr>
              <a:t>        </a:t>
            </a:r>
            <a:endParaRPr lang="en-IN" altLang="en-GB" sz="2400" b="1">
              <a:solidFill>
                <a:srgbClr val="FF0000"/>
              </a:solidFill>
              <a:latin typeface="Arial" panose="020B0604020202020204" pitchFamily="34" charset="0"/>
              <a:cs typeface="Arial" panose="020B0604020202020204" pitchFamily="34" charset="0"/>
              <a:sym typeface="+mn-ea"/>
            </a:endParaRPr>
          </a:p>
          <a:p>
            <a:pPr marL="0" lvl="1" indent="-403225"/>
            <a:r>
              <a:rPr lang="en-IN" altLang="en-GB" sz="2400" b="1">
                <a:solidFill>
                  <a:srgbClr val="FF0000"/>
                </a:solidFill>
                <a:latin typeface="Arial" panose="020B0604020202020204" pitchFamily="34" charset="0"/>
                <a:cs typeface="Arial" panose="020B0604020202020204" pitchFamily="34" charset="0"/>
                <a:sym typeface="+mn-ea"/>
              </a:rPr>
              <a:t>                     =     </a:t>
            </a:r>
            <a:r>
              <a:rPr lang="en-IN" altLang="en-GB" sz="2400" b="1">
                <a:solidFill>
                  <a:srgbClr val="FF0000"/>
                </a:solidFill>
                <a:latin typeface="Arial" panose="020B0604020202020204" pitchFamily="34" charset="0"/>
                <a:cs typeface="Arial" panose="020B0604020202020204" pitchFamily="34" charset="0"/>
                <a:sym typeface="+mn-ea"/>
              </a:rPr>
              <a:t>a</a:t>
            </a:r>
            <a:r>
              <a:rPr lang="en-IN" altLang="en-GB" sz="2400" b="1" baseline="30000">
                <a:solidFill>
                  <a:srgbClr val="FF0000"/>
                </a:solidFill>
                <a:latin typeface="Arial" panose="020B0604020202020204" pitchFamily="34" charset="0"/>
                <a:cs typeface="Arial" panose="020B0604020202020204" pitchFamily="34" charset="0"/>
                <a:sym typeface="+mn-ea"/>
              </a:rPr>
              <a:t>j</a:t>
            </a:r>
            <a:r>
              <a:rPr lang="en-IN" altLang="en-GB" sz="2400" b="1">
                <a:solidFill>
                  <a:srgbClr val="FF0000"/>
                </a:solidFill>
                <a:latin typeface="Arial" panose="020B0604020202020204" pitchFamily="34" charset="0"/>
                <a:cs typeface="Arial" panose="020B0604020202020204" pitchFamily="34" charset="0"/>
                <a:sym typeface="+mn-ea"/>
              </a:rPr>
              <a:t>          a</a:t>
            </a:r>
            <a:r>
              <a:rPr lang="en-IN" altLang="en-GB" sz="2400" b="1" baseline="30000">
                <a:solidFill>
                  <a:srgbClr val="FF0000"/>
                </a:solidFill>
                <a:latin typeface="Arial" panose="020B0604020202020204" pitchFamily="34" charset="0"/>
                <a:cs typeface="Arial" panose="020B0604020202020204" pitchFamily="34" charset="0"/>
                <a:sym typeface="+mn-ea"/>
              </a:rPr>
              <a:t>n!-j-k</a:t>
            </a:r>
            <a:endParaRPr lang="en-IN" altLang="en-GB" sz="2400" b="1" baseline="30000">
              <a:solidFill>
                <a:srgbClr val="FF0000"/>
              </a:solidFill>
              <a:latin typeface="Arial" panose="020B0604020202020204" pitchFamily="34" charset="0"/>
              <a:cs typeface="Arial" panose="020B0604020202020204" pitchFamily="34" charset="0"/>
              <a:sym typeface="+mn-ea"/>
            </a:endParaRPr>
          </a:p>
          <a:p>
            <a:pPr marL="0" lvl="1" indent="-403225"/>
            <a:r>
              <a:rPr lang="en-IN" altLang="en-GB" sz="2400" b="1" baseline="30000">
                <a:solidFill>
                  <a:srgbClr val="FF0000"/>
                </a:solidFill>
                <a:latin typeface="Arial" panose="020B0604020202020204" pitchFamily="34" charset="0"/>
                <a:cs typeface="Arial" panose="020B0604020202020204" pitchFamily="34" charset="0"/>
                <a:sym typeface="+mn-ea"/>
              </a:rPr>
              <a:t>                              </a:t>
            </a:r>
            <a:r>
              <a:rPr lang="en-IN" altLang="en-GB" sz="2400" b="1">
                <a:solidFill>
                  <a:srgbClr val="0070C0"/>
                </a:solidFill>
                <a:latin typeface="Arial" panose="020B0604020202020204" pitchFamily="34" charset="0"/>
                <a:cs typeface="Arial" panose="020B0604020202020204" pitchFamily="34" charset="0"/>
                <a:sym typeface="+mn-ea"/>
              </a:rPr>
              <a:t>    |←u→| |←w→|   </a:t>
            </a:r>
            <a:endParaRPr lang="en-IN" altLang="en-GB" sz="2400" b="1">
              <a:solidFill>
                <a:srgbClr val="FF0000"/>
              </a:solidFill>
              <a:latin typeface="Arial" panose="020B0604020202020204" pitchFamily="34" charset="0"/>
              <a:cs typeface="Arial" panose="020B0604020202020204" pitchFamily="34" charset="0"/>
              <a:sym typeface="+mn-ea"/>
            </a:endParaRPr>
          </a:p>
          <a:p>
            <a:pPr marL="0" lvl="1" indent="-403225"/>
            <a:r>
              <a:rPr lang="en-IN" altLang="en-GB" sz="2400" b="1">
                <a:solidFill>
                  <a:srgbClr val="FF0000"/>
                </a:solidFill>
                <a:latin typeface="Arial" panose="020B0604020202020204" pitchFamily="34" charset="0"/>
                <a:cs typeface="Arial" panose="020B0604020202020204" pitchFamily="34" charset="0"/>
                <a:sym typeface="+mn-ea"/>
              </a:rPr>
              <a:t>                     =  </a:t>
            </a:r>
            <a:r>
              <a:rPr lang="en-IN" altLang="en-GB" sz="2400" b="1">
                <a:solidFill>
                  <a:srgbClr val="FF0000"/>
                </a:solidFill>
                <a:latin typeface="Arial" panose="020B0604020202020204" pitchFamily="34" charset="0"/>
                <a:cs typeface="Arial" panose="020B0604020202020204" pitchFamily="34" charset="0"/>
                <a:sym typeface="+mn-ea"/>
              </a:rPr>
              <a:t>a</a:t>
            </a:r>
            <a:r>
              <a:rPr lang="en-IN" altLang="en-GB" sz="2400" b="1" baseline="30000">
                <a:solidFill>
                  <a:srgbClr val="FF0000"/>
                </a:solidFill>
                <a:latin typeface="Arial" panose="020B0604020202020204" pitchFamily="34" charset="0"/>
                <a:cs typeface="Arial" panose="020B0604020202020204" pitchFamily="34" charset="0"/>
                <a:sym typeface="+mn-ea"/>
              </a:rPr>
              <a:t>n!-k</a:t>
            </a:r>
            <a:r>
              <a:rPr lang="en-IN" altLang="en-GB" sz="2400" b="1">
                <a:solidFill>
                  <a:srgbClr val="FF0000"/>
                </a:solidFill>
                <a:latin typeface="Arial" panose="020B0604020202020204" pitchFamily="34" charset="0"/>
                <a:cs typeface="Arial" panose="020B0604020202020204" pitchFamily="34" charset="0"/>
                <a:sym typeface="+mn-ea"/>
              </a:rPr>
              <a:t>   ∉ L</a:t>
            </a:r>
            <a:r>
              <a:rPr lang="en-IN" altLang="en-GB" sz="2400" b="1">
                <a:solidFill>
                  <a:srgbClr val="0070C0"/>
                </a:solidFill>
                <a:latin typeface="Arial" panose="020B0604020202020204" pitchFamily="34" charset="0"/>
                <a:cs typeface="Arial" panose="020B0604020202020204" pitchFamily="34" charset="0"/>
                <a:sym typeface="+mn-ea"/>
              </a:rPr>
              <a:t>            → </a:t>
            </a:r>
            <a:endParaRPr lang="en-IN" altLang="en-GB" sz="2400" b="1">
              <a:latin typeface="Arial" panose="020B0604020202020204" pitchFamily="34" charset="0"/>
              <a:cs typeface="Arial" panose="020B0604020202020204" pitchFamily="34" charset="0"/>
              <a:sym typeface="+mn-ea"/>
            </a:endParaRPr>
          </a:p>
          <a:p>
            <a:pPr marL="1317625" lvl="1" indent="-403225"/>
            <a:r>
              <a:rPr lang="en-IN" altLang="en-GB" sz="2400" b="1">
                <a:latin typeface="Arial" panose="020B0604020202020204" pitchFamily="34" charset="0"/>
                <a:cs typeface="Arial" panose="020B0604020202020204" pitchFamily="34" charset="0"/>
                <a:sym typeface="+mn-ea"/>
              </a:rPr>
              <a:t>                 </a:t>
            </a:r>
            <a:r>
              <a:rPr lang="en-IN" altLang="en-GB" sz="2400" b="1">
                <a:solidFill>
                  <a:srgbClr val="0070C0"/>
                </a:solidFill>
                <a:latin typeface="Arial" panose="020B0604020202020204" pitchFamily="34" charset="0"/>
                <a:cs typeface="Arial" panose="020B0604020202020204" pitchFamily="34" charset="0"/>
                <a:sym typeface="+mn-ea"/>
              </a:rPr>
              <a:t>   </a:t>
            </a:r>
            <a:r>
              <a:rPr lang="en-IN" altLang="en-GB" sz="2400" b="1">
                <a:latin typeface="Arial" panose="020B0604020202020204" pitchFamily="34" charset="0"/>
                <a:cs typeface="Arial" panose="020B0604020202020204" pitchFamily="34" charset="0"/>
                <a:sym typeface="+mn-ea"/>
              </a:rPr>
              <a:t>         </a:t>
            </a:r>
            <a:r>
              <a:rPr lang="en-IN" altLang="en-GB" sz="2400" b="1">
                <a:solidFill>
                  <a:schemeClr val="tx1"/>
                </a:solidFill>
                <a:latin typeface="Arial" panose="020B0604020202020204" pitchFamily="34" charset="0"/>
                <a:cs typeface="Arial" panose="020B0604020202020204" pitchFamily="34" charset="0"/>
                <a:sym typeface="+mn-ea"/>
              </a:rPr>
              <a:t>          </a:t>
            </a:r>
            <a:endParaRPr lang="en-IN" altLang="en-GB" sz="2400" b="1">
              <a:solidFill>
                <a:schemeClr val="tx1"/>
              </a:solidFill>
              <a:latin typeface="Arial" panose="020B0604020202020204" pitchFamily="34" charset="0"/>
              <a:cs typeface="Arial" panose="020B0604020202020204" pitchFamily="34" charset="0"/>
              <a:sym typeface="+mn-ea"/>
            </a:endParaRPr>
          </a:p>
          <a:p>
            <a:pPr marL="1317625" lvl="1" indent="-403225" algn="l">
              <a:buClrTx/>
              <a:buSzTx/>
              <a:buNone/>
            </a:pPr>
            <a:r>
              <a:rPr lang="en-IN" altLang="en-GB" sz="2400" b="1">
                <a:solidFill>
                  <a:schemeClr val="tx1"/>
                </a:solidFill>
                <a:latin typeface="Arial" panose="020B0604020202020204" pitchFamily="34" charset="0"/>
                <a:cs typeface="Arial" panose="020B0604020202020204" pitchFamily="34" charset="0"/>
                <a:sym typeface="+mn-ea"/>
              </a:rPr>
              <a:t>                                              </a:t>
            </a:r>
            <a:endParaRPr lang="en-IN" altLang="en-GB" sz="2400" b="1">
              <a:solidFill>
                <a:schemeClr val="tx1"/>
              </a:solidFill>
              <a:latin typeface="Arial" panose="020B0604020202020204" pitchFamily="34" charset="0"/>
              <a:cs typeface="Arial" panose="020B0604020202020204" pitchFamily="34" charset="0"/>
            </a:endParaRPr>
          </a:p>
        </p:txBody>
      </p:sp>
      <p:sp>
        <p:nvSpPr>
          <p:cNvPr id="4" name="Text Box 3"/>
          <p:cNvSpPr txBox="1"/>
          <p:nvPr/>
        </p:nvSpPr>
        <p:spPr>
          <a:xfrm>
            <a:off x="5974715" y="4080510"/>
            <a:ext cx="5801360" cy="2640965"/>
          </a:xfrm>
          <a:prstGeom prst="rect">
            <a:avLst/>
          </a:prstGeom>
          <a:noFill/>
        </p:spPr>
        <p:txBody>
          <a:bodyPr wrap="square" rtlCol="0">
            <a:noAutofit/>
          </a:bodyPr>
          <a:p>
            <a:pPr algn="just"/>
            <a:r>
              <a:rPr lang="en-IN" altLang="en-GB" sz="2400" b="1">
                <a:latin typeface="Arial" panose="020B0604020202020204" pitchFamily="34" charset="0"/>
                <a:cs typeface="Arial" panose="020B0604020202020204" pitchFamily="34" charset="0"/>
                <a:sym typeface="+mn-ea"/>
              </a:rPr>
              <a:t> According to </a:t>
            </a:r>
            <a:r>
              <a:rPr lang="en-IN" altLang="en-GB" sz="2400" b="1">
                <a:solidFill>
                  <a:srgbClr val="0070C0"/>
                </a:solidFill>
                <a:latin typeface="Arial" panose="020B0604020202020204" pitchFamily="34" charset="0"/>
                <a:cs typeface="Arial" panose="020B0604020202020204" pitchFamily="34" charset="0"/>
                <a:sym typeface="+mn-ea"/>
              </a:rPr>
              <a:t>Pumping Lemma x=uv</a:t>
            </a:r>
            <a:r>
              <a:rPr lang="en-IN" altLang="en-GB" sz="2400" b="1" baseline="30000">
                <a:solidFill>
                  <a:srgbClr val="0070C0"/>
                </a:solidFill>
                <a:latin typeface="Arial" panose="020B0604020202020204" pitchFamily="34" charset="0"/>
                <a:cs typeface="Arial" panose="020B0604020202020204" pitchFamily="34" charset="0"/>
                <a:sym typeface="+mn-ea"/>
              </a:rPr>
              <a:t>i</a:t>
            </a:r>
            <a:r>
              <a:rPr lang="en-IN" altLang="en-GB" sz="2400" b="1">
                <a:solidFill>
                  <a:srgbClr val="0070C0"/>
                </a:solidFill>
                <a:latin typeface="Arial" panose="020B0604020202020204" pitchFamily="34" charset="0"/>
                <a:cs typeface="Arial" panose="020B0604020202020204" pitchFamily="34" charset="0"/>
                <a:sym typeface="+mn-ea"/>
              </a:rPr>
              <a:t>w € L and now </a:t>
            </a:r>
            <a:r>
              <a:rPr lang="en-IN" altLang="en-GB" sz="2400" b="1">
                <a:solidFill>
                  <a:srgbClr val="FF0000"/>
                </a:solidFill>
                <a:latin typeface="Arial" panose="020B0604020202020204" pitchFamily="34" charset="0"/>
                <a:cs typeface="Arial" panose="020B0604020202020204" pitchFamily="34" charset="0"/>
                <a:sym typeface="+mn-ea"/>
              </a:rPr>
              <a:t>x = </a:t>
            </a:r>
            <a:r>
              <a:rPr lang="en-IN" altLang="en-GB" sz="2400" b="1">
                <a:solidFill>
                  <a:srgbClr val="FF0000"/>
                </a:solidFill>
                <a:latin typeface="Arial" panose="020B0604020202020204" pitchFamily="34" charset="0"/>
                <a:cs typeface="Arial" panose="020B0604020202020204" pitchFamily="34" charset="0"/>
                <a:sym typeface="+mn-ea"/>
              </a:rPr>
              <a:t>a</a:t>
            </a:r>
            <a:r>
              <a:rPr lang="en-IN" altLang="en-GB" sz="2400" b="1" baseline="30000">
                <a:solidFill>
                  <a:srgbClr val="FF0000"/>
                </a:solidFill>
                <a:latin typeface="Arial" panose="020B0604020202020204" pitchFamily="34" charset="0"/>
                <a:cs typeface="Arial" panose="020B0604020202020204" pitchFamily="34" charset="0"/>
                <a:sym typeface="+mn-ea"/>
              </a:rPr>
              <a:t>n!-k</a:t>
            </a:r>
            <a:r>
              <a:rPr lang="en-IN" altLang="en-GB" sz="2400" b="1">
                <a:solidFill>
                  <a:srgbClr val="FF0000"/>
                </a:solidFill>
                <a:latin typeface="Arial" panose="020B0604020202020204" pitchFamily="34" charset="0"/>
                <a:cs typeface="Arial" panose="020B0604020202020204" pitchFamily="34" charset="0"/>
                <a:sym typeface="+mn-ea"/>
              </a:rPr>
              <a:t> ∉</a:t>
            </a:r>
            <a:r>
              <a:rPr lang="en-IN" altLang="en-GB" sz="2400" b="1">
                <a:solidFill>
                  <a:srgbClr val="FF0000"/>
                </a:solidFill>
                <a:latin typeface="Arial" panose="020B0604020202020204" pitchFamily="34" charset="0"/>
                <a:cs typeface="Arial" panose="020B0604020202020204" pitchFamily="34" charset="0"/>
                <a:sym typeface="+mn-ea"/>
              </a:rPr>
              <a:t>L (n!-k never be equal to n! for k=1, 2,....).</a:t>
            </a:r>
            <a:r>
              <a:rPr lang="en-IN" altLang="en-GB" sz="2400" b="1">
                <a:solidFill>
                  <a:srgbClr val="0070C0"/>
                </a:solidFill>
                <a:latin typeface="Arial" panose="020B0604020202020204" pitchFamily="34" charset="0"/>
                <a:cs typeface="Arial" panose="020B0604020202020204" pitchFamily="34" charset="0"/>
                <a:sym typeface="+mn-ea"/>
              </a:rPr>
              <a:t> </a:t>
            </a:r>
            <a:r>
              <a:rPr lang="en-IN" altLang="en-US" sz="2400">
                <a:latin typeface="Arial" panose="020B0604020202020204" pitchFamily="34" charset="0"/>
                <a:cs typeface="Arial" panose="020B0604020202020204" pitchFamily="34" charset="0"/>
              </a:rPr>
              <a:t>T</a:t>
            </a:r>
            <a:r>
              <a:rPr lang="en-IN" altLang="en-GB" sz="2400" b="1">
                <a:latin typeface="Arial" panose="020B0604020202020204" pitchFamily="34" charset="0"/>
                <a:cs typeface="Arial" panose="020B0604020202020204" pitchFamily="34" charset="0"/>
              </a:rPr>
              <a:t>his is contradiction to the assumption that the </a:t>
            </a:r>
            <a:r>
              <a:rPr lang="en-IN" altLang="en-GB" sz="2400" b="1">
                <a:solidFill>
                  <a:srgbClr val="FF0000"/>
                </a:solidFill>
                <a:latin typeface="Arial" panose="020B0604020202020204" pitchFamily="34" charset="0"/>
                <a:cs typeface="Arial" panose="020B0604020202020204" pitchFamily="34" charset="0"/>
              </a:rPr>
              <a:t>Language L Is Regular</a:t>
            </a:r>
            <a:r>
              <a:rPr lang="en-IN" altLang="en-GB" sz="2400" b="1">
                <a:latin typeface="Arial" panose="020B0604020202020204" pitchFamily="34" charset="0"/>
                <a:cs typeface="Arial" panose="020B0604020202020204" pitchFamily="34" charset="0"/>
              </a:rPr>
              <a:t>, therefore </a:t>
            </a:r>
            <a:r>
              <a:rPr lang="en-IN" altLang="en-GB" sz="2400" b="1">
                <a:solidFill>
                  <a:srgbClr val="FF0000"/>
                </a:solidFill>
                <a:latin typeface="Arial" panose="020B0604020202020204" pitchFamily="34" charset="0"/>
                <a:cs typeface="Arial" panose="020B0604020202020204" pitchFamily="34" charset="0"/>
              </a:rPr>
              <a:t>the Language is not Regular</a:t>
            </a:r>
            <a:r>
              <a:rPr lang="en-IN" altLang="en-GB" sz="2400" b="1">
                <a:latin typeface="Arial" panose="020B0604020202020204" pitchFamily="34" charset="0"/>
                <a:cs typeface="Arial" panose="020B0604020202020204" pitchFamily="34" charset="0"/>
              </a:rPr>
              <a:t>.</a:t>
            </a:r>
            <a:endParaRPr lang="en-IN" altLang="en-GB" sz="2400" b="1">
              <a:latin typeface="Arial" panose="020B0604020202020204" pitchFamily="34" charset="0"/>
              <a:cs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41630" y="103505"/>
            <a:ext cx="11329035" cy="555625"/>
          </a:xfrm>
          <a:prstGeom prst="rect">
            <a:avLst/>
          </a:prstGeom>
          <a:noFill/>
        </p:spPr>
        <p:txBody>
          <a:bodyPr wrap="square" rtlCol="0">
            <a:noAutofit/>
          </a:bodyPr>
          <a:p>
            <a:pPr marL="824230" lvl="1" indent="-516890">
              <a:buFont typeface="Arial" panose="020B0604020202020204" pitchFamily="34" charset="0"/>
              <a:buNone/>
            </a:pPr>
            <a:r>
              <a:rPr lang="en-GB" altLang="en-US" sz="3200" b="1">
                <a:solidFill>
                  <a:srgbClr val="FF0000"/>
                </a:solidFill>
                <a:latin typeface="Arial" panose="020B0604020202020204" pitchFamily="34" charset="0"/>
                <a:cs typeface="Arial" panose="020B0604020202020204" pitchFamily="34" charset="0"/>
                <a:sym typeface="+mn-ea"/>
              </a:rPr>
              <a:t>5. Applications of Regular Expressions :</a:t>
            </a:r>
            <a:endParaRPr lang="en-GB" altLang="en-US" sz="3200" b="1">
              <a:solidFill>
                <a:srgbClr val="FF0000"/>
              </a:solidFill>
              <a:latin typeface="Arial" panose="020B0604020202020204" pitchFamily="34" charset="0"/>
              <a:cs typeface="Arial" panose="020B0604020202020204" pitchFamily="34" charset="0"/>
              <a:sym typeface="+mn-ea"/>
            </a:endParaRPr>
          </a:p>
          <a:p>
            <a:pPr marL="824230" lvl="1" indent="-516890">
              <a:buFont typeface="Arial" panose="020B0604020202020204" pitchFamily="34" charset="0"/>
              <a:buNone/>
            </a:pPr>
            <a:r>
              <a:rPr lang="en-GB" altLang="en-US" sz="3200" b="1">
                <a:solidFill>
                  <a:srgbClr val="FF0000"/>
                </a:solidFill>
                <a:latin typeface="Arial" panose="020B0604020202020204" pitchFamily="34" charset="0"/>
                <a:cs typeface="Arial" panose="020B0604020202020204" pitchFamily="34" charset="0"/>
                <a:sym typeface="+mn-ea"/>
              </a:rPr>
              <a:t> </a:t>
            </a:r>
            <a:endParaRPr lang="en-GB" altLang="en-US" sz="3200" b="1">
              <a:solidFill>
                <a:srgbClr val="FF0000"/>
              </a:solidFill>
              <a:latin typeface="Arial" panose="020B0604020202020204" pitchFamily="34" charset="0"/>
              <a:cs typeface="Arial" panose="020B0604020202020204" pitchFamily="34" charset="0"/>
            </a:endParaRPr>
          </a:p>
          <a:p>
            <a:endParaRPr lang="en-US"/>
          </a:p>
        </p:txBody>
      </p:sp>
      <p:sp>
        <p:nvSpPr>
          <p:cNvPr id="4" name="Text Box 3"/>
          <p:cNvSpPr txBox="1"/>
          <p:nvPr/>
        </p:nvSpPr>
        <p:spPr>
          <a:xfrm>
            <a:off x="340995" y="658495"/>
            <a:ext cx="11476990" cy="6114415"/>
          </a:xfrm>
          <a:prstGeom prst="rect">
            <a:avLst/>
          </a:prstGeom>
          <a:noFill/>
        </p:spPr>
        <p:txBody>
          <a:bodyPr wrap="square" rtlCol="0">
            <a:noAutofit/>
          </a:bodyPr>
          <a:p>
            <a:pPr marL="914400" lvl="1" indent="-457200" algn="l">
              <a:buClrTx/>
              <a:buSzTx/>
              <a:buFont typeface="Arial" panose="020B0604020202020204" pitchFamily="34" charset="0"/>
              <a:buChar char="•"/>
            </a:pPr>
            <a:r>
              <a:rPr lang="en-GB" altLang="en-US" sz="2800">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The </a:t>
            </a:r>
            <a:r>
              <a:rPr lang="en-GB" altLang="en-US" sz="2400" b="1">
                <a:solidFill>
                  <a:srgbClr val="0070C0"/>
                </a:solidFill>
                <a:latin typeface="Arial" panose="020B0604020202020204" pitchFamily="34" charset="0"/>
                <a:cs typeface="Arial" panose="020B0604020202020204" pitchFamily="34" charset="0"/>
                <a:sym typeface="+mn-ea"/>
              </a:rPr>
              <a:t>regular Expressions</a:t>
            </a:r>
            <a:r>
              <a:rPr lang="en-GB" altLang="en-US" sz="2400">
                <a:latin typeface="Arial" panose="020B0604020202020204" pitchFamily="34" charset="0"/>
                <a:cs typeface="Arial" panose="020B0604020202020204" pitchFamily="34" charset="0"/>
                <a:sym typeface="+mn-ea"/>
              </a:rPr>
              <a:t> are mainly used in </a:t>
            </a:r>
            <a:r>
              <a:rPr lang="en-GB" altLang="en-US" sz="2400" b="1">
                <a:solidFill>
                  <a:srgbClr val="0070C0"/>
                </a:solidFill>
                <a:latin typeface="Arial" panose="020B0604020202020204" pitchFamily="34" charset="0"/>
                <a:cs typeface="Arial" panose="020B0604020202020204" pitchFamily="34" charset="0"/>
                <a:sym typeface="+mn-ea"/>
              </a:rPr>
              <a:t>pattern matching applications</a:t>
            </a:r>
            <a:r>
              <a:rPr lang="en-GB" altLang="en-US" sz="2400" b="1">
                <a:solidFill>
                  <a:srgbClr val="0070C0"/>
                </a:solidFill>
                <a:latin typeface="Arial" panose="020B0604020202020204" pitchFamily="34" charset="0"/>
                <a:cs typeface="Arial" panose="020B0604020202020204" pitchFamily="34" charset="0"/>
                <a:sym typeface="+mn-ea"/>
              </a:rPr>
              <a:t>,</a:t>
            </a:r>
            <a:r>
              <a:rPr lang="en-GB" altLang="en-US" sz="2400">
                <a:latin typeface="Arial" panose="020B0604020202020204" pitchFamily="34" charset="0"/>
                <a:cs typeface="Arial" panose="020B0604020202020204" pitchFamily="34" charset="0"/>
                <a:sym typeface="+mn-ea"/>
              </a:rPr>
              <a:t> where a</a:t>
            </a:r>
            <a:r>
              <a:rPr lang="en-GB" altLang="en-US" sz="2400">
                <a:latin typeface="Arial" panose="020B0604020202020204" pitchFamily="34" charset="0"/>
                <a:cs typeface="Arial" panose="020B0604020202020204" pitchFamily="34" charset="0"/>
                <a:sym typeface="+mn-ea"/>
              </a:rPr>
              <a:t>re compiled, behind the scenes into </a:t>
            </a:r>
            <a:r>
              <a:rPr lang="en-GB" altLang="en-US" sz="2400" b="1">
                <a:solidFill>
                  <a:srgbClr val="0070C0"/>
                </a:solidFill>
                <a:latin typeface="Arial" panose="020B0604020202020204" pitchFamily="34" charset="0"/>
                <a:cs typeface="Arial" panose="020B0604020202020204" pitchFamily="34" charset="0"/>
                <a:sym typeface="+mn-ea"/>
              </a:rPr>
              <a:t>deterministic or non deterministic automata</a:t>
            </a:r>
            <a:r>
              <a:rPr lang="en-GB" altLang="en-US" sz="2400">
                <a:latin typeface="Arial" panose="020B0604020202020204" pitchFamily="34" charset="0"/>
                <a:cs typeface="Arial" panose="020B0604020202020204" pitchFamily="34" charset="0"/>
                <a:sym typeface="+mn-ea"/>
              </a:rPr>
              <a:t>, which are then </a:t>
            </a:r>
            <a:r>
              <a:rPr lang="en-GB" altLang="en-US" sz="2400" b="1">
                <a:solidFill>
                  <a:srgbClr val="0070C0"/>
                </a:solidFill>
                <a:latin typeface="Arial" panose="020B0604020202020204" pitchFamily="34" charset="0"/>
                <a:cs typeface="Arial" panose="020B0604020202020204" pitchFamily="34" charset="0"/>
                <a:sym typeface="+mn-ea"/>
              </a:rPr>
              <a:t>simulated to produce a program that recognizes a pattern in a text. </a:t>
            </a:r>
            <a:endParaRPr lang="en-GB" altLang="en-US" sz="2400" b="1">
              <a:solidFill>
                <a:srgbClr val="0070C0"/>
              </a:solidFill>
              <a:latin typeface="Arial" panose="020B0604020202020204" pitchFamily="34" charset="0"/>
              <a:cs typeface="Arial" panose="020B0604020202020204" pitchFamily="34" charset="0"/>
              <a:sym typeface="+mn-ea"/>
            </a:endParaRPr>
          </a:p>
          <a:p>
            <a:pPr marL="914400" lvl="1" indent="-457200" algn="l">
              <a:buClrTx/>
              <a:buSzTx/>
              <a:buFont typeface="Arial" panose="020B0604020202020204" pitchFamily="34" charset="0"/>
              <a:buChar char="•"/>
            </a:pPr>
            <a:r>
              <a:rPr lang="en-GB" altLang="en-US" sz="2400">
                <a:latin typeface="Arial" panose="020B0604020202020204" pitchFamily="34" charset="0"/>
                <a:cs typeface="Arial" panose="020B0604020202020204" pitchFamily="34" charset="0"/>
                <a:sym typeface="+mn-ea"/>
              </a:rPr>
              <a:t>There are two classes of regular based applications : </a:t>
            </a:r>
            <a:endParaRPr lang="en-GB" altLang="en-US" sz="2400">
              <a:latin typeface="Arial" panose="020B0604020202020204" pitchFamily="34" charset="0"/>
              <a:cs typeface="Arial" panose="020B0604020202020204" pitchFamily="34" charset="0"/>
              <a:sym typeface="+mn-ea"/>
            </a:endParaRPr>
          </a:p>
          <a:p>
            <a:pPr marL="914400" lvl="2" indent="457200" algn="l">
              <a:buClrTx/>
              <a:buSzTx/>
              <a:buFont typeface="Arial" panose="020B0604020202020204" pitchFamily="34" charset="0"/>
              <a:buNone/>
            </a:pPr>
            <a:r>
              <a:rPr lang="en-GB" altLang="en-US" sz="2400" b="1">
                <a:solidFill>
                  <a:srgbClr val="FF0000"/>
                </a:solidFill>
                <a:latin typeface="Arial" panose="020B0604020202020204" pitchFamily="34" charset="0"/>
                <a:cs typeface="Arial" panose="020B0604020202020204" pitchFamily="34" charset="0"/>
                <a:sym typeface="+mn-ea"/>
              </a:rPr>
              <a:t>1. Lexical Analysis</a:t>
            </a:r>
            <a:r>
              <a:rPr lang="en-GB" altLang="en-US" sz="2400">
                <a:latin typeface="Arial" panose="020B0604020202020204" pitchFamily="34" charset="0"/>
                <a:cs typeface="Arial" panose="020B0604020202020204" pitchFamily="34" charset="0"/>
                <a:sym typeface="+mn-ea"/>
              </a:rPr>
              <a:t> and  </a:t>
            </a:r>
            <a:r>
              <a:rPr lang="en-GB" altLang="en-US" sz="2400" b="1">
                <a:solidFill>
                  <a:srgbClr val="0070C0"/>
                </a:solidFill>
                <a:latin typeface="Arial" panose="020B0604020202020204" pitchFamily="34" charset="0"/>
                <a:cs typeface="Arial" panose="020B0604020202020204" pitchFamily="34" charset="0"/>
                <a:sym typeface="+mn-ea"/>
              </a:rPr>
              <a:t>2. pattern matching or text search</a:t>
            </a:r>
            <a:r>
              <a:rPr lang="en-GB" altLang="en-US" sz="2400" b="1">
                <a:solidFill>
                  <a:srgbClr val="0070C0"/>
                </a:solidFill>
                <a:latin typeface="Arial" panose="020B0604020202020204" pitchFamily="34" charset="0"/>
                <a:cs typeface="Arial" panose="020B0604020202020204" pitchFamily="34" charset="0"/>
                <a:sym typeface="+mn-ea"/>
              </a:rPr>
              <a:t>.</a:t>
            </a:r>
            <a:endParaRPr lang="en-GB" altLang="en-US" sz="2800">
              <a:latin typeface="Arial" panose="020B0604020202020204" pitchFamily="34" charset="0"/>
              <a:cs typeface="Arial" panose="020B0604020202020204" pitchFamily="34" charset="0"/>
              <a:sym typeface="+mn-ea"/>
            </a:endParaRPr>
          </a:p>
          <a:p>
            <a:pPr marL="437515" lvl="0" indent="-388620" algn="l">
              <a:buClrTx/>
              <a:buSzTx/>
              <a:buFont typeface="Arial" panose="020B0604020202020204" pitchFamily="34" charset="0"/>
              <a:buNone/>
            </a:pPr>
            <a:r>
              <a:rPr lang="en-GB" altLang="en-US" sz="2400" b="1">
                <a:solidFill>
                  <a:srgbClr val="FF0000"/>
                </a:solidFill>
                <a:latin typeface="Arial" panose="020B0604020202020204" pitchFamily="34" charset="0"/>
                <a:cs typeface="Arial" panose="020B0604020202020204" pitchFamily="34" charset="0"/>
                <a:sym typeface="+mn-ea"/>
              </a:rPr>
              <a:t>1. Lexical Analysis : </a:t>
            </a:r>
            <a:endParaRPr lang="en-GB" altLang="en-US" sz="2400" b="1">
              <a:solidFill>
                <a:srgbClr val="FF0000"/>
              </a:solidFill>
              <a:latin typeface="Arial" panose="020B0604020202020204" pitchFamily="34" charset="0"/>
              <a:cs typeface="Arial" panose="020B0604020202020204" pitchFamily="34" charset="0"/>
              <a:sym typeface="+mn-ea"/>
            </a:endParaRPr>
          </a:p>
          <a:p>
            <a:pPr marL="894715" lvl="0" indent="50800" algn="l">
              <a:buClrTx/>
              <a:buSzTx/>
              <a:buFont typeface="Arial" panose="020B0604020202020204" pitchFamily="34" charset="0"/>
              <a:buChar char="•"/>
            </a:pPr>
            <a:r>
              <a:rPr lang="en-GB" altLang="en-US" sz="2800">
                <a:sym typeface="+mn-ea"/>
              </a:rPr>
              <a:t>   </a:t>
            </a:r>
            <a:r>
              <a:rPr lang="en-GB" altLang="en-US" sz="2400">
                <a:latin typeface="Arial" panose="020B0604020202020204" pitchFamily="34" charset="0"/>
                <a:cs typeface="Arial" panose="020B0604020202020204" pitchFamily="34" charset="0"/>
                <a:sym typeface="+mn-ea"/>
              </a:rPr>
              <a:t>It is one of the major componet of  a compiler, that  scans the source program line by line and character by character and groups them into a  meaningful sequence of characters called tokens. These tokens include :  Keywords, identifiers etc..  </a:t>
            </a:r>
            <a:endParaRPr lang="en-GB" altLang="en-US" sz="2400">
              <a:latin typeface="Arial" panose="020B0604020202020204" pitchFamily="34" charset="0"/>
              <a:cs typeface="Arial" panose="020B0604020202020204" pitchFamily="34" charset="0"/>
              <a:sym typeface="+mn-ea"/>
            </a:endParaRPr>
          </a:p>
          <a:p>
            <a:pPr marL="894715" lvl="0" indent="50800" algn="l">
              <a:buClrTx/>
              <a:buSzTx/>
              <a:buFont typeface="Arial" panose="020B0604020202020204" pitchFamily="34" charset="0"/>
              <a:buChar char="•"/>
            </a:pPr>
            <a:r>
              <a:rPr lang="en-GB" altLang="en-US" sz="2400">
                <a:latin typeface="Arial" panose="020B0604020202020204" pitchFamily="34" charset="0"/>
                <a:cs typeface="Arial" panose="020B0604020202020204" pitchFamily="34" charset="0"/>
                <a:sym typeface="+mn-ea"/>
              </a:rPr>
              <a:t>  The </a:t>
            </a:r>
            <a:r>
              <a:rPr lang="en-GB" altLang="en-US" sz="2400" b="1">
                <a:solidFill>
                  <a:srgbClr val="FF0000"/>
                </a:solidFill>
                <a:latin typeface="Arial" panose="020B0604020202020204" pitchFamily="34" charset="0"/>
                <a:cs typeface="Arial" panose="020B0604020202020204" pitchFamily="34" charset="0"/>
                <a:sym typeface="+mn-ea"/>
              </a:rPr>
              <a:t>UNIX command lex and GNU version flex</a:t>
            </a:r>
            <a:r>
              <a:rPr lang="en-GB" altLang="en-US" sz="2400">
                <a:latin typeface="Arial" panose="020B0604020202020204" pitchFamily="34" charset="0"/>
                <a:cs typeface="Arial" panose="020B0604020202020204" pitchFamily="34" charset="0"/>
                <a:sym typeface="+mn-ea"/>
              </a:rPr>
              <a:t> uses these specifications of tokens in the form of Regular expression as input and genarate the section of code that mimics the working of lexical analyser.</a:t>
            </a:r>
            <a:endParaRPr lang="en-GB" altLang="en-US" sz="2400">
              <a:latin typeface="Arial" panose="020B0604020202020204" pitchFamily="34" charset="0"/>
              <a:cs typeface="Arial" panose="020B0604020202020204" pitchFamily="34" charset="0"/>
              <a:sym typeface="+mn-ea"/>
            </a:endParaRPr>
          </a:p>
          <a:p>
            <a:pPr lvl="1" indent="0" algn="l">
              <a:buClrTx/>
              <a:buSzTx/>
              <a:buFont typeface="Arial" panose="020B0604020202020204" pitchFamily="34" charset="0"/>
              <a:buNone/>
            </a:pPr>
            <a:endParaRPr lang="en-GB" altLang="en-US" sz="2800">
              <a:sym typeface="+mn-ea"/>
            </a:endParaRPr>
          </a:p>
          <a:p>
            <a:pPr marL="914400" lvl="1" indent="-457200" algn="l">
              <a:buClrTx/>
              <a:buSzTx/>
              <a:buFont typeface="Arial" panose="020B0604020202020204" pitchFamily="34" charset="0"/>
              <a:buChar char="•"/>
            </a:pPr>
            <a:endParaRPr lang="en-GB" altLang="en-US" sz="2800">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68300" y="161290"/>
            <a:ext cx="11177905" cy="6408420"/>
          </a:xfrm>
          <a:prstGeom prst="rect">
            <a:avLst/>
          </a:prstGeom>
          <a:noFill/>
        </p:spPr>
        <p:txBody>
          <a:bodyPr wrap="square" rtlCol="0" anchor="t">
            <a:noAutofit/>
          </a:bodyPr>
          <a:p>
            <a:pPr marL="437515" lvl="0" indent="-388620" algn="l">
              <a:buClrTx/>
              <a:buSzTx/>
              <a:buFont typeface="Arial" panose="020B0604020202020204" pitchFamily="34" charset="0"/>
              <a:buNone/>
            </a:pPr>
            <a:r>
              <a:rPr lang="en-GB" altLang="en-US" sz="2800">
                <a:sym typeface="+mn-ea"/>
              </a:rPr>
              <a:t> </a:t>
            </a:r>
            <a:endParaRPr lang="en-GB" altLang="en-US" sz="2800">
              <a:sym typeface="+mn-ea"/>
            </a:endParaRPr>
          </a:p>
          <a:p>
            <a:pPr marL="437515" lvl="0" indent="-388620" algn="l">
              <a:buClrTx/>
              <a:buSzTx/>
              <a:buFont typeface="Arial" panose="020B0604020202020204" pitchFamily="34" charset="0"/>
              <a:buNone/>
            </a:pPr>
            <a:endParaRPr lang="en-GB" altLang="en-US" sz="2800" b="1">
              <a:solidFill>
                <a:schemeClr val="accent1"/>
              </a:solidFill>
              <a:sym typeface="+mn-ea"/>
            </a:endParaRPr>
          </a:p>
          <a:p>
            <a:pPr marL="437515" lvl="0" indent="-388620" algn="l">
              <a:buClrTx/>
              <a:buSzTx/>
              <a:buFont typeface="Arial" panose="020B0604020202020204" pitchFamily="34" charset="0"/>
              <a:buNone/>
            </a:pPr>
            <a:r>
              <a:rPr lang="en-GB" altLang="en-US" sz="2800" b="1">
                <a:solidFill>
                  <a:schemeClr val="accent1"/>
                </a:solidFill>
                <a:sym typeface="+mn-ea"/>
              </a:rPr>
              <a:t>2. Pattren Matching :</a:t>
            </a:r>
            <a:endParaRPr lang="en-GB" altLang="en-US" sz="2800" b="1">
              <a:solidFill>
                <a:schemeClr val="accent1"/>
              </a:solidFill>
              <a:sym typeface="+mn-ea"/>
            </a:endParaRPr>
          </a:p>
          <a:p>
            <a:pPr marL="885190" lvl="0" indent="-13335" algn="l">
              <a:buClrTx/>
              <a:buSzTx/>
              <a:buFont typeface="Arial" panose="020B0604020202020204" pitchFamily="34" charset="0"/>
              <a:buChar char="•"/>
            </a:pPr>
            <a:r>
              <a:rPr lang="en-GB" altLang="en-US" sz="2800">
                <a:sym typeface="+mn-ea"/>
              </a:rPr>
              <a:t>  An application of </a:t>
            </a:r>
            <a:r>
              <a:rPr lang="en-GB" altLang="en-US" sz="2800" b="1">
                <a:solidFill>
                  <a:schemeClr val="accent1"/>
                </a:solidFill>
                <a:sym typeface="+mn-ea"/>
              </a:rPr>
              <a:t>patten matching </a:t>
            </a:r>
            <a:r>
              <a:rPr lang="en-GB" altLang="en-US" sz="2800">
                <a:sym typeface="+mn-ea"/>
              </a:rPr>
              <a:t>occurs in </a:t>
            </a:r>
            <a:r>
              <a:rPr lang="en-GB" altLang="en-US" sz="2800" b="1">
                <a:solidFill>
                  <a:schemeClr val="accent1"/>
                </a:solidFill>
                <a:sym typeface="+mn-ea"/>
              </a:rPr>
              <a:t>text editing</a:t>
            </a:r>
            <a:r>
              <a:rPr lang="en-GB" altLang="en-US" sz="2800">
                <a:sym typeface="+mn-ea"/>
              </a:rPr>
              <a:t>. All the text editors allows files to be scanned for the occurance of a given string.</a:t>
            </a:r>
            <a:endParaRPr lang="en-GB" altLang="en-US" sz="2800">
              <a:sym typeface="+mn-ea"/>
            </a:endParaRPr>
          </a:p>
          <a:p>
            <a:pPr marL="927100" lvl="0" indent="-54610" algn="l">
              <a:buClrTx/>
              <a:buSzTx/>
              <a:buFont typeface="Arial" panose="020B0604020202020204" pitchFamily="34" charset="0"/>
              <a:buChar char="•"/>
            </a:pPr>
            <a:r>
              <a:rPr lang="en-GB" altLang="en-US" sz="2800">
                <a:sym typeface="+mn-ea"/>
              </a:rPr>
              <a:t>  For example,. the</a:t>
            </a:r>
            <a:r>
              <a:rPr lang="en-GB" altLang="en-US" sz="2800" b="1">
                <a:solidFill>
                  <a:schemeClr val="accent1"/>
                </a:solidFill>
                <a:sym typeface="+mn-ea"/>
              </a:rPr>
              <a:t> VI editor in the UNIX OS</a:t>
            </a:r>
            <a:r>
              <a:rPr lang="en-GB" altLang="en-US" sz="2800">
                <a:sym typeface="+mn-ea"/>
              </a:rPr>
              <a:t> recognizes the command </a:t>
            </a:r>
            <a:r>
              <a:rPr lang="en-GB" altLang="en-US" sz="2800" b="1">
                <a:solidFill>
                  <a:schemeClr val="accent1"/>
                </a:solidFill>
                <a:sym typeface="+mn-ea"/>
              </a:rPr>
              <a:t>/aba*c/ </a:t>
            </a:r>
            <a:r>
              <a:rPr lang="en-GB" altLang="en-US" sz="2800">
                <a:sym typeface="+mn-ea"/>
              </a:rPr>
              <a:t>as an instruction to search for the file for the </a:t>
            </a:r>
            <a:r>
              <a:rPr lang="en-GB" altLang="en-US" sz="2800" b="1">
                <a:solidFill>
                  <a:schemeClr val="accent1"/>
                </a:solidFill>
                <a:sym typeface="+mn-ea"/>
              </a:rPr>
              <a:t>first occurance of the string ab</a:t>
            </a:r>
            <a:r>
              <a:rPr lang="en-GB" altLang="en-US" sz="2800">
                <a:sym typeface="+mn-ea"/>
              </a:rPr>
              <a:t>, followed by </a:t>
            </a:r>
            <a:r>
              <a:rPr lang="en-GB" altLang="en-US" sz="2800" b="1">
                <a:solidFill>
                  <a:schemeClr val="accent1"/>
                </a:solidFill>
                <a:sym typeface="+mn-ea"/>
              </a:rPr>
              <a:t>arbitrary number of a’s </a:t>
            </a:r>
            <a:r>
              <a:rPr lang="en-GB" altLang="en-US" sz="2800">
                <a:sym typeface="+mn-ea"/>
              </a:rPr>
              <a:t>followed by </a:t>
            </a:r>
            <a:r>
              <a:rPr lang="en-GB" altLang="en-US" sz="2800" b="1">
                <a:solidFill>
                  <a:schemeClr val="accent1"/>
                </a:solidFill>
                <a:sym typeface="+mn-ea"/>
              </a:rPr>
              <a:t>c</a:t>
            </a:r>
            <a:endParaRPr lang="en-GB" altLang="en-US" sz="2800" b="1">
              <a:solidFill>
                <a:schemeClr val="accent1"/>
              </a:solidFill>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8" name="Rectangles 941057"/>
          <p:cNvSpPr/>
          <p:nvPr/>
        </p:nvSpPr>
        <p:spPr>
          <a:xfrm>
            <a:off x="1803400" y="3124200"/>
            <a:ext cx="8579485" cy="1073150"/>
          </a:xfrm>
          <a:prstGeom prst="rect">
            <a:avLst/>
          </a:prstGeom>
          <a:solidFill>
            <a:srgbClr val="FFFF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algn="ctr" eaLnBrk="1" hangingPunct="1">
              <a:spcBef>
                <a:spcPct val="0"/>
              </a:spcBef>
              <a:buNone/>
            </a:pPr>
            <a:endParaRPr lang="zh-CN" altLang="en-US" sz="1350" dirty="0">
              <a:ea typeface="SimSun" panose="02010600030101010101" pitchFamily="2" charset="-122"/>
            </a:endParaRPr>
          </a:p>
        </p:txBody>
      </p:sp>
      <p:sp>
        <p:nvSpPr>
          <p:cNvPr id="11269" name="Text Box 941058"/>
          <p:cNvSpPr txBox="1"/>
          <p:nvPr/>
        </p:nvSpPr>
        <p:spPr>
          <a:xfrm>
            <a:off x="2030095" y="3352800"/>
            <a:ext cx="7811135" cy="55308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stStyle>
          <a:p>
            <a:pPr marL="0" indent="0" eaLnBrk="1" hangingPunct="1">
              <a:spcBef>
                <a:spcPct val="0"/>
              </a:spcBef>
              <a:buNone/>
            </a:pPr>
            <a:r>
              <a:rPr lang="en-IN" altLang="en-US" sz="3000" b="1" dirty="0" smtClean="0">
                <a:solidFill>
                  <a:srgbClr val="FF0000"/>
                </a:solidFill>
              </a:rPr>
              <a:t>                                 END of </a:t>
            </a:r>
            <a:r>
              <a:rPr lang="en-US" altLang="en-US" sz="3000" b="1" dirty="0" smtClean="0">
                <a:solidFill>
                  <a:srgbClr val="FF0000"/>
                </a:solidFill>
              </a:rPr>
              <a:t>UNIT-</a:t>
            </a:r>
            <a:r>
              <a:rPr lang="en-GB" altLang="en-US" sz="3000" b="1" dirty="0" smtClean="0">
                <a:solidFill>
                  <a:srgbClr val="FF0000"/>
                </a:solidFill>
              </a:rPr>
              <a:t>2</a:t>
            </a:r>
            <a:r>
              <a:rPr lang="zh-CN" altLang="en-US" sz="3000" b="1" dirty="0" smtClean="0">
                <a:solidFill>
                  <a:srgbClr val="FF0000"/>
                </a:solidFill>
                <a:ea typeface="SimSun" panose="02010600030101010101" pitchFamily="2" charset="-122"/>
              </a:rPr>
              <a:t>   </a:t>
            </a:r>
            <a:endParaRPr lang="zh-CN" altLang="en-US" sz="3000" dirty="0">
              <a:ea typeface="SimSun" panose="02010600030101010101" pitchFamily="2" charset="-122"/>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Prepared by Dr. Mallikarjun Math Professor &amp; Head CC</a:t>
            </a: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67970" y="375285"/>
            <a:ext cx="11747500" cy="6394450"/>
          </a:xfrm>
          <a:prstGeom prst="rect">
            <a:avLst/>
          </a:prstGeom>
          <a:noFill/>
        </p:spPr>
        <p:txBody>
          <a:bodyPr wrap="square" rtlCol="0">
            <a:noAutofit/>
          </a:bodyPr>
          <a:p>
            <a:pPr marL="1361440" indent="-1361440" algn="just">
              <a:buClrTx/>
              <a:buSzTx/>
              <a:buFontTx/>
            </a:pPr>
            <a:r>
              <a:rPr lang="en-GB" altLang="en-US" sz="2800" b="1">
                <a:solidFill>
                  <a:srgbClr val="FF0000"/>
                </a:solidFill>
                <a:latin typeface="Arial" panose="020B0604020202020204" pitchFamily="34" charset="0"/>
                <a:cs typeface="Arial" panose="020B0604020202020204" pitchFamily="34" charset="0"/>
                <a:sym typeface="+mn-ea"/>
              </a:rPr>
              <a:t>1.</a:t>
            </a:r>
            <a:r>
              <a:rPr lang="en-IN" altLang="en-GB" sz="2800" b="1">
                <a:solidFill>
                  <a:srgbClr val="FF0000"/>
                </a:solidFill>
                <a:latin typeface="Arial" panose="020B0604020202020204" pitchFamily="34" charset="0"/>
                <a:cs typeface="Arial" panose="020B0604020202020204" pitchFamily="34" charset="0"/>
                <a:sym typeface="+mn-ea"/>
              </a:rPr>
              <a:t>2</a:t>
            </a:r>
            <a:r>
              <a:rPr lang="en-GB" altLang="en-US" sz="2800" b="1">
                <a:solidFill>
                  <a:srgbClr val="FF0000"/>
                </a:solidFill>
                <a:latin typeface="Arial" panose="020B0604020202020204" pitchFamily="34" charset="0"/>
                <a:cs typeface="Arial" panose="020B0604020202020204" pitchFamily="34" charset="0"/>
                <a:sym typeface="+mn-ea"/>
              </a:rPr>
              <a:t>. Language associated with Regular Expression :</a:t>
            </a:r>
            <a:endParaRPr lang="en-GB" altLang="en-US" sz="2800" b="1">
              <a:solidFill>
                <a:srgbClr val="FF0000"/>
              </a:solidFill>
              <a:latin typeface="Arial" panose="020B0604020202020204" pitchFamily="34" charset="0"/>
              <a:cs typeface="Arial" panose="020B0604020202020204" pitchFamily="34" charset="0"/>
              <a:sym typeface="+mn-ea"/>
            </a:endParaRPr>
          </a:p>
          <a:p>
            <a:pPr marL="0" indent="0" algn="just">
              <a:buClrTx/>
              <a:buSzTx/>
              <a:buFontTx/>
            </a:pPr>
            <a:r>
              <a:rPr lang="en-GB" altLang="en-US" sz="2400">
                <a:latin typeface="Arial" panose="020B0604020202020204" pitchFamily="34" charset="0"/>
                <a:cs typeface="Arial" panose="020B0604020202020204" pitchFamily="34" charset="0"/>
                <a:sym typeface="+mn-ea"/>
              </a:rPr>
              <a:t>        If </a:t>
            </a:r>
            <a:r>
              <a:rPr lang="en-GB" altLang="en-US" sz="2400" b="1">
                <a:solidFill>
                  <a:srgbClr val="FF0000"/>
                </a:solidFill>
                <a:latin typeface="Arial" panose="020B0604020202020204" pitchFamily="34" charset="0"/>
                <a:cs typeface="Arial" panose="020B0604020202020204" pitchFamily="34" charset="0"/>
                <a:sym typeface="+mn-ea"/>
              </a:rPr>
              <a:t>R</a:t>
            </a:r>
            <a:r>
              <a:rPr lang="en-GB" altLang="en-US" sz="2400">
                <a:latin typeface="Arial" panose="020B0604020202020204" pitchFamily="34" charset="0"/>
                <a:cs typeface="Arial" panose="020B0604020202020204" pitchFamily="34" charset="0"/>
                <a:sym typeface="+mn-ea"/>
              </a:rPr>
              <a:t> is a Regular Expression then </a:t>
            </a:r>
            <a:r>
              <a:rPr lang="en-GB" altLang="en-US" sz="2400" b="1">
                <a:solidFill>
                  <a:srgbClr val="FF0000"/>
                </a:solidFill>
                <a:latin typeface="Arial" panose="020B0604020202020204" pitchFamily="34" charset="0"/>
                <a:cs typeface="Arial" panose="020B0604020202020204" pitchFamily="34" charset="0"/>
                <a:sym typeface="+mn-ea"/>
              </a:rPr>
              <a:t>L(R)</a:t>
            </a:r>
            <a:r>
              <a:rPr lang="en-GB" altLang="en-US" sz="2400">
                <a:latin typeface="Arial" panose="020B0604020202020204" pitchFamily="34" charset="0"/>
                <a:cs typeface="Arial" panose="020B0604020202020204" pitchFamily="34" charset="0"/>
                <a:sym typeface="+mn-ea"/>
              </a:rPr>
              <a:t> denote the </a:t>
            </a:r>
            <a:r>
              <a:rPr lang="en-GB" altLang="en-US" sz="2400" b="1">
                <a:solidFill>
                  <a:srgbClr val="FF0000"/>
                </a:solidFill>
                <a:latin typeface="Arial" panose="020B0604020202020204" pitchFamily="34" charset="0"/>
                <a:cs typeface="Arial" panose="020B0604020202020204" pitchFamily="34" charset="0"/>
                <a:sym typeface="+mn-ea"/>
              </a:rPr>
              <a:t>Language(Regular)</a:t>
            </a:r>
            <a:r>
              <a:rPr lang="en-GB" altLang="en-US" sz="2400">
                <a:latin typeface="Arial" panose="020B0604020202020204" pitchFamily="34" charset="0"/>
                <a:cs typeface="Arial" panose="020B0604020202020204" pitchFamily="34" charset="0"/>
                <a:sym typeface="+mn-ea"/>
              </a:rPr>
              <a:t> associated with the Regular Expression</a:t>
            </a:r>
            <a:r>
              <a:rPr lang="en-GB" altLang="en-US" sz="2400" b="1">
                <a:solidFill>
                  <a:srgbClr val="FF0000"/>
                </a:solidFill>
                <a:latin typeface="Arial" panose="020B0604020202020204" pitchFamily="34" charset="0"/>
                <a:cs typeface="Arial" panose="020B0604020202020204" pitchFamily="34" charset="0"/>
                <a:sym typeface="+mn-ea"/>
              </a:rPr>
              <a:t> R. </a:t>
            </a:r>
            <a:r>
              <a:rPr lang="en-GB" altLang="en-US" sz="2400">
                <a:latin typeface="Arial" panose="020B0604020202020204" pitchFamily="34" charset="0"/>
                <a:cs typeface="Arial" panose="020B0604020202020204" pitchFamily="34" charset="0"/>
                <a:sym typeface="+mn-ea"/>
              </a:rPr>
              <a:t>The</a:t>
            </a:r>
            <a:r>
              <a:rPr lang="en-GB" altLang="en-US" sz="2400" b="1">
                <a:solidFill>
                  <a:srgbClr val="FF0000"/>
                </a:solidFill>
                <a:latin typeface="Arial" panose="020B0604020202020204" pitchFamily="34" charset="0"/>
                <a:cs typeface="Arial" panose="020B0604020202020204" pitchFamily="34" charset="0"/>
                <a:sym typeface="+mn-ea"/>
              </a:rPr>
              <a:t> Language L(R) </a:t>
            </a:r>
            <a:r>
              <a:rPr lang="en-GB" altLang="en-US" sz="2400">
                <a:latin typeface="Arial" panose="020B0604020202020204" pitchFamily="34" charset="0"/>
                <a:cs typeface="Arial" panose="020B0604020202020204" pitchFamily="34" charset="0"/>
                <a:sym typeface="+mn-ea"/>
              </a:rPr>
              <a:t>denoted by Regular Expression </a:t>
            </a:r>
            <a:r>
              <a:rPr lang="en-GB" altLang="en-US" sz="2400" b="1">
                <a:solidFill>
                  <a:srgbClr val="FF0000"/>
                </a:solidFill>
                <a:latin typeface="Arial" panose="020B0604020202020204" pitchFamily="34" charset="0"/>
                <a:cs typeface="Arial" panose="020B0604020202020204" pitchFamily="34" charset="0"/>
                <a:sym typeface="+mn-ea"/>
              </a:rPr>
              <a:t>R </a:t>
            </a:r>
            <a:r>
              <a:rPr lang="en-GB" altLang="en-US" sz="2400">
                <a:latin typeface="Arial" panose="020B0604020202020204" pitchFamily="34" charset="0"/>
                <a:cs typeface="Arial" panose="020B0604020202020204" pitchFamily="34" charset="0"/>
                <a:sym typeface="+mn-ea"/>
              </a:rPr>
              <a:t>is defined by the following rules.</a:t>
            </a:r>
            <a:endParaRPr lang="en-GB" altLang="en-US" sz="2400">
              <a:latin typeface="Arial" panose="020B0604020202020204" pitchFamily="34" charset="0"/>
              <a:cs typeface="Arial" panose="020B0604020202020204" pitchFamily="34" charset="0"/>
              <a:sym typeface="+mn-ea"/>
            </a:endParaRPr>
          </a:p>
          <a:p>
            <a:pPr marL="743585" indent="-149225" algn="just">
              <a:buClrTx/>
              <a:buSzTx/>
              <a:buFontTx/>
            </a:pPr>
            <a:r>
              <a:rPr lang="en-GB" altLang="en-US" sz="2400">
                <a:latin typeface="Arial" panose="020B0604020202020204" pitchFamily="34" charset="0"/>
                <a:cs typeface="Arial" panose="020B0604020202020204" pitchFamily="34" charset="0"/>
                <a:sym typeface="+mn-ea"/>
              </a:rPr>
              <a:t>1. </a:t>
            </a:r>
            <a:r>
              <a:rPr lang="en-GB" altLang="en-US" sz="2400" b="1">
                <a:solidFill>
                  <a:srgbClr val="FF0000"/>
                </a:solidFill>
                <a:latin typeface="Arial" panose="020B0604020202020204" pitchFamily="34" charset="0"/>
                <a:cs typeface="Arial" panose="020B0604020202020204" pitchFamily="34" charset="0"/>
                <a:sym typeface="+mn-ea"/>
              </a:rPr>
              <a:t>Ø</a:t>
            </a:r>
            <a:r>
              <a:rPr lang="en-GB" altLang="en-US" sz="2400">
                <a:latin typeface="Arial" panose="020B0604020202020204" pitchFamily="34" charset="0"/>
                <a:cs typeface="Arial" panose="020B0604020202020204" pitchFamily="34" charset="0"/>
                <a:sym typeface="+mn-ea"/>
              </a:rPr>
              <a:t> is a </a:t>
            </a:r>
            <a:r>
              <a:rPr lang="en-GB" altLang="en-US" sz="2400">
                <a:latin typeface="Arial" panose="020B0604020202020204" pitchFamily="34" charset="0"/>
                <a:cs typeface="Arial" panose="020B0604020202020204" pitchFamily="34" charset="0"/>
                <a:sym typeface="+mn-ea"/>
              </a:rPr>
              <a:t>Regular Expression denoting the empty language i.e </a:t>
            </a:r>
            <a:r>
              <a:rPr lang="en-GB" altLang="en-US" sz="2400" b="1">
                <a:solidFill>
                  <a:srgbClr val="FF0000"/>
                </a:solidFill>
                <a:latin typeface="Arial" panose="020B0604020202020204" pitchFamily="34" charset="0"/>
                <a:cs typeface="Arial" panose="020B0604020202020204" pitchFamily="34" charset="0"/>
                <a:sym typeface="+mn-ea"/>
              </a:rPr>
              <a:t>L(R) = Ø</a:t>
            </a:r>
            <a:r>
              <a:rPr lang="en-GB" altLang="en-US" sz="2400">
                <a:latin typeface="Arial" panose="020B0604020202020204" pitchFamily="34" charset="0"/>
                <a:cs typeface="Arial" panose="020B0604020202020204" pitchFamily="34" charset="0"/>
                <a:sym typeface="+mn-ea"/>
              </a:rPr>
              <a:t> .</a:t>
            </a:r>
            <a:endParaRPr lang="en-GB" altLang="en-US" sz="2400">
              <a:latin typeface="Arial" panose="020B0604020202020204" pitchFamily="34" charset="0"/>
              <a:cs typeface="Arial" panose="020B0604020202020204" pitchFamily="34" charset="0"/>
              <a:sym typeface="+mn-ea"/>
            </a:endParaRPr>
          </a:p>
          <a:p>
            <a:pPr marL="951865" indent="-327025" algn="just">
              <a:buClrTx/>
              <a:buSzTx/>
              <a:buFontTx/>
            </a:pPr>
            <a:r>
              <a:rPr lang="en-GB" altLang="en-US" sz="2400">
                <a:latin typeface="Arial" panose="020B0604020202020204" pitchFamily="34" charset="0"/>
                <a:cs typeface="Arial" panose="020B0604020202020204" pitchFamily="34" charset="0"/>
                <a:sym typeface="+mn-ea"/>
              </a:rPr>
              <a:t>2. </a:t>
            </a:r>
            <a:r>
              <a:rPr lang="en-GB" altLang="en-US" sz="2400" b="1">
                <a:solidFill>
                  <a:srgbClr val="FF0000"/>
                </a:solidFill>
                <a:latin typeface="Arial" panose="020B0604020202020204" pitchFamily="34" charset="0"/>
                <a:cs typeface="Arial" panose="020B0604020202020204" pitchFamily="34" charset="0"/>
                <a:sym typeface="+mn-ea"/>
              </a:rPr>
              <a:t>Ԑ</a:t>
            </a:r>
            <a:r>
              <a:rPr lang="en-GB" altLang="en-US" sz="2400">
                <a:latin typeface="Arial" panose="020B0604020202020204" pitchFamily="34" charset="0"/>
                <a:cs typeface="Arial" panose="020B0604020202020204" pitchFamily="34" charset="0"/>
                <a:sym typeface="+mn-ea"/>
              </a:rPr>
              <a:t> is a Regular Expression denoting the language containing  empty string - </a:t>
            </a:r>
            <a:r>
              <a:rPr lang="en-GB" altLang="en-US" sz="2400" b="1">
                <a:solidFill>
                  <a:srgbClr val="FF0000"/>
                </a:solidFill>
                <a:latin typeface="Arial" panose="020B0604020202020204" pitchFamily="34" charset="0"/>
                <a:cs typeface="Arial" panose="020B0604020202020204" pitchFamily="34" charset="0"/>
                <a:sym typeface="+mn-ea"/>
              </a:rPr>
              <a:t>Ԑ</a:t>
            </a:r>
            <a:r>
              <a:rPr lang="en-GB" altLang="en-US" sz="2400">
                <a:latin typeface="Arial" panose="020B0604020202020204" pitchFamily="34" charset="0"/>
                <a:cs typeface="Arial" panose="020B0604020202020204" pitchFamily="34" charset="0"/>
                <a:sym typeface="+mn-ea"/>
              </a:rPr>
              <a:t> i.e </a:t>
            </a:r>
            <a:r>
              <a:rPr lang="en-GB" altLang="en-US" sz="2400" b="1">
                <a:solidFill>
                  <a:srgbClr val="FF0000"/>
                </a:solidFill>
                <a:latin typeface="Arial" panose="020B0604020202020204" pitchFamily="34" charset="0"/>
                <a:cs typeface="Arial" panose="020B0604020202020204" pitchFamily="34" charset="0"/>
                <a:sym typeface="+mn-ea"/>
              </a:rPr>
              <a:t>L(R) = { Ԑ } </a:t>
            </a:r>
            <a:endParaRPr lang="en-GB" altLang="en-US" sz="2400" b="1">
              <a:solidFill>
                <a:srgbClr val="FF0000"/>
              </a:solidFill>
              <a:latin typeface="Arial" panose="020B0604020202020204" pitchFamily="34" charset="0"/>
              <a:cs typeface="Arial" panose="020B0604020202020204" pitchFamily="34" charset="0"/>
              <a:sym typeface="+mn-ea"/>
            </a:endParaRPr>
          </a:p>
          <a:p>
            <a:pPr marL="991235" indent="-406400" algn="just">
              <a:buClrTx/>
              <a:buSzTx/>
              <a:buFontTx/>
            </a:pPr>
            <a:r>
              <a:rPr lang="en-GB" altLang="en-US" sz="2400">
                <a:latin typeface="Arial" panose="020B0604020202020204" pitchFamily="34" charset="0"/>
                <a:cs typeface="Arial" panose="020B0604020202020204" pitchFamily="34" charset="0"/>
                <a:sym typeface="+mn-ea"/>
              </a:rPr>
              <a:t>3</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For every </a:t>
            </a:r>
            <a:r>
              <a:rPr lang="en-GB" altLang="en-US" sz="2400" b="1">
                <a:solidFill>
                  <a:srgbClr val="FF0000"/>
                </a:solidFill>
                <a:latin typeface="Arial" panose="020B0604020202020204" pitchFamily="34" charset="0"/>
                <a:cs typeface="Arial" panose="020B0604020202020204" pitchFamily="34" charset="0"/>
                <a:sym typeface="+mn-ea"/>
              </a:rPr>
              <a:t>a € ∑, a </a:t>
            </a:r>
            <a:r>
              <a:rPr lang="en-GB" altLang="en-US" sz="2400">
                <a:latin typeface="Arial" panose="020B0604020202020204" pitchFamily="34" charset="0"/>
                <a:cs typeface="Arial" panose="020B0604020202020204" pitchFamily="34" charset="0"/>
                <a:sym typeface="+mn-ea"/>
              </a:rPr>
              <a:t>is a</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a:latin typeface="Arial" panose="020B0604020202020204" pitchFamily="34" charset="0"/>
                <a:cs typeface="Arial" panose="020B0604020202020204" pitchFamily="34" charset="0"/>
                <a:sym typeface="+mn-ea"/>
              </a:rPr>
              <a:t>Regular Expression denoting the language containing</a:t>
            </a:r>
            <a:r>
              <a:rPr lang="en-GB" altLang="en-US" sz="2400" b="1">
                <a:solidFill>
                  <a:srgbClr val="FF0000"/>
                </a:solidFill>
                <a:latin typeface="Arial" panose="020B0604020202020204" pitchFamily="34" charset="0"/>
                <a:cs typeface="Arial" panose="020B0604020202020204" pitchFamily="34" charset="0"/>
                <a:sym typeface="+mn-ea"/>
              </a:rPr>
              <a:t> a.  </a:t>
            </a:r>
            <a:r>
              <a:rPr lang="en-GB" altLang="en-US" sz="2400">
                <a:latin typeface="Arial" panose="020B0604020202020204" pitchFamily="34" charset="0"/>
                <a:cs typeface="Arial" panose="020B0604020202020204" pitchFamily="34" charset="0"/>
                <a:sym typeface="+mn-ea"/>
              </a:rPr>
              <a:t>i.e</a:t>
            </a:r>
            <a:r>
              <a:rPr lang="en-GB" altLang="en-US" sz="2400" b="1">
                <a:solidFill>
                  <a:srgbClr val="FF0000"/>
                </a:solidFill>
                <a:latin typeface="Arial" panose="020B0604020202020204" pitchFamily="34" charset="0"/>
                <a:cs typeface="Arial" panose="020B0604020202020204" pitchFamily="34" charset="0"/>
                <a:sym typeface="+mn-ea"/>
              </a:rPr>
              <a:t> L(R)</a:t>
            </a:r>
            <a:r>
              <a:rPr lang="en-GB" altLang="en-US" sz="2800" b="1">
                <a:solidFill>
                  <a:srgbClr val="FF0000"/>
                </a:solidFill>
                <a:latin typeface="Arial" panose="020B0604020202020204" pitchFamily="34" charset="0"/>
                <a:cs typeface="Arial" panose="020B0604020202020204" pitchFamily="34" charset="0"/>
                <a:sym typeface="+mn-ea"/>
              </a:rPr>
              <a:t> = </a:t>
            </a:r>
            <a:r>
              <a:rPr lang="en-GB" altLang="en-US" sz="2400" b="1">
                <a:solidFill>
                  <a:srgbClr val="FF0000"/>
                </a:solidFill>
                <a:latin typeface="Arial" panose="020B0604020202020204" pitchFamily="34" charset="0"/>
                <a:cs typeface="Arial" panose="020B0604020202020204" pitchFamily="34" charset="0"/>
                <a:sym typeface="+mn-ea"/>
              </a:rPr>
              <a:t>{ a }.</a:t>
            </a:r>
            <a:endParaRPr lang="en-GB" altLang="en-US" sz="2400" b="1">
              <a:solidFill>
                <a:srgbClr val="FF0000"/>
              </a:solidFill>
              <a:latin typeface="Arial" panose="020B0604020202020204" pitchFamily="34" charset="0"/>
              <a:cs typeface="Arial" panose="020B0604020202020204" pitchFamily="34" charset="0"/>
              <a:sym typeface="+mn-ea"/>
            </a:endParaRPr>
          </a:p>
          <a:p>
            <a:pPr marL="1587500" indent="-973455" algn="just">
              <a:buClrTx/>
              <a:buSzTx/>
              <a:buFontTx/>
            </a:pPr>
            <a:r>
              <a:rPr lang="en-GB" altLang="en-US" sz="2400">
                <a:latin typeface="Arial" panose="020B0604020202020204" pitchFamily="34" charset="0"/>
                <a:cs typeface="Arial" panose="020B0604020202020204" pitchFamily="34" charset="0"/>
                <a:sym typeface="+mn-ea"/>
              </a:rPr>
              <a:t> If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and </a:t>
            </a:r>
            <a:r>
              <a:rPr lang="en-GB" altLang="en-US" sz="2400" b="1">
                <a:solidFill>
                  <a:srgbClr val="FF0000"/>
                </a:solidFill>
                <a:latin typeface="Arial" panose="020B0604020202020204" pitchFamily="34" charset="0"/>
                <a:cs typeface="Arial" panose="020B0604020202020204" pitchFamily="34" charset="0"/>
                <a:sym typeface="+mn-ea"/>
              </a:rPr>
              <a:t>R2</a:t>
            </a:r>
            <a:r>
              <a:rPr lang="en-GB" altLang="en-US" sz="2400">
                <a:latin typeface="Arial" panose="020B0604020202020204" pitchFamily="34" charset="0"/>
                <a:cs typeface="Arial" panose="020B0604020202020204" pitchFamily="34" charset="0"/>
                <a:sym typeface="+mn-ea"/>
              </a:rPr>
              <a:t> are Regular Expressions then</a:t>
            </a:r>
            <a:endParaRPr lang="en-GB" altLang="en-US" sz="2400">
              <a:latin typeface="Arial" panose="020B0604020202020204" pitchFamily="34" charset="0"/>
              <a:cs typeface="Arial" panose="020B0604020202020204" pitchFamily="34" charset="0"/>
              <a:sym typeface="+mn-ea"/>
            </a:endParaRPr>
          </a:p>
          <a:p>
            <a:pPr marL="951865" indent="-327025" algn="just">
              <a:buClrTx/>
              <a:buSzTx/>
              <a:buFontTx/>
            </a:pPr>
            <a:r>
              <a:rPr lang="en-GB" altLang="en-US" sz="2400">
                <a:latin typeface="Arial" panose="020B0604020202020204" pitchFamily="34" charset="0"/>
                <a:cs typeface="Arial" panose="020B0604020202020204" pitchFamily="34" charset="0"/>
                <a:sym typeface="+mn-ea"/>
              </a:rPr>
              <a:t>4.</a:t>
            </a:r>
            <a:r>
              <a:rPr lang="en-GB" altLang="en-US" sz="2400" b="1">
                <a:solidFill>
                  <a:srgbClr val="FF0000"/>
                </a:solidFill>
                <a:latin typeface="Arial" panose="020B0604020202020204" pitchFamily="34" charset="0"/>
                <a:cs typeface="Arial" panose="020B0604020202020204" pitchFamily="34" charset="0"/>
                <a:sym typeface="+mn-ea"/>
              </a:rPr>
              <a:t> L(R1 + R2)</a:t>
            </a:r>
            <a:r>
              <a:rPr lang="en-GB" altLang="en-US" sz="2400">
                <a:latin typeface="Arial" panose="020B0604020202020204" pitchFamily="34" charset="0"/>
                <a:cs typeface="Arial" panose="020B0604020202020204" pitchFamily="34" charset="0"/>
                <a:sym typeface="+mn-ea"/>
              </a:rPr>
              <a:t> = </a:t>
            </a:r>
            <a:r>
              <a:rPr lang="en-GB" altLang="en-US" sz="2400" b="1">
                <a:solidFill>
                  <a:srgbClr val="FF0000"/>
                </a:solidFill>
                <a:latin typeface="Arial" panose="020B0604020202020204" pitchFamily="34" charset="0"/>
                <a:cs typeface="Arial" panose="020B0604020202020204" pitchFamily="34" charset="0"/>
                <a:sym typeface="+mn-ea"/>
              </a:rPr>
              <a:t>L(R1)</a:t>
            </a:r>
            <a:r>
              <a:rPr lang="en-GB" altLang="en-US" sz="2400">
                <a:latin typeface="Arial" panose="020B0604020202020204" pitchFamily="34" charset="0"/>
                <a:cs typeface="Arial" panose="020B0604020202020204" pitchFamily="34" charset="0"/>
                <a:sym typeface="+mn-ea"/>
              </a:rPr>
              <a:t> Ụ </a:t>
            </a:r>
            <a:r>
              <a:rPr lang="en-GB" altLang="en-US" sz="2400" b="1">
                <a:solidFill>
                  <a:srgbClr val="FF0000"/>
                </a:solidFill>
                <a:latin typeface="Arial" panose="020B0604020202020204" pitchFamily="34" charset="0"/>
                <a:cs typeface="Arial" panose="020B0604020202020204" pitchFamily="34" charset="0"/>
                <a:sym typeface="+mn-ea"/>
              </a:rPr>
              <a:t>L(R2)</a:t>
            </a:r>
            <a:r>
              <a:rPr lang="en-GB" altLang="en-US" sz="2400">
                <a:latin typeface="Arial" panose="020B0604020202020204" pitchFamily="34" charset="0"/>
                <a:cs typeface="Arial" panose="020B0604020202020204" pitchFamily="34" charset="0"/>
                <a:sym typeface="+mn-ea"/>
              </a:rPr>
              <a:t> </a:t>
            </a:r>
            <a:r>
              <a:rPr lang="en-GB" altLang="en-US" sz="2400" b="1">
                <a:solidFill>
                  <a:srgbClr val="002060"/>
                </a:solidFill>
                <a:latin typeface="Arial" panose="020B0604020202020204" pitchFamily="34" charset="0"/>
                <a:cs typeface="Arial" panose="020B0604020202020204" pitchFamily="34" charset="0"/>
                <a:sym typeface="+mn-ea"/>
              </a:rPr>
              <a:t>→ i.e Union of langauges associated with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t>
            </a:r>
            <a:endParaRPr lang="en-GB" altLang="en-US" sz="2400">
              <a:latin typeface="Arial" panose="020B0604020202020204" pitchFamily="34" charset="0"/>
              <a:cs typeface="Arial" panose="020B0604020202020204" pitchFamily="34" charset="0"/>
              <a:sym typeface="+mn-ea"/>
            </a:endParaRPr>
          </a:p>
          <a:p>
            <a:pPr marL="951865" indent="-327025" algn="just">
              <a:buClrTx/>
              <a:buSzTx/>
              <a:buFontTx/>
            </a:pPr>
            <a:r>
              <a:rPr lang="en-GB" altLang="en-US" sz="2400">
                <a:latin typeface="Arial" panose="020B0604020202020204" pitchFamily="34" charset="0"/>
                <a:cs typeface="Arial" panose="020B0604020202020204" pitchFamily="34" charset="0"/>
                <a:sym typeface="+mn-ea"/>
              </a:rPr>
              <a:t>                                                       and </a:t>
            </a:r>
            <a:r>
              <a:rPr lang="en-GB" altLang="en-US" sz="2400" b="1">
                <a:solidFill>
                  <a:srgbClr val="FF0000"/>
                </a:solidFill>
                <a:latin typeface="Arial" panose="020B0604020202020204" pitchFamily="34" charset="0"/>
                <a:cs typeface="Arial" panose="020B0604020202020204" pitchFamily="34" charset="0"/>
                <a:sym typeface="+mn-ea"/>
              </a:rPr>
              <a:t>R2</a:t>
            </a:r>
            <a:endParaRPr lang="en-GB" altLang="en-US" sz="2400" b="1">
              <a:solidFill>
                <a:srgbClr val="FF0000"/>
              </a:solidFill>
              <a:latin typeface="Arial" panose="020B0604020202020204" pitchFamily="34" charset="0"/>
              <a:cs typeface="Arial" panose="020B0604020202020204" pitchFamily="34" charset="0"/>
              <a:sym typeface="+mn-ea"/>
            </a:endParaRPr>
          </a:p>
          <a:p>
            <a:pPr marL="922020" indent="-297180" algn="just">
              <a:buClrTx/>
              <a:buSzTx/>
              <a:buFontTx/>
            </a:pPr>
            <a:r>
              <a:rPr lang="en-GB" altLang="en-US" sz="2400">
                <a:latin typeface="Arial" panose="020B0604020202020204" pitchFamily="34" charset="0"/>
                <a:cs typeface="Arial" panose="020B0604020202020204" pitchFamily="34" charset="0"/>
                <a:sym typeface="+mn-ea"/>
              </a:rPr>
              <a:t>5. </a:t>
            </a:r>
            <a:r>
              <a:rPr lang="en-GB" altLang="en-US" sz="2400" b="1">
                <a:solidFill>
                  <a:srgbClr val="FF0000"/>
                </a:solidFill>
                <a:latin typeface="Arial" panose="020B0604020202020204" pitchFamily="34" charset="0"/>
                <a:cs typeface="Arial" panose="020B0604020202020204" pitchFamily="34" charset="0"/>
                <a:sym typeface="+mn-ea"/>
              </a:rPr>
              <a:t>L(R1 • R2)</a:t>
            </a:r>
            <a:r>
              <a:rPr lang="en-GB" altLang="en-US" sz="2400">
                <a:latin typeface="Arial" panose="020B0604020202020204" pitchFamily="34" charset="0"/>
                <a:cs typeface="Arial" panose="020B0604020202020204" pitchFamily="34" charset="0"/>
                <a:sym typeface="+mn-ea"/>
              </a:rPr>
              <a:t> = </a:t>
            </a:r>
            <a:r>
              <a:rPr lang="en-GB" altLang="en-US" sz="2400" b="1">
                <a:solidFill>
                  <a:srgbClr val="FF0000"/>
                </a:solidFill>
                <a:latin typeface="Arial" panose="020B0604020202020204" pitchFamily="34" charset="0"/>
                <a:cs typeface="Arial" panose="020B0604020202020204" pitchFamily="34" charset="0"/>
                <a:sym typeface="+mn-ea"/>
              </a:rPr>
              <a:t>L(R1)</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L(R2) </a:t>
            </a:r>
            <a:r>
              <a:rPr lang="en-GB" altLang="en-US" sz="2400" b="1">
                <a:solidFill>
                  <a:srgbClr val="002060"/>
                </a:solidFill>
                <a:latin typeface="Arial" panose="020B0604020202020204" pitchFamily="34" charset="0"/>
                <a:cs typeface="Arial" panose="020B0604020202020204" pitchFamily="34" charset="0"/>
                <a:sym typeface="+mn-ea"/>
              </a:rPr>
              <a:t>→ i.e Concatenation of langauges associated </a:t>
            </a:r>
            <a:endParaRPr lang="en-GB" altLang="en-US" sz="2400" b="1">
              <a:solidFill>
                <a:srgbClr val="002060"/>
              </a:solidFill>
              <a:latin typeface="Arial" panose="020B0604020202020204" pitchFamily="34" charset="0"/>
              <a:cs typeface="Arial" panose="020B0604020202020204" pitchFamily="34" charset="0"/>
              <a:sym typeface="+mn-ea"/>
            </a:endParaRPr>
          </a:p>
          <a:p>
            <a:pPr marL="922020" indent="-297180" algn="just">
              <a:buClrTx/>
              <a:buSzTx/>
              <a:buFontTx/>
            </a:pPr>
            <a:r>
              <a:rPr lang="en-GB" altLang="en-US" sz="2400" b="1">
                <a:solidFill>
                  <a:srgbClr val="002060"/>
                </a:solidFill>
                <a:latin typeface="Arial" panose="020B0604020202020204" pitchFamily="34" charset="0"/>
                <a:cs typeface="Arial" panose="020B0604020202020204" pitchFamily="34" charset="0"/>
                <a:sym typeface="+mn-ea"/>
              </a:rPr>
              <a:t>                                                     with</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and </a:t>
            </a:r>
            <a:r>
              <a:rPr lang="en-GB" altLang="en-US" sz="2400" b="1">
                <a:solidFill>
                  <a:srgbClr val="FF0000"/>
                </a:solidFill>
                <a:latin typeface="Arial" panose="020B0604020202020204" pitchFamily="34" charset="0"/>
                <a:cs typeface="Arial" panose="020B0604020202020204" pitchFamily="34" charset="0"/>
                <a:sym typeface="+mn-ea"/>
              </a:rPr>
              <a:t>R2.</a:t>
            </a:r>
            <a:endParaRPr lang="en-GB" altLang="en-US" sz="2400" b="1">
              <a:solidFill>
                <a:srgbClr val="FF0000"/>
              </a:solidFill>
              <a:latin typeface="Arial" panose="020B0604020202020204" pitchFamily="34" charset="0"/>
              <a:cs typeface="Arial" panose="020B0604020202020204" pitchFamily="34" charset="0"/>
              <a:sym typeface="+mn-ea"/>
            </a:endParaRPr>
          </a:p>
          <a:p>
            <a:pPr marL="1587500" indent="-953135" algn="just">
              <a:buClrTx/>
              <a:buSzTx/>
              <a:buFontTx/>
            </a:pPr>
            <a:r>
              <a:rPr lang="en-GB" altLang="en-US" sz="2400">
                <a:latin typeface="Arial" panose="020B0604020202020204" pitchFamily="34" charset="0"/>
                <a:cs typeface="Arial" panose="020B0604020202020204" pitchFamily="34" charset="0"/>
                <a:sym typeface="+mn-ea"/>
              </a:rPr>
              <a:t>6. </a:t>
            </a:r>
            <a:r>
              <a:rPr lang="en-GB" altLang="en-US" sz="2400" b="1">
                <a:solidFill>
                  <a:srgbClr val="FF0000"/>
                </a:solidFill>
                <a:latin typeface="Arial" panose="020B0604020202020204" pitchFamily="34" charset="0"/>
                <a:cs typeface="Arial" panose="020B0604020202020204" pitchFamily="34" charset="0"/>
                <a:sym typeface="+mn-ea"/>
              </a:rPr>
              <a:t>L((R1))</a:t>
            </a:r>
            <a:r>
              <a:rPr lang="en-GB" altLang="en-US" sz="2400">
                <a:latin typeface="Arial" panose="020B0604020202020204" pitchFamily="34" charset="0"/>
                <a:cs typeface="Arial" panose="020B0604020202020204" pitchFamily="34" charset="0"/>
                <a:sym typeface="+mn-ea"/>
              </a:rPr>
              <a:t> = </a:t>
            </a:r>
            <a:r>
              <a:rPr lang="en-GB" altLang="en-US" sz="2400" b="1">
                <a:solidFill>
                  <a:srgbClr val="FF0000"/>
                </a:solidFill>
                <a:latin typeface="Arial" panose="020B0604020202020204" pitchFamily="34" charset="0"/>
                <a:cs typeface="Arial" panose="020B0604020202020204" pitchFamily="34" charset="0"/>
                <a:sym typeface="+mn-ea"/>
              </a:rPr>
              <a:t>L(R1)  </a:t>
            </a:r>
            <a:r>
              <a:rPr lang="en-GB" altLang="en-US" sz="2400" b="1">
                <a:solidFill>
                  <a:srgbClr val="002060"/>
                </a:solidFill>
                <a:latin typeface="Arial" panose="020B0604020202020204" pitchFamily="34" charset="0"/>
                <a:cs typeface="Arial" panose="020B0604020202020204" pitchFamily="34" charset="0"/>
                <a:sym typeface="+mn-ea"/>
              </a:rPr>
              <a:t>→ i.e It is just a langauge associated with</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t>
            </a:r>
            <a:endParaRPr lang="en-GB" altLang="en-US" sz="2400">
              <a:latin typeface="Arial" panose="020B0604020202020204" pitchFamily="34" charset="0"/>
              <a:cs typeface="Arial" panose="020B0604020202020204" pitchFamily="34" charset="0"/>
            </a:endParaRPr>
          </a:p>
          <a:p>
            <a:pPr marL="962025" indent="-962025" algn="just" defTabSz="914400">
              <a:buClrTx/>
              <a:buSzTx/>
              <a:buFontTx/>
              <a:tabLst>
                <a:tab pos="984885" algn="l"/>
              </a:tabLst>
            </a:pPr>
            <a:r>
              <a:rPr lang="en-GB" altLang="en-US" sz="2800"/>
              <a:t>        7. </a:t>
            </a:r>
            <a:r>
              <a:rPr lang="en-GB" altLang="en-US" sz="2400" b="1">
                <a:solidFill>
                  <a:srgbClr val="FF0000"/>
                </a:solidFill>
                <a:latin typeface="Arial" panose="020B0604020202020204" pitchFamily="34" charset="0"/>
                <a:cs typeface="Arial" panose="020B0604020202020204" pitchFamily="34" charset="0"/>
                <a:sym typeface="+mn-ea"/>
              </a:rPr>
              <a:t>L(R1*) = (L(R1))*  </a:t>
            </a:r>
            <a:r>
              <a:rPr lang="en-GB" altLang="en-US" sz="2400" b="1">
                <a:solidFill>
                  <a:srgbClr val="002060"/>
                </a:solidFill>
                <a:latin typeface="Arial" panose="020B0604020202020204" pitchFamily="34" charset="0"/>
                <a:cs typeface="Arial" panose="020B0604020202020204" pitchFamily="34" charset="0"/>
                <a:sym typeface="+mn-ea"/>
              </a:rPr>
              <a:t>→ i.e It is just a STAR closure of a langauge associated </a:t>
            </a:r>
            <a:endParaRPr lang="en-GB" altLang="en-US" sz="2400" b="1">
              <a:solidFill>
                <a:srgbClr val="002060"/>
              </a:solidFill>
              <a:latin typeface="Arial" panose="020B0604020202020204" pitchFamily="34" charset="0"/>
              <a:cs typeface="Arial" panose="020B0604020202020204" pitchFamily="34" charset="0"/>
              <a:sym typeface="+mn-ea"/>
            </a:endParaRPr>
          </a:p>
          <a:p>
            <a:pPr marL="962025" indent="-962025" algn="just" defTabSz="914400">
              <a:buClrTx/>
              <a:buSzTx/>
              <a:buFontTx/>
              <a:tabLst>
                <a:tab pos="984885" algn="l"/>
              </a:tabLst>
            </a:pPr>
            <a:r>
              <a:rPr lang="en-GB" altLang="en-US" sz="2400" b="1">
                <a:solidFill>
                  <a:srgbClr val="002060"/>
                </a:solidFill>
                <a:latin typeface="Arial" panose="020B0604020202020204" pitchFamily="34" charset="0"/>
                <a:cs typeface="Arial" panose="020B0604020202020204" pitchFamily="34" charset="0"/>
                <a:sym typeface="+mn-ea"/>
              </a:rPr>
              <a:t>                                              with</a:t>
            </a: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R1</a:t>
            </a:r>
            <a:r>
              <a:rPr lang="en-GB" altLang="en-US" sz="2400">
                <a:latin typeface="Arial" panose="020B0604020202020204" pitchFamily="34" charset="0"/>
                <a:cs typeface="Arial" panose="020B0604020202020204" pitchFamily="34" charset="0"/>
                <a:sym typeface="+mn-ea"/>
              </a:rPr>
              <a:t> </a:t>
            </a:r>
            <a:endParaRPr lang="en-GB" altLang="en-US" sz="2400">
              <a:latin typeface="Arial" panose="020B0604020202020204" pitchFamily="34" charset="0"/>
              <a:cs typeface="Arial" panose="020B0604020202020204" pitchFamily="34" charset="0"/>
            </a:endParaRPr>
          </a:p>
          <a:p>
            <a:pPr marL="1361440" indent="-1361440" algn="just">
              <a:buClrTx/>
              <a:buSzTx/>
              <a:buFontTx/>
            </a:pPr>
            <a:endParaRPr lang="en-GB"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66395" y="156210"/>
            <a:ext cx="11361420" cy="6571615"/>
          </a:xfrm>
          <a:prstGeom prst="rect">
            <a:avLst/>
          </a:prstGeom>
          <a:noFill/>
        </p:spPr>
        <p:txBody>
          <a:bodyPr wrap="square" rtlCol="0">
            <a:noAutofit/>
          </a:bodyPr>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Example -1. ∑ = { a, b} </a:t>
            </a:r>
            <a:r>
              <a:rPr lang="en-GB" altLang="en-US" sz="2400">
                <a:latin typeface="Arial" panose="020B0604020202020204" pitchFamily="34" charset="0"/>
                <a:cs typeface="Arial" panose="020B0604020202020204" pitchFamily="34" charset="0"/>
                <a:sym typeface="+mn-ea"/>
              </a:rPr>
              <a:t>be a given </a:t>
            </a:r>
            <a:r>
              <a:rPr lang="en-GB" altLang="en-US" sz="2400" b="1">
                <a:solidFill>
                  <a:srgbClr val="FF0000"/>
                </a:solidFill>
                <a:latin typeface="Arial" panose="020B0604020202020204" pitchFamily="34" charset="0"/>
                <a:cs typeface="Arial" panose="020B0604020202020204" pitchFamily="34" charset="0"/>
                <a:sym typeface="+mn-ea"/>
              </a:rPr>
              <a:t>alphabet </a:t>
            </a:r>
            <a:r>
              <a:rPr lang="en-GB" altLang="en-US" sz="2400">
                <a:latin typeface="Arial" panose="020B0604020202020204" pitchFamily="34" charset="0"/>
                <a:cs typeface="Arial" panose="020B0604020202020204" pitchFamily="34" charset="0"/>
                <a:sym typeface="+mn-ea"/>
              </a:rPr>
              <a:t>then </a:t>
            </a:r>
            <a:endParaRPr lang="en-GB" altLang="en-US" sz="2400">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a:latin typeface="Arial" panose="020B0604020202020204" pitchFamily="34" charset="0"/>
                <a:cs typeface="Arial" panose="020B0604020202020204" pitchFamily="34" charset="0"/>
                <a:sym typeface="+mn-ea"/>
              </a:rPr>
              <a:t>                     Demonstate the Language associated with Regular expression</a:t>
            </a:r>
            <a:endParaRPr lang="en-GB" altLang="en-US" sz="2400">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 R =  (a*• (a+b)) </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Answer :  L(</a:t>
            </a:r>
            <a:r>
              <a:rPr lang="en-GB" altLang="en-US" sz="2400" b="1">
                <a:solidFill>
                  <a:srgbClr val="FF0000"/>
                </a:solidFill>
                <a:latin typeface="Arial" panose="020B0604020202020204" pitchFamily="34" charset="0"/>
                <a:cs typeface="Arial" panose="020B0604020202020204" pitchFamily="34" charset="0"/>
                <a:sym typeface="+mn-ea"/>
              </a:rPr>
              <a:t> R ) = L(  (a*• (a+b))  )</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L(a*) • L(a+b)</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(L(a))* • (L(a)  Ụ L(b))</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{Ԑ, a, aa, aaa,.....} • {a, b}</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{a, aa, aaa, aaaa,......., b, bb, bbb, bbbb,.........}</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Example -2. ∑ = { a, b} </a:t>
            </a:r>
            <a:r>
              <a:rPr lang="en-GB" altLang="en-US" sz="2400">
                <a:latin typeface="Arial" panose="020B0604020202020204" pitchFamily="34" charset="0"/>
                <a:cs typeface="Arial" panose="020B0604020202020204" pitchFamily="34" charset="0"/>
                <a:sym typeface="+mn-ea"/>
              </a:rPr>
              <a:t>be a given </a:t>
            </a:r>
            <a:r>
              <a:rPr lang="en-GB" altLang="en-US" sz="2400" b="1">
                <a:solidFill>
                  <a:srgbClr val="FF0000"/>
                </a:solidFill>
                <a:latin typeface="Arial" panose="020B0604020202020204" pitchFamily="34" charset="0"/>
                <a:cs typeface="Arial" panose="020B0604020202020204" pitchFamily="34" charset="0"/>
                <a:sym typeface="+mn-ea"/>
              </a:rPr>
              <a:t>alphabet </a:t>
            </a:r>
            <a:r>
              <a:rPr lang="en-GB" altLang="en-US" sz="2400">
                <a:latin typeface="Arial" panose="020B0604020202020204" pitchFamily="34" charset="0"/>
                <a:cs typeface="Arial" panose="020B0604020202020204" pitchFamily="34" charset="0"/>
                <a:sym typeface="+mn-ea"/>
              </a:rPr>
              <a:t>then </a:t>
            </a:r>
            <a:endParaRPr lang="en-GB" altLang="en-US" sz="2400">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a:latin typeface="Arial" panose="020B0604020202020204" pitchFamily="34" charset="0"/>
                <a:cs typeface="Arial" panose="020B0604020202020204" pitchFamily="34" charset="0"/>
                <a:sym typeface="+mn-ea"/>
              </a:rPr>
              <a:t>                     Demonstate the Language associated with Regular expression</a:t>
            </a:r>
            <a:endParaRPr lang="en-GB" altLang="en-US" sz="2400">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 R =  (a + b)* • (a + bb)</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Answer :  L( R ) =  L ((a + b)*•(a + bb))</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L( (a+b)*) • ( L(a) Ụ L(bb) )</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 L(a+b) )* • { a, bb }                 </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 Ԑ, a, aa,... b, bb,..., aab, aaab...,.....} • {a, bb}</a:t>
            </a:r>
            <a:endParaRPr lang="en-GB" altLang="en-US" sz="2400" b="1">
              <a:solidFill>
                <a:srgbClr val="FF000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 { a, aa,aaa,... ba, bba,.., aaba, aaaba,...., bb, abb,aabb,......}</a:t>
            </a:r>
            <a:endParaRPr lang="en-GB" altLang="en-US" sz="2400" b="1">
              <a:solidFill>
                <a:srgbClr val="FF0000"/>
              </a:solidFill>
              <a:latin typeface="Arial" panose="020B0604020202020204" pitchFamily="34" charset="0"/>
              <a:cs typeface="Arial" panose="020B0604020202020204" pitchFamily="34" charset="0"/>
              <a:sym typeface="+mn-ea"/>
            </a:endParaRPr>
          </a:p>
          <a:p>
            <a:pPr marL="3423920" indent="-342392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Exercise Problems : </a:t>
            </a:r>
            <a:r>
              <a:rPr lang="en-GB" altLang="en-US" sz="2400">
                <a:latin typeface="Arial" panose="020B0604020202020204" pitchFamily="34" charset="0"/>
                <a:cs typeface="Arial" panose="020B0604020202020204" pitchFamily="34" charset="0"/>
                <a:sym typeface="+mn-ea"/>
              </a:rPr>
              <a:t>Demonstate the Language associated with Regular expression : </a:t>
            </a:r>
            <a:r>
              <a:rPr lang="en-GB" altLang="en-US" sz="2400" b="1">
                <a:solidFill>
                  <a:srgbClr val="FF0000"/>
                </a:solidFill>
                <a:latin typeface="Arial" panose="020B0604020202020204" pitchFamily="34" charset="0"/>
                <a:cs typeface="Arial" panose="020B0604020202020204" pitchFamily="34" charset="0"/>
                <a:sym typeface="+mn-ea"/>
              </a:rPr>
              <a:t>  </a:t>
            </a:r>
            <a:r>
              <a:rPr lang="en-GB" altLang="en-US" sz="2400" b="1">
                <a:solidFill>
                  <a:srgbClr val="002060"/>
                </a:solidFill>
                <a:latin typeface="Arial" panose="020B0604020202020204" pitchFamily="34" charset="0"/>
                <a:cs typeface="Arial" panose="020B0604020202020204" pitchFamily="34" charset="0"/>
                <a:sym typeface="+mn-ea"/>
              </a:rPr>
              <a:t>1. R = (aa)* (bb)* b.   2. R=(a+b)* aa(a+b)*</a:t>
            </a: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endParaRPr lang="en-GB" altLang="en-US" sz="2400" b="1">
              <a:solidFill>
                <a:srgbClr val="002060"/>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400" b="1">
                <a:solidFill>
                  <a:srgbClr val="FF0000"/>
                </a:solidFill>
                <a:latin typeface="Arial" panose="020B0604020202020204" pitchFamily="34" charset="0"/>
                <a:cs typeface="Arial" panose="020B0604020202020204" pitchFamily="34" charset="0"/>
                <a:sym typeface="+mn-ea"/>
              </a:rPr>
              <a:t>                     </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22250" y="463550"/>
            <a:ext cx="11747500" cy="6394450"/>
          </a:xfrm>
          <a:prstGeom prst="rect">
            <a:avLst/>
          </a:prstGeom>
          <a:noFill/>
        </p:spPr>
        <p:txBody>
          <a:bodyPr wrap="square" rtlCol="0">
            <a:noAutofit/>
          </a:bodyPr>
          <a:p>
            <a:pPr marL="1361440" indent="-1361440" algn="just">
              <a:buClrTx/>
              <a:buSzTx/>
              <a:buFontTx/>
            </a:pPr>
            <a:r>
              <a:rPr lang="en-GB" altLang="en-US" sz="2800" b="1">
                <a:solidFill>
                  <a:srgbClr val="FF0000"/>
                </a:solidFill>
                <a:latin typeface="Arial" panose="020B0604020202020204" pitchFamily="34" charset="0"/>
                <a:cs typeface="Arial" panose="020B0604020202020204" pitchFamily="34" charset="0"/>
                <a:sym typeface="+mn-ea"/>
              </a:rPr>
              <a:t>1.</a:t>
            </a:r>
            <a:r>
              <a:rPr lang="en-IN" altLang="en-GB" sz="2800" b="1">
                <a:solidFill>
                  <a:srgbClr val="FF0000"/>
                </a:solidFill>
                <a:latin typeface="Arial" panose="020B0604020202020204" pitchFamily="34" charset="0"/>
                <a:cs typeface="Arial" panose="020B0604020202020204" pitchFamily="34" charset="0"/>
                <a:sym typeface="+mn-ea"/>
              </a:rPr>
              <a:t>3</a:t>
            </a:r>
            <a:r>
              <a:rPr lang="en-GB" altLang="en-US" sz="2800" b="1">
                <a:solidFill>
                  <a:srgbClr val="FF0000"/>
                </a:solidFill>
                <a:latin typeface="Arial" panose="020B0604020202020204" pitchFamily="34" charset="0"/>
                <a:cs typeface="Arial" panose="020B0604020202020204" pitchFamily="34" charset="0"/>
                <a:sym typeface="+mn-ea"/>
              </a:rPr>
              <a:t>. Building Regular Expression for the  Langauges :</a:t>
            </a:r>
            <a:endParaRPr lang="en-GB" altLang="en-US" sz="2800" b="1">
              <a:solidFill>
                <a:srgbClr val="FF0000"/>
              </a:solidFill>
              <a:latin typeface="Arial" panose="020B0604020202020204" pitchFamily="34" charset="0"/>
              <a:cs typeface="Arial" panose="020B0604020202020204" pitchFamily="34" charset="0"/>
              <a:sym typeface="+mn-ea"/>
            </a:endParaRPr>
          </a:p>
          <a:p>
            <a:pPr marL="708660" indent="-708660" algn="just">
              <a:buClrTx/>
              <a:buSzTx/>
              <a:buFontTx/>
            </a:pPr>
            <a:r>
              <a:rPr lang="en-GB" altLang="en-US" sz="2800" b="1">
                <a:solidFill>
                  <a:schemeClr val="tx1"/>
                </a:solidFill>
                <a:latin typeface="Arial" panose="020B0604020202020204" pitchFamily="34" charset="0"/>
                <a:cs typeface="Arial" panose="020B0604020202020204" pitchFamily="34" charset="0"/>
                <a:sym typeface="+mn-ea"/>
              </a:rPr>
              <a:t>       Write Regular Expressions for the following Language descriptions</a:t>
            </a:r>
            <a:r>
              <a:rPr lang="en-IN" altLang="en-GB" sz="2800" b="1">
                <a:solidFill>
                  <a:schemeClr val="tx1"/>
                </a:solidFill>
                <a:latin typeface="Arial" panose="020B0604020202020204" pitchFamily="34" charset="0"/>
                <a:cs typeface="Arial" panose="020B0604020202020204" pitchFamily="34" charset="0"/>
                <a:sym typeface="+mn-ea"/>
              </a:rPr>
              <a:t> on the Alphabet  </a:t>
            </a:r>
            <a:r>
              <a:rPr lang="en-GB" altLang="en-US" sz="2800" b="1">
                <a:solidFill>
                  <a:srgbClr val="FF0000"/>
                </a:solidFill>
                <a:latin typeface="Arial" panose="020B0604020202020204" pitchFamily="34" charset="0"/>
                <a:cs typeface="Arial" panose="020B0604020202020204" pitchFamily="34" charset="0"/>
                <a:sym typeface="+mn-ea"/>
              </a:rPr>
              <a:t>∑ = { </a:t>
            </a:r>
            <a:r>
              <a:rPr lang="en-IN" altLang="en-GB" sz="2800" b="1">
                <a:solidFill>
                  <a:srgbClr val="FF0000"/>
                </a:solidFill>
                <a:latin typeface="Arial" panose="020B0604020202020204" pitchFamily="34" charset="0"/>
                <a:cs typeface="Arial" panose="020B0604020202020204" pitchFamily="34" charset="0"/>
                <a:sym typeface="+mn-ea"/>
              </a:rPr>
              <a:t>a</a:t>
            </a:r>
            <a:r>
              <a:rPr lang="en-GB" altLang="en-US" sz="2800" b="1">
                <a:solidFill>
                  <a:srgbClr val="FF0000"/>
                </a:solidFill>
                <a:latin typeface="Arial" panose="020B0604020202020204" pitchFamily="34" charset="0"/>
                <a:cs typeface="Arial" panose="020B0604020202020204" pitchFamily="34" charset="0"/>
                <a:sym typeface="+mn-ea"/>
              </a:rPr>
              <a:t>, </a:t>
            </a:r>
            <a:r>
              <a:rPr lang="en-IN" altLang="en-GB" sz="2800" b="1">
                <a:solidFill>
                  <a:srgbClr val="FF0000"/>
                </a:solidFill>
                <a:latin typeface="Arial" panose="020B0604020202020204" pitchFamily="34" charset="0"/>
                <a:cs typeface="Arial" panose="020B0604020202020204" pitchFamily="34" charset="0"/>
                <a:sym typeface="+mn-ea"/>
              </a:rPr>
              <a:t>b</a:t>
            </a:r>
            <a:r>
              <a:rPr lang="en-GB" altLang="en-US" sz="2800" b="1">
                <a:solidFill>
                  <a:srgbClr val="FF0000"/>
                </a:solidFill>
                <a:latin typeface="Arial" panose="020B0604020202020204" pitchFamily="34" charset="0"/>
                <a:cs typeface="Arial" panose="020B0604020202020204" pitchFamily="34" charset="0"/>
                <a:sym typeface="+mn-ea"/>
              </a:rPr>
              <a:t> }</a:t>
            </a:r>
            <a:endParaRPr lang="en-GB" altLang="en-US" sz="2800" b="1">
              <a:solidFill>
                <a:schemeClr val="tx1"/>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800" b="1">
                <a:solidFill>
                  <a:schemeClr val="tx1"/>
                </a:solidFill>
                <a:latin typeface="Arial" panose="020B0604020202020204" pitchFamily="34" charset="0"/>
                <a:cs typeface="Arial" panose="020B0604020202020204" pitchFamily="34" charset="0"/>
                <a:sym typeface="+mn-ea"/>
              </a:rPr>
              <a:t>       </a:t>
            </a:r>
            <a:r>
              <a:rPr lang="en-IN" altLang="en-GB" sz="2800" b="1">
                <a:solidFill>
                  <a:srgbClr val="002060"/>
                </a:solidFill>
                <a:latin typeface="Arial" panose="020B0604020202020204" pitchFamily="34" charset="0"/>
                <a:cs typeface="Arial" panose="020B0604020202020204" pitchFamily="34" charset="0"/>
                <a:sym typeface="+mn-ea"/>
              </a:rPr>
              <a:t>SET-1</a:t>
            </a:r>
            <a:endParaRPr lang="en-GB" altLang="en-US" sz="2800" b="1">
              <a:solidFill>
                <a:schemeClr val="tx1"/>
              </a:solidFill>
              <a:latin typeface="Arial" panose="020B0604020202020204" pitchFamily="34" charset="0"/>
              <a:cs typeface="Arial" panose="020B0604020202020204" pitchFamily="34" charset="0"/>
              <a:sym typeface="+mn-ea"/>
            </a:endParaRPr>
          </a:p>
          <a:p>
            <a:pPr marL="1361440" indent="-1361440" algn="just">
              <a:buClrTx/>
              <a:buSzTx/>
              <a:buFontTx/>
            </a:pPr>
            <a:r>
              <a:rPr lang="en-GB" altLang="en-US" sz="2800" b="1">
                <a:solidFill>
                  <a:schemeClr val="tx1"/>
                </a:solidFill>
                <a:latin typeface="Arial" panose="020B0604020202020204" pitchFamily="34" charset="0"/>
                <a:cs typeface="Arial" panose="020B0604020202020204" pitchFamily="34" charset="0"/>
                <a:sym typeface="+mn-ea"/>
              </a:rPr>
              <a:t> </a:t>
            </a:r>
            <a:r>
              <a:rPr lang="en-IN" altLang="en-GB" sz="2800" b="1">
                <a:solidFill>
                  <a:schemeClr val="tx1"/>
                </a:solidFill>
                <a:latin typeface="Arial" panose="020B0604020202020204" pitchFamily="34" charset="0"/>
                <a:cs typeface="Arial" panose="020B0604020202020204" pitchFamily="34" charset="0"/>
                <a:sym typeface="+mn-ea"/>
              </a:rPr>
              <a:t>        </a:t>
            </a:r>
            <a:r>
              <a:rPr lang="en-IN" altLang="en-GB" sz="2800" b="1">
                <a:solidFill>
                  <a:srgbClr val="FF0000"/>
                </a:solidFill>
                <a:latin typeface="Arial" panose="020B0604020202020204" pitchFamily="34" charset="0"/>
                <a:cs typeface="Arial" panose="020B0604020202020204" pitchFamily="34" charset="0"/>
                <a:sym typeface="+mn-ea"/>
              </a:rPr>
              <a:t>1</a:t>
            </a:r>
            <a:r>
              <a:rPr lang="en-GB" altLang="en-US" sz="2400" b="1">
                <a:solidFill>
                  <a:srgbClr val="FF0000"/>
                </a:solidFill>
                <a:latin typeface="Arial" panose="020B0604020202020204" pitchFamily="34" charset="0"/>
                <a:cs typeface="Arial" panose="020B0604020202020204" pitchFamily="34" charset="0"/>
                <a:sym typeface="+mn-ea"/>
              </a:rPr>
              <a:t>. The set of all strings that begin with </a:t>
            </a:r>
            <a:r>
              <a:rPr lang="en-IN" altLang="en-GB" sz="2400" b="1">
                <a:solidFill>
                  <a:srgbClr val="FF0000"/>
                </a:solidFill>
                <a:latin typeface="Arial" panose="020B0604020202020204" pitchFamily="34" charset="0"/>
                <a:cs typeface="Arial" panose="020B0604020202020204" pitchFamily="34" charset="0"/>
                <a:sym typeface="+mn-ea"/>
              </a:rPr>
              <a:t>bba</a:t>
            </a:r>
            <a:r>
              <a:rPr lang="en-GB" altLang="en-US" sz="2400" b="1">
                <a:solidFill>
                  <a:srgbClr val="FF0000"/>
                </a:solidFill>
                <a:latin typeface="Arial" panose="020B0604020202020204" pitchFamily="34" charset="0"/>
                <a:cs typeface="Arial" panose="020B0604020202020204" pitchFamily="34" charset="0"/>
                <a:sym typeface="+mn-ea"/>
              </a:rPr>
              <a:t> </a:t>
            </a:r>
            <a:endParaRPr lang="en-GB" altLang="en-US" sz="2400" b="1">
              <a:solidFill>
                <a:srgbClr val="FF0000"/>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2. Strings of a’s and b’s with Length two.</a:t>
            </a:r>
            <a:endParaRPr lang="en-GB" altLang="en-US" sz="2400" b="1">
              <a:solidFill>
                <a:schemeClr val="tx1"/>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3. Strings of a’s and b’s with length &lt;= 2</a:t>
            </a:r>
            <a:endParaRPr lang="en-GB" altLang="en-US" sz="2400" b="1">
              <a:solidFill>
                <a:srgbClr val="FF0000"/>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4. Strings of a’s and b’s having even length.</a:t>
            </a:r>
            <a:endParaRPr lang="en-GB" altLang="en-US" sz="2400" b="1">
              <a:solidFill>
                <a:schemeClr val="tx1"/>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5. </a:t>
            </a:r>
            <a:r>
              <a:rPr lang="en-GB" altLang="en-US" sz="2400" b="1">
                <a:solidFill>
                  <a:srgbClr val="FF0000"/>
                </a:solidFill>
                <a:latin typeface="Arial" panose="020B0604020202020204" pitchFamily="34" charset="0"/>
                <a:cs typeface="Arial" panose="020B0604020202020204" pitchFamily="34" charset="0"/>
                <a:sym typeface="+mn-ea"/>
              </a:rPr>
              <a:t>Strings of a’s and b’s having odd length.</a:t>
            </a:r>
            <a:endParaRPr lang="en-GB" altLang="en-US" sz="2400" b="1">
              <a:solidFill>
                <a:schemeClr val="tx1"/>
              </a:solidFill>
              <a:latin typeface="Arial" panose="020B0604020202020204" pitchFamily="34" charset="0"/>
              <a:cs typeface="Arial" panose="020B0604020202020204" pitchFamily="34" charset="0"/>
              <a:sym typeface="+mn-ea"/>
            </a:endParaRPr>
          </a:p>
          <a:p>
            <a:pPr marL="1384300" lvl="1" indent="-927100" algn="just" defTabSz="914400">
              <a:buClrTx/>
              <a:buSzTx/>
              <a:buFontTx/>
              <a:tabLst>
                <a:tab pos="1253490" algn="l"/>
              </a:tabLst>
            </a:pPr>
            <a:r>
              <a:rPr lang="en-GB" altLang="en-US" sz="2400" b="1">
                <a:solidFill>
                  <a:schemeClr val="tx1"/>
                </a:solidFill>
                <a:latin typeface="Arial" panose="020B0604020202020204" pitchFamily="34" charset="0"/>
                <a:cs typeface="Arial" panose="020B0604020202020204" pitchFamily="34" charset="0"/>
                <a:sym typeface="+mn-ea"/>
              </a:rPr>
              <a:t>     6. Strings of a’s and b’s having at least three consecutive (aaa) a’s.</a:t>
            </a:r>
            <a:endParaRPr lang="en-GB" altLang="en-US" sz="2400" b="1">
              <a:solidFill>
                <a:schemeClr val="tx1"/>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7. Strings of a’s and b’s starting ‘a’ and ending with ‘b’</a:t>
            </a:r>
            <a:endParaRPr lang="en-GB" altLang="en-US" sz="2400" b="1">
              <a:solidFill>
                <a:schemeClr val="tx1"/>
              </a:solidFill>
              <a:latin typeface="Arial" panose="020B0604020202020204" pitchFamily="34" charset="0"/>
              <a:cs typeface="Arial" panose="020B0604020202020204" pitchFamily="34" charset="0"/>
              <a:sym typeface="+mn-ea"/>
            </a:endParaRPr>
          </a:p>
          <a:p>
            <a:pPr marL="1818640" lvl="1" indent="-1361440" algn="just">
              <a:buClrTx/>
              <a:buSzTx/>
              <a:buFontTx/>
            </a:pPr>
            <a:r>
              <a:rPr lang="en-GB" altLang="en-US" sz="2400" b="1">
                <a:solidFill>
                  <a:schemeClr val="tx1"/>
                </a:solidFill>
                <a:latin typeface="Arial" panose="020B0604020202020204" pitchFamily="34" charset="0"/>
                <a:cs typeface="Arial" panose="020B0604020202020204" pitchFamily="34" charset="0"/>
                <a:sym typeface="+mn-ea"/>
              </a:rPr>
              <a:t>     8. </a:t>
            </a:r>
            <a:r>
              <a:rPr lang="en-GB" altLang="en-US" sz="2400" b="1">
                <a:latin typeface="Arial" panose="020B0604020202020204" pitchFamily="34" charset="0"/>
                <a:cs typeface="Arial" panose="020B0604020202020204" pitchFamily="34" charset="0"/>
                <a:sym typeface="+mn-ea"/>
              </a:rPr>
              <a:t>Strings of a’s and b’s having no consecutive a’s</a:t>
            </a:r>
            <a:endParaRPr lang="en-GB" altLang="en-US" sz="2400" b="1">
              <a:latin typeface="Arial" panose="020B0604020202020204" pitchFamily="34" charset="0"/>
              <a:cs typeface="Arial" panose="020B0604020202020204" pitchFamily="34" charset="0"/>
              <a:sym typeface="+mn-ea"/>
            </a:endParaRPr>
          </a:p>
          <a:p>
            <a:pPr marL="1393825" lvl="1" indent="-935990" algn="just">
              <a:buClrTx/>
              <a:buSzTx/>
              <a:buFontTx/>
            </a:pPr>
            <a:r>
              <a:rPr lang="en-GB" altLang="en-US" sz="2400" b="1">
                <a:latin typeface="Arial" panose="020B0604020202020204" pitchFamily="34" charset="0"/>
                <a:cs typeface="Arial" panose="020B0604020202020204" pitchFamily="34" charset="0"/>
                <a:sym typeface="+mn-ea"/>
              </a:rPr>
              <a:t>     </a:t>
            </a:r>
            <a:r>
              <a:rPr lang="en-GB" altLang="en-US" sz="2400" b="1">
                <a:solidFill>
                  <a:srgbClr val="FF0000"/>
                </a:solidFill>
                <a:latin typeface="Arial" panose="020B0604020202020204" pitchFamily="34" charset="0"/>
                <a:cs typeface="Arial" panose="020B0604020202020204" pitchFamily="34" charset="0"/>
                <a:sym typeface="+mn-ea"/>
              </a:rPr>
              <a:t>9. Strings of a’s and b’s having length either even or multiple of Three.</a:t>
            </a:r>
            <a:endParaRPr lang="en-GB" altLang="en-US" sz="2400" b="1">
              <a:solidFill>
                <a:srgbClr val="FF0000"/>
              </a:solidFill>
              <a:latin typeface="Arial" panose="020B0604020202020204" pitchFamily="34" charset="0"/>
              <a:cs typeface="Arial" panose="020B0604020202020204" pitchFamily="34" charset="0"/>
              <a:sym typeface="+mn-ea"/>
            </a:endParaRPr>
          </a:p>
          <a:p>
            <a:pPr marL="1393825" lvl="1" indent="-935990" algn="just">
              <a:buClrTx/>
              <a:buSzTx/>
              <a:buFontTx/>
            </a:pPr>
            <a:r>
              <a:rPr lang="en-GB" altLang="en-US" sz="2400" b="1">
                <a:latin typeface="Arial" panose="020B0604020202020204" pitchFamily="34" charset="0"/>
                <a:cs typeface="Arial" panose="020B0604020202020204" pitchFamily="34" charset="0"/>
                <a:sym typeface="+mn-ea"/>
              </a:rPr>
              <a:t>     10. Strings of a’s and b’s having  with alternate a’s and b’s</a:t>
            </a:r>
            <a:endParaRPr lang="en-GB" altLang="en-US" sz="2400" b="1">
              <a:solidFill>
                <a:schemeClr val="tx1"/>
              </a:solidFill>
              <a:latin typeface="Arial" panose="020B0604020202020204" pitchFamily="34" charset="0"/>
              <a:cs typeface="Arial" panose="020B0604020202020204" pitchFamily="34" charset="0"/>
              <a:sym typeface="+mn-ea"/>
            </a:endParaRPr>
          </a:p>
          <a:p>
            <a:pPr marL="1818640" lvl="1" indent="-1361440" algn="just">
              <a:buClrTx/>
              <a:buSzTx/>
              <a:buFontTx/>
            </a:pPr>
            <a:endParaRPr lang="en-GB" altLang="en-US" sz="2800" b="1">
              <a:solidFill>
                <a:schemeClr val="tx1"/>
              </a:solidFill>
              <a:latin typeface="Arial" panose="020B0604020202020204" pitchFamily="34" charset="0"/>
              <a:cs typeface="Arial" panose="020B0604020202020204" pitchFamily="34" charset="0"/>
              <a:sym typeface="+mn-ea"/>
            </a:endParaRPr>
          </a:p>
          <a:p>
            <a:pPr marL="0" indent="0" algn="just">
              <a:buClrTx/>
              <a:buSzTx/>
              <a:buFontTx/>
            </a:pPr>
            <a:r>
              <a:rPr lang="en-GB" altLang="en-US" sz="2400">
                <a:solidFill>
                  <a:schemeClr val="tx1"/>
                </a:solidFill>
                <a:latin typeface="Arial" panose="020B0604020202020204" pitchFamily="34" charset="0"/>
                <a:cs typeface="Arial" panose="020B0604020202020204" pitchFamily="34" charset="0"/>
                <a:sym typeface="+mn-ea"/>
              </a:rPr>
              <a:t>        </a:t>
            </a:r>
            <a:endParaRPr lang="en-GB" altLang="en-US" sz="240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38734</Words>
  <Application>WPS Presentation</Application>
  <PresentationFormat>Widescreen</PresentationFormat>
  <Paragraphs>1353</Paragraphs>
  <Slides>63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7" baseType="lpstr">
      <vt:lpstr>Arial</vt:lpstr>
      <vt:lpstr>SimSun</vt:lpstr>
      <vt:lpstr>Wingdings</vt:lpstr>
      <vt:lpstr>Calibri</vt:lpstr>
      <vt:lpstr>Times New Roman</vt:lpstr>
      <vt:lpstr>Calibri Light</vt:lpstr>
      <vt:lpstr>Microsoft YaHei</vt:lpstr>
      <vt:lpstr>Arial Unicode MS</vt:lpstr>
      <vt:lpstr>Wingdings</vt:lpstr>
      <vt:lpstr>Symbol</vt:lpstr>
      <vt:lpstr>Times New Roman</vt:lpstr>
      <vt:lpstr>Calibri</vt:lpstr>
      <vt:lpstr>Office Theme</vt:lpstr>
      <vt:lpstr>Paint.Picture</vt:lpstr>
      <vt:lpstr>Topics to be covered :</vt:lpstr>
      <vt:lpstr>Regualar Expressions and Languages</vt:lpstr>
      <vt:lpstr>1. Introduction to Regular expression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Finite Automata and Regular expressions</vt:lpstr>
      <vt:lpstr>2.1. Building Ԑ-NFA from Regular Expression</vt:lpstr>
      <vt:lpstr>PowerPoint 演示文稿</vt:lpstr>
      <vt:lpstr>PowerPoint 演示文稿</vt:lpstr>
      <vt:lpstr>2.1.1. Examples on building Ԑ-NFA from Regular  Expressions </vt:lpstr>
      <vt:lpstr>2.1.1. Examples on building Ԑ-NFA from Regular  Expressions </vt:lpstr>
      <vt:lpstr>2.2. Building Regular Expressions from DFA and NFA by (State Elimination Method).</vt:lpstr>
      <vt:lpstr>PowerPoint 演示文稿</vt:lpstr>
      <vt:lpstr>PowerPoint 演示文稿</vt:lpstr>
      <vt:lpstr>PowerPoint 演示文稿</vt:lpstr>
      <vt:lpstr>PowerPoint 演示文稿</vt:lpstr>
      <vt:lpstr>PowerPoint 演示文稿</vt:lpstr>
      <vt:lpstr>Examples on Building Regular Expression from DFA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problems on building Regular Expression from NFA or DFA</vt:lpstr>
      <vt:lpstr>3. Minimization Of Automata(DFA) Using Table Filling Algorithm</vt:lpstr>
      <vt:lpstr>PowerPoint 演示文稿</vt:lpstr>
      <vt:lpstr>PowerPoint 演示文稿</vt:lpstr>
      <vt:lpstr>PowerPoint 演示文稿</vt:lpstr>
      <vt:lpstr>Examples on Minimization of DFA Using Table Filling Algorithm:</vt:lpstr>
      <vt:lpstr>Examples on Minimization of DFA Using Table Filling Algorithm:</vt:lpstr>
      <vt:lpstr>Examples on Minimization of DFA Using Table Filling Algorithm: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4.4. Examples on Pumping Lemma</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gitcc3</dc:creator>
  <cp:lastModifiedBy>gitcc3</cp:lastModifiedBy>
  <cp:revision>140</cp:revision>
  <dcterms:created xsi:type="dcterms:W3CDTF">2024-04-12T06:08:00Z</dcterms:created>
  <dcterms:modified xsi:type="dcterms:W3CDTF">2024-04-30T04:09:29Z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90D58CF0305647C88346AA1A85BD9D7A_12</vt:lpwstr>
  </property>
  <property fmtid="{D5CDD505-2E9C-101B-9397-08002B2CF9AE}" pid="3" name="KSOProductBuildVer">
    <vt:lpwstr>1033-12.2.0.16731</vt:lpwstr>
  </property>
</Properties>
</file>