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63957E-12F6-444B-9C0F-91B2DE828B5E}" type="datetimeFigureOut">
              <a:rPr lang="en-US" smtClean="0"/>
              <a:t>10/28/2017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775D7-D71F-496F-86E8-C2A3829222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CE0F3-14AC-447A-AAFF-189158A3913D}"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CE0F3-14AC-447A-AAFF-189158A3913D}"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CE0F3-14AC-447A-AAFF-189158A3913D}"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CE0F3-14AC-447A-AAFF-189158A3913D}"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CE0F3-14AC-447A-AAFF-189158A3913D}"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2CE0F3-14AC-447A-AAFF-189158A3913D}"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2CE0F3-14AC-447A-AAFF-189158A3913D}"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CE0F3-14AC-447A-AAFF-189158A3913D}"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E0F3-14AC-447A-AAFF-189158A3913D}"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CE0F3-14AC-447A-AAFF-189158A3913D}"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CE0F3-14AC-447A-AAFF-189158A3913D}"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8597-64A3-4B17-97D2-EF52E78512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CE0F3-14AC-447A-AAFF-189158A3913D}" type="datetimeFigureOut">
              <a:rPr lang="en-US" smtClean="0"/>
              <a:t>10/28/2017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28597-64A3-4B17-97D2-EF52E78512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Quality </a:t>
            </a:r>
            <a:r>
              <a:rPr lang="en-GB" dirty="0" smtClean="0"/>
              <a:t>Management</a:t>
            </a:r>
            <a:endParaRPr lang="en-GB" dirty="0"/>
          </a:p>
        </p:txBody>
      </p:sp>
      <p:sp>
        <p:nvSpPr>
          <p:cNvPr id="6" name="Subtitle 5"/>
          <p:cNvSpPr>
            <a:spLocks noGrp="1"/>
          </p:cNvSpPr>
          <p:nvPr>
            <p:ph type="subTitle" idx="1"/>
          </p:nvPr>
        </p:nvSpPr>
        <p:spPr/>
        <p:txBody>
          <a:bodyPr/>
          <a:lstStyle/>
          <a:p>
            <a:r>
              <a:rPr lang="en-US" dirty="0" smtClean="0"/>
              <a:t>Lecture 1</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r>
              <a:rPr lang="en-US" dirty="0" smtClean="0"/>
              <a:t>Have programming and documentation standards been followed in the development process?</a:t>
            </a:r>
            <a:endParaRPr lang="en-GB" dirty="0" smtClean="0"/>
          </a:p>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endParaRPr lang="en-GB"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not possible for any system to be optimized for all of these attributes – for example, improving robustness may lead to loss of performance.</a:t>
            </a:r>
          </a:p>
          <a:p>
            <a:r>
              <a:rPr lang="en-US" dirty="0" smtClean="0"/>
              <a:t>The quality plan should therefore define the most important quality attributes for the software that is being developed.</a:t>
            </a:r>
          </a:p>
          <a:p>
            <a:r>
              <a:rPr lang="en-US" dirty="0" smtClean="0"/>
              <a:t>The plan should also include a definition of the quality assessment process, an agreed way of assessing whether some quality, such as maintainability or robustness, is present in the product.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a:xfrm>
            <a:off x="381000" y="1295400"/>
            <a:ext cx="8229600" cy="4525963"/>
          </a:xfrm>
        </p:spPr>
        <p:txBody>
          <a:bodyPr>
            <a:normAutofit fontScale="85000" lnSpcReduction="20000"/>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p>
        </p:txBody>
      </p:sp>
      <p:pic>
        <p:nvPicPr>
          <p:cNvPr id="4" name="Content Placeholder 3" descr="24.3 Process-qualit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090" b="-43090"/>
              <a:stretch>
                <a:fillRect/>
              </a:stretch>
            </p:blipFill>
          </mc:Choice>
          <mc:Fallback>
            <p:blipFill>
              <a:blip r:embed="rId3"/>
              <a:srcRect t="-43090" b="-4309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smtClean="0"/>
              <a:t>Software standards</a:t>
            </a:r>
            <a:endParaRPr lang="en-GB" dirty="0"/>
          </a:p>
        </p:txBody>
      </p:sp>
      <p:sp>
        <p:nvSpPr>
          <p:cNvPr id="38914" name="Rectangle 2"/>
          <p:cNvSpPr>
            <a:spLocks noGrp="1" noChangeArrowheads="1"/>
          </p:cNvSpPr>
          <p:nvPr>
            <p:ph idx="1"/>
          </p:nvPr>
        </p:nvSpPr>
        <p:spPr/>
        <p:txBody>
          <a:bodyPr>
            <a:normAutofit fontScale="92500" lnSpcReduction="10000"/>
          </a:bodyPr>
          <a:lstStyle/>
          <a:p>
            <a:r>
              <a:rPr lang="en-GB" dirty="0" smtClean="0"/>
              <a:t>Standards define the required attributes of a product or process. They play an important role in quality management.</a:t>
            </a:r>
          </a:p>
          <a:p>
            <a:r>
              <a:rPr lang="en-GB" dirty="0" smtClean="0"/>
              <a:t>Standards may be international, national, organizational or project standards.</a:t>
            </a:r>
          </a:p>
          <a:p>
            <a:r>
              <a:rPr lang="en-GB" dirty="0" smtClean="0"/>
              <a:t>Product standards define characteristics that all software components should exhibit e.g. a common programming style.</a:t>
            </a:r>
          </a:p>
          <a:p>
            <a:r>
              <a:rPr lang="en-GB" dirty="0" smtClean="0"/>
              <a:t>Process standards define how the software process should be enacted.</a:t>
            </a:r>
            <a:endParaRPr lang="en-GB" dirty="0"/>
          </a:p>
        </p:txBody>
      </p:sp>
      <p:sp>
        <p:nvSpPr>
          <p:cNvPr id="8" name="Slide Number Placeholder 7"/>
          <p:cNvSpPr>
            <a:spLocks noGrp="1"/>
          </p:cNvSpPr>
          <p:nvPr>
            <p:ph type="sldNum" sz="quarter" idx="12"/>
          </p:nvPr>
        </p:nvSpPr>
        <p:spPr/>
        <p:txBody>
          <a:bodyPr/>
          <a:lstStyle/>
          <a:p>
            <a:fld id="{745CE82A-87C3-2841-AAF3-37DF1E34DC62}"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smtClean="0"/>
              <a:t>Importance of standards</a:t>
            </a:r>
            <a:endParaRPr lang="en-GB"/>
          </a:p>
        </p:txBody>
      </p:sp>
      <p:sp>
        <p:nvSpPr>
          <p:cNvPr id="40962" name="Rectangle 2"/>
          <p:cNvSpPr>
            <a:spLocks noGrp="1" noChangeArrowheads="1"/>
          </p:cNvSpPr>
          <p:nvPr>
            <p:ph idx="1"/>
          </p:nvPr>
        </p:nvSpPr>
        <p:spPr/>
        <p:txBody>
          <a:bodyPr/>
          <a:lstStyle/>
          <a:p>
            <a:r>
              <a:rPr lang="en-GB" dirty="0" smtClean="0"/>
              <a:t>Encapsulation of best practice- avoids repetition of past mistakes.</a:t>
            </a:r>
          </a:p>
          <a:p>
            <a:r>
              <a:rPr lang="en-GB" dirty="0" smtClean="0"/>
              <a:t>They are a framework for defining what quality means in a particular setting i.e. that organization’s view of quality.</a:t>
            </a:r>
          </a:p>
          <a:p>
            <a:r>
              <a:rPr lang="en-GB" dirty="0" smtClean="0"/>
              <a:t>They provide continuity - new staff can understand the organisation by understanding the standards that are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and process standards</a:t>
            </a:r>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indent="347345"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Product </a:t>
                      </a:r>
                      <a:r>
                        <a:rPr lang="en-GB" sz="1600" b="1" dirty="0">
                          <a:solidFill>
                            <a:srgbClr val="000000"/>
                          </a:solidFill>
                          <a:latin typeface="Arial"/>
                          <a:ea typeface="Times New Roman"/>
                          <a:cs typeface="Arial"/>
                        </a:rPr>
                        <a:t>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standards</a:t>
                      </a:r>
                      <a:endParaRPr lang="en-GB" sz="1600" b="1" dirty="0">
                        <a:solidFill>
                          <a:srgbClr val="000000"/>
                        </a:solidFill>
                        <a:latin typeface="Arial"/>
                        <a:ea typeface="Times New Roman"/>
                        <a:cs typeface="Arial"/>
                      </a:endParaRPr>
                    </a:p>
                  </a:txBody>
                  <a:tcPr marL="68580" marR="68580" marT="0" marB="0"/>
                </a:tc>
              </a:tr>
              <a:tr h="370840">
                <a:tc>
                  <a:txBody>
                    <a:bodyPr/>
                    <a:lstStyle/>
                    <a:p>
                      <a:pPr indent="347345" algn="l">
                        <a:spcAft>
                          <a:spcPts val="300"/>
                        </a:spcAft>
                        <a:tabLst>
                          <a:tab pos="342900" algn="l"/>
                          <a:tab pos="685800" algn="l"/>
                          <a:tab pos="1028700" algn="l"/>
                        </a:tabLst>
                      </a:pPr>
                      <a:r>
                        <a:rPr lang="en-GB" sz="1600" dirty="0" smtClean="0">
                          <a:solidFill>
                            <a:srgbClr val="000000"/>
                          </a:solidFill>
                          <a:latin typeface="Arial"/>
                          <a:ea typeface="Times New Roman"/>
                          <a:cs typeface="Arial"/>
                        </a:rPr>
                        <a:t>Design </a:t>
                      </a:r>
                      <a:r>
                        <a:rPr lang="en-GB" sz="1600" dirty="0">
                          <a:solidFill>
                            <a:srgbClr val="000000"/>
                          </a:solidFill>
                          <a:latin typeface="Arial"/>
                          <a:ea typeface="Times New Roman"/>
                          <a:cs typeface="Arial"/>
                        </a:rPr>
                        <a:t>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a:t>
                      </a:r>
                      <a:r>
                        <a:rPr lang="en-GB" sz="1600" dirty="0" smtClean="0">
                          <a:solidFill>
                            <a:srgbClr val="000000"/>
                          </a:solidFill>
                          <a:latin typeface="Arial"/>
                          <a:ea typeface="Times New Roman"/>
                          <a:cs typeface="Arial"/>
                        </a:rPr>
                        <a:t>process</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mtClean="0"/>
              <a:t>Problems with standards</a:t>
            </a:r>
            <a:endParaRPr lang="en-GB"/>
          </a:p>
        </p:txBody>
      </p:sp>
      <p:sp>
        <p:nvSpPr>
          <p:cNvPr id="45059" name="Rectangle 3"/>
          <p:cNvSpPr>
            <a:spLocks noGrp="1" noChangeArrowheads="1"/>
          </p:cNvSpPr>
          <p:nvPr>
            <p:ph idx="1"/>
          </p:nvPr>
        </p:nvSpPr>
        <p:spPr/>
        <p:txBody>
          <a:bodyPr/>
          <a:lstStyle/>
          <a:p>
            <a:r>
              <a:rPr lang="en-GB" dirty="0" smtClean="0"/>
              <a:t>They may not be seen as relevant and up-to-date by software engineers.</a:t>
            </a:r>
          </a:p>
          <a:p>
            <a:r>
              <a:rPr lang="en-GB" dirty="0" smtClean="0"/>
              <a:t>They often involve too much bureaucratic form filling.</a:t>
            </a:r>
          </a:p>
          <a:p>
            <a:r>
              <a:rPr lang="en-GB" dirty="0" smtClean="0"/>
              <a:t>If they are unsupported by software tools, tedious form filling work is often involved to maintain the documentation associated with the standards.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smtClean="0"/>
              <a:t>Standards development</a:t>
            </a:r>
            <a:endParaRPr lang="en-GB"/>
          </a:p>
        </p:txBody>
      </p:sp>
      <p:sp>
        <p:nvSpPr>
          <p:cNvPr id="46082" name="Rectangle 2"/>
          <p:cNvSpPr>
            <a:spLocks noGrp="1" noChangeArrowheads="1"/>
          </p:cNvSpPr>
          <p:nvPr>
            <p:ph idx="1"/>
          </p:nvPr>
        </p:nvSpPr>
        <p:spPr>
          <a:xfrm>
            <a:off x="381000" y="1295400"/>
            <a:ext cx="8229600" cy="4525963"/>
          </a:xfrm>
        </p:spPr>
        <p:txBody>
          <a:bodyPr>
            <a:normAutofit fontScale="92500" lnSpcReduction="10000"/>
          </a:bodyPr>
          <a:lstStyle/>
          <a:p>
            <a:r>
              <a:rPr lang="en-GB" dirty="0" smtClean="0"/>
              <a:t>Involve practitioners in development. Engineers should understand the rationale  underlying a standard.</a:t>
            </a:r>
          </a:p>
          <a:p>
            <a:r>
              <a:rPr lang="en-GB" dirty="0" smtClean="0"/>
              <a:t>Review standards and their usage regularly. </a:t>
            </a:r>
            <a:br>
              <a:rPr lang="en-GB" dirty="0" smtClean="0"/>
            </a:br>
            <a:r>
              <a:rPr lang="en-GB" dirty="0" smtClean="0"/>
              <a:t>Standards can quickly become outdated and this reduces their credibility amongst practitioners.</a:t>
            </a:r>
          </a:p>
          <a:p>
            <a:r>
              <a:rPr lang="en-GB" dirty="0" smtClean="0"/>
              <a:t>Detailed standards should have specialized tool </a:t>
            </a:r>
            <a:br>
              <a:rPr lang="en-GB" dirty="0" smtClean="0"/>
            </a:br>
            <a:r>
              <a:rPr lang="en-GB" dirty="0" smtClean="0"/>
              <a:t>support. Excessive clerical work is the most </a:t>
            </a:r>
            <a:br>
              <a:rPr lang="en-GB" dirty="0" smtClean="0"/>
            </a:br>
            <a:r>
              <a:rPr lang="en-GB" dirty="0" smtClean="0"/>
              <a:t>significant complaint against standards. </a:t>
            </a:r>
          </a:p>
          <a:p>
            <a:pPr lvl="1"/>
            <a:r>
              <a:rPr lang="en-GB" dirty="0" smtClean="0"/>
              <a:t>Web-based forms are not good enough.</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Topics covered</a:t>
            </a:r>
            <a:endParaRPr lang="en-GB"/>
          </a:p>
        </p:txBody>
      </p:sp>
      <p:sp>
        <p:nvSpPr>
          <p:cNvPr id="7171" name="Rectangle 3"/>
          <p:cNvSpPr>
            <a:spLocks noGrp="1" noChangeArrowheads="1"/>
          </p:cNvSpPr>
          <p:nvPr>
            <p:ph idx="1"/>
          </p:nvPr>
        </p:nvSpPr>
        <p:spPr/>
        <p:txBody>
          <a:bodyPr/>
          <a:lstStyle/>
          <a:p>
            <a:r>
              <a:rPr lang="en-US" dirty="0" smtClean="0"/>
              <a:t>Software quality</a:t>
            </a:r>
            <a:endParaRPr lang="en-GB" dirty="0" smtClean="0"/>
          </a:p>
          <a:p>
            <a:r>
              <a:rPr lang="en-US" dirty="0" smtClean="0"/>
              <a:t>Software standards</a:t>
            </a:r>
            <a:endParaRPr lang="en-GB" dirty="0" smtClean="0"/>
          </a:p>
          <a:p>
            <a:pPr>
              <a:buNone/>
            </a:pPr>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smtClean="0"/>
              <a:t>ISO 9001 standards framework</a:t>
            </a:r>
            <a:endParaRPr lang="en-GB" dirty="0"/>
          </a:p>
        </p:txBody>
      </p:sp>
      <p:sp>
        <p:nvSpPr>
          <p:cNvPr id="16387" name="Rectangle 3"/>
          <p:cNvSpPr>
            <a:spLocks noGrp="1" noChangeArrowheads="1"/>
          </p:cNvSpPr>
          <p:nvPr>
            <p:ph idx="1"/>
          </p:nvPr>
        </p:nvSpPr>
        <p:spPr/>
        <p:txBody>
          <a:bodyPr>
            <a:normAutofit fontScale="85000" lnSpcReduction="20000"/>
          </a:bodyPr>
          <a:lstStyle/>
          <a:p>
            <a:r>
              <a:rPr lang="en-GB" dirty="0" smtClean="0"/>
              <a:t>An international set of standards that can be used as a basis for developing quality management systems.</a:t>
            </a:r>
          </a:p>
          <a:p>
            <a:r>
              <a:rPr lang="en-US" dirty="0" smtClean="0"/>
              <a:t>ISO 9001, the most general of these standards, applies to organizations that design, develop and maintain products, including software.</a:t>
            </a:r>
            <a:endParaRPr lang="en-GB" dirty="0" smtClean="0"/>
          </a:p>
          <a:p>
            <a:r>
              <a:rPr lang="en-US" dirty="0" smtClean="0"/>
              <a:t>The ISO 9001 standard is a framework for developing software standards.</a:t>
            </a:r>
          </a:p>
          <a:p>
            <a:pPr lvl="1"/>
            <a:r>
              <a:rPr lang="en-US" dirty="0" smtClean="0"/>
              <a:t>It sets out general quality principles, describes quality processes in general and lays out the organizational standards and procedures that should be defined. These should be documented in an organizational quality manual.</a:t>
            </a:r>
            <a:endParaRPr lang="en-GB" dirty="0" smtClean="0"/>
          </a:p>
          <a:p>
            <a:endParaRPr lang="en-GB" dirty="0" smtClean="0"/>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core processes</a:t>
            </a:r>
          </a:p>
        </p:txBody>
      </p:sp>
      <p:pic>
        <p:nvPicPr>
          <p:cNvPr id="4" name="Content Placeholder 3" descr="24.5 ISO9001-proces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418" r="-35418"/>
              <a:stretch>
                <a:fillRect/>
              </a:stretch>
            </p:blipFill>
          </mc:Choice>
          <mc:Fallback>
            <p:blipFill>
              <a:blip r:embed="rId3"/>
              <a:srcRect l="-35418" r="-35418"/>
              <a:stretch>
                <a:fillRect/>
              </a:stretch>
            </p:blipFill>
          </mc:Fallback>
        </mc:AlternateContent>
        <p:spPr>
          <a:xfrm>
            <a:off x="457200" y="1295400"/>
            <a:ext cx="8305800" cy="5334000"/>
          </a:xfrm>
        </p:spPr>
      </p:pic>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a:t>
            </a:r>
            <a:r>
              <a:rPr lang="en-US" dirty="0"/>
              <a:t>9001 and quality management</a:t>
            </a:r>
          </a:p>
        </p:txBody>
      </p:sp>
      <p:pic>
        <p:nvPicPr>
          <p:cNvPr id="4" name="Content Placeholder 3" descr="24.6 IS0-9001-Q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440" r="-4440"/>
              <a:stretch>
                <a:fillRect/>
              </a:stretch>
            </p:blipFill>
          </mc:Choice>
          <mc:Fallback>
            <p:blipFill>
              <a:blip r:embed="rId3"/>
              <a:srcRect l="-4440" r="-4440"/>
              <a:stretch>
                <a:fillRect/>
              </a:stretch>
            </p:blipFill>
          </mc:Fallback>
        </mc:AlternateContent>
        <p:spPr/>
      </p:pic>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t>ISO 9001 certification</a:t>
            </a:r>
            <a:endParaRPr lang="en-GB" dirty="0"/>
          </a:p>
        </p:txBody>
      </p:sp>
      <p:sp>
        <p:nvSpPr>
          <p:cNvPr id="18435" name="Rectangle 3"/>
          <p:cNvSpPr>
            <a:spLocks noGrp="1" noChangeArrowheads="1"/>
          </p:cNvSpPr>
          <p:nvPr>
            <p:ph idx="1"/>
          </p:nvPr>
        </p:nvSpPr>
        <p:spPr/>
        <p:txBody>
          <a:bodyPr>
            <a:normAutofit lnSpcReduction="10000"/>
          </a:bodyPr>
          <a:lstStyle/>
          <a:p>
            <a:r>
              <a:rPr lang="en-GB" smtClean="0"/>
              <a:t>Quality standards and procedures should be documented in an organisational quality manual.</a:t>
            </a:r>
          </a:p>
          <a:p>
            <a:r>
              <a:rPr lang="en-GB" smtClean="0"/>
              <a:t>An external body may certify that an organisation’s quality manual conforms to ISO 9000 standards.</a:t>
            </a:r>
          </a:p>
          <a:p>
            <a:r>
              <a:rPr lang="en-GB" smtClean="0"/>
              <a:t>Some customers require suppliers to be ISO 9000 certified although the need for flexibility here is increasingly recognised.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200" dirty="0" smtClean="0"/>
              <a:t>Software quality management is concerned with ensuring that software has a low number of defects and that it reaches the required standards of maintainability, reliability, portability and so on.</a:t>
            </a:r>
          </a:p>
          <a:p>
            <a:r>
              <a:rPr lang="en-US" sz="2200" dirty="0" smtClean="0"/>
              <a:t>SQM includes defining standards for processes and products and establishing processes to check that these standards have been followed. </a:t>
            </a:r>
            <a:endParaRPr lang="en-GB" sz="2200" dirty="0" smtClean="0"/>
          </a:p>
          <a:p>
            <a:r>
              <a:rPr lang="en-US" sz="2200" dirty="0" smtClean="0"/>
              <a:t>Software standards are important for quality assurance as they represent an identification of ‘best practice’.</a:t>
            </a:r>
            <a:endParaRPr lang="en-GB" sz="2200" dirty="0" smtClean="0"/>
          </a:p>
          <a:p>
            <a:r>
              <a:rPr lang="en-US" sz="2200" dirty="0" smtClean="0"/>
              <a:t>Quality management procedures may be documented in an organizational quality manual, based on the generic model for a quality manual suggested in the ISO 9001 standard.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normAutofit fontScale="77500" lnSpcReduction="20000"/>
          </a:bodyPr>
          <a:lstStyle/>
          <a:p>
            <a:r>
              <a:rPr lang="en-GB" dirty="0" smtClean="0"/>
              <a:t>Concerned with ensuring that the required level of quality is achieved in a software product.</a:t>
            </a:r>
          </a:p>
          <a:p>
            <a:r>
              <a:rPr lang="en-GB" dirty="0" smtClean="0"/>
              <a:t>Three principal concerns:</a:t>
            </a:r>
          </a:p>
          <a:p>
            <a:pPr lvl="1"/>
            <a:r>
              <a:rPr lang="en-US" dirty="0" smtClean="0"/>
              <a:t>At the organizational level, quality management is concerned with establishing a framework of organizational processes and standards that will lead to high-quality software.</a:t>
            </a:r>
          </a:p>
          <a:p>
            <a:pPr lvl="1"/>
            <a:r>
              <a:rPr lang="en-US" dirty="0" smtClean="0"/>
              <a:t>At the project level, quality management involves the application of specific quality processes and checking that these planned processes have been followed.</a:t>
            </a:r>
          </a:p>
          <a:p>
            <a:pPr lvl="1"/>
            <a:r>
              <a:rPr lang="en-US" dirty="0" smtClean="0"/>
              <a:t>At the project level, quality management is also concerned with establishing a quality plan for a project. The quality plan should set out the quality goals for the project and define what processes and standards are to be used.</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normAutofit fontScale="92500" lnSpcReduction="20000"/>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Quality </a:t>
            </a:r>
            <a:r>
              <a:rPr lang="en-US" dirty="0"/>
              <a:t>management and software development</a:t>
            </a:r>
          </a:p>
        </p:txBody>
      </p:sp>
      <p:pic>
        <p:nvPicPr>
          <p:cNvPr id="4" name="Content Placeholder 3" descr="24.1 QMandDevelop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9272" b="-29272"/>
              <a:stretch>
                <a:fillRect/>
              </a:stretch>
            </p:blipFill>
          </mc:Choice>
          <mc:Fallback>
            <p:blipFill>
              <a:blip r:embed="rId3"/>
              <a:srcRect t="-29272" b="-29272"/>
              <a:stretch>
                <a:fillRect/>
              </a:stretch>
            </p:blipFill>
          </mc:Fallback>
        </mc:AlternateContent>
        <p:spPr>
          <a:xfrm>
            <a:off x="777548" y="1600200"/>
            <a:ext cx="7345375" cy="4039673"/>
          </a:xfrm>
        </p:spPr>
      </p:pic>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normAutofit lnSpcReduction="10000"/>
          </a:bodyPr>
          <a:lstStyle/>
          <a:p>
            <a:r>
              <a:rPr lang="en-GB" dirty="0" smtClean="0"/>
              <a:t>Quality plan structure</a:t>
            </a:r>
          </a:p>
          <a:p>
            <a:pPr lvl="1"/>
            <a:r>
              <a:rPr lang="en-GB" dirty="0" smtClean="0"/>
              <a:t>Product introduction;</a:t>
            </a:r>
          </a:p>
          <a:p>
            <a:pPr lvl="1"/>
            <a:r>
              <a:rPr lang="en-GB" dirty="0" smtClean="0"/>
              <a:t>Product plans;</a:t>
            </a:r>
          </a:p>
          <a:p>
            <a:pPr lvl="1"/>
            <a:r>
              <a:rPr lang="en-GB" dirty="0" smtClean="0"/>
              <a:t>Process descriptions;</a:t>
            </a:r>
          </a:p>
          <a:p>
            <a:pPr lvl="1"/>
            <a:r>
              <a:rPr lang="en-GB" dirty="0" smtClean="0"/>
              <a:t>Quality goals;</a:t>
            </a:r>
          </a:p>
          <a:p>
            <a:pPr lvl="1"/>
            <a:r>
              <a:rPr lang="en-GB" dirty="0" smtClean="0"/>
              <a:t>Risks and risk management.</a:t>
            </a:r>
          </a:p>
          <a:p>
            <a:r>
              <a:rPr lang="en-GB" dirty="0" smtClean="0"/>
              <a:t>Quality plans should be short, succinct documents</a:t>
            </a:r>
          </a:p>
          <a:p>
            <a:pPr lvl="1"/>
            <a:r>
              <a:rPr lang="en-GB" dirty="0" smtClean="0"/>
              <a:t>If they are too long, no-one will read them.</a:t>
            </a:r>
            <a:endParaRPr lang="en-GB" dirty="0"/>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smtClean="0"/>
              <a:t>Quality management is particularly important for large, complex systems. The quality documentation is a record of progress and supports continuity of development as the development team changes.</a:t>
            </a:r>
          </a:p>
          <a:p>
            <a:r>
              <a:rPr lang="en-US" smtClean="0"/>
              <a:t>For smaller systems, quality management needs less documentation and should focus on establishing a quality culture.</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normAutofit fontScale="85000" lnSpcReduction="20000"/>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1289</Words>
  <Application>Microsoft Office PowerPoint</Application>
  <PresentationFormat>On-screen Show (4:3)</PresentationFormat>
  <Paragraphs>172</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Quality Management</vt:lpstr>
      <vt:lpstr>Topics covered</vt:lpstr>
      <vt:lpstr>Software quality management</vt:lpstr>
      <vt:lpstr>Quality management activities</vt:lpstr>
      <vt:lpstr>Quality management and software development</vt:lpstr>
      <vt:lpstr>Quality planning</vt:lpstr>
      <vt:lpstr>Quality plans</vt:lpstr>
      <vt:lpstr>Scope of quality management</vt:lpstr>
      <vt:lpstr>Software quality</vt:lpstr>
      <vt:lpstr>Software fitness for purpose</vt:lpstr>
      <vt:lpstr>Software quality attributes</vt:lpstr>
      <vt:lpstr>Quality conflicts</vt:lpstr>
      <vt:lpstr>Process and product quality</vt:lpstr>
      <vt:lpstr>Process-based quality</vt:lpstr>
      <vt:lpstr>Software standards</vt:lpstr>
      <vt:lpstr>Importance of standards</vt:lpstr>
      <vt:lpstr>Product and process standards</vt:lpstr>
      <vt:lpstr>Problems with standards</vt:lpstr>
      <vt:lpstr>Standards development</vt:lpstr>
      <vt:lpstr>ISO 9001 standards framework</vt:lpstr>
      <vt:lpstr>ISO 9001 core processes</vt:lpstr>
      <vt:lpstr>ISO 9001 and quality management</vt:lpstr>
      <vt:lpstr>ISO 9001 certification</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creator>vsr</dc:creator>
  <cp:lastModifiedBy>vsr</cp:lastModifiedBy>
  <cp:revision>4</cp:revision>
  <dcterms:created xsi:type="dcterms:W3CDTF">2017-10-28T12:55:49Z</dcterms:created>
  <dcterms:modified xsi:type="dcterms:W3CDTF">2017-10-28T14:19:46Z</dcterms:modified>
</cp:coreProperties>
</file>