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89" r:id="rId3"/>
    <p:sldId id="269" r:id="rId4"/>
    <p:sldId id="270" r:id="rId5"/>
    <p:sldId id="271" r:id="rId6"/>
    <p:sldId id="272" r:id="rId7"/>
    <p:sldId id="261" r:id="rId8"/>
    <p:sldId id="262" r:id="rId9"/>
    <p:sldId id="273" r:id="rId10"/>
    <p:sldId id="263" r:id="rId11"/>
    <p:sldId id="274" r:id="rId12"/>
    <p:sldId id="275" r:id="rId13"/>
    <p:sldId id="265" r:id="rId14"/>
    <p:sldId id="276" r:id="rId15"/>
    <p:sldId id="277" r:id="rId16"/>
    <p:sldId id="266" r:id="rId17"/>
    <p:sldId id="278" r:id="rId18"/>
    <p:sldId id="279" r:id="rId19"/>
    <p:sldId id="268" r:id="rId20"/>
    <p:sldId id="280" r:id="rId21"/>
    <p:sldId id="281" r:id="rId22"/>
    <p:sldId id="282" r:id="rId23"/>
    <p:sldId id="283" r:id="rId24"/>
    <p:sldId id="284" r:id="rId25"/>
    <p:sldId id="285" r:id="rId26"/>
    <p:sldId id="286" r:id="rId27"/>
    <p:sldId id="28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C05A65-A3AD-4109-998F-D48C2338C191}"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86373-42CC-4CC4-A7D8-15943A15A957}" type="slidenum">
              <a:rPr lang="en-US" smtClean="0"/>
              <a:pPr/>
              <a:t>‹#›</a:t>
            </a:fld>
            <a:endParaRPr lang="en-US"/>
          </a:p>
        </p:txBody>
      </p:sp>
    </p:spTree>
    <p:extLst>
      <p:ext uri="{BB962C8B-B14F-4D97-AF65-F5344CB8AC3E}">
        <p14:creationId xmlns:p14="http://schemas.microsoft.com/office/powerpoint/2010/main" xmlns="" val="2076309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C05A65-A3AD-4109-998F-D48C2338C191}"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86373-42CC-4CC4-A7D8-15943A15A957}" type="slidenum">
              <a:rPr lang="en-US" smtClean="0"/>
              <a:pPr/>
              <a:t>‹#›</a:t>
            </a:fld>
            <a:endParaRPr lang="en-US"/>
          </a:p>
        </p:txBody>
      </p:sp>
    </p:spTree>
    <p:extLst>
      <p:ext uri="{BB962C8B-B14F-4D97-AF65-F5344CB8AC3E}">
        <p14:creationId xmlns:p14="http://schemas.microsoft.com/office/powerpoint/2010/main" xmlns="" val="2789195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C05A65-A3AD-4109-998F-D48C2338C191}"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86373-42CC-4CC4-A7D8-15943A15A957}" type="slidenum">
              <a:rPr lang="en-US" smtClean="0"/>
              <a:pPr/>
              <a:t>‹#›</a:t>
            </a:fld>
            <a:endParaRPr lang="en-US"/>
          </a:p>
        </p:txBody>
      </p:sp>
    </p:spTree>
    <p:extLst>
      <p:ext uri="{BB962C8B-B14F-4D97-AF65-F5344CB8AC3E}">
        <p14:creationId xmlns:p14="http://schemas.microsoft.com/office/powerpoint/2010/main" xmlns="" val="2165023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C05A65-A3AD-4109-998F-D48C2338C191}"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86373-42CC-4CC4-A7D8-15943A15A957}" type="slidenum">
              <a:rPr lang="en-US" smtClean="0"/>
              <a:pPr/>
              <a:t>‹#›</a:t>
            </a:fld>
            <a:endParaRPr lang="en-US"/>
          </a:p>
        </p:txBody>
      </p:sp>
    </p:spTree>
    <p:extLst>
      <p:ext uri="{BB962C8B-B14F-4D97-AF65-F5344CB8AC3E}">
        <p14:creationId xmlns:p14="http://schemas.microsoft.com/office/powerpoint/2010/main" xmlns="" val="120332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C05A65-A3AD-4109-998F-D48C2338C191}"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86373-42CC-4CC4-A7D8-15943A15A957}" type="slidenum">
              <a:rPr lang="en-US" smtClean="0"/>
              <a:pPr/>
              <a:t>‹#›</a:t>
            </a:fld>
            <a:endParaRPr lang="en-US"/>
          </a:p>
        </p:txBody>
      </p:sp>
    </p:spTree>
    <p:extLst>
      <p:ext uri="{BB962C8B-B14F-4D97-AF65-F5344CB8AC3E}">
        <p14:creationId xmlns:p14="http://schemas.microsoft.com/office/powerpoint/2010/main" xmlns="" val="283001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C05A65-A3AD-4109-998F-D48C2338C191}" type="datetimeFigureOut">
              <a:rPr lang="en-US" smtClean="0"/>
              <a:pPr/>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686373-42CC-4CC4-A7D8-15943A15A957}" type="slidenum">
              <a:rPr lang="en-US" smtClean="0"/>
              <a:pPr/>
              <a:t>‹#›</a:t>
            </a:fld>
            <a:endParaRPr lang="en-US"/>
          </a:p>
        </p:txBody>
      </p:sp>
    </p:spTree>
    <p:extLst>
      <p:ext uri="{BB962C8B-B14F-4D97-AF65-F5344CB8AC3E}">
        <p14:creationId xmlns:p14="http://schemas.microsoft.com/office/powerpoint/2010/main" xmlns="" val="1036994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C05A65-A3AD-4109-998F-D48C2338C191}" type="datetimeFigureOut">
              <a:rPr lang="en-US" smtClean="0"/>
              <a:pPr/>
              <a:t>11/19/2020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686373-42CC-4CC4-A7D8-15943A15A957}" type="slidenum">
              <a:rPr lang="en-US" smtClean="0"/>
              <a:pPr/>
              <a:t>‹#›</a:t>
            </a:fld>
            <a:endParaRPr lang="en-US"/>
          </a:p>
        </p:txBody>
      </p:sp>
    </p:spTree>
    <p:extLst>
      <p:ext uri="{BB962C8B-B14F-4D97-AF65-F5344CB8AC3E}">
        <p14:creationId xmlns:p14="http://schemas.microsoft.com/office/powerpoint/2010/main" xmlns="" val="4093291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C05A65-A3AD-4109-998F-D48C2338C191}" type="datetimeFigureOut">
              <a:rPr lang="en-US" smtClean="0"/>
              <a:pPr/>
              <a:t>11/19/2020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686373-42CC-4CC4-A7D8-15943A15A957}" type="slidenum">
              <a:rPr lang="en-US" smtClean="0"/>
              <a:pPr/>
              <a:t>‹#›</a:t>
            </a:fld>
            <a:endParaRPr lang="en-US"/>
          </a:p>
        </p:txBody>
      </p:sp>
    </p:spTree>
    <p:extLst>
      <p:ext uri="{BB962C8B-B14F-4D97-AF65-F5344CB8AC3E}">
        <p14:creationId xmlns:p14="http://schemas.microsoft.com/office/powerpoint/2010/main" xmlns="" val="3339602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C05A65-A3AD-4109-998F-D48C2338C191}" type="datetimeFigureOut">
              <a:rPr lang="en-US" smtClean="0"/>
              <a:pPr/>
              <a:t>11/19/2020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686373-42CC-4CC4-A7D8-15943A15A957}" type="slidenum">
              <a:rPr lang="en-US" smtClean="0"/>
              <a:pPr/>
              <a:t>‹#›</a:t>
            </a:fld>
            <a:endParaRPr lang="en-US"/>
          </a:p>
        </p:txBody>
      </p:sp>
    </p:spTree>
    <p:extLst>
      <p:ext uri="{BB962C8B-B14F-4D97-AF65-F5344CB8AC3E}">
        <p14:creationId xmlns:p14="http://schemas.microsoft.com/office/powerpoint/2010/main" xmlns="" val="78065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C05A65-A3AD-4109-998F-D48C2338C191}" type="datetimeFigureOut">
              <a:rPr lang="en-US" smtClean="0"/>
              <a:pPr/>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686373-42CC-4CC4-A7D8-15943A15A957}" type="slidenum">
              <a:rPr lang="en-US" smtClean="0"/>
              <a:pPr/>
              <a:t>‹#›</a:t>
            </a:fld>
            <a:endParaRPr lang="en-US"/>
          </a:p>
        </p:txBody>
      </p:sp>
    </p:spTree>
    <p:extLst>
      <p:ext uri="{BB962C8B-B14F-4D97-AF65-F5344CB8AC3E}">
        <p14:creationId xmlns:p14="http://schemas.microsoft.com/office/powerpoint/2010/main" xmlns="" val="2184871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C05A65-A3AD-4109-998F-D48C2338C191}" type="datetimeFigureOut">
              <a:rPr lang="en-US" smtClean="0"/>
              <a:pPr/>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686373-42CC-4CC4-A7D8-15943A15A957}" type="slidenum">
              <a:rPr lang="en-US" smtClean="0"/>
              <a:pPr/>
              <a:t>‹#›</a:t>
            </a:fld>
            <a:endParaRPr lang="en-US"/>
          </a:p>
        </p:txBody>
      </p:sp>
    </p:spTree>
    <p:extLst>
      <p:ext uri="{BB962C8B-B14F-4D97-AF65-F5344CB8AC3E}">
        <p14:creationId xmlns:p14="http://schemas.microsoft.com/office/powerpoint/2010/main" xmlns="" val="4193056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05A65-A3AD-4109-998F-D48C2338C191}" type="datetimeFigureOut">
              <a:rPr lang="en-US" smtClean="0"/>
              <a:pPr/>
              <a:t>11/19/2020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86373-42CC-4CC4-A7D8-15943A15A957}" type="slidenum">
              <a:rPr lang="en-US" smtClean="0"/>
              <a:pPr/>
              <a:t>‹#›</a:t>
            </a:fld>
            <a:endParaRPr lang="en-US"/>
          </a:p>
        </p:txBody>
      </p:sp>
    </p:spTree>
    <p:extLst>
      <p:ext uri="{BB962C8B-B14F-4D97-AF65-F5344CB8AC3E}">
        <p14:creationId xmlns:p14="http://schemas.microsoft.com/office/powerpoint/2010/main" xmlns="" val="2678626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64162"/>
          </a:xfrm>
        </p:spPr>
        <p:txBody>
          <a:bodyPr/>
          <a:lstStyle/>
          <a:p>
            <a:r>
              <a:rPr lang="en-US" b="1" dirty="0" smtClean="0"/>
              <a:t>Equivalence Class Testing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696602"/>
            <a:ext cx="9144000" cy="2554545"/>
          </a:xfrm>
          <a:prstGeom prst="rect">
            <a:avLst/>
          </a:prstGeom>
        </p:spPr>
        <p:txBody>
          <a:bodyPr wrap="square">
            <a:spAutoFit/>
          </a:bodyPr>
          <a:lstStyle/>
          <a:p>
            <a:pPr marL="285750" indent="-285750" algn="just">
              <a:spcBef>
                <a:spcPts val="1200"/>
              </a:spcBef>
              <a:buFont typeface="Arial" pitchFamily="34" charset="0"/>
              <a:buChar char="•"/>
            </a:pPr>
            <a:r>
              <a:rPr lang="en-US" sz="2000" b="1" dirty="0" smtClean="0">
                <a:solidFill>
                  <a:srgbClr val="FF0000"/>
                </a:solidFill>
                <a:latin typeface="Arial" pitchFamily="34" charset="0"/>
                <a:cs typeface="Arial" pitchFamily="34" charset="0"/>
              </a:rPr>
              <a:t>Weak normal </a:t>
            </a:r>
            <a:r>
              <a:rPr lang="en-US" sz="2000" b="1" dirty="0" smtClean="0">
                <a:latin typeface="Arial" pitchFamily="34" charset="0"/>
                <a:cs typeface="Arial" pitchFamily="34" charset="0"/>
              </a:rPr>
              <a:t>equivalence class testing is accomplished by using </a:t>
            </a:r>
            <a:r>
              <a:rPr lang="en-US" sz="2000" b="1" dirty="0" smtClean="0">
                <a:solidFill>
                  <a:srgbClr val="FF0000"/>
                </a:solidFill>
                <a:latin typeface="Arial" pitchFamily="34" charset="0"/>
                <a:cs typeface="Arial" pitchFamily="34" charset="0"/>
              </a:rPr>
              <a:t>one variable from each equivalence class (interval</a:t>
            </a:r>
            <a:r>
              <a:rPr lang="en-US" sz="2000" b="1" dirty="0" smtClean="0">
                <a:latin typeface="Arial" pitchFamily="34" charset="0"/>
                <a:cs typeface="Arial" pitchFamily="34" charset="0"/>
              </a:rPr>
              <a:t>) in a test case</a:t>
            </a:r>
          </a:p>
          <a:p>
            <a:pPr marL="285750" indent="-285750" algn="just">
              <a:spcBef>
                <a:spcPts val="1200"/>
              </a:spcBef>
              <a:buFont typeface="Arial" pitchFamily="34" charset="0"/>
              <a:buChar char="•"/>
            </a:pPr>
            <a:r>
              <a:rPr lang="en-US" sz="2000" b="1" dirty="0" smtClean="0">
                <a:solidFill>
                  <a:srgbClr val="FF0000"/>
                </a:solidFill>
                <a:latin typeface="Arial" pitchFamily="34" charset="0"/>
                <a:cs typeface="Arial" pitchFamily="34" charset="0"/>
              </a:rPr>
              <a:t> One test case from one class and for example of total three classes ‘</a:t>
            </a:r>
            <a:r>
              <a:rPr lang="en-US" sz="2000" b="1" dirty="0" smtClean="0">
                <a:latin typeface="Arial" pitchFamily="34" charset="0"/>
                <a:cs typeface="Arial" pitchFamily="34" charset="0"/>
              </a:rPr>
              <a:t>weak normal equivalence class’ testing has 3 test cases shown with dots in Figure</a:t>
            </a:r>
            <a:r>
              <a:rPr lang="en-US" sz="2000" b="1" dirty="0">
                <a:latin typeface="Arial" pitchFamily="34" charset="0"/>
                <a:cs typeface="Arial" pitchFamily="34" charset="0"/>
              </a:rPr>
              <a:t> </a:t>
            </a:r>
            <a:r>
              <a:rPr lang="en-US" sz="2000" b="1" dirty="0" smtClean="0">
                <a:latin typeface="Arial" pitchFamily="34" charset="0"/>
                <a:cs typeface="Arial" pitchFamily="34" charset="0"/>
              </a:rPr>
              <a:t>below.</a:t>
            </a:r>
          </a:p>
          <a:p>
            <a:pPr marL="285750" indent="-285750" algn="just">
              <a:spcBef>
                <a:spcPts val="1200"/>
              </a:spcBef>
              <a:buFont typeface="Arial" pitchFamily="34" charset="0"/>
              <a:buChar char="•"/>
            </a:pPr>
            <a:r>
              <a:rPr lang="en-US" sz="2000" b="1" dirty="0" smtClean="0">
                <a:latin typeface="Arial" pitchFamily="34" charset="0"/>
                <a:cs typeface="Arial" pitchFamily="34" charset="0"/>
              </a:rPr>
              <a:t>The test case in the lower left rectangle corresponds to a value of X1 in the class [a, b) and to a value of X2 in the class [e, f  ) and so on</a:t>
            </a:r>
            <a:endParaRPr lang="en-US" sz="2000" b="1" dirty="0">
              <a:latin typeface="Arial" pitchFamily="34" charset="0"/>
              <a:cs typeface="Arial" pitchFamily="34" charset="0"/>
            </a:endParaRPr>
          </a:p>
        </p:txBody>
      </p:sp>
      <p:sp>
        <p:nvSpPr>
          <p:cNvPr id="3" name="Rectangle 2"/>
          <p:cNvSpPr/>
          <p:nvPr/>
        </p:nvSpPr>
        <p:spPr>
          <a:xfrm>
            <a:off x="0" y="0"/>
            <a:ext cx="9143999" cy="52322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Weak Normal Equivalence Class Testing</a:t>
            </a:r>
            <a:endParaRPr lang="en-US" sz="2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3558924"/>
            <a:ext cx="6324600" cy="32990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48955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715962"/>
          </a:xfrm>
        </p:spPr>
        <p:txBody>
          <a:bodyPr/>
          <a:lstStyle/>
          <a:p>
            <a:pPr eaLnBrk="1" hangingPunct="1"/>
            <a:r>
              <a:rPr lang="en-US" sz="2800" b="1" smtClean="0"/>
              <a:t>Example of : </a:t>
            </a:r>
            <a:r>
              <a:rPr lang="en-US" sz="2800" b="1" u="sng" smtClean="0"/>
              <a:t>Weak Normal</a:t>
            </a:r>
            <a:r>
              <a:rPr lang="en-US" sz="2800" b="1" smtClean="0"/>
              <a:t> Equivalence testing</a:t>
            </a:r>
          </a:p>
        </p:txBody>
      </p:sp>
      <p:sp>
        <p:nvSpPr>
          <p:cNvPr id="8195" name="Text Box 4"/>
          <p:cNvSpPr txBox="1">
            <a:spLocks noChangeArrowheads="1"/>
          </p:cNvSpPr>
          <p:nvPr/>
        </p:nvSpPr>
        <p:spPr bwMode="auto">
          <a:xfrm>
            <a:off x="0" y="1143000"/>
            <a:ext cx="8915400" cy="671513"/>
          </a:xfrm>
          <a:prstGeom prst="rect">
            <a:avLst/>
          </a:prstGeom>
          <a:solidFill>
            <a:srgbClr val="CCFFCC"/>
          </a:solidFill>
          <a:ln w="9525">
            <a:noFill/>
            <a:miter lim="800000"/>
            <a:headEnd/>
            <a:tailEnd/>
          </a:ln>
        </p:spPr>
        <p:txBody>
          <a:bodyPr wrap="none">
            <a:spAutoFit/>
          </a:bodyPr>
          <a:lstStyle/>
          <a:p>
            <a:r>
              <a:rPr lang="en-US" sz="1800"/>
              <a:t>Assume the equivalence partitioning of input X is:  1 to 10; 11 to 20, 21 to 30</a:t>
            </a:r>
          </a:p>
          <a:p>
            <a:r>
              <a:rPr lang="en-US" sz="1800"/>
              <a:t>and the equivalence partitioning of input Y is: 1 to 5; 6 to 10; 11;15; and 16 to 20</a:t>
            </a:r>
            <a:r>
              <a:rPr lang="en-US" sz="2000"/>
              <a:t> </a:t>
            </a:r>
          </a:p>
        </p:txBody>
      </p:sp>
      <p:sp>
        <p:nvSpPr>
          <p:cNvPr id="8196" name="Line 5"/>
          <p:cNvSpPr>
            <a:spLocks noChangeShapeType="1"/>
          </p:cNvSpPr>
          <p:nvPr/>
        </p:nvSpPr>
        <p:spPr bwMode="auto">
          <a:xfrm flipV="1">
            <a:off x="1600200" y="2209800"/>
            <a:ext cx="0" cy="3352800"/>
          </a:xfrm>
          <a:prstGeom prst="line">
            <a:avLst/>
          </a:prstGeom>
          <a:noFill/>
          <a:ln w="28575">
            <a:solidFill>
              <a:schemeClr val="tx1"/>
            </a:solidFill>
            <a:round/>
            <a:headEnd/>
            <a:tailEnd type="triangle" w="med" len="med"/>
          </a:ln>
        </p:spPr>
        <p:txBody>
          <a:bodyPr/>
          <a:lstStyle/>
          <a:p>
            <a:endParaRPr lang="en-US"/>
          </a:p>
        </p:txBody>
      </p:sp>
      <p:sp>
        <p:nvSpPr>
          <p:cNvPr id="8197" name="Line 6"/>
          <p:cNvSpPr>
            <a:spLocks noChangeShapeType="1"/>
          </p:cNvSpPr>
          <p:nvPr/>
        </p:nvSpPr>
        <p:spPr bwMode="auto">
          <a:xfrm flipV="1">
            <a:off x="1600200" y="5562600"/>
            <a:ext cx="4419600" cy="0"/>
          </a:xfrm>
          <a:prstGeom prst="line">
            <a:avLst/>
          </a:prstGeom>
          <a:noFill/>
          <a:ln w="28575">
            <a:solidFill>
              <a:schemeClr val="tx1"/>
            </a:solidFill>
            <a:round/>
            <a:headEnd/>
            <a:tailEnd type="triangle" w="med" len="med"/>
          </a:ln>
        </p:spPr>
        <p:txBody>
          <a:bodyPr/>
          <a:lstStyle/>
          <a:p>
            <a:endParaRPr lang="en-US"/>
          </a:p>
        </p:txBody>
      </p:sp>
      <p:sp>
        <p:nvSpPr>
          <p:cNvPr id="8198" name="Text Box 7"/>
          <p:cNvSpPr txBox="1">
            <a:spLocks noChangeArrowheads="1"/>
          </p:cNvSpPr>
          <p:nvPr/>
        </p:nvSpPr>
        <p:spPr bwMode="auto">
          <a:xfrm>
            <a:off x="1295400" y="2057400"/>
            <a:ext cx="336550" cy="366713"/>
          </a:xfrm>
          <a:prstGeom prst="rect">
            <a:avLst/>
          </a:prstGeom>
          <a:noFill/>
          <a:ln w="9525">
            <a:noFill/>
            <a:miter lim="800000"/>
            <a:headEnd/>
            <a:tailEnd/>
          </a:ln>
        </p:spPr>
        <p:txBody>
          <a:bodyPr wrap="none">
            <a:spAutoFit/>
          </a:bodyPr>
          <a:lstStyle/>
          <a:p>
            <a:r>
              <a:rPr lang="en-US" sz="1800" u="sng"/>
              <a:t>X</a:t>
            </a:r>
          </a:p>
        </p:txBody>
      </p:sp>
      <p:sp>
        <p:nvSpPr>
          <p:cNvPr id="8199" name="Text Box 8"/>
          <p:cNvSpPr txBox="1">
            <a:spLocks noChangeArrowheads="1"/>
          </p:cNvSpPr>
          <p:nvPr/>
        </p:nvSpPr>
        <p:spPr bwMode="auto">
          <a:xfrm>
            <a:off x="6019800" y="5257800"/>
            <a:ext cx="336550" cy="366713"/>
          </a:xfrm>
          <a:prstGeom prst="rect">
            <a:avLst/>
          </a:prstGeom>
          <a:noFill/>
          <a:ln w="9525">
            <a:noFill/>
            <a:miter lim="800000"/>
            <a:headEnd/>
            <a:tailEnd/>
          </a:ln>
        </p:spPr>
        <p:txBody>
          <a:bodyPr>
            <a:spAutoFit/>
          </a:bodyPr>
          <a:lstStyle/>
          <a:p>
            <a:r>
              <a:rPr lang="en-US" sz="1800" u="sng"/>
              <a:t>Y</a:t>
            </a:r>
          </a:p>
        </p:txBody>
      </p:sp>
      <p:sp>
        <p:nvSpPr>
          <p:cNvPr id="8200" name="Line 9"/>
          <p:cNvSpPr>
            <a:spLocks noChangeShapeType="1"/>
          </p:cNvSpPr>
          <p:nvPr/>
        </p:nvSpPr>
        <p:spPr bwMode="auto">
          <a:xfrm>
            <a:off x="1600200" y="5410200"/>
            <a:ext cx="3810000" cy="0"/>
          </a:xfrm>
          <a:prstGeom prst="line">
            <a:avLst/>
          </a:prstGeom>
          <a:noFill/>
          <a:ln w="19050">
            <a:solidFill>
              <a:schemeClr val="tx1"/>
            </a:solidFill>
            <a:prstDash val="dash"/>
            <a:round/>
            <a:headEnd/>
            <a:tailEnd/>
          </a:ln>
        </p:spPr>
        <p:txBody>
          <a:bodyPr/>
          <a:lstStyle/>
          <a:p>
            <a:endParaRPr lang="en-US"/>
          </a:p>
        </p:txBody>
      </p:sp>
      <p:sp>
        <p:nvSpPr>
          <p:cNvPr id="8201" name="Line 10"/>
          <p:cNvSpPr>
            <a:spLocks noChangeShapeType="1"/>
          </p:cNvSpPr>
          <p:nvPr/>
        </p:nvSpPr>
        <p:spPr bwMode="auto">
          <a:xfrm>
            <a:off x="1600200" y="4572000"/>
            <a:ext cx="3810000" cy="0"/>
          </a:xfrm>
          <a:prstGeom prst="line">
            <a:avLst/>
          </a:prstGeom>
          <a:noFill/>
          <a:ln w="19050">
            <a:solidFill>
              <a:schemeClr val="tx1"/>
            </a:solidFill>
            <a:prstDash val="dash"/>
            <a:round/>
            <a:headEnd/>
            <a:tailEnd/>
          </a:ln>
        </p:spPr>
        <p:txBody>
          <a:bodyPr/>
          <a:lstStyle/>
          <a:p>
            <a:endParaRPr lang="en-US"/>
          </a:p>
        </p:txBody>
      </p:sp>
      <p:sp>
        <p:nvSpPr>
          <p:cNvPr id="8202" name="Line 11"/>
          <p:cNvSpPr>
            <a:spLocks noChangeShapeType="1"/>
          </p:cNvSpPr>
          <p:nvPr/>
        </p:nvSpPr>
        <p:spPr bwMode="auto">
          <a:xfrm>
            <a:off x="1600200" y="3733800"/>
            <a:ext cx="3810000" cy="0"/>
          </a:xfrm>
          <a:prstGeom prst="line">
            <a:avLst/>
          </a:prstGeom>
          <a:noFill/>
          <a:ln w="19050">
            <a:solidFill>
              <a:schemeClr val="tx1"/>
            </a:solidFill>
            <a:prstDash val="dash"/>
            <a:round/>
            <a:headEnd/>
            <a:tailEnd/>
          </a:ln>
        </p:spPr>
        <p:txBody>
          <a:bodyPr/>
          <a:lstStyle/>
          <a:p>
            <a:endParaRPr lang="en-US"/>
          </a:p>
        </p:txBody>
      </p:sp>
      <p:sp>
        <p:nvSpPr>
          <p:cNvPr id="8203" name="Line 12"/>
          <p:cNvSpPr>
            <a:spLocks noChangeShapeType="1"/>
          </p:cNvSpPr>
          <p:nvPr/>
        </p:nvSpPr>
        <p:spPr bwMode="auto">
          <a:xfrm>
            <a:off x="1600200" y="2895600"/>
            <a:ext cx="3810000" cy="0"/>
          </a:xfrm>
          <a:prstGeom prst="line">
            <a:avLst/>
          </a:prstGeom>
          <a:noFill/>
          <a:ln w="19050">
            <a:solidFill>
              <a:schemeClr val="tx1"/>
            </a:solidFill>
            <a:prstDash val="dash"/>
            <a:round/>
            <a:headEnd/>
            <a:tailEnd/>
          </a:ln>
        </p:spPr>
        <p:txBody>
          <a:bodyPr/>
          <a:lstStyle/>
          <a:p>
            <a:endParaRPr lang="en-US"/>
          </a:p>
        </p:txBody>
      </p:sp>
      <p:sp>
        <p:nvSpPr>
          <p:cNvPr id="8204" name="Line 13"/>
          <p:cNvSpPr>
            <a:spLocks noChangeShapeType="1"/>
          </p:cNvSpPr>
          <p:nvPr/>
        </p:nvSpPr>
        <p:spPr bwMode="auto">
          <a:xfrm>
            <a:off x="1752600" y="2209800"/>
            <a:ext cx="0" cy="3352800"/>
          </a:xfrm>
          <a:prstGeom prst="line">
            <a:avLst/>
          </a:prstGeom>
          <a:noFill/>
          <a:ln w="25400">
            <a:solidFill>
              <a:schemeClr val="tx1"/>
            </a:solidFill>
            <a:prstDash val="dash"/>
            <a:round/>
            <a:headEnd/>
            <a:tailEnd/>
          </a:ln>
        </p:spPr>
        <p:txBody>
          <a:bodyPr/>
          <a:lstStyle/>
          <a:p>
            <a:endParaRPr lang="en-US"/>
          </a:p>
        </p:txBody>
      </p:sp>
      <p:sp>
        <p:nvSpPr>
          <p:cNvPr id="8205" name="Line 14"/>
          <p:cNvSpPr>
            <a:spLocks noChangeShapeType="1"/>
          </p:cNvSpPr>
          <p:nvPr/>
        </p:nvSpPr>
        <p:spPr bwMode="auto">
          <a:xfrm>
            <a:off x="2514600" y="2209800"/>
            <a:ext cx="0" cy="3352800"/>
          </a:xfrm>
          <a:prstGeom prst="line">
            <a:avLst/>
          </a:prstGeom>
          <a:noFill/>
          <a:ln w="25400">
            <a:solidFill>
              <a:schemeClr val="tx1"/>
            </a:solidFill>
            <a:prstDash val="dash"/>
            <a:round/>
            <a:headEnd/>
            <a:tailEnd/>
          </a:ln>
        </p:spPr>
        <p:txBody>
          <a:bodyPr/>
          <a:lstStyle/>
          <a:p>
            <a:endParaRPr lang="en-US"/>
          </a:p>
        </p:txBody>
      </p:sp>
      <p:sp>
        <p:nvSpPr>
          <p:cNvPr id="8206" name="Line 15"/>
          <p:cNvSpPr>
            <a:spLocks noChangeShapeType="1"/>
          </p:cNvSpPr>
          <p:nvPr/>
        </p:nvSpPr>
        <p:spPr bwMode="auto">
          <a:xfrm>
            <a:off x="3276600" y="2209800"/>
            <a:ext cx="0" cy="3352800"/>
          </a:xfrm>
          <a:prstGeom prst="line">
            <a:avLst/>
          </a:prstGeom>
          <a:noFill/>
          <a:ln w="25400">
            <a:solidFill>
              <a:schemeClr val="tx1"/>
            </a:solidFill>
            <a:prstDash val="dash"/>
            <a:round/>
            <a:headEnd/>
            <a:tailEnd/>
          </a:ln>
        </p:spPr>
        <p:txBody>
          <a:bodyPr/>
          <a:lstStyle/>
          <a:p>
            <a:endParaRPr lang="en-US"/>
          </a:p>
        </p:txBody>
      </p:sp>
      <p:sp>
        <p:nvSpPr>
          <p:cNvPr id="8207" name="Line 16"/>
          <p:cNvSpPr>
            <a:spLocks noChangeShapeType="1"/>
          </p:cNvSpPr>
          <p:nvPr/>
        </p:nvSpPr>
        <p:spPr bwMode="auto">
          <a:xfrm>
            <a:off x="4038600" y="2209800"/>
            <a:ext cx="0" cy="3352800"/>
          </a:xfrm>
          <a:prstGeom prst="line">
            <a:avLst/>
          </a:prstGeom>
          <a:noFill/>
          <a:ln w="25400">
            <a:solidFill>
              <a:schemeClr val="tx1"/>
            </a:solidFill>
            <a:prstDash val="dash"/>
            <a:round/>
            <a:headEnd/>
            <a:tailEnd/>
          </a:ln>
        </p:spPr>
        <p:txBody>
          <a:bodyPr/>
          <a:lstStyle/>
          <a:p>
            <a:endParaRPr lang="en-US"/>
          </a:p>
        </p:txBody>
      </p:sp>
      <p:sp>
        <p:nvSpPr>
          <p:cNvPr id="8208" name="Line 17"/>
          <p:cNvSpPr>
            <a:spLocks noChangeShapeType="1"/>
          </p:cNvSpPr>
          <p:nvPr/>
        </p:nvSpPr>
        <p:spPr bwMode="auto">
          <a:xfrm>
            <a:off x="4800600" y="2209800"/>
            <a:ext cx="0" cy="3352800"/>
          </a:xfrm>
          <a:prstGeom prst="line">
            <a:avLst/>
          </a:prstGeom>
          <a:noFill/>
          <a:ln w="25400">
            <a:solidFill>
              <a:schemeClr val="tx1"/>
            </a:solidFill>
            <a:prstDash val="dash"/>
            <a:round/>
            <a:headEnd/>
            <a:tailEnd/>
          </a:ln>
        </p:spPr>
        <p:txBody>
          <a:bodyPr/>
          <a:lstStyle/>
          <a:p>
            <a:endParaRPr lang="en-US"/>
          </a:p>
        </p:txBody>
      </p:sp>
      <p:sp>
        <p:nvSpPr>
          <p:cNvPr id="8209" name="Text Box 18"/>
          <p:cNvSpPr txBox="1">
            <a:spLocks noChangeArrowheads="1"/>
          </p:cNvSpPr>
          <p:nvPr/>
        </p:nvSpPr>
        <p:spPr bwMode="auto">
          <a:xfrm>
            <a:off x="1279525" y="5165725"/>
            <a:ext cx="296863" cy="336550"/>
          </a:xfrm>
          <a:prstGeom prst="rect">
            <a:avLst/>
          </a:prstGeom>
          <a:noFill/>
          <a:ln w="9525">
            <a:noFill/>
            <a:miter lim="800000"/>
            <a:headEnd/>
            <a:tailEnd/>
          </a:ln>
        </p:spPr>
        <p:txBody>
          <a:bodyPr wrap="none">
            <a:spAutoFit/>
          </a:bodyPr>
          <a:lstStyle/>
          <a:p>
            <a:r>
              <a:rPr lang="en-US" sz="1600"/>
              <a:t>1</a:t>
            </a:r>
          </a:p>
        </p:txBody>
      </p:sp>
      <p:sp>
        <p:nvSpPr>
          <p:cNvPr id="8210" name="Text Box 19"/>
          <p:cNvSpPr txBox="1">
            <a:spLocks noChangeArrowheads="1"/>
          </p:cNvSpPr>
          <p:nvPr/>
        </p:nvSpPr>
        <p:spPr bwMode="auto">
          <a:xfrm>
            <a:off x="1143000" y="4419600"/>
            <a:ext cx="409575" cy="336550"/>
          </a:xfrm>
          <a:prstGeom prst="rect">
            <a:avLst/>
          </a:prstGeom>
          <a:noFill/>
          <a:ln w="9525">
            <a:noFill/>
            <a:miter lim="800000"/>
            <a:headEnd/>
            <a:tailEnd/>
          </a:ln>
        </p:spPr>
        <p:txBody>
          <a:bodyPr wrap="none">
            <a:spAutoFit/>
          </a:bodyPr>
          <a:lstStyle/>
          <a:p>
            <a:r>
              <a:rPr lang="en-US" sz="1600"/>
              <a:t>10</a:t>
            </a:r>
          </a:p>
        </p:txBody>
      </p:sp>
      <p:sp>
        <p:nvSpPr>
          <p:cNvPr id="8211" name="Text Box 20"/>
          <p:cNvSpPr txBox="1">
            <a:spLocks noChangeArrowheads="1"/>
          </p:cNvSpPr>
          <p:nvPr/>
        </p:nvSpPr>
        <p:spPr bwMode="auto">
          <a:xfrm>
            <a:off x="1143000" y="3581400"/>
            <a:ext cx="409575" cy="336550"/>
          </a:xfrm>
          <a:prstGeom prst="rect">
            <a:avLst/>
          </a:prstGeom>
          <a:noFill/>
          <a:ln w="9525">
            <a:noFill/>
            <a:miter lim="800000"/>
            <a:headEnd/>
            <a:tailEnd/>
          </a:ln>
        </p:spPr>
        <p:txBody>
          <a:bodyPr wrap="none">
            <a:spAutoFit/>
          </a:bodyPr>
          <a:lstStyle/>
          <a:p>
            <a:r>
              <a:rPr lang="en-US" sz="1600"/>
              <a:t>20</a:t>
            </a:r>
          </a:p>
        </p:txBody>
      </p:sp>
      <p:sp>
        <p:nvSpPr>
          <p:cNvPr id="8212" name="Text Box 21"/>
          <p:cNvSpPr txBox="1">
            <a:spLocks noChangeArrowheads="1"/>
          </p:cNvSpPr>
          <p:nvPr/>
        </p:nvSpPr>
        <p:spPr bwMode="auto">
          <a:xfrm>
            <a:off x="1143000" y="2667000"/>
            <a:ext cx="409575" cy="336550"/>
          </a:xfrm>
          <a:prstGeom prst="rect">
            <a:avLst/>
          </a:prstGeom>
          <a:noFill/>
          <a:ln w="9525">
            <a:noFill/>
            <a:miter lim="800000"/>
            <a:headEnd/>
            <a:tailEnd/>
          </a:ln>
        </p:spPr>
        <p:txBody>
          <a:bodyPr wrap="none">
            <a:spAutoFit/>
          </a:bodyPr>
          <a:lstStyle/>
          <a:p>
            <a:r>
              <a:rPr lang="en-US" sz="1600"/>
              <a:t>30</a:t>
            </a:r>
          </a:p>
        </p:txBody>
      </p:sp>
      <p:sp>
        <p:nvSpPr>
          <p:cNvPr id="8213" name="Text Box 22"/>
          <p:cNvSpPr txBox="1">
            <a:spLocks noChangeArrowheads="1"/>
          </p:cNvSpPr>
          <p:nvPr/>
        </p:nvSpPr>
        <p:spPr bwMode="auto">
          <a:xfrm>
            <a:off x="1600200" y="5715000"/>
            <a:ext cx="296863" cy="336550"/>
          </a:xfrm>
          <a:prstGeom prst="rect">
            <a:avLst/>
          </a:prstGeom>
          <a:noFill/>
          <a:ln w="9525">
            <a:noFill/>
            <a:miter lim="800000"/>
            <a:headEnd/>
            <a:tailEnd/>
          </a:ln>
        </p:spPr>
        <p:txBody>
          <a:bodyPr wrap="none">
            <a:spAutoFit/>
          </a:bodyPr>
          <a:lstStyle/>
          <a:p>
            <a:r>
              <a:rPr lang="en-US" sz="1600"/>
              <a:t>1</a:t>
            </a:r>
          </a:p>
        </p:txBody>
      </p:sp>
      <p:sp>
        <p:nvSpPr>
          <p:cNvPr id="8214" name="Text Box 23"/>
          <p:cNvSpPr txBox="1">
            <a:spLocks noChangeArrowheads="1"/>
          </p:cNvSpPr>
          <p:nvPr/>
        </p:nvSpPr>
        <p:spPr bwMode="auto">
          <a:xfrm>
            <a:off x="2362200" y="5715000"/>
            <a:ext cx="296863" cy="336550"/>
          </a:xfrm>
          <a:prstGeom prst="rect">
            <a:avLst/>
          </a:prstGeom>
          <a:noFill/>
          <a:ln w="9525">
            <a:noFill/>
            <a:miter lim="800000"/>
            <a:headEnd/>
            <a:tailEnd/>
          </a:ln>
        </p:spPr>
        <p:txBody>
          <a:bodyPr wrap="none">
            <a:spAutoFit/>
          </a:bodyPr>
          <a:lstStyle/>
          <a:p>
            <a:r>
              <a:rPr lang="en-US" sz="1600"/>
              <a:t>5</a:t>
            </a:r>
          </a:p>
        </p:txBody>
      </p:sp>
      <p:sp>
        <p:nvSpPr>
          <p:cNvPr id="8215" name="Text Box 24"/>
          <p:cNvSpPr txBox="1">
            <a:spLocks noChangeArrowheads="1"/>
          </p:cNvSpPr>
          <p:nvPr/>
        </p:nvSpPr>
        <p:spPr bwMode="auto">
          <a:xfrm>
            <a:off x="3124200" y="5715000"/>
            <a:ext cx="409575" cy="336550"/>
          </a:xfrm>
          <a:prstGeom prst="rect">
            <a:avLst/>
          </a:prstGeom>
          <a:noFill/>
          <a:ln w="9525">
            <a:noFill/>
            <a:miter lim="800000"/>
            <a:headEnd/>
            <a:tailEnd/>
          </a:ln>
        </p:spPr>
        <p:txBody>
          <a:bodyPr wrap="none">
            <a:spAutoFit/>
          </a:bodyPr>
          <a:lstStyle/>
          <a:p>
            <a:r>
              <a:rPr lang="en-US" sz="1600"/>
              <a:t>10</a:t>
            </a:r>
          </a:p>
        </p:txBody>
      </p:sp>
      <p:sp>
        <p:nvSpPr>
          <p:cNvPr id="8216" name="Text Box 25"/>
          <p:cNvSpPr txBox="1">
            <a:spLocks noChangeArrowheads="1"/>
          </p:cNvSpPr>
          <p:nvPr/>
        </p:nvSpPr>
        <p:spPr bwMode="auto">
          <a:xfrm>
            <a:off x="3886200" y="5715000"/>
            <a:ext cx="409575" cy="336550"/>
          </a:xfrm>
          <a:prstGeom prst="rect">
            <a:avLst/>
          </a:prstGeom>
          <a:noFill/>
          <a:ln w="9525">
            <a:noFill/>
            <a:miter lim="800000"/>
            <a:headEnd/>
            <a:tailEnd/>
          </a:ln>
        </p:spPr>
        <p:txBody>
          <a:bodyPr wrap="none">
            <a:spAutoFit/>
          </a:bodyPr>
          <a:lstStyle/>
          <a:p>
            <a:r>
              <a:rPr lang="en-US" sz="1600"/>
              <a:t>15</a:t>
            </a:r>
          </a:p>
        </p:txBody>
      </p:sp>
      <p:sp>
        <p:nvSpPr>
          <p:cNvPr id="8217" name="Text Box 26"/>
          <p:cNvSpPr txBox="1">
            <a:spLocks noChangeArrowheads="1"/>
          </p:cNvSpPr>
          <p:nvPr/>
        </p:nvSpPr>
        <p:spPr bwMode="auto">
          <a:xfrm>
            <a:off x="4648200" y="5715000"/>
            <a:ext cx="409575" cy="336550"/>
          </a:xfrm>
          <a:prstGeom prst="rect">
            <a:avLst/>
          </a:prstGeom>
          <a:noFill/>
          <a:ln w="9525">
            <a:noFill/>
            <a:miter lim="800000"/>
            <a:headEnd/>
            <a:tailEnd/>
          </a:ln>
        </p:spPr>
        <p:txBody>
          <a:bodyPr wrap="none">
            <a:spAutoFit/>
          </a:bodyPr>
          <a:lstStyle/>
          <a:p>
            <a:r>
              <a:rPr lang="en-US" sz="1600"/>
              <a:t>20</a:t>
            </a:r>
          </a:p>
        </p:txBody>
      </p:sp>
      <p:sp>
        <p:nvSpPr>
          <p:cNvPr id="8218" name="Oval 27"/>
          <p:cNvSpPr>
            <a:spLocks noChangeArrowheads="1"/>
          </p:cNvSpPr>
          <p:nvPr/>
        </p:nvSpPr>
        <p:spPr bwMode="auto">
          <a:xfrm>
            <a:off x="1981200" y="32004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8219" name="Oval 28"/>
          <p:cNvSpPr>
            <a:spLocks noChangeArrowheads="1"/>
          </p:cNvSpPr>
          <p:nvPr/>
        </p:nvSpPr>
        <p:spPr bwMode="auto">
          <a:xfrm>
            <a:off x="2743200" y="40386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8220" name="Oval 29"/>
          <p:cNvSpPr>
            <a:spLocks noChangeArrowheads="1"/>
          </p:cNvSpPr>
          <p:nvPr/>
        </p:nvSpPr>
        <p:spPr bwMode="auto">
          <a:xfrm>
            <a:off x="3505200" y="48768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8221" name="Oval 30"/>
          <p:cNvSpPr>
            <a:spLocks noChangeArrowheads="1"/>
          </p:cNvSpPr>
          <p:nvPr/>
        </p:nvSpPr>
        <p:spPr bwMode="auto">
          <a:xfrm>
            <a:off x="4267200" y="32004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8222" name="Text Box 32"/>
          <p:cNvSpPr txBox="1">
            <a:spLocks noChangeArrowheads="1"/>
          </p:cNvSpPr>
          <p:nvPr/>
        </p:nvSpPr>
        <p:spPr bwMode="auto">
          <a:xfrm>
            <a:off x="5638800" y="2057400"/>
            <a:ext cx="3257550" cy="915988"/>
          </a:xfrm>
          <a:prstGeom prst="rect">
            <a:avLst/>
          </a:prstGeom>
          <a:solidFill>
            <a:srgbClr val="FFFF00"/>
          </a:solidFill>
          <a:ln w="9525">
            <a:noFill/>
            <a:miter lim="800000"/>
            <a:headEnd/>
            <a:tailEnd/>
          </a:ln>
        </p:spPr>
        <p:txBody>
          <a:bodyPr>
            <a:spAutoFit/>
          </a:bodyPr>
          <a:lstStyle/>
          <a:p>
            <a:r>
              <a:rPr lang="en-US" sz="1800"/>
              <a:t>We have covered everyone</a:t>
            </a:r>
          </a:p>
          <a:p>
            <a:r>
              <a:rPr lang="en-US" sz="1800"/>
              <a:t>of the </a:t>
            </a:r>
            <a:r>
              <a:rPr lang="en-US" sz="1800" u="sng"/>
              <a:t>3 </a:t>
            </a:r>
            <a:r>
              <a:rPr lang="en-US" sz="1800"/>
              <a:t>equivalence classes</a:t>
            </a:r>
          </a:p>
          <a:p>
            <a:r>
              <a:rPr lang="en-US" sz="1800"/>
              <a:t>for input X.</a:t>
            </a:r>
          </a:p>
        </p:txBody>
      </p:sp>
      <p:sp>
        <p:nvSpPr>
          <p:cNvPr id="8223" name="Line 33"/>
          <p:cNvSpPr>
            <a:spLocks noChangeShapeType="1"/>
          </p:cNvSpPr>
          <p:nvPr/>
        </p:nvSpPr>
        <p:spPr bwMode="auto">
          <a:xfrm>
            <a:off x="6553200" y="2971800"/>
            <a:ext cx="0" cy="2209800"/>
          </a:xfrm>
          <a:prstGeom prst="line">
            <a:avLst/>
          </a:prstGeom>
          <a:noFill/>
          <a:ln w="28575">
            <a:solidFill>
              <a:schemeClr val="tx1"/>
            </a:solidFill>
            <a:prstDash val="lgDash"/>
            <a:round/>
            <a:headEnd/>
            <a:tailEnd type="triangle" w="med" len="med"/>
          </a:ln>
        </p:spPr>
        <p:txBody>
          <a:bodyPr/>
          <a:lstStyle/>
          <a:p>
            <a:endParaRPr lang="en-US"/>
          </a:p>
        </p:txBody>
      </p:sp>
      <p:sp>
        <p:nvSpPr>
          <p:cNvPr id="8224" name="Text Box 34"/>
          <p:cNvSpPr txBox="1">
            <a:spLocks noChangeArrowheads="1"/>
          </p:cNvSpPr>
          <p:nvPr/>
        </p:nvSpPr>
        <p:spPr bwMode="auto">
          <a:xfrm>
            <a:off x="685800" y="6216650"/>
            <a:ext cx="3657600" cy="641350"/>
          </a:xfrm>
          <a:prstGeom prst="rect">
            <a:avLst/>
          </a:prstGeom>
          <a:solidFill>
            <a:srgbClr val="FFFF00"/>
          </a:solidFill>
          <a:ln w="9525">
            <a:noFill/>
            <a:miter lim="800000"/>
            <a:headEnd/>
            <a:tailEnd/>
          </a:ln>
        </p:spPr>
        <p:txBody>
          <a:bodyPr>
            <a:spAutoFit/>
          </a:bodyPr>
          <a:lstStyle/>
          <a:p>
            <a:r>
              <a:rPr lang="en-US" sz="1800"/>
              <a:t>We have covered each of the </a:t>
            </a:r>
            <a:r>
              <a:rPr lang="en-US" sz="1800" u="sng"/>
              <a:t>4 </a:t>
            </a:r>
            <a:r>
              <a:rPr lang="en-US" sz="1800"/>
              <a:t>equivalence classes for input Y. </a:t>
            </a:r>
            <a:endParaRPr lang="en-US" sz="1800" b="0"/>
          </a:p>
        </p:txBody>
      </p:sp>
      <p:sp>
        <p:nvSpPr>
          <p:cNvPr id="8225" name="Line 35"/>
          <p:cNvSpPr>
            <a:spLocks noChangeShapeType="1"/>
          </p:cNvSpPr>
          <p:nvPr/>
        </p:nvSpPr>
        <p:spPr bwMode="auto">
          <a:xfrm>
            <a:off x="1981200" y="6096000"/>
            <a:ext cx="2514600" cy="0"/>
          </a:xfrm>
          <a:prstGeom prst="line">
            <a:avLst/>
          </a:prstGeom>
          <a:noFill/>
          <a:ln w="25400">
            <a:solidFill>
              <a:schemeClr val="tx1"/>
            </a:solidFill>
            <a:prstDash val="lgDash"/>
            <a:round/>
            <a:headEnd/>
            <a:tailEnd type="triangle" w="med" len="med"/>
          </a:ln>
        </p:spPr>
        <p:txBody>
          <a:bodyPr/>
          <a:lstStyle/>
          <a:p>
            <a:endParaRPr lang="en-US"/>
          </a:p>
        </p:txBody>
      </p:sp>
      <p:sp>
        <p:nvSpPr>
          <p:cNvPr id="8226" name="Text Box 36"/>
          <p:cNvSpPr txBox="1">
            <a:spLocks noChangeArrowheads="1"/>
          </p:cNvSpPr>
          <p:nvPr/>
        </p:nvSpPr>
        <p:spPr bwMode="auto">
          <a:xfrm>
            <a:off x="5416550" y="5791200"/>
            <a:ext cx="3727450" cy="915988"/>
          </a:xfrm>
          <a:prstGeom prst="rect">
            <a:avLst/>
          </a:prstGeom>
          <a:solidFill>
            <a:srgbClr val="FF99CC"/>
          </a:solidFill>
          <a:ln w="9525">
            <a:noFill/>
            <a:miter lim="800000"/>
            <a:headEnd/>
            <a:tailEnd/>
          </a:ln>
        </p:spPr>
        <p:txBody>
          <a:bodyPr wrap="none">
            <a:spAutoFit/>
          </a:bodyPr>
          <a:lstStyle/>
          <a:p>
            <a:r>
              <a:rPr lang="en-US" sz="1800"/>
              <a:t>General rule for # of test cases?</a:t>
            </a:r>
          </a:p>
          <a:p>
            <a:r>
              <a:rPr lang="en-US" sz="1800"/>
              <a:t>What do you think? </a:t>
            </a:r>
          </a:p>
          <a:p>
            <a:r>
              <a:rPr lang="en-US" sz="1800"/>
              <a:t># of partitions of the largest set?</a:t>
            </a:r>
          </a:p>
        </p:txBody>
      </p:sp>
      <p:sp>
        <p:nvSpPr>
          <p:cNvPr id="8227" name="Text Box 37"/>
          <p:cNvSpPr txBox="1">
            <a:spLocks noChangeArrowheads="1"/>
          </p:cNvSpPr>
          <p:nvPr/>
        </p:nvSpPr>
        <p:spPr bwMode="auto">
          <a:xfrm>
            <a:off x="7391400" y="4114800"/>
            <a:ext cx="1158875" cy="1558925"/>
          </a:xfrm>
          <a:prstGeom prst="rect">
            <a:avLst/>
          </a:prstGeom>
          <a:noFill/>
          <a:ln w="9525">
            <a:noFill/>
            <a:miter lim="800000"/>
            <a:headEnd/>
            <a:tailEnd/>
          </a:ln>
        </p:spPr>
        <p:txBody>
          <a:bodyPr wrap="none">
            <a:spAutoFit/>
          </a:bodyPr>
          <a:lstStyle/>
          <a:p>
            <a:r>
              <a:rPr lang="en-US" sz="1600"/>
              <a:t>For ( x, y )</a:t>
            </a:r>
          </a:p>
          <a:p>
            <a:r>
              <a:rPr lang="en-US" sz="1600"/>
              <a:t>we have:</a:t>
            </a:r>
          </a:p>
          <a:p>
            <a:r>
              <a:rPr lang="en-US" sz="1600"/>
              <a:t>(24, 2)</a:t>
            </a:r>
          </a:p>
          <a:p>
            <a:r>
              <a:rPr lang="en-US" sz="1600"/>
              <a:t>(15, 8 )</a:t>
            </a:r>
          </a:p>
          <a:p>
            <a:r>
              <a:rPr lang="en-US" sz="1600"/>
              <a:t>( 4, 13)</a:t>
            </a:r>
          </a:p>
          <a:p>
            <a:r>
              <a:rPr lang="en-US" sz="1600"/>
              <a:t>(23, 17)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3600" b="1" u="sng" smtClean="0"/>
              <a:t>Strong Normal </a:t>
            </a:r>
            <a:r>
              <a:rPr lang="en-US" sz="3600" b="1" smtClean="0"/>
              <a:t>Equivalence testing</a:t>
            </a:r>
          </a:p>
        </p:txBody>
      </p:sp>
      <p:sp>
        <p:nvSpPr>
          <p:cNvPr id="9219" name="Rectangle 3"/>
          <p:cNvSpPr>
            <a:spLocks noGrp="1" noChangeArrowheads="1"/>
          </p:cNvSpPr>
          <p:nvPr>
            <p:ph type="body" idx="1"/>
          </p:nvPr>
        </p:nvSpPr>
        <p:spPr/>
        <p:txBody>
          <a:bodyPr/>
          <a:lstStyle/>
          <a:p>
            <a:pPr eaLnBrk="1" hangingPunct="1"/>
            <a:r>
              <a:rPr lang="en-US" sz="2800" b="1" smtClean="0"/>
              <a:t>This is the same as the weak normal equivalence testing except for</a:t>
            </a:r>
          </a:p>
          <a:p>
            <a:pPr eaLnBrk="1" hangingPunct="1">
              <a:buFontTx/>
              <a:buNone/>
            </a:pPr>
            <a:r>
              <a:rPr lang="en-US" sz="2800" b="1" smtClean="0"/>
              <a:t>         “</a:t>
            </a:r>
            <a:r>
              <a:rPr lang="en-US" sz="2800" b="1" u="sng" smtClean="0"/>
              <a:t>multiple fault</a:t>
            </a:r>
            <a:r>
              <a:rPr lang="en-US" sz="2800" b="1" smtClean="0"/>
              <a:t> assumption”</a:t>
            </a:r>
          </a:p>
          <a:p>
            <a:pPr eaLnBrk="1" hangingPunct="1">
              <a:buFontTx/>
              <a:buNone/>
            </a:pPr>
            <a:r>
              <a:rPr lang="en-US" sz="2800" b="1" smtClean="0"/>
              <a:t>                    or </a:t>
            </a:r>
          </a:p>
          <a:p>
            <a:pPr eaLnBrk="1" hangingPunct="1">
              <a:buFontTx/>
              <a:buNone/>
            </a:pPr>
            <a:r>
              <a:rPr lang="en-US" sz="2800" b="1" smtClean="0"/>
              <a:t>          “</a:t>
            </a:r>
            <a:r>
              <a:rPr lang="en-US" sz="2800" b="1" u="sng" smtClean="0"/>
              <a:t>dependence</a:t>
            </a:r>
            <a:r>
              <a:rPr lang="en-US" sz="2800" b="1" smtClean="0"/>
              <a:t> among the inputs”</a:t>
            </a:r>
          </a:p>
          <a:p>
            <a:pPr eaLnBrk="1" hangingPunct="1">
              <a:buFontTx/>
              <a:buNone/>
            </a:pPr>
            <a:endParaRPr lang="en-US" sz="2800" b="1" smtClean="0"/>
          </a:p>
          <a:p>
            <a:pPr eaLnBrk="1" hangingPunct="1"/>
            <a:r>
              <a:rPr lang="en-US" sz="2800" b="1" u="sng" smtClean="0"/>
              <a:t>All the combinations</a:t>
            </a:r>
            <a:r>
              <a:rPr lang="en-US" sz="2800" b="1" smtClean="0"/>
              <a:t> of equivalence classes of the variables must be included.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85162"/>
            <a:ext cx="9144000" cy="2062103"/>
          </a:xfrm>
          <a:prstGeom prst="rect">
            <a:avLst/>
          </a:prstGeom>
        </p:spPr>
        <p:txBody>
          <a:bodyPr wrap="square">
            <a:spAutoFit/>
          </a:bodyPr>
          <a:lstStyle/>
          <a:p>
            <a:pPr marL="285750" indent="-285750" algn="just">
              <a:spcBef>
                <a:spcPts val="1200"/>
              </a:spcBef>
              <a:buFont typeface="Arial" pitchFamily="34" charset="0"/>
              <a:buChar char="•"/>
            </a:pPr>
            <a:r>
              <a:rPr lang="en-US" b="1" dirty="0" smtClean="0">
                <a:solidFill>
                  <a:srgbClr val="FF0000"/>
                </a:solidFill>
                <a:latin typeface="Arial" pitchFamily="34" charset="0"/>
                <a:cs typeface="Arial" pitchFamily="34" charset="0"/>
              </a:rPr>
              <a:t>Strong</a:t>
            </a:r>
            <a:r>
              <a:rPr lang="en-US" b="1" dirty="0" smtClean="0">
                <a:solidFill>
                  <a:schemeClr val="tx1">
                    <a:lumMod val="95000"/>
                    <a:lumOff val="5000"/>
                  </a:schemeClr>
                </a:solidFill>
                <a:latin typeface="Arial" pitchFamily="34" charset="0"/>
                <a:cs typeface="Arial" pitchFamily="34" charset="0"/>
              </a:rPr>
              <a:t> equivalence class testing is based on the </a:t>
            </a:r>
            <a:r>
              <a:rPr lang="en-US" b="1" dirty="0" smtClean="0">
                <a:solidFill>
                  <a:srgbClr val="FF0000"/>
                </a:solidFill>
                <a:latin typeface="Arial" pitchFamily="34" charset="0"/>
                <a:cs typeface="Arial" pitchFamily="34" charset="0"/>
              </a:rPr>
              <a:t>multiple fault assumption</a:t>
            </a:r>
          </a:p>
          <a:p>
            <a:pPr marL="285750" indent="-285750" algn="just">
              <a:spcBef>
                <a:spcPts val="1200"/>
              </a:spcBef>
              <a:buFont typeface="Arial" pitchFamily="34" charset="0"/>
              <a:buChar char="•"/>
            </a:pPr>
            <a:r>
              <a:rPr lang="en-US" b="1" dirty="0" smtClean="0">
                <a:solidFill>
                  <a:schemeClr val="tx1">
                    <a:lumMod val="95000"/>
                    <a:lumOff val="5000"/>
                  </a:schemeClr>
                </a:solidFill>
                <a:latin typeface="Arial" pitchFamily="34" charset="0"/>
                <a:cs typeface="Arial" pitchFamily="34" charset="0"/>
              </a:rPr>
              <a:t>We need test cases from each element of the Cartesian product of the equivalence classes, as shown in Figure.</a:t>
            </a:r>
          </a:p>
          <a:p>
            <a:pPr marL="285750" indent="-285750" algn="just">
              <a:spcBef>
                <a:spcPts val="1200"/>
              </a:spcBef>
              <a:buFont typeface="Arial" pitchFamily="34" charset="0"/>
              <a:buChar char="•"/>
            </a:pPr>
            <a:r>
              <a:rPr lang="en-US" b="1" dirty="0" smtClean="0">
                <a:solidFill>
                  <a:schemeClr val="tx1">
                    <a:lumMod val="95000"/>
                    <a:lumOff val="5000"/>
                  </a:schemeClr>
                </a:solidFill>
                <a:latin typeface="Arial" pitchFamily="34" charset="0"/>
                <a:cs typeface="Arial" pitchFamily="34" charset="0"/>
              </a:rPr>
              <a:t>The Cartesian product guarantees that we have </a:t>
            </a:r>
            <a:r>
              <a:rPr lang="en-US" b="1" dirty="0" smtClean="0">
                <a:solidFill>
                  <a:srgbClr val="FF0000"/>
                </a:solidFill>
                <a:latin typeface="Arial" pitchFamily="34" charset="0"/>
                <a:cs typeface="Arial" pitchFamily="34" charset="0"/>
              </a:rPr>
              <a:t>a notion of “completeness</a:t>
            </a:r>
            <a:r>
              <a:rPr lang="en-US" b="1" dirty="0" smtClean="0">
                <a:solidFill>
                  <a:schemeClr val="tx1">
                    <a:lumMod val="95000"/>
                    <a:lumOff val="5000"/>
                  </a:schemeClr>
                </a:solidFill>
                <a:latin typeface="Arial" pitchFamily="34" charset="0"/>
                <a:cs typeface="Arial" pitchFamily="34" charset="0"/>
              </a:rPr>
              <a:t>” in two senses: we cover all the equivalence classes, and </a:t>
            </a:r>
            <a:r>
              <a:rPr lang="en-US" b="1" dirty="0" smtClean="0">
                <a:solidFill>
                  <a:srgbClr val="FF0000"/>
                </a:solidFill>
                <a:latin typeface="Arial" pitchFamily="34" charset="0"/>
                <a:cs typeface="Arial" pitchFamily="34" charset="0"/>
              </a:rPr>
              <a:t>we have one of each possible combination of  inputs.</a:t>
            </a:r>
          </a:p>
        </p:txBody>
      </p:sp>
      <p:sp>
        <p:nvSpPr>
          <p:cNvPr id="5" name="Rectangle 4"/>
          <p:cNvSpPr/>
          <p:nvPr/>
        </p:nvSpPr>
        <p:spPr>
          <a:xfrm>
            <a:off x="1" y="0"/>
            <a:ext cx="9143999" cy="52322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STRONG Normal Equivalence Class Testing</a:t>
            </a:r>
            <a:endParaRPr lang="en-US" sz="2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25471" y="2847975"/>
            <a:ext cx="7191375" cy="401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4970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715962"/>
          </a:xfrm>
        </p:spPr>
        <p:txBody>
          <a:bodyPr/>
          <a:lstStyle/>
          <a:p>
            <a:pPr eaLnBrk="1" hangingPunct="1"/>
            <a:r>
              <a:rPr lang="en-US" sz="2800" b="1" smtClean="0"/>
              <a:t>Example of : </a:t>
            </a:r>
            <a:r>
              <a:rPr lang="en-US" sz="2800" b="1" u="sng" smtClean="0"/>
              <a:t>Strong Normal </a:t>
            </a:r>
            <a:r>
              <a:rPr lang="en-US" sz="2800" b="1" smtClean="0"/>
              <a:t>Equivalence testing</a:t>
            </a:r>
          </a:p>
        </p:txBody>
      </p:sp>
      <p:sp>
        <p:nvSpPr>
          <p:cNvPr id="10243" name="Text Box 3"/>
          <p:cNvSpPr txBox="1">
            <a:spLocks noChangeArrowheads="1"/>
          </p:cNvSpPr>
          <p:nvPr/>
        </p:nvSpPr>
        <p:spPr bwMode="auto">
          <a:xfrm>
            <a:off x="0" y="1143000"/>
            <a:ext cx="8915400" cy="671513"/>
          </a:xfrm>
          <a:prstGeom prst="rect">
            <a:avLst/>
          </a:prstGeom>
          <a:solidFill>
            <a:srgbClr val="CCFFCC"/>
          </a:solidFill>
          <a:ln w="9525">
            <a:noFill/>
            <a:miter lim="800000"/>
            <a:headEnd/>
            <a:tailEnd/>
          </a:ln>
        </p:spPr>
        <p:txBody>
          <a:bodyPr wrap="none">
            <a:spAutoFit/>
          </a:bodyPr>
          <a:lstStyle/>
          <a:p>
            <a:r>
              <a:rPr lang="en-US" sz="1800"/>
              <a:t>Assume the equivalence partitioning of input X is:  1 to 10; 11 to 20, 21 to 30</a:t>
            </a:r>
          </a:p>
          <a:p>
            <a:r>
              <a:rPr lang="en-US" sz="1800"/>
              <a:t>and the equivalence partitioning of input Y is: 1 to 5; 6 to 10; 11;15; and 16 to 20</a:t>
            </a:r>
            <a:r>
              <a:rPr lang="en-US" sz="2000"/>
              <a:t> </a:t>
            </a:r>
          </a:p>
        </p:txBody>
      </p:sp>
      <p:sp>
        <p:nvSpPr>
          <p:cNvPr id="10244" name="Line 4"/>
          <p:cNvSpPr>
            <a:spLocks noChangeShapeType="1"/>
          </p:cNvSpPr>
          <p:nvPr/>
        </p:nvSpPr>
        <p:spPr bwMode="auto">
          <a:xfrm flipV="1">
            <a:off x="1600200" y="2209800"/>
            <a:ext cx="0" cy="3352800"/>
          </a:xfrm>
          <a:prstGeom prst="line">
            <a:avLst/>
          </a:prstGeom>
          <a:noFill/>
          <a:ln w="28575">
            <a:solidFill>
              <a:schemeClr val="tx1"/>
            </a:solidFill>
            <a:round/>
            <a:headEnd/>
            <a:tailEnd type="triangle" w="med" len="med"/>
          </a:ln>
        </p:spPr>
        <p:txBody>
          <a:bodyPr/>
          <a:lstStyle/>
          <a:p>
            <a:endParaRPr lang="en-US"/>
          </a:p>
        </p:txBody>
      </p:sp>
      <p:sp>
        <p:nvSpPr>
          <p:cNvPr id="10245" name="Line 5"/>
          <p:cNvSpPr>
            <a:spLocks noChangeShapeType="1"/>
          </p:cNvSpPr>
          <p:nvPr/>
        </p:nvSpPr>
        <p:spPr bwMode="auto">
          <a:xfrm flipV="1">
            <a:off x="1600200" y="5562600"/>
            <a:ext cx="4419600" cy="0"/>
          </a:xfrm>
          <a:prstGeom prst="line">
            <a:avLst/>
          </a:prstGeom>
          <a:noFill/>
          <a:ln w="28575">
            <a:solidFill>
              <a:schemeClr val="tx1"/>
            </a:solidFill>
            <a:round/>
            <a:headEnd/>
            <a:tailEnd type="triangle" w="med" len="med"/>
          </a:ln>
        </p:spPr>
        <p:txBody>
          <a:bodyPr/>
          <a:lstStyle/>
          <a:p>
            <a:endParaRPr lang="en-US"/>
          </a:p>
        </p:txBody>
      </p:sp>
      <p:sp>
        <p:nvSpPr>
          <p:cNvPr id="10246" name="Text Box 6"/>
          <p:cNvSpPr txBox="1">
            <a:spLocks noChangeArrowheads="1"/>
          </p:cNvSpPr>
          <p:nvPr/>
        </p:nvSpPr>
        <p:spPr bwMode="auto">
          <a:xfrm>
            <a:off x="1295400" y="2057400"/>
            <a:ext cx="336550" cy="366713"/>
          </a:xfrm>
          <a:prstGeom prst="rect">
            <a:avLst/>
          </a:prstGeom>
          <a:noFill/>
          <a:ln w="9525">
            <a:noFill/>
            <a:miter lim="800000"/>
            <a:headEnd/>
            <a:tailEnd/>
          </a:ln>
        </p:spPr>
        <p:txBody>
          <a:bodyPr wrap="none">
            <a:spAutoFit/>
          </a:bodyPr>
          <a:lstStyle/>
          <a:p>
            <a:r>
              <a:rPr lang="en-US" sz="1800" u="sng"/>
              <a:t>X</a:t>
            </a:r>
          </a:p>
        </p:txBody>
      </p:sp>
      <p:sp>
        <p:nvSpPr>
          <p:cNvPr id="10247" name="Text Box 7"/>
          <p:cNvSpPr txBox="1">
            <a:spLocks noChangeArrowheads="1"/>
          </p:cNvSpPr>
          <p:nvPr/>
        </p:nvSpPr>
        <p:spPr bwMode="auto">
          <a:xfrm>
            <a:off x="6019800" y="5257800"/>
            <a:ext cx="336550" cy="366713"/>
          </a:xfrm>
          <a:prstGeom prst="rect">
            <a:avLst/>
          </a:prstGeom>
          <a:noFill/>
          <a:ln w="9525">
            <a:noFill/>
            <a:miter lim="800000"/>
            <a:headEnd/>
            <a:tailEnd/>
          </a:ln>
        </p:spPr>
        <p:txBody>
          <a:bodyPr>
            <a:spAutoFit/>
          </a:bodyPr>
          <a:lstStyle/>
          <a:p>
            <a:r>
              <a:rPr lang="en-US" sz="1800" u="sng"/>
              <a:t>Y</a:t>
            </a:r>
          </a:p>
        </p:txBody>
      </p:sp>
      <p:sp>
        <p:nvSpPr>
          <p:cNvPr id="10248" name="Line 8"/>
          <p:cNvSpPr>
            <a:spLocks noChangeShapeType="1"/>
          </p:cNvSpPr>
          <p:nvPr/>
        </p:nvSpPr>
        <p:spPr bwMode="auto">
          <a:xfrm>
            <a:off x="1600200" y="5410200"/>
            <a:ext cx="3810000" cy="0"/>
          </a:xfrm>
          <a:prstGeom prst="line">
            <a:avLst/>
          </a:prstGeom>
          <a:noFill/>
          <a:ln w="19050">
            <a:solidFill>
              <a:schemeClr val="tx1"/>
            </a:solidFill>
            <a:prstDash val="dash"/>
            <a:round/>
            <a:headEnd/>
            <a:tailEnd/>
          </a:ln>
        </p:spPr>
        <p:txBody>
          <a:bodyPr/>
          <a:lstStyle/>
          <a:p>
            <a:endParaRPr lang="en-US"/>
          </a:p>
        </p:txBody>
      </p:sp>
      <p:sp>
        <p:nvSpPr>
          <p:cNvPr id="10249" name="Line 9"/>
          <p:cNvSpPr>
            <a:spLocks noChangeShapeType="1"/>
          </p:cNvSpPr>
          <p:nvPr/>
        </p:nvSpPr>
        <p:spPr bwMode="auto">
          <a:xfrm>
            <a:off x="1600200" y="4572000"/>
            <a:ext cx="3810000" cy="0"/>
          </a:xfrm>
          <a:prstGeom prst="line">
            <a:avLst/>
          </a:prstGeom>
          <a:noFill/>
          <a:ln w="19050">
            <a:solidFill>
              <a:schemeClr val="tx1"/>
            </a:solidFill>
            <a:prstDash val="dash"/>
            <a:round/>
            <a:headEnd/>
            <a:tailEnd/>
          </a:ln>
        </p:spPr>
        <p:txBody>
          <a:bodyPr/>
          <a:lstStyle/>
          <a:p>
            <a:endParaRPr lang="en-US"/>
          </a:p>
        </p:txBody>
      </p:sp>
      <p:sp>
        <p:nvSpPr>
          <p:cNvPr id="10250" name="Line 10"/>
          <p:cNvSpPr>
            <a:spLocks noChangeShapeType="1"/>
          </p:cNvSpPr>
          <p:nvPr/>
        </p:nvSpPr>
        <p:spPr bwMode="auto">
          <a:xfrm>
            <a:off x="1600200" y="3733800"/>
            <a:ext cx="3810000" cy="0"/>
          </a:xfrm>
          <a:prstGeom prst="line">
            <a:avLst/>
          </a:prstGeom>
          <a:noFill/>
          <a:ln w="19050">
            <a:solidFill>
              <a:schemeClr val="tx1"/>
            </a:solidFill>
            <a:prstDash val="dash"/>
            <a:round/>
            <a:headEnd/>
            <a:tailEnd/>
          </a:ln>
        </p:spPr>
        <p:txBody>
          <a:bodyPr/>
          <a:lstStyle/>
          <a:p>
            <a:endParaRPr lang="en-US"/>
          </a:p>
        </p:txBody>
      </p:sp>
      <p:sp>
        <p:nvSpPr>
          <p:cNvPr id="10251" name="Line 11"/>
          <p:cNvSpPr>
            <a:spLocks noChangeShapeType="1"/>
          </p:cNvSpPr>
          <p:nvPr/>
        </p:nvSpPr>
        <p:spPr bwMode="auto">
          <a:xfrm>
            <a:off x="1600200" y="2895600"/>
            <a:ext cx="3810000" cy="0"/>
          </a:xfrm>
          <a:prstGeom prst="line">
            <a:avLst/>
          </a:prstGeom>
          <a:noFill/>
          <a:ln w="19050">
            <a:solidFill>
              <a:schemeClr val="tx1"/>
            </a:solidFill>
            <a:prstDash val="dash"/>
            <a:round/>
            <a:headEnd/>
            <a:tailEnd/>
          </a:ln>
        </p:spPr>
        <p:txBody>
          <a:bodyPr/>
          <a:lstStyle/>
          <a:p>
            <a:endParaRPr lang="en-US"/>
          </a:p>
        </p:txBody>
      </p:sp>
      <p:sp>
        <p:nvSpPr>
          <p:cNvPr id="10252" name="Line 12"/>
          <p:cNvSpPr>
            <a:spLocks noChangeShapeType="1"/>
          </p:cNvSpPr>
          <p:nvPr/>
        </p:nvSpPr>
        <p:spPr bwMode="auto">
          <a:xfrm>
            <a:off x="1752600" y="2209800"/>
            <a:ext cx="0" cy="3352800"/>
          </a:xfrm>
          <a:prstGeom prst="line">
            <a:avLst/>
          </a:prstGeom>
          <a:noFill/>
          <a:ln w="25400">
            <a:solidFill>
              <a:schemeClr val="tx1"/>
            </a:solidFill>
            <a:prstDash val="dash"/>
            <a:round/>
            <a:headEnd/>
            <a:tailEnd/>
          </a:ln>
        </p:spPr>
        <p:txBody>
          <a:bodyPr/>
          <a:lstStyle/>
          <a:p>
            <a:endParaRPr lang="en-US"/>
          </a:p>
        </p:txBody>
      </p:sp>
      <p:sp>
        <p:nvSpPr>
          <p:cNvPr id="10253" name="Line 13"/>
          <p:cNvSpPr>
            <a:spLocks noChangeShapeType="1"/>
          </p:cNvSpPr>
          <p:nvPr/>
        </p:nvSpPr>
        <p:spPr bwMode="auto">
          <a:xfrm>
            <a:off x="2514600" y="2209800"/>
            <a:ext cx="0" cy="3352800"/>
          </a:xfrm>
          <a:prstGeom prst="line">
            <a:avLst/>
          </a:prstGeom>
          <a:noFill/>
          <a:ln w="25400">
            <a:solidFill>
              <a:schemeClr val="tx1"/>
            </a:solidFill>
            <a:prstDash val="dash"/>
            <a:round/>
            <a:headEnd/>
            <a:tailEnd/>
          </a:ln>
        </p:spPr>
        <p:txBody>
          <a:bodyPr/>
          <a:lstStyle/>
          <a:p>
            <a:endParaRPr lang="en-US"/>
          </a:p>
        </p:txBody>
      </p:sp>
      <p:sp>
        <p:nvSpPr>
          <p:cNvPr id="10254" name="Line 14"/>
          <p:cNvSpPr>
            <a:spLocks noChangeShapeType="1"/>
          </p:cNvSpPr>
          <p:nvPr/>
        </p:nvSpPr>
        <p:spPr bwMode="auto">
          <a:xfrm>
            <a:off x="3276600" y="2209800"/>
            <a:ext cx="0" cy="3352800"/>
          </a:xfrm>
          <a:prstGeom prst="line">
            <a:avLst/>
          </a:prstGeom>
          <a:noFill/>
          <a:ln w="25400">
            <a:solidFill>
              <a:schemeClr val="tx1"/>
            </a:solidFill>
            <a:prstDash val="dash"/>
            <a:round/>
            <a:headEnd/>
            <a:tailEnd/>
          </a:ln>
        </p:spPr>
        <p:txBody>
          <a:bodyPr/>
          <a:lstStyle/>
          <a:p>
            <a:endParaRPr lang="en-US"/>
          </a:p>
        </p:txBody>
      </p:sp>
      <p:sp>
        <p:nvSpPr>
          <p:cNvPr id="10255" name="Line 15"/>
          <p:cNvSpPr>
            <a:spLocks noChangeShapeType="1"/>
          </p:cNvSpPr>
          <p:nvPr/>
        </p:nvSpPr>
        <p:spPr bwMode="auto">
          <a:xfrm>
            <a:off x="4038600" y="2209800"/>
            <a:ext cx="0" cy="3352800"/>
          </a:xfrm>
          <a:prstGeom prst="line">
            <a:avLst/>
          </a:prstGeom>
          <a:noFill/>
          <a:ln w="25400">
            <a:solidFill>
              <a:schemeClr val="tx1"/>
            </a:solidFill>
            <a:prstDash val="dash"/>
            <a:round/>
            <a:headEnd/>
            <a:tailEnd/>
          </a:ln>
        </p:spPr>
        <p:txBody>
          <a:bodyPr/>
          <a:lstStyle/>
          <a:p>
            <a:endParaRPr lang="en-US"/>
          </a:p>
        </p:txBody>
      </p:sp>
      <p:sp>
        <p:nvSpPr>
          <p:cNvPr id="10256" name="Line 16"/>
          <p:cNvSpPr>
            <a:spLocks noChangeShapeType="1"/>
          </p:cNvSpPr>
          <p:nvPr/>
        </p:nvSpPr>
        <p:spPr bwMode="auto">
          <a:xfrm>
            <a:off x="4800600" y="2209800"/>
            <a:ext cx="0" cy="3352800"/>
          </a:xfrm>
          <a:prstGeom prst="line">
            <a:avLst/>
          </a:prstGeom>
          <a:noFill/>
          <a:ln w="25400">
            <a:solidFill>
              <a:schemeClr val="tx1"/>
            </a:solidFill>
            <a:prstDash val="dash"/>
            <a:round/>
            <a:headEnd/>
            <a:tailEnd/>
          </a:ln>
        </p:spPr>
        <p:txBody>
          <a:bodyPr/>
          <a:lstStyle/>
          <a:p>
            <a:endParaRPr lang="en-US"/>
          </a:p>
        </p:txBody>
      </p:sp>
      <p:sp>
        <p:nvSpPr>
          <p:cNvPr id="10257" name="Text Box 17"/>
          <p:cNvSpPr txBox="1">
            <a:spLocks noChangeArrowheads="1"/>
          </p:cNvSpPr>
          <p:nvPr/>
        </p:nvSpPr>
        <p:spPr bwMode="auto">
          <a:xfrm>
            <a:off x="1279525" y="5165725"/>
            <a:ext cx="296863" cy="336550"/>
          </a:xfrm>
          <a:prstGeom prst="rect">
            <a:avLst/>
          </a:prstGeom>
          <a:noFill/>
          <a:ln w="9525">
            <a:noFill/>
            <a:miter lim="800000"/>
            <a:headEnd/>
            <a:tailEnd/>
          </a:ln>
        </p:spPr>
        <p:txBody>
          <a:bodyPr wrap="none">
            <a:spAutoFit/>
          </a:bodyPr>
          <a:lstStyle/>
          <a:p>
            <a:r>
              <a:rPr lang="en-US" sz="1600"/>
              <a:t>1</a:t>
            </a:r>
          </a:p>
        </p:txBody>
      </p:sp>
      <p:sp>
        <p:nvSpPr>
          <p:cNvPr id="10258" name="Text Box 18"/>
          <p:cNvSpPr txBox="1">
            <a:spLocks noChangeArrowheads="1"/>
          </p:cNvSpPr>
          <p:nvPr/>
        </p:nvSpPr>
        <p:spPr bwMode="auto">
          <a:xfrm>
            <a:off x="1143000" y="4419600"/>
            <a:ext cx="409575" cy="336550"/>
          </a:xfrm>
          <a:prstGeom prst="rect">
            <a:avLst/>
          </a:prstGeom>
          <a:noFill/>
          <a:ln w="9525">
            <a:noFill/>
            <a:miter lim="800000"/>
            <a:headEnd/>
            <a:tailEnd/>
          </a:ln>
        </p:spPr>
        <p:txBody>
          <a:bodyPr wrap="none">
            <a:spAutoFit/>
          </a:bodyPr>
          <a:lstStyle/>
          <a:p>
            <a:r>
              <a:rPr lang="en-US" sz="1600"/>
              <a:t>10</a:t>
            </a:r>
          </a:p>
        </p:txBody>
      </p:sp>
      <p:sp>
        <p:nvSpPr>
          <p:cNvPr id="10259" name="Text Box 19"/>
          <p:cNvSpPr txBox="1">
            <a:spLocks noChangeArrowheads="1"/>
          </p:cNvSpPr>
          <p:nvPr/>
        </p:nvSpPr>
        <p:spPr bwMode="auto">
          <a:xfrm>
            <a:off x="1143000" y="3581400"/>
            <a:ext cx="409575" cy="336550"/>
          </a:xfrm>
          <a:prstGeom prst="rect">
            <a:avLst/>
          </a:prstGeom>
          <a:noFill/>
          <a:ln w="9525">
            <a:noFill/>
            <a:miter lim="800000"/>
            <a:headEnd/>
            <a:tailEnd/>
          </a:ln>
        </p:spPr>
        <p:txBody>
          <a:bodyPr wrap="none">
            <a:spAutoFit/>
          </a:bodyPr>
          <a:lstStyle/>
          <a:p>
            <a:r>
              <a:rPr lang="en-US" sz="1600"/>
              <a:t>20</a:t>
            </a:r>
          </a:p>
        </p:txBody>
      </p:sp>
      <p:sp>
        <p:nvSpPr>
          <p:cNvPr id="10260" name="Text Box 20"/>
          <p:cNvSpPr txBox="1">
            <a:spLocks noChangeArrowheads="1"/>
          </p:cNvSpPr>
          <p:nvPr/>
        </p:nvSpPr>
        <p:spPr bwMode="auto">
          <a:xfrm>
            <a:off x="1143000" y="2667000"/>
            <a:ext cx="409575" cy="336550"/>
          </a:xfrm>
          <a:prstGeom prst="rect">
            <a:avLst/>
          </a:prstGeom>
          <a:noFill/>
          <a:ln w="9525">
            <a:noFill/>
            <a:miter lim="800000"/>
            <a:headEnd/>
            <a:tailEnd/>
          </a:ln>
        </p:spPr>
        <p:txBody>
          <a:bodyPr wrap="none">
            <a:spAutoFit/>
          </a:bodyPr>
          <a:lstStyle/>
          <a:p>
            <a:r>
              <a:rPr lang="en-US" sz="1600"/>
              <a:t>30</a:t>
            </a:r>
          </a:p>
        </p:txBody>
      </p:sp>
      <p:sp>
        <p:nvSpPr>
          <p:cNvPr id="10261" name="Text Box 21"/>
          <p:cNvSpPr txBox="1">
            <a:spLocks noChangeArrowheads="1"/>
          </p:cNvSpPr>
          <p:nvPr/>
        </p:nvSpPr>
        <p:spPr bwMode="auto">
          <a:xfrm>
            <a:off x="1600200" y="5715000"/>
            <a:ext cx="296863" cy="336550"/>
          </a:xfrm>
          <a:prstGeom prst="rect">
            <a:avLst/>
          </a:prstGeom>
          <a:noFill/>
          <a:ln w="9525">
            <a:noFill/>
            <a:miter lim="800000"/>
            <a:headEnd/>
            <a:tailEnd/>
          </a:ln>
        </p:spPr>
        <p:txBody>
          <a:bodyPr wrap="none">
            <a:spAutoFit/>
          </a:bodyPr>
          <a:lstStyle/>
          <a:p>
            <a:r>
              <a:rPr lang="en-US" sz="1600"/>
              <a:t>1</a:t>
            </a:r>
          </a:p>
        </p:txBody>
      </p:sp>
      <p:sp>
        <p:nvSpPr>
          <p:cNvPr id="10262" name="Text Box 22"/>
          <p:cNvSpPr txBox="1">
            <a:spLocks noChangeArrowheads="1"/>
          </p:cNvSpPr>
          <p:nvPr/>
        </p:nvSpPr>
        <p:spPr bwMode="auto">
          <a:xfrm>
            <a:off x="2362200" y="5715000"/>
            <a:ext cx="296863" cy="336550"/>
          </a:xfrm>
          <a:prstGeom prst="rect">
            <a:avLst/>
          </a:prstGeom>
          <a:noFill/>
          <a:ln w="9525">
            <a:noFill/>
            <a:miter lim="800000"/>
            <a:headEnd/>
            <a:tailEnd/>
          </a:ln>
        </p:spPr>
        <p:txBody>
          <a:bodyPr wrap="none">
            <a:spAutoFit/>
          </a:bodyPr>
          <a:lstStyle/>
          <a:p>
            <a:r>
              <a:rPr lang="en-US" sz="1600"/>
              <a:t>5</a:t>
            </a:r>
          </a:p>
        </p:txBody>
      </p:sp>
      <p:sp>
        <p:nvSpPr>
          <p:cNvPr id="10263" name="Text Box 23"/>
          <p:cNvSpPr txBox="1">
            <a:spLocks noChangeArrowheads="1"/>
          </p:cNvSpPr>
          <p:nvPr/>
        </p:nvSpPr>
        <p:spPr bwMode="auto">
          <a:xfrm>
            <a:off x="3124200" y="5715000"/>
            <a:ext cx="409575" cy="336550"/>
          </a:xfrm>
          <a:prstGeom prst="rect">
            <a:avLst/>
          </a:prstGeom>
          <a:noFill/>
          <a:ln w="9525">
            <a:noFill/>
            <a:miter lim="800000"/>
            <a:headEnd/>
            <a:tailEnd/>
          </a:ln>
        </p:spPr>
        <p:txBody>
          <a:bodyPr wrap="none">
            <a:spAutoFit/>
          </a:bodyPr>
          <a:lstStyle/>
          <a:p>
            <a:r>
              <a:rPr lang="en-US" sz="1600"/>
              <a:t>10</a:t>
            </a:r>
          </a:p>
        </p:txBody>
      </p:sp>
      <p:sp>
        <p:nvSpPr>
          <p:cNvPr id="10264" name="Text Box 24"/>
          <p:cNvSpPr txBox="1">
            <a:spLocks noChangeArrowheads="1"/>
          </p:cNvSpPr>
          <p:nvPr/>
        </p:nvSpPr>
        <p:spPr bwMode="auto">
          <a:xfrm>
            <a:off x="3886200" y="5715000"/>
            <a:ext cx="409575" cy="336550"/>
          </a:xfrm>
          <a:prstGeom prst="rect">
            <a:avLst/>
          </a:prstGeom>
          <a:noFill/>
          <a:ln w="9525">
            <a:noFill/>
            <a:miter lim="800000"/>
            <a:headEnd/>
            <a:tailEnd/>
          </a:ln>
        </p:spPr>
        <p:txBody>
          <a:bodyPr wrap="none">
            <a:spAutoFit/>
          </a:bodyPr>
          <a:lstStyle/>
          <a:p>
            <a:r>
              <a:rPr lang="en-US" sz="1600"/>
              <a:t>15</a:t>
            </a:r>
          </a:p>
        </p:txBody>
      </p:sp>
      <p:sp>
        <p:nvSpPr>
          <p:cNvPr id="10265" name="Text Box 25"/>
          <p:cNvSpPr txBox="1">
            <a:spLocks noChangeArrowheads="1"/>
          </p:cNvSpPr>
          <p:nvPr/>
        </p:nvSpPr>
        <p:spPr bwMode="auto">
          <a:xfrm>
            <a:off x="4648200" y="5715000"/>
            <a:ext cx="409575" cy="336550"/>
          </a:xfrm>
          <a:prstGeom prst="rect">
            <a:avLst/>
          </a:prstGeom>
          <a:noFill/>
          <a:ln w="9525">
            <a:noFill/>
            <a:miter lim="800000"/>
            <a:headEnd/>
            <a:tailEnd/>
          </a:ln>
        </p:spPr>
        <p:txBody>
          <a:bodyPr wrap="none">
            <a:spAutoFit/>
          </a:bodyPr>
          <a:lstStyle/>
          <a:p>
            <a:r>
              <a:rPr lang="en-US" sz="1600"/>
              <a:t>20</a:t>
            </a:r>
          </a:p>
        </p:txBody>
      </p:sp>
      <p:sp>
        <p:nvSpPr>
          <p:cNvPr id="10266" name="Oval 26"/>
          <p:cNvSpPr>
            <a:spLocks noChangeArrowheads="1"/>
          </p:cNvSpPr>
          <p:nvPr/>
        </p:nvSpPr>
        <p:spPr bwMode="auto">
          <a:xfrm>
            <a:off x="1981200" y="32004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267" name="Oval 27"/>
          <p:cNvSpPr>
            <a:spLocks noChangeArrowheads="1"/>
          </p:cNvSpPr>
          <p:nvPr/>
        </p:nvSpPr>
        <p:spPr bwMode="auto">
          <a:xfrm>
            <a:off x="2743200" y="40386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268" name="Oval 28"/>
          <p:cNvSpPr>
            <a:spLocks noChangeArrowheads="1"/>
          </p:cNvSpPr>
          <p:nvPr/>
        </p:nvSpPr>
        <p:spPr bwMode="auto">
          <a:xfrm>
            <a:off x="3505200" y="48768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269" name="Oval 29"/>
          <p:cNvSpPr>
            <a:spLocks noChangeArrowheads="1"/>
          </p:cNvSpPr>
          <p:nvPr/>
        </p:nvSpPr>
        <p:spPr bwMode="auto">
          <a:xfrm>
            <a:off x="4267200" y="32004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270" name="Text Box 30"/>
          <p:cNvSpPr txBox="1">
            <a:spLocks noChangeArrowheads="1"/>
          </p:cNvSpPr>
          <p:nvPr/>
        </p:nvSpPr>
        <p:spPr bwMode="auto">
          <a:xfrm>
            <a:off x="5638800" y="3048000"/>
            <a:ext cx="3257550" cy="1190625"/>
          </a:xfrm>
          <a:prstGeom prst="rect">
            <a:avLst/>
          </a:prstGeom>
          <a:solidFill>
            <a:srgbClr val="FFFF00"/>
          </a:solidFill>
          <a:ln w="9525">
            <a:noFill/>
            <a:miter lim="800000"/>
            <a:headEnd/>
            <a:tailEnd/>
          </a:ln>
        </p:spPr>
        <p:txBody>
          <a:bodyPr>
            <a:spAutoFit/>
          </a:bodyPr>
          <a:lstStyle/>
          <a:p>
            <a:r>
              <a:rPr lang="en-US" sz="1800"/>
              <a:t>We have covered everyone</a:t>
            </a:r>
          </a:p>
          <a:p>
            <a:r>
              <a:rPr lang="en-US" sz="1800"/>
              <a:t>of the </a:t>
            </a:r>
            <a:r>
              <a:rPr lang="en-US" sz="1800" u="sng"/>
              <a:t>3 x 4</a:t>
            </a:r>
            <a:r>
              <a:rPr lang="en-US" sz="1800"/>
              <a:t> Cartesian product of equivalence</a:t>
            </a:r>
          </a:p>
          <a:p>
            <a:r>
              <a:rPr lang="en-US" sz="1800"/>
              <a:t>classes</a:t>
            </a:r>
          </a:p>
        </p:txBody>
      </p:sp>
      <p:sp>
        <p:nvSpPr>
          <p:cNvPr id="10271" name="Text Box 34"/>
          <p:cNvSpPr txBox="1">
            <a:spLocks noChangeArrowheads="1"/>
          </p:cNvSpPr>
          <p:nvPr/>
        </p:nvSpPr>
        <p:spPr bwMode="auto">
          <a:xfrm>
            <a:off x="5181600" y="5943600"/>
            <a:ext cx="3663950" cy="641350"/>
          </a:xfrm>
          <a:prstGeom prst="rect">
            <a:avLst/>
          </a:prstGeom>
          <a:solidFill>
            <a:srgbClr val="FF99CC"/>
          </a:solidFill>
          <a:ln w="9525">
            <a:noFill/>
            <a:miter lim="800000"/>
            <a:headEnd/>
            <a:tailEnd/>
          </a:ln>
        </p:spPr>
        <p:txBody>
          <a:bodyPr wrap="none">
            <a:spAutoFit/>
          </a:bodyPr>
          <a:lstStyle/>
          <a:p>
            <a:r>
              <a:rPr lang="en-US" sz="1800"/>
              <a:t>General rule for # of test cases?</a:t>
            </a:r>
          </a:p>
          <a:p>
            <a:r>
              <a:rPr lang="en-US" sz="1800"/>
              <a:t>What do you think?</a:t>
            </a:r>
          </a:p>
        </p:txBody>
      </p:sp>
      <p:sp>
        <p:nvSpPr>
          <p:cNvPr id="10272" name="Oval 35"/>
          <p:cNvSpPr>
            <a:spLocks noChangeArrowheads="1"/>
          </p:cNvSpPr>
          <p:nvPr/>
        </p:nvSpPr>
        <p:spPr bwMode="auto">
          <a:xfrm>
            <a:off x="2743200" y="48768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273" name="Oval 36"/>
          <p:cNvSpPr>
            <a:spLocks noChangeArrowheads="1"/>
          </p:cNvSpPr>
          <p:nvPr/>
        </p:nvSpPr>
        <p:spPr bwMode="auto">
          <a:xfrm>
            <a:off x="1981200" y="48768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274" name="Oval 37"/>
          <p:cNvSpPr>
            <a:spLocks noChangeArrowheads="1"/>
          </p:cNvSpPr>
          <p:nvPr/>
        </p:nvSpPr>
        <p:spPr bwMode="auto">
          <a:xfrm>
            <a:off x="4267200" y="40386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275" name="Oval 38"/>
          <p:cNvSpPr>
            <a:spLocks noChangeArrowheads="1"/>
          </p:cNvSpPr>
          <p:nvPr/>
        </p:nvSpPr>
        <p:spPr bwMode="auto">
          <a:xfrm>
            <a:off x="3505200" y="40386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276" name="Oval 39"/>
          <p:cNvSpPr>
            <a:spLocks noChangeArrowheads="1"/>
          </p:cNvSpPr>
          <p:nvPr/>
        </p:nvSpPr>
        <p:spPr bwMode="auto">
          <a:xfrm>
            <a:off x="1981200" y="40386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277" name="Oval 40"/>
          <p:cNvSpPr>
            <a:spLocks noChangeArrowheads="1"/>
          </p:cNvSpPr>
          <p:nvPr/>
        </p:nvSpPr>
        <p:spPr bwMode="auto">
          <a:xfrm>
            <a:off x="3505200" y="32004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278" name="Oval 41"/>
          <p:cNvSpPr>
            <a:spLocks noChangeArrowheads="1"/>
          </p:cNvSpPr>
          <p:nvPr/>
        </p:nvSpPr>
        <p:spPr bwMode="auto">
          <a:xfrm>
            <a:off x="2743200" y="32004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279" name="Oval 42"/>
          <p:cNvSpPr>
            <a:spLocks noChangeArrowheads="1"/>
          </p:cNvSpPr>
          <p:nvPr/>
        </p:nvSpPr>
        <p:spPr bwMode="auto">
          <a:xfrm>
            <a:off x="4267200" y="48768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868362"/>
          </a:xfrm>
        </p:spPr>
        <p:txBody>
          <a:bodyPr/>
          <a:lstStyle/>
          <a:p>
            <a:pPr eaLnBrk="1" hangingPunct="1"/>
            <a:r>
              <a:rPr lang="en-US" sz="3600" b="1" u="sng" smtClean="0"/>
              <a:t>Weak Robust</a:t>
            </a:r>
            <a:r>
              <a:rPr lang="en-US" sz="3600" b="1" smtClean="0"/>
              <a:t> Equivalence testing</a:t>
            </a:r>
          </a:p>
        </p:txBody>
      </p:sp>
      <p:sp>
        <p:nvSpPr>
          <p:cNvPr id="11267" name="Rectangle 3"/>
          <p:cNvSpPr>
            <a:spLocks noGrp="1" noChangeArrowheads="1"/>
          </p:cNvSpPr>
          <p:nvPr>
            <p:ph type="body" idx="1"/>
          </p:nvPr>
        </p:nvSpPr>
        <p:spPr>
          <a:xfrm>
            <a:off x="457200" y="1371600"/>
            <a:ext cx="8229600" cy="3352800"/>
          </a:xfrm>
        </p:spPr>
        <p:txBody>
          <a:bodyPr/>
          <a:lstStyle/>
          <a:p>
            <a:pPr eaLnBrk="1" hangingPunct="1">
              <a:lnSpc>
                <a:spcPct val="90000"/>
              </a:lnSpc>
            </a:pPr>
            <a:r>
              <a:rPr lang="en-US" b="1" smtClean="0"/>
              <a:t>Up to now we have only considered partitioning the </a:t>
            </a:r>
            <a:r>
              <a:rPr lang="en-US" b="1" i="1" u="sng" smtClean="0"/>
              <a:t>valid</a:t>
            </a:r>
            <a:r>
              <a:rPr lang="en-US" b="1" smtClean="0"/>
              <a:t> input space.</a:t>
            </a:r>
          </a:p>
          <a:p>
            <a:pPr eaLnBrk="1" hangingPunct="1">
              <a:lnSpc>
                <a:spcPct val="90000"/>
              </a:lnSpc>
            </a:pPr>
            <a:endParaRPr lang="en-US" b="1" smtClean="0"/>
          </a:p>
          <a:p>
            <a:pPr eaLnBrk="1" hangingPunct="1">
              <a:lnSpc>
                <a:spcPct val="90000"/>
              </a:lnSpc>
            </a:pPr>
            <a:r>
              <a:rPr lang="en-US" b="1" smtClean="0"/>
              <a:t>“Weak robust” is similar to “weak normal” equivalence test except that the </a:t>
            </a:r>
            <a:r>
              <a:rPr lang="en-US" b="1" i="1" u="sng" smtClean="0"/>
              <a:t>invalid</a:t>
            </a:r>
            <a:r>
              <a:rPr lang="en-US" b="1" smtClean="0"/>
              <a:t> input variables are now considered.</a:t>
            </a:r>
          </a:p>
          <a:p>
            <a:pPr eaLnBrk="1" hangingPunct="1">
              <a:lnSpc>
                <a:spcPct val="90000"/>
              </a:lnSpc>
            </a:pPr>
            <a:endParaRPr lang="en-US" b="1" smtClean="0"/>
          </a:p>
          <a:p>
            <a:pPr eaLnBrk="1" hangingPunct="1">
              <a:lnSpc>
                <a:spcPct val="90000"/>
              </a:lnSpc>
              <a:buFontTx/>
              <a:buNone/>
            </a:pPr>
            <a:endParaRPr lang="en-US" b="1" smtClean="0"/>
          </a:p>
        </p:txBody>
      </p:sp>
      <p:sp>
        <p:nvSpPr>
          <p:cNvPr id="11268" name="Text Box 4"/>
          <p:cNvSpPr txBox="1">
            <a:spLocks noChangeArrowheads="1"/>
          </p:cNvSpPr>
          <p:nvPr/>
        </p:nvSpPr>
        <p:spPr bwMode="auto">
          <a:xfrm>
            <a:off x="914400" y="5181600"/>
            <a:ext cx="7553325" cy="1250950"/>
          </a:xfrm>
          <a:prstGeom prst="rect">
            <a:avLst/>
          </a:prstGeom>
          <a:solidFill>
            <a:srgbClr val="FFFF99"/>
          </a:solidFill>
          <a:ln w="9525">
            <a:noFill/>
            <a:miter lim="800000"/>
            <a:headEnd/>
            <a:tailEnd/>
          </a:ln>
        </p:spPr>
        <p:txBody>
          <a:bodyPr wrap="none">
            <a:spAutoFit/>
          </a:bodyPr>
          <a:lstStyle/>
          <a:p>
            <a:pPr>
              <a:lnSpc>
                <a:spcPct val="80000"/>
              </a:lnSpc>
              <a:spcBef>
                <a:spcPct val="20000"/>
              </a:spcBef>
            </a:pPr>
            <a:r>
              <a:rPr lang="en-US" sz="2000" u="sng"/>
              <a:t>A note</a:t>
            </a:r>
            <a:r>
              <a:rPr lang="en-US" sz="2000"/>
              <a:t> about considering invalid input is that there may not </a:t>
            </a:r>
          </a:p>
          <a:p>
            <a:pPr>
              <a:lnSpc>
                <a:spcPct val="80000"/>
              </a:lnSpc>
              <a:spcBef>
                <a:spcPct val="20000"/>
              </a:spcBef>
            </a:pPr>
            <a:r>
              <a:rPr lang="en-US" sz="2000"/>
              <a:t>be any definition “specified” for the various, different invalid </a:t>
            </a:r>
          </a:p>
          <a:p>
            <a:pPr>
              <a:lnSpc>
                <a:spcPct val="80000"/>
              </a:lnSpc>
              <a:spcBef>
                <a:spcPct val="20000"/>
              </a:spcBef>
            </a:pPr>
            <a:r>
              <a:rPr lang="en-US" sz="2000"/>
              <a:t>inputs  - - -  making definition of the output for these invalid</a:t>
            </a:r>
          </a:p>
          <a:p>
            <a:pPr>
              <a:lnSpc>
                <a:spcPct val="80000"/>
              </a:lnSpc>
              <a:spcBef>
                <a:spcPct val="20000"/>
              </a:spcBef>
            </a:pPr>
            <a:r>
              <a:rPr lang="en-US" sz="2000"/>
              <a:t>inputs a bit difficult at times. </a:t>
            </a:r>
            <a:r>
              <a:rPr lang="en-US" sz="2000" i="1"/>
              <a:t>(but fertile ground for testing</a:t>
            </a:r>
            <a:r>
              <a:rPr lang="en-US" sz="200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9143999" cy="52322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Weak robust Equivalence Class Testing</a:t>
            </a:r>
            <a:endParaRPr lang="en-US" sz="2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1" y="568508"/>
            <a:ext cx="9143999" cy="2769989"/>
          </a:xfrm>
          <a:prstGeom prst="rect">
            <a:avLst/>
          </a:prstGeom>
        </p:spPr>
        <p:txBody>
          <a:bodyPr wrap="square">
            <a:spAutoFit/>
          </a:bodyPr>
          <a:lstStyle/>
          <a:p>
            <a:pPr marL="285750" indent="-285750" algn="just">
              <a:spcBef>
                <a:spcPts val="1200"/>
              </a:spcBef>
              <a:buFont typeface="Arial" pitchFamily="34" charset="0"/>
              <a:buChar char="•"/>
            </a:pPr>
            <a:r>
              <a:rPr lang="en-US" b="1" dirty="0">
                <a:latin typeface="Arial" pitchFamily="34" charset="0"/>
                <a:cs typeface="Arial" pitchFamily="34" charset="0"/>
              </a:rPr>
              <a:t>How </a:t>
            </a:r>
            <a:r>
              <a:rPr lang="en-US" b="1" dirty="0" smtClean="0">
                <a:latin typeface="Arial" pitchFamily="34" charset="0"/>
                <a:cs typeface="Arial" pitchFamily="34" charset="0"/>
              </a:rPr>
              <a:t>something </a:t>
            </a:r>
            <a:r>
              <a:rPr lang="en-US" b="1" dirty="0">
                <a:latin typeface="Arial" pitchFamily="34" charset="0"/>
                <a:cs typeface="Arial" pitchFamily="34" charset="0"/>
              </a:rPr>
              <a:t>can </a:t>
            </a:r>
            <a:r>
              <a:rPr lang="en-US" b="1" dirty="0" smtClean="0">
                <a:latin typeface="Arial" pitchFamily="34" charset="0"/>
                <a:cs typeface="Arial" pitchFamily="34" charset="0"/>
              </a:rPr>
              <a:t>be both </a:t>
            </a:r>
            <a:r>
              <a:rPr lang="en-US" b="1" dirty="0">
                <a:solidFill>
                  <a:srgbClr val="FF0000"/>
                </a:solidFill>
                <a:latin typeface="Arial" pitchFamily="34" charset="0"/>
                <a:cs typeface="Arial" pitchFamily="34" charset="0"/>
              </a:rPr>
              <a:t>weak</a:t>
            </a:r>
            <a:r>
              <a:rPr lang="en-US" b="1" dirty="0">
                <a:latin typeface="Arial" pitchFamily="34" charset="0"/>
                <a:cs typeface="Arial" pitchFamily="34" charset="0"/>
              </a:rPr>
              <a:t> and </a:t>
            </a:r>
            <a:r>
              <a:rPr lang="en-US" b="1" dirty="0">
                <a:solidFill>
                  <a:srgbClr val="FF0000"/>
                </a:solidFill>
                <a:latin typeface="Arial" pitchFamily="34" charset="0"/>
                <a:cs typeface="Arial" pitchFamily="34" charset="0"/>
              </a:rPr>
              <a:t>robust</a:t>
            </a:r>
            <a:r>
              <a:rPr lang="en-US" b="1" dirty="0">
                <a:latin typeface="Arial" pitchFamily="34" charset="0"/>
                <a:cs typeface="Arial" pitchFamily="34" charset="0"/>
              </a:rPr>
              <a:t>? </a:t>
            </a:r>
            <a:endParaRPr lang="en-US" b="1" dirty="0" smtClean="0">
              <a:latin typeface="Arial" pitchFamily="34" charset="0"/>
              <a:cs typeface="Arial" pitchFamily="34" charset="0"/>
            </a:endParaRPr>
          </a:p>
          <a:p>
            <a:pPr marL="285750" indent="-285750" algn="just">
              <a:spcBef>
                <a:spcPts val="1200"/>
              </a:spcBef>
              <a:buFont typeface="Arial" pitchFamily="34" charset="0"/>
              <a:buChar char="•"/>
            </a:pPr>
            <a:r>
              <a:rPr lang="en-US" b="1" dirty="0" smtClean="0">
                <a:latin typeface="Arial" pitchFamily="34" charset="0"/>
                <a:cs typeface="Arial" pitchFamily="34" charset="0"/>
              </a:rPr>
              <a:t>The </a:t>
            </a:r>
            <a:r>
              <a:rPr lang="en-US" b="1" dirty="0">
                <a:solidFill>
                  <a:srgbClr val="FF0000"/>
                </a:solidFill>
                <a:latin typeface="Arial" pitchFamily="34" charset="0"/>
                <a:cs typeface="Arial" pitchFamily="34" charset="0"/>
              </a:rPr>
              <a:t>robust</a:t>
            </a:r>
            <a:r>
              <a:rPr lang="en-US" b="1" dirty="0">
                <a:latin typeface="Arial" pitchFamily="34" charset="0"/>
                <a:cs typeface="Arial" pitchFamily="34" charset="0"/>
              </a:rPr>
              <a:t> </a:t>
            </a:r>
            <a:r>
              <a:rPr lang="en-US" b="1" dirty="0">
                <a:solidFill>
                  <a:srgbClr val="FF0000"/>
                </a:solidFill>
                <a:latin typeface="Arial" pitchFamily="34" charset="0"/>
                <a:cs typeface="Arial" pitchFamily="34" charset="0"/>
              </a:rPr>
              <a:t>part</a:t>
            </a:r>
            <a:r>
              <a:rPr lang="en-US" b="1" dirty="0">
                <a:latin typeface="Arial" pitchFamily="34" charset="0"/>
                <a:cs typeface="Arial" pitchFamily="34" charset="0"/>
              </a:rPr>
              <a:t> comes from consideration of </a:t>
            </a:r>
            <a:r>
              <a:rPr lang="en-US" b="1" dirty="0">
                <a:solidFill>
                  <a:srgbClr val="FF0000"/>
                </a:solidFill>
                <a:latin typeface="Arial" pitchFamily="34" charset="0"/>
                <a:cs typeface="Arial" pitchFamily="34" charset="0"/>
              </a:rPr>
              <a:t>invalid values</a:t>
            </a:r>
            <a:r>
              <a:rPr lang="en-US" b="1" dirty="0">
                <a:latin typeface="Arial" pitchFamily="34" charset="0"/>
                <a:cs typeface="Arial" pitchFamily="34" charset="0"/>
              </a:rPr>
              <a:t>, and the </a:t>
            </a:r>
            <a:r>
              <a:rPr lang="en-US" b="1" dirty="0">
                <a:solidFill>
                  <a:srgbClr val="FF0000"/>
                </a:solidFill>
                <a:latin typeface="Arial" pitchFamily="34" charset="0"/>
                <a:cs typeface="Arial" pitchFamily="34" charset="0"/>
              </a:rPr>
              <a:t>weak </a:t>
            </a:r>
            <a:r>
              <a:rPr lang="en-US" b="1" dirty="0" smtClean="0">
                <a:solidFill>
                  <a:srgbClr val="FF0000"/>
                </a:solidFill>
                <a:latin typeface="Arial" pitchFamily="34" charset="0"/>
                <a:cs typeface="Arial" pitchFamily="34" charset="0"/>
              </a:rPr>
              <a:t>part </a:t>
            </a:r>
            <a:r>
              <a:rPr lang="en-US" b="1" dirty="0">
                <a:latin typeface="Arial" pitchFamily="34" charset="0"/>
                <a:cs typeface="Arial" pitchFamily="34" charset="0"/>
              </a:rPr>
              <a:t>refers to the </a:t>
            </a:r>
            <a:r>
              <a:rPr lang="en-US" b="1" dirty="0">
                <a:solidFill>
                  <a:srgbClr val="FF0000"/>
                </a:solidFill>
                <a:latin typeface="Arial" pitchFamily="34" charset="0"/>
                <a:cs typeface="Arial" pitchFamily="34" charset="0"/>
              </a:rPr>
              <a:t>single fault assumption</a:t>
            </a:r>
            <a:r>
              <a:rPr lang="en-US" b="1" dirty="0">
                <a:latin typeface="Arial" pitchFamily="34" charset="0"/>
                <a:cs typeface="Arial" pitchFamily="34" charset="0"/>
              </a:rPr>
              <a:t>. </a:t>
            </a:r>
            <a:endParaRPr lang="en-US" b="1" dirty="0" smtClean="0">
              <a:latin typeface="Arial" pitchFamily="34" charset="0"/>
              <a:cs typeface="Arial" pitchFamily="34" charset="0"/>
            </a:endParaRPr>
          </a:p>
          <a:p>
            <a:pPr marL="285750" indent="-285750" algn="just">
              <a:spcBef>
                <a:spcPts val="1200"/>
              </a:spcBef>
              <a:buFont typeface="Arial" pitchFamily="34" charset="0"/>
              <a:buChar char="•"/>
            </a:pPr>
            <a:r>
              <a:rPr lang="en-US" b="1" dirty="0" smtClean="0">
                <a:latin typeface="Arial" pitchFamily="34" charset="0"/>
                <a:cs typeface="Arial" pitchFamily="34" charset="0"/>
              </a:rPr>
              <a:t>The </a:t>
            </a:r>
            <a:r>
              <a:rPr lang="en-US" b="1" dirty="0">
                <a:latin typeface="Arial" pitchFamily="34" charset="0"/>
                <a:cs typeface="Arial" pitchFamily="34" charset="0"/>
              </a:rPr>
              <a:t>process of weak robust equivalence class testing is a </a:t>
            </a:r>
            <a:r>
              <a:rPr lang="en-US" b="1" dirty="0" smtClean="0">
                <a:latin typeface="Arial" pitchFamily="34" charset="0"/>
                <a:cs typeface="Arial" pitchFamily="34" charset="0"/>
              </a:rPr>
              <a:t>simple </a:t>
            </a:r>
            <a:r>
              <a:rPr lang="en-US" b="1" dirty="0">
                <a:latin typeface="Arial" pitchFamily="34" charset="0"/>
                <a:cs typeface="Arial" pitchFamily="34" charset="0"/>
              </a:rPr>
              <a:t>extension of </a:t>
            </a:r>
            <a:r>
              <a:rPr lang="en-US" b="1" dirty="0" smtClean="0">
                <a:solidFill>
                  <a:srgbClr val="FF0000"/>
                </a:solidFill>
                <a:latin typeface="Arial" pitchFamily="34" charset="0"/>
                <a:cs typeface="Arial" pitchFamily="34" charset="0"/>
              </a:rPr>
              <a:t>weak</a:t>
            </a:r>
            <a:r>
              <a:rPr lang="en-US" b="1" dirty="0" smtClean="0">
                <a:latin typeface="Arial" pitchFamily="34" charset="0"/>
                <a:cs typeface="Arial" pitchFamily="34" charset="0"/>
              </a:rPr>
              <a:t> </a:t>
            </a:r>
            <a:r>
              <a:rPr lang="en-US" b="1" dirty="0">
                <a:solidFill>
                  <a:srgbClr val="FF0000"/>
                </a:solidFill>
                <a:latin typeface="Arial" pitchFamily="34" charset="0"/>
                <a:cs typeface="Arial" pitchFamily="34" charset="0"/>
              </a:rPr>
              <a:t>normal equivalence class </a:t>
            </a:r>
            <a:r>
              <a:rPr lang="en-US" b="1" dirty="0" smtClean="0">
                <a:latin typeface="Arial" pitchFamily="34" charset="0"/>
                <a:cs typeface="Arial" pitchFamily="34" charset="0"/>
              </a:rPr>
              <a:t>testing + </a:t>
            </a:r>
            <a:r>
              <a:rPr lang="en-US" b="1" dirty="0" smtClean="0">
                <a:solidFill>
                  <a:srgbClr val="FF0000"/>
                </a:solidFill>
                <a:latin typeface="Arial" pitchFamily="34" charset="0"/>
                <a:cs typeface="Arial" pitchFamily="34" charset="0"/>
              </a:rPr>
              <a:t>classes that exceed the bounds</a:t>
            </a:r>
            <a:r>
              <a:rPr lang="en-US" b="1" dirty="0" smtClean="0">
                <a:latin typeface="Arial" pitchFamily="34" charset="0"/>
                <a:cs typeface="Arial" pitchFamily="34" charset="0"/>
              </a:rPr>
              <a:t>(lower, upper)</a:t>
            </a:r>
          </a:p>
          <a:p>
            <a:pPr marL="285750" indent="-285750" algn="just">
              <a:spcBef>
                <a:spcPts val="1200"/>
              </a:spcBef>
              <a:buFont typeface="Arial" pitchFamily="34" charset="0"/>
              <a:buChar char="•"/>
            </a:pPr>
            <a:r>
              <a:rPr lang="en-US" b="1" dirty="0" smtClean="0">
                <a:latin typeface="Arial" pitchFamily="34" charset="0"/>
                <a:cs typeface="Arial" pitchFamily="34" charset="0"/>
              </a:rPr>
              <a:t>Then </a:t>
            </a:r>
            <a:r>
              <a:rPr lang="en-US" b="1" dirty="0" smtClean="0">
                <a:solidFill>
                  <a:srgbClr val="FF0000"/>
                </a:solidFill>
                <a:latin typeface="Arial" pitchFamily="34" charset="0"/>
                <a:cs typeface="Arial" pitchFamily="34" charset="0"/>
              </a:rPr>
              <a:t>pick one test case from each class </a:t>
            </a:r>
            <a:r>
              <a:rPr lang="en-US" b="1" dirty="0" smtClean="0">
                <a:latin typeface="Arial" pitchFamily="34" charset="0"/>
                <a:cs typeface="Arial" pitchFamily="34" charset="0"/>
              </a:rPr>
              <a:t>, </a:t>
            </a:r>
            <a:r>
              <a:rPr lang="en-US" b="1" dirty="0">
                <a:latin typeface="Arial" pitchFamily="34" charset="0"/>
                <a:cs typeface="Arial" pitchFamily="34" charset="0"/>
              </a:rPr>
              <a:t>such that </a:t>
            </a:r>
            <a:r>
              <a:rPr lang="en-US" b="1" dirty="0" smtClean="0">
                <a:latin typeface="Arial" pitchFamily="34" charset="0"/>
                <a:cs typeface="Arial" pitchFamily="34" charset="0"/>
              </a:rPr>
              <a:t>robust classes  also represented as shown in </a:t>
            </a:r>
            <a:r>
              <a:rPr lang="en-US" b="1" dirty="0">
                <a:latin typeface="Arial" pitchFamily="34" charset="0"/>
                <a:cs typeface="Arial" pitchFamily="34" charset="0"/>
              </a:rPr>
              <a:t>Figure </a:t>
            </a:r>
            <a:r>
              <a:rPr lang="en-US" b="1" dirty="0" smtClean="0">
                <a:latin typeface="Arial" pitchFamily="34" charset="0"/>
                <a:cs typeface="Arial" pitchFamily="34" charset="0"/>
              </a:rPr>
              <a:t>below.</a:t>
            </a:r>
            <a:endParaRPr lang="en-US" b="1" dirty="0">
              <a:latin typeface="Arial" pitchFamily="34" charset="0"/>
              <a:cs typeface="Arial" pitchFamily="34"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90600" y="3333135"/>
            <a:ext cx="7333525" cy="35195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25426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715962"/>
          </a:xfrm>
        </p:spPr>
        <p:txBody>
          <a:bodyPr/>
          <a:lstStyle/>
          <a:p>
            <a:pPr eaLnBrk="1" hangingPunct="1"/>
            <a:r>
              <a:rPr lang="en-US" sz="2800" b="1" smtClean="0"/>
              <a:t>Example of : </a:t>
            </a:r>
            <a:r>
              <a:rPr lang="en-US" sz="2800" b="1" u="sng" smtClean="0"/>
              <a:t>Weak Robust</a:t>
            </a:r>
            <a:r>
              <a:rPr lang="en-US" sz="2800" b="1" smtClean="0"/>
              <a:t> Equivalence testing</a:t>
            </a:r>
          </a:p>
        </p:txBody>
      </p:sp>
      <p:sp>
        <p:nvSpPr>
          <p:cNvPr id="12291" name="Text Box 3"/>
          <p:cNvSpPr txBox="1">
            <a:spLocks noChangeArrowheads="1"/>
          </p:cNvSpPr>
          <p:nvPr/>
        </p:nvSpPr>
        <p:spPr bwMode="auto">
          <a:xfrm>
            <a:off x="0" y="1143000"/>
            <a:ext cx="8839200" cy="671513"/>
          </a:xfrm>
          <a:prstGeom prst="rect">
            <a:avLst/>
          </a:prstGeom>
          <a:solidFill>
            <a:srgbClr val="CCFFCC"/>
          </a:solidFill>
          <a:ln w="9525">
            <a:noFill/>
            <a:miter lim="800000"/>
            <a:headEnd/>
            <a:tailEnd/>
          </a:ln>
        </p:spPr>
        <p:txBody>
          <a:bodyPr wrap="none">
            <a:spAutoFit/>
          </a:bodyPr>
          <a:lstStyle/>
          <a:p>
            <a:r>
              <a:rPr lang="en-US" sz="1800"/>
              <a:t>Assume the equivalence partitioning of input X is  1 to 10; 11 to 20, 21 to 30</a:t>
            </a:r>
          </a:p>
          <a:p>
            <a:r>
              <a:rPr lang="en-US" sz="1800"/>
              <a:t>and the equivalence partitioning of input Y is 1 to 5; 6 to 10; 11;15; and 16 to 20</a:t>
            </a:r>
            <a:r>
              <a:rPr lang="en-US" sz="2000"/>
              <a:t> </a:t>
            </a:r>
          </a:p>
        </p:txBody>
      </p:sp>
      <p:sp>
        <p:nvSpPr>
          <p:cNvPr id="12292" name="Line 4"/>
          <p:cNvSpPr>
            <a:spLocks noChangeShapeType="1"/>
          </p:cNvSpPr>
          <p:nvPr/>
        </p:nvSpPr>
        <p:spPr bwMode="auto">
          <a:xfrm flipV="1">
            <a:off x="1600200" y="2209800"/>
            <a:ext cx="0" cy="3352800"/>
          </a:xfrm>
          <a:prstGeom prst="line">
            <a:avLst/>
          </a:prstGeom>
          <a:noFill/>
          <a:ln w="28575">
            <a:solidFill>
              <a:schemeClr val="tx1"/>
            </a:solidFill>
            <a:round/>
            <a:headEnd/>
            <a:tailEnd type="triangle" w="med" len="med"/>
          </a:ln>
        </p:spPr>
        <p:txBody>
          <a:bodyPr/>
          <a:lstStyle/>
          <a:p>
            <a:endParaRPr lang="en-US"/>
          </a:p>
        </p:txBody>
      </p:sp>
      <p:sp>
        <p:nvSpPr>
          <p:cNvPr id="12293" name="Line 5"/>
          <p:cNvSpPr>
            <a:spLocks noChangeShapeType="1"/>
          </p:cNvSpPr>
          <p:nvPr/>
        </p:nvSpPr>
        <p:spPr bwMode="auto">
          <a:xfrm flipV="1">
            <a:off x="1600200" y="5562600"/>
            <a:ext cx="4419600" cy="0"/>
          </a:xfrm>
          <a:prstGeom prst="line">
            <a:avLst/>
          </a:prstGeom>
          <a:noFill/>
          <a:ln w="28575">
            <a:solidFill>
              <a:schemeClr val="tx1"/>
            </a:solidFill>
            <a:round/>
            <a:headEnd/>
            <a:tailEnd type="triangle" w="med" len="med"/>
          </a:ln>
        </p:spPr>
        <p:txBody>
          <a:bodyPr/>
          <a:lstStyle/>
          <a:p>
            <a:endParaRPr lang="en-US"/>
          </a:p>
        </p:txBody>
      </p:sp>
      <p:sp>
        <p:nvSpPr>
          <p:cNvPr id="12294" name="Text Box 6"/>
          <p:cNvSpPr txBox="1">
            <a:spLocks noChangeArrowheads="1"/>
          </p:cNvSpPr>
          <p:nvPr/>
        </p:nvSpPr>
        <p:spPr bwMode="auto">
          <a:xfrm>
            <a:off x="1295400" y="2057400"/>
            <a:ext cx="336550" cy="366713"/>
          </a:xfrm>
          <a:prstGeom prst="rect">
            <a:avLst/>
          </a:prstGeom>
          <a:noFill/>
          <a:ln w="9525">
            <a:noFill/>
            <a:miter lim="800000"/>
            <a:headEnd/>
            <a:tailEnd/>
          </a:ln>
        </p:spPr>
        <p:txBody>
          <a:bodyPr wrap="none">
            <a:spAutoFit/>
          </a:bodyPr>
          <a:lstStyle/>
          <a:p>
            <a:r>
              <a:rPr lang="en-US" sz="1800" u="sng"/>
              <a:t>X</a:t>
            </a:r>
          </a:p>
        </p:txBody>
      </p:sp>
      <p:sp>
        <p:nvSpPr>
          <p:cNvPr id="12295" name="Text Box 7"/>
          <p:cNvSpPr txBox="1">
            <a:spLocks noChangeArrowheads="1"/>
          </p:cNvSpPr>
          <p:nvPr/>
        </p:nvSpPr>
        <p:spPr bwMode="auto">
          <a:xfrm>
            <a:off x="6019800" y="5257800"/>
            <a:ext cx="336550" cy="366713"/>
          </a:xfrm>
          <a:prstGeom prst="rect">
            <a:avLst/>
          </a:prstGeom>
          <a:noFill/>
          <a:ln w="9525">
            <a:noFill/>
            <a:miter lim="800000"/>
            <a:headEnd/>
            <a:tailEnd/>
          </a:ln>
        </p:spPr>
        <p:txBody>
          <a:bodyPr>
            <a:spAutoFit/>
          </a:bodyPr>
          <a:lstStyle/>
          <a:p>
            <a:r>
              <a:rPr lang="en-US" sz="1800" u="sng"/>
              <a:t>Y</a:t>
            </a:r>
          </a:p>
        </p:txBody>
      </p:sp>
      <p:sp>
        <p:nvSpPr>
          <p:cNvPr id="12296" name="Line 8"/>
          <p:cNvSpPr>
            <a:spLocks noChangeShapeType="1"/>
          </p:cNvSpPr>
          <p:nvPr/>
        </p:nvSpPr>
        <p:spPr bwMode="auto">
          <a:xfrm>
            <a:off x="1600200" y="5410200"/>
            <a:ext cx="3810000" cy="0"/>
          </a:xfrm>
          <a:prstGeom prst="line">
            <a:avLst/>
          </a:prstGeom>
          <a:noFill/>
          <a:ln w="19050">
            <a:solidFill>
              <a:schemeClr val="tx1"/>
            </a:solidFill>
            <a:prstDash val="dash"/>
            <a:round/>
            <a:headEnd/>
            <a:tailEnd/>
          </a:ln>
        </p:spPr>
        <p:txBody>
          <a:bodyPr/>
          <a:lstStyle/>
          <a:p>
            <a:endParaRPr lang="en-US"/>
          </a:p>
        </p:txBody>
      </p:sp>
      <p:sp>
        <p:nvSpPr>
          <p:cNvPr id="12297" name="Line 9"/>
          <p:cNvSpPr>
            <a:spLocks noChangeShapeType="1"/>
          </p:cNvSpPr>
          <p:nvPr/>
        </p:nvSpPr>
        <p:spPr bwMode="auto">
          <a:xfrm>
            <a:off x="1600200" y="4572000"/>
            <a:ext cx="3810000" cy="0"/>
          </a:xfrm>
          <a:prstGeom prst="line">
            <a:avLst/>
          </a:prstGeom>
          <a:noFill/>
          <a:ln w="19050">
            <a:solidFill>
              <a:schemeClr val="tx1"/>
            </a:solidFill>
            <a:prstDash val="dash"/>
            <a:round/>
            <a:headEnd/>
            <a:tailEnd/>
          </a:ln>
        </p:spPr>
        <p:txBody>
          <a:bodyPr/>
          <a:lstStyle/>
          <a:p>
            <a:endParaRPr lang="en-US"/>
          </a:p>
        </p:txBody>
      </p:sp>
      <p:sp>
        <p:nvSpPr>
          <p:cNvPr id="12298" name="Line 10"/>
          <p:cNvSpPr>
            <a:spLocks noChangeShapeType="1"/>
          </p:cNvSpPr>
          <p:nvPr/>
        </p:nvSpPr>
        <p:spPr bwMode="auto">
          <a:xfrm>
            <a:off x="1600200" y="3733800"/>
            <a:ext cx="3810000" cy="0"/>
          </a:xfrm>
          <a:prstGeom prst="line">
            <a:avLst/>
          </a:prstGeom>
          <a:noFill/>
          <a:ln w="19050">
            <a:solidFill>
              <a:schemeClr val="tx1"/>
            </a:solidFill>
            <a:prstDash val="dash"/>
            <a:round/>
            <a:headEnd/>
            <a:tailEnd/>
          </a:ln>
        </p:spPr>
        <p:txBody>
          <a:bodyPr/>
          <a:lstStyle/>
          <a:p>
            <a:endParaRPr lang="en-US"/>
          </a:p>
        </p:txBody>
      </p:sp>
      <p:sp>
        <p:nvSpPr>
          <p:cNvPr id="12299" name="Line 11"/>
          <p:cNvSpPr>
            <a:spLocks noChangeShapeType="1"/>
          </p:cNvSpPr>
          <p:nvPr/>
        </p:nvSpPr>
        <p:spPr bwMode="auto">
          <a:xfrm>
            <a:off x="1600200" y="2895600"/>
            <a:ext cx="3810000" cy="0"/>
          </a:xfrm>
          <a:prstGeom prst="line">
            <a:avLst/>
          </a:prstGeom>
          <a:noFill/>
          <a:ln w="19050">
            <a:solidFill>
              <a:schemeClr val="tx1"/>
            </a:solidFill>
            <a:prstDash val="dash"/>
            <a:round/>
            <a:headEnd/>
            <a:tailEnd/>
          </a:ln>
        </p:spPr>
        <p:txBody>
          <a:bodyPr/>
          <a:lstStyle/>
          <a:p>
            <a:endParaRPr lang="en-US"/>
          </a:p>
        </p:txBody>
      </p:sp>
      <p:sp>
        <p:nvSpPr>
          <p:cNvPr id="12300" name="Line 12"/>
          <p:cNvSpPr>
            <a:spLocks noChangeShapeType="1"/>
          </p:cNvSpPr>
          <p:nvPr/>
        </p:nvSpPr>
        <p:spPr bwMode="auto">
          <a:xfrm>
            <a:off x="1752600" y="2209800"/>
            <a:ext cx="0" cy="3352800"/>
          </a:xfrm>
          <a:prstGeom prst="line">
            <a:avLst/>
          </a:prstGeom>
          <a:noFill/>
          <a:ln w="25400">
            <a:solidFill>
              <a:schemeClr val="tx1"/>
            </a:solidFill>
            <a:prstDash val="dash"/>
            <a:round/>
            <a:headEnd/>
            <a:tailEnd/>
          </a:ln>
        </p:spPr>
        <p:txBody>
          <a:bodyPr/>
          <a:lstStyle/>
          <a:p>
            <a:endParaRPr lang="en-US"/>
          </a:p>
        </p:txBody>
      </p:sp>
      <p:sp>
        <p:nvSpPr>
          <p:cNvPr id="12301" name="Line 13"/>
          <p:cNvSpPr>
            <a:spLocks noChangeShapeType="1"/>
          </p:cNvSpPr>
          <p:nvPr/>
        </p:nvSpPr>
        <p:spPr bwMode="auto">
          <a:xfrm>
            <a:off x="2514600" y="2209800"/>
            <a:ext cx="0" cy="3352800"/>
          </a:xfrm>
          <a:prstGeom prst="line">
            <a:avLst/>
          </a:prstGeom>
          <a:noFill/>
          <a:ln w="25400">
            <a:solidFill>
              <a:schemeClr val="tx1"/>
            </a:solidFill>
            <a:prstDash val="dash"/>
            <a:round/>
            <a:headEnd/>
            <a:tailEnd/>
          </a:ln>
        </p:spPr>
        <p:txBody>
          <a:bodyPr/>
          <a:lstStyle/>
          <a:p>
            <a:endParaRPr lang="en-US"/>
          </a:p>
        </p:txBody>
      </p:sp>
      <p:sp>
        <p:nvSpPr>
          <p:cNvPr id="12302" name="Line 14"/>
          <p:cNvSpPr>
            <a:spLocks noChangeShapeType="1"/>
          </p:cNvSpPr>
          <p:nvPr/>
        </p:nvSpPr>
        <p:spPr bwMode="auto">
          <a:xfrm>
            <a:off x="3276600" y="2209800"/>
            <a:ext cx="0" cy="3352800"/>
          </a:xfrm>
          <a:prstGeom prst="line">
            <a:avLst/>
          </a:prstGeom>
          <a:noFill/>
          <a:ln w="25400">
            <a:solidFill>
              <a:schemeClr val="tx1"/>
            </a:solidFill>
            <a:prstDash val="dash"/>
            <a:round/>
            <a:headEnd/>
            <a:tailEnd/>
          </a:ln>
        </p:spPr>
        <p:txBody>
          <a:bodyPr/>
          <a:lstStyle/>
          <a:p>
            <a:endParaRPr lang="en-US"/>
          </a:p>
        </p:txBody>
      </p:sp>
      <p:sp>
        <p:nvSpPr>
          <p:cNvPr id="12303" name="Line 15"/>
          <p:cNvSpPr>
            <a:spLocks noChangeShapeType="1"/>
          </p:cNvSpPr>
          <p:nvPr/>
        </p:nvSpPr>
        <p:spPr bwMode="auto">
          <a:xfrm>
            <a:off x="4038600" y="2209800"/>
            <a:ext cx="0" cy="3352800"/>
          </a:xfrm>
          <a:prstGeom prst="line">
            <a:avLst/>
          </a:prstGeom>
          <a:noFill/>
          <a:ln w="25400">
            <a:solidFill>
              <a:schemeClr val="tx1"/>
            </a:solidFill>
            <a:prstDash val="dash"/>
            <a:round/>
            <a:headEnd/>
            <a:tailEnd/>
          </a:ln>
        </p:spPr>
        <p:txBody>
          <a:bodyPr/>
          <a:lstStyle/>
          <a:p>
            <a:endParaRPr lang="en-US"/>
          </a:p>
        </p:txBody>
      </p:sp>
      <p:sp>
        <p:nvSpPr>
          <p:cNvPr id="12304" name="Line 16"/>
          <p:cNvSpPr>
            <a:spLocks noChangeShapeType="1"/>
          </p:cNvSpPr>
          <p:nvPr/>
        </p:nvSpPr>
        <p:spPr bwMode="auto">
          <a:xfrm>
            <a:off x="4800600" y="2209800"/>
            <a:ext cx="0" cy="3352800"/>
          </a:xfrm>
          <a:prstGeom prst="line">
            <a:avLst/>
          </a:prstGeom>
          <a:noFill/>
          <a:ln w="25400">
            <a:solidFill>
              <a:schemeClr val="tx1"/>
            </a:solidFill>
            <a:prstDash val="dash"/>
            <a:round/>
            <a:headEnd/>
            <a:tailEnd/>
          </a:ln>
        </p:spPr>
        <p:txBody>
          <a:bodyPr/>
          <a:lstStyle/>
          <a:p>
            <a:endParaRPr lang="en-US"/>
          </a:p>
        </p:txBody>
      </p:sp>
      <p:sp>
        <p:nvSpPr>
          <p:cNvPr id="12305" name="Text Box 17"/>
          <p:cNvSpPr txBox="1">
            <a:spLocks noChangeArrowheads="1"/>
          </p:cNvSpPr>
          <p:nvPr/>
        </p:nvSpPr>
        <p:spPr bwMode="auto">
          <a:xfrm>
            <a:off x="1279525" y="5165725"/>
            <a:ext cx="296863" cy="336550"/>
          </a:xfrm>
          <a:prstGeom prst="rect">
            <a:avLst/>
          </a:prstGeom>
          <a:noFill/>
          <a:ln w="9525">
            <a:noFill/>
            <a:miter lim="800000"/>
            <a:headEnd/>
            <a:tailEnd/>
          </a:ln>
        </p:spPr>
        <p:txBody>
          <a:bodyPr wrap="none">
            <a:spAutoFit/>
          </a:bodyPr>
          <a:lstStyle/>
          <a:p>
            <a:r>
              <a:rPr lang="en-US" sz="1600"/>
              <a:t>1</a:t>
            </a:r>
          </a:p>
        </p:txBody>
      </p:sp>
      <p:sp>
        <p:nvSpPr>
          <p:cNvPr id="12306" name="Text Box 18"/>
          <p:cNvSpPr txBox="1">
            <a:spLocks noChangeArrowheads="1"/>
          </p:cNvSpPr>
          <p:nvPr/>
        </p:nvSpPr>
        <p:spPr bwMode="auto">
          <a:xfrm>
            <a:off x="1143000" y="4419600"/>
            <a:ext cx="409575" cy="336550"/>
          </a:xfrm>
          <a:prstGeom prst="rect">
            <a:avLst/>
          </a:prstGeom>
          <a:noFill/>
          <a:ln w="9525">
            <a:noFill/>
            <a:miter lim="800000"/>
            <a:headEnd/>
            <a:tailEnd/>
          </a:ln>
        </p:spPr>
        <p:txBody>
          <a:bodyPr wrap="none">
            <a:spAutoFit/>
          </a:bodyPr>
          <a:lstStyle/>
          <a:p>
            <a:r>
              <a:rPr lang="en-US" sz="1600"/>
              <a:t>10</a:t>
            </a:r>
          </a:p>
        </p:txBody>
      </p:sp>
      <p:sp>
        <p:nvSpPr>
          <p:cNvPr id="12307" name="Text Box 19"/>
          <p:cNvSpPr txBox="1">
            <a:spLocks noChangeArrowheads="1"/>
          </p:cNvSpPr>
          <p:nvPr/>
        </p:nvSpPr>
        <p:spPr bwMode="auto">
          <a:xfrm>
            <a:off x="1143000" y="3581400"/>
            <a:ext cx="409575" cy="336550"/>
          </a:xfrm>
          <a:prstGeom prst="rect">
            <a:avLst/>
          </a:prstGeom>
          <a:noFill/>
          <a:ln w="9525">
            <a:noFill/>
            <a:miter lim="800000"/>
            <a:headEnd/>
            <a:tailEnd/>
          </a:ln>
        </p:spPr>
        <p:txBody>
          <a:bodyPr wrap="none">
            <a:spAutoFit/>
          </a:bodyPr>
          <a:lstStyle/>
          <a:p>
            <a:r>
              <a:rPr lang="en-US" sz="1600"/>
              <a:t>20</a:t>
            </a:r>
          </a:p>
        </p:txBody>
      </p:sp>
      <p:sp>
        <p:nvSpPr>
          <p:cNvPr id="12308" name="Text Box 20"/>
          <p:cNvSpPr txBox="1">
            <a:spLocks noChangeArrowheads="1"/>
          </p:cNvSpPr>
          <p:nvPr/>
        </p:nvSpPr>
        <p:spPr bwMode="auto">
          <a:xfrm>
            <a:off x="1143000" y="2667000"/>
            <a:ext cx="409575" cy="336550"/>
          </a:xfrm>
          <a:prstGeom prst="rect">
            <a:avLst/>
          </a:prstGeom>
          <a:noFill/>
          <a:ln w="9525">
            <a:noFill/>
            <a:miter lim="800000"/>
            <a:headEnd/>
            <a:tailEnd/>
          </a:ln>
        </p:spPr>
        <p:txBody>
          <a:bodyPr wrap="none">
            <a:spAutoFit/>
          </a:bodyPr>
          <a:lstStyle/>
          <a:p>
            <a:r>
              <a:rPr lang="en-US" sz="1600"/>
              <a:t>30</a:t>
            </a:r>
          </a:p>
        </p:txBody>
      </p:sp>
      <p:sp>
        <p:nvSpPr>
          <p:cNvPr id="12309" name="Text Box 21"/>
          <p:cNvSpPr txBox="1">
            <a:spLocks noChangeArrowheads="1"/>
          </p:cNvSpPr>
          <p:nvPr/>
        </p:nvSpPr>
        <p:spPr bwMode="auto">
          <a:xfrm>
            <a:off x="1600200" y="5715000"/>
            <a:ext cx="296863" cy="336550"/>
          </a:xfrm>
          <a:prstGeom prst="rect">
            <a:avLst/>
          </a:prstGeom>
          <a:noFill/>
          <a:ln w="9525">
            <a:noFill/>
            <a:miter lim="800000"/>
            <a:headEnd/>
            <a:tailEnd/>
          </a:ln>
        </p:spPr>
        <p:txBody>
          <a:bodyPr wrap="none">
            <a:spAutoFit/>
          </a:bodyPr>
          <a:lstStyle/>
          <a:p>
            <a:r>
              <a:rPr lang="en-US" sz="1600"/>
              <a:t>1</a:t>
            </a:r>
          </a:p>
        </p:txBody>
      </p:sp>
      <p:sp>
        <p:nvSpPr>
          <p:cNvPr id="12310" name="Text Box 22"/>
          <p:cNvSpPr txBox="1">
            <a:spLocks noChangeArrowheads="1"/>
          </p:cNvSpPr>
          <p:nvPr/>
        </p:nvSpPr>
        <p:spPr bwMode="auto">
          <a:xfrm>
            <a:off x="2362200" y="5715000"/>
            <a:ext cx="296863" cy="336550"/>
          </a:xfrm>
          <a:prstGeom prst="rect">
            <a:avLst/>
          </a:prstGeom>
          <a:noFill/>
          <a:ln w="9525">
            <a:noFill/>
            <a:miter lim="800000"/>
            <a:headEnd/>
            <a:tailEnd/>
          </a:ln>
        </p:spPr>
        <p:txBody>
          <a:bodyPr wrap="none">
            <a:spAutoFit/>
          </a:bodyPr>
          <a:lstStyle/>
          <a:p>
            <a:r>
              <a:rPr lang="en-US" sz="1600"/>
              <a:t>5</a:t>
            </a:r>
          </a:p>
        </p:txBody>
      </p:sp>
      <p:sp>
        <p:nvSpPr>
          <p:cNvPr id="12311" name="Text Box 23"/>
          <p:cNvSpPr txBox="1">
            <a:spLocks noChangeArrowheads="1"/>
          </p:cNvSpPr>
          <p:nvPr/>
        </p:nvSpPr>
        <p:spPr bwMode="auto">
          <a:xfrm>
            <a:off x="3124200" y="5715000"/>
            <a:ext cx="409575" cy="336550"/>
          </a:xfrm>
          <a:prstGeom prst="rect">
            <a:avLst/>
          </a:prstGeom>
          <a:noFill/>
          <a:ln w="9525">
            <a:noFill/>
            <a:miter lim="800000"/>
            <a:headEnd/>
            <a:tailEnd/>
          </a:ln>
        </p:spPr>
        <p:txBody>
          <a:bodyPr wrap="none">
            <a:spAutoFit/>
          </a:bodyPr>
          <a:lstStyle/>
          <a:p>
            <a:r>
              <a:rPr lang="en-US" sz="1600"/>
              <a:t>10</a:t>
            </a:r>
          </a:p>
        </p:txBody>
      </p:sp>
      <p:sp>
        <p:nvSpPr>
          <p:cNvPr id="12312" name="Text Box 24"/>
          <p:cNvSpPr txBox="1">
            <a:spLocks noChangeArrowheads="1"/>
          </p:cNvSpPr>
          <p:nvPr/>
        </p:nvSpPr>
        <p:spPr bwMode="auto">
          <a:xfrm>
            <a:off x="3886200" y="5715000"/>
            <a:ext cx="409575" cy="336550"/>
          </a:xfrm>
          <a:prstGeom prst="rect">
            <a:avLst/>
          </a:prstGeom>
          <a:noFill/>
          <a:ln w="9525">
            <a:noFill/>
            <a:miter lim="800000"/>
            <a:headEnd/>
            <a:tailEnd/>
          </a:ln>
        </p:spPr>
        <p:txBody>
          <a:bodyPr wrap="none">
            <a:spAutoFit/>
          </a:bodyPr>
          <a:lstStyle/>
          <a:p>
            <a:r>
              <a:rPr lang="en-US" sz="1600"/>
              <a:t>15</a:t>
            </a:r>
          </a:p>
        </p:txBody>
      </p:sp>
      <p:sp>
        <p:nvSpPr>
          <p:cNvPr id="12313" name="Text Box 25"/>
          <p:cNvSpPr txBox="1">
            <a:spLocks noChangeArrowheads="1"/>
          </p:cNvSpPr>
          <p:nvPr/>
        </p:nvSpPr>
        <p:spPr bwMode="auto">
          <a:xfrm>
            <a:off x="4648200" y="5715000"/>
            <a:ext cx="409575" cy="336550"/>
          </a:xfrm>
          <a:prstGeom prst="rect">
            <a:avLst/>
          </a:prstGeom>
          <a:noFill/>
          <a:ln w="9525">
            <a:noFill/>
            <a:miter lim="800000"/>
            <a:headEnd/>
            <a:tailEnd/>
          </a:ln>
        </p:spPr>
        <p:txBody>
          <a:bodyPr wrap="none">
            <a:spAutoFit/>
          </a:bodyPr>
          <a:lstStyle/>
          <a:p>
            <a:r>
              <a:rPr lang="en-US" sz="1600"/>
              <a:t>20</a:t>
            </a:r>
          </a:p>
        </p:txBody>
      </p:sp>
      <p:sp>
        <p:nvSpPr>
          <p:cNvPr id="12314" name="Oval 26"/>
          <p:cNvSpPr>
            <a:spLocks noChangeArrowheads="1"/>
          </p:cNvSpPr>
          <p:nvPr/>
        </p:nvSpPr>
        <p:spPr bwMode="auto">
          <a:xfrm>
            <a:off x="1981200" y="32004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2315" name="Oval 27"/>
          <p:cNvSpPr>
            <a:spLocks noChangeArrowheads="1"/>
          </p:cNvSpPr>
          <p:nvPr/>
        </p:nvSpPr>
        <p:spPr bwMode="auto">
          <a:xfrm>
            <a:off x="2743200" y="40386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2316" name="Oval 28"/>
          <p:cNvSpPr>
            <a:spLocks noChangeArrowheads="1"/>
          </p:cNvSpPr>
          <p:nvPr/>
        </p:nvSpPr>
        <p:spPr bwMode="auto">
          <a:xfrm>
            <a:off x="3505200" y="48768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2317" name="Oval 29"/>
          <p:cNvSpPr>
            <a:spLocks noChangeArrowheads="1"/>
          </p:cNvSpPr>
          <p:nvPr/>
        </p:nvSpPr>
        <p:spPr bwMode="auto">
          <a:xfrm>
            <a:off x="4267200" y="32004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2318" name="Text Box 30"/>
          <p:cNvSpPr txBox="1">
            <a:spLocks noChangeArrowheads="1"/>
          </p:cNvSpPr>
          <p:nvPr/>
        </p:nvSpPr>
        <p:spPr bwMode="auto">
          <a:xfrm>
            <a:off x="6553200" y="3352800"/>
            <a:ext cx="2438400" cy="1190625"/>
          </a:xfrm>
          <a:prstGeom prst="rect">
            <a:avLst/>
          </a:prstGeom>
          <a:solidFill>
            <a:srgbClr val="FFFF00"/>
          </a:solidFill>
          <a:ln w="9525">
            <a:noFill/>
            <a:miter lim="800000"/>
            <a:headEnd/>
            <a:tailEnd/>
          </a:ln>
        </p:spPr>
        <p:txBody>
          <a:bodyPr>
            <a:spAutoFit/>
          </a:bodyPr>
          <a:lstStyle/>
          <a:p>
            <a:r>
              <a:rPr lang="en-US" sz="1800"/>
              <a:t>We have covered everyone of the</a:t>
            </a:r>
            <a:r>
              <a:rPr lang="en-US" sz="1800" u="sng"/>
              <a:t> 5</a:t>
            </a:r>
            <a:r>
              <a:rPr lang="en-US" sz="1800"/>
              <a:t> equivalence classes for input X.</a:t>
            </a:r>
          </a:p>
        </p:txBody>
      </p:sp>
      <p:sp>
        <p:nvSpPr>
          <p:cNvPr id="12319" name="Text Box 32"/>
          <p:cNvSpPr txBox="1">
            <a:spLocks noChangeArrowheads="1"/>
          </p:cNvSpPr>
          <p:nvPr/>
        </p:nvSpPr>
        <p:spPr bwMode="auto">
          <a:xfrm>
            <a:off x="1600200" y="6216650"/>
            <a:ext cx="3657600" cy="641350"/>
          </a:xfrm>
          <a:prstGeom prst="rect">
            <a:avLst/>
          </a:prstGeom>
          <a:solidFill>
            <a:srgbClr val="FFFF00"/>
          </a:solidFill>
          <a:ln w="9525">
            <a:noFill/>
            <a:miter lim="800000"/>
            <a:headEnd/>
            <a:tailEnd/>
          </a:ln>
        </p:spPr>
        <p:txBody>
          <a:bodyPr>
            <a:spAutoFit/>
          </a:bodyPr>
          <a:lstStyle/>
          <a:p>
            <a:r>
              <a:rPr lang="en-US" sz="1800"/>
              <a:t>We have covered each of the </a:t>
            </a:r>
            <a:r>
              <a:rPr lang="en-US" sz="1800" u="sng"/>
              <a:t>6 </a:t>
            </a:r>
            <a:r>
              <a:rPr lang="en-US" sz="1800"/>
              <a:t>equivalence classes for input Y. </a:t>
            </a:r>
            <a:endParaRPr lang="en-US" sz="1800" b="0"/>
          </a:p>
        </p:txBody>
      </p:sp>
      <p:sp>
        <p:nvSpPr>
          <p:cNvPr id="12320" name="Oval 36"/>
          <p:cNvSpPr>
            <a:spLocks noChangeArrowheads="1"/>
          </p:cNvSpPr>
          <p:nvPr/>
        </p:nvSpPr>
        <p:spPr bwMode="auto">
          <a:xfrm>
            <a:off x="1524000" y="5334000"/>
            <a:ext cx="228600" cy="228600"/>
          </a:xfrm>
          <a:prstGeom prst="ellipse">
            <a:avLst/>
          </a:prstGeom>
          <a:solidFill>
            <a:srgbClr val="FF00FF"/>
          </a:solidFill>
          <a:ln w="9525">
            <a:solidFill>
              <a:schemeClr val="tx1"/>
            </a:solidFill>
            <a:round/>
            <a:headEnd/>
            <a:tailEnd/>
          </a:ln>
        </p:spPr>
        <p:txBody>
          <a:bodyPr wrap="none" anchor="ctr"/>
          <a:lstStyle/>
          <a:p>
            <a:endParaRPr lang="en-US"/>
          </a:p>
        </p:txBody>
      </p:sp>
      <p:sp>
        <p:nvSpPr>
          <p:cNvPr id="12321" name="Oval 37"/>
          <p:cNvSpPr>
            <a:spLocks noChangeArrowheads="1"/>
          </p:cNvSpPr>
          <p:nvPr/>
        </p:nvSpPr>
        <p:spPr bwMode="auto">
          <a:xfrm>
            <a:off x="4953000" y="2438400"/>
            <a:ext cx="228600" cy="228600"/>
          </a:xfrm>
          <a:prstGeom prst="ellipse">
            <a:avLst/>
          </a:prstGeom>
          <a:solidFill>
            <a:srgbClr val="FF00FF"/>
          </a:solidFill>
          <a:ln w="9525">
            <a:solidFill>
              <a:schemeClr val="tx1"/>
            </a:solidFill>
            <a:round/>
            <a:headEnd/>
            <a:tailEnd/>
          </a:ln>
        </p:spPr>
        <p:txBody>
          <a:bodyPr wrap="none" anchor="ctr"/>
          <a:lstStyle/>
          <a:p>
            <a:endParaRPr lang="en-US"/>
          </a:p>
        </p:txBody>
      </p:sp>
      <p:sp>
        <p:nvSpPr>
          <p:cNvPr id="12322" name="Line 38"/>
          <p:cNvSpPr>
            <a:spLocks noChangeShapeType="1"/>
          </p:cNvSpPr>
          <p:nvPr/>
        </p:nvSpPr>
        <p:spPr bwMode="auto">
          <a:xfrm>
            <a:off x="6477000" y="2590800"/>
            <a:ext cx="0" cy="2971800"/>
          </a:xfrm>
          <a:prstGeom prst="line">
            <a:avLst/>
          </a:prstGeom>
          <a:noFill/>
          <a:ln w="31750">
            <a:solidFill>
              <a:schemeClr val="tx1"/>
            </a:solidFill>
            <a:prstDash val="dash"/>
            <a:round/>
            <a:headEnd type="triangle" w="med" len="med"/>
            <a:tailEnd type="triangle" w="med" len="med"/>
          </a:ln>
        </p:spPr>
        <p:txBody>
          <a:bodyPr/>
          <a:lstStyle/>
          <a:p>
            <a:endParaRPr lang="en-US"/>
          </a:p>
        </p:txBody>
      </p:sp>
      <p:sp>
        <p:nvSpPr>
          <p:cNvPr id="12323" name="Line 39"/>
          <p:cNvSpPr>
            <a:spLocks noChangeShapeType="1"/>
          </p:cNvSpPr>
          <p:nvPr/>
        </p:nvSpPr>
        <p:spPr bwMode="auto">
          <a:xfrm>
            <a:off x="1524000" y="6096000"/>
            <a:ext cx="3886200" cy="0"/>
          </a:xfrm>
          <a:prstGeom prst="line">
            <a:avLst/>
          </a:prstGeom>
          <a:noFill/>
          <a:ln w="31750">
            <a:solidFill>
              <a:schemeClr val="tx1"/>
            </a:solidFill>
            <a:prstDash val="dash"/>
            <a:round/>
            <a:headEnd type="triangle" w="med" len="med"/>
            <a:tailEnd type="triangle" w="med" len="med"/>
          </a:ln>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868362"/>
          </a:xfrm>
        </p:spPr>
        <p:txBody>
          <a:bodyPr/>
          <a:lstStyle/>
          <a:p>
            <a:pPr eaLnBrk="1" hangingPunct="1"/>
            <a:r>
              <a:rPr lang="en-US" sz="3600" b="1" u="sng" smtClean="0"/>
              <a:t>Strong Robust</a:t>
            </a:r>
            <a:r>
              <a:rPr lang="en-US" sz="3600" b="1" smtClean="0"/>
              <a:t> Equivalence testing</a:t>
            </a:r>
          </a:p>
        </p:txBody>
      </p:sp>
      <p:sp>
        <p:nvSpPr>
          <p:cNvPr id="13315" name="Rectangle 3"/>
          <p:cNvSpPr>
            <a:spLocks noGrp="1" noChangeArrowheads="1"/>
          </p:cNvSpPr>
          <p:nvPr>
            <p:ph type="body" idx="1"/>
          </p:nvPr>
        </p:nvSpPr>
        <p:spPr>
          <a:xfrm>
            <a:off x="457200" y="1905000"/>
            <a:ext cx="8229600" cy="3276600"/>
          </a:xfrm>
        </p:spPr>
        <p:txBody>
          <a:bodyPr/>
          <a:lstStyle/>
          <a:p>
            <a:pPr eaLnBrk="1" hangingPunct="1"/>
            <a:r>
              <a:rPr lang="en-US" sz="2800" b="1" smtClean="0"/>
              <a:t>Does not assume “single fault” - - - assumes </a:t>
            </a:r>
            <a:r>
              <a:rPr lang="en-US" sz="2800" b="1" u="sng" smtClean="0"/>
              <a:t>dependency </a:t>
            </a:r>
            <a:r>
              <a:rPr lang="en-US" sz="2800" b="1" smtClean="0"/>
              <a:t>of input variables</a:t>
            </a:r>
          </a:p>
          <a:p>
            <a:pPr eaLnBrk="1" hangingPunct="1">
              <a:buFontTx/>
              <a:buNone/>
            </a:pPr>
            <a:endParaRPr lang="en-US" sz="2800" b="1" smtClean="0"/>
          </a:p>
          <a:p>
            <a:pPr eaLnBrk="1" hangingPunct="1"/>
            <a:r>
              <a:rPr lang="en-US" sz="2800" b="1" smtClean="0"/>
              <a:t>“Strong robust” is similar to “strong normal” equivalence test except that the </a:t>
            </a:r>
            <a:r>
              <a:rPr lang="en-US" sz="2800" b="1" u="sng" smtClean="0"/>
              <a:t>invalid</a:t>
            </a:r>
            <a:r>
              <a:rPr lang="en-US" sz="2800" b="1" smtClean="0"/>
              <a:t> input variables are now considered.</a:t>
            </a:r>
          </a:p>
          <a:p>
            <a:pPr eaLnBrk="1" hangingPunct="1">
              <a:buFontTx/>
              <a:buNone/>
            </a:pPr>
            <a:endParaRPr lang="en-US" sz="2800" b="1"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4400" y="3200400"/>
            <a:ext cx="7119642" cy="3657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1" y="0"/>
            <a:ext cx="9143999" cy="52322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Strong robust Equivalence Class Testing</a:t>
            </a:r>
            <a:endParaRPr lang="en-US" sz="2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0" y="685800"/>
            <a:ext cx="9143999" cy="2215991"/>
          </a:xfrm>
          <a:prstGeom prst="rect">
            <a:avLst/>
          </a:prstGeom>
        </p:spPr>
        <p:txBody>
          <a:bodyPr wrap="square">
            <a:spAutoFit/>
          </a:bodyPr>
          <a:lstStyle/>
          <a:p>
            <a:pPr marL="285750" indent="-285750" algn="just">
              <a:spcBef>
                <a:spcPts val="1200"/>
              </a:spcBef>
              <a:buFont typeface="Arial" pitchFamily="34" charset="0"/>
              <a:buChar char="•"/>
            </a:pPr>
            <a:r>
              <a:rPr lang="en-US" b="1" dirty="0">
                <a:latin typeface="Arial" pitchFamily="34" charset="0"/>
                <a:cs typeface="Arial" pitchFamily="34" charset="0"/>
              </a:rPr>
              <a:t>As </a:t>
            </a:r>
            <a:r>
              <a:rPr lang="en-US" b="1" dirty="0" smtClean="0">
                <a:latin typeface="Arial" pitchFamily="34" charset="0"/>
                <a:cs typeface="Arial" pitchFamily="34" charset="0"/>
              </a:rPr>
              <a:t>usual, </a:t>
            </a:r>
            <a:r>
              <a:rPr lang="en-US" b="1" dirty="0">
                <a:latin typeface="Arial" pitchFamily="34" charset="0"/>
                <a:cs typeface="Arial" pitchFamily="34" charset="0"/>
              </a:rPr>
              <a:t>the </a:t>
            </a:r>
            <a:r>
              <a:rPr lang="en-US" b="1" dirty="0" smtClean="0">
                <a:latin typeface="Arial" pitchFamily="34" charset="0"/>
                <a:cs typeface="Arial" pitchFamily="34" charset="0"/>
              </a:rPr>
              <a:t>word </a:t>
            </a:r>
            <a:r>
              <a:rPr lang="en-US" b="1" dirty="0" smtClean="0">
                <a:solidFill>
                  <a:srgbClr val="FF0000"/>
                </a:solidFill>
                <a:latin typeface="Arial" pitchFamily="34" charset="0"/>
                <a:cs typeface="Arial" pitchFamily="34" charset="0"/>
              </a:rPr>
              <a:t>robust</a:t>
            </a:r>
            <a:r>
              <a:rPr lang="en-US" b="1" dirty="0" smtClean="0">
                <a:latin typeface="Arial" pitchFamily="34" charset="0"/>
                <a:cs typeface="Arial" pitchFamily="34" charset="0"/>
              </a:rPr>
              <a:t> </a:t>
            </a:r>
            <a:r>
              <a:rPr lang="en-US" b="1" dirty="0">
                <a:latin typeface="Arial" pitchFamily="34" charset="0"/>
                <a:cs typeface="Arial" pitchFamily="34" charset="0"/>
              </a:rPr>
              <a:t>part comes from consideration of </a:t>
            </a:r>
            <a:r>
              <a:rPr lang="en-US" b="1" dirty="0">
                <a:solidFill>
                  <a:srgbClr val="FF0000"/>
                </a:solidFill>
                <a:latin typeface="Arial" pitchFamily="34" charset="0"/>
                <a:cs typeface="Arial" pitchFamily="34" charset="0"/>
              </a:rPr>
              <a:t>invalid </a:t>
            </a:r>
            <a:r>
              <a:rPr lang="en-US" b="1" dirty="0" smtClean="0">
                <a:solidFill>
                  <a:srgbClr val="FF0000"/>
                </a:solidFill>
                <a:latin typeface="Arial" pitchFamily="34" charset="0"/>
                <a:cs typeface="Arial" pitchFamily="34" charset="0"/>
              </a:rPr>
              <a:t>values.</a:t>
            </a:r>
          </a:p>
          <a:p>
            <a:pPr marL="285750" indent="-285750" algn="just">
              <a:spcBef>
                <a:spcPts val="1200"/>
              </a:spcBef>
              <a:buFont typeface="Arial" pitchFamily="34" charset="0"/>
              <a:buChar char="•"/>
            </a:pPr>
            <a:r>
              <a:rPr lang="en-US" b="1" dirty="0" smtClean="0">
                <a:latin typeface="Arial" pitchFamily="34" charset="0"/>
                <a:cs typeface="Arial" pitchFamily="34" charset="0"/>
              </a:rPr>
              <a:t>The </a:t>
            </a:r>
            <a:r>
              <a:rPr lang="en-US" b="1" dirty="0">
                <a:solidFill>
                  <a:srgbClr val="FF0000"/>
                </a:solidFill>
                <a:latin typeface="Arial" pitchFamily="34" charset="0"/>
                <a:cs typeface="Arial" pitchFamily="34" charset="0"/>
              </a:rPr>
              <a:t>strong</a:t>
            </a:r>
            <a:r>
              <a:rPr lang="en-US" b="1" dirty="0">
                <a:latin typeface="Arial" pitchFamily="34" charset="0"/>
                <a:cs typeface="Arial" pitchFamily="34" charset="0"/>
              </a:rPr>
              <a:t> part refers to </a:t>
            </a:r>
            <a:r>
              <a:rPr lang="en-US" b="1" dirty="0" smtClean="0">
                <a:latin typeface="Arial" pitchFamily="34" charset="0"/>
                <a:cs typeface="Arial" pitchFamily="34" charset="0"/>
              </a:rPr>
              <a:t>the </a:t>
            </a:r>
            <a:r>
              <a:rPr lang="en-US" b="1" dirty="0">
                <a:solidFill>
                  <a:srgbClr val="FF0000"/>
                </a:solidFill>
                <a:latin typeface="Arial" pitchFamily="34" charset="0"/>
                <a:cs typeface="Arial" pitchFamily="34" charset="0"/>
              </a:rPr>
              <a:t>multiple fault assumption</a:t>
            </a:r>
            <a:r>
              <a:rPr lang="en-US" b="1" dirty="0">
                <a:latin typeface="Arial" pitchFamily="34" charset="0"/>
                <a:cs typeface="Arial" pitchFamily="34" charset="0"/>
              </a:rPr>
              <a:t>. </a:t>
            </a:r>
            <a:endParaRPr lang="en-US" b="1" dirty="0" smtClean="0">
              <a:latin typeface="Arial" pitchFamily="34" charset="0"/>
              <a:cs typeface="Arial" pitchFamily="34" charset="0"/>
            </a:endParaRPr>
          </a:p>
          <a:p>
            <a:pPr marL="285750" indent="-285750" algn="just">
              <a:spcBef>
                <a:spcPts val="1200"/>
              </a:spcBef>
              <a:buFont typeface="Arial" pitchFamily="34" charset="0"/>
              <a:buChar char="•"/>
            </a:pPr>
            <a:r>
              <a:rPr lang="en-US" b="1" dirty="0" smtClean="0">
                <a:latin typeface="Arial" pitchFamily="34" charset="0"/>
                <a:cs typeface="Arial" pitchFamily="34" charset="0"/>
              </a:rPr>
              <a:t>We </a:t>
            </a:r>
            <a:r>
              <a:rPr lang="en-US" b="1" dirty="0">
                <a:latin typeface="Arial" pitchFamily="34" charset="0"/>
                <a:cs typeface="Arial" pitchFamily="34" charset="0"/>
              </a:rPr>
              <a:t>obtain test cases from </a:t>
            </a:r>
            <a:r>
              <a:rPr lang="en-US" b="1" dirty="0">
                <a:solidFill>
                  <a:srgbClr val="FF0000"/>
                </a:solidFill>
                <a:latin typeface="Arial" pitchFamily="34" charset="0"/>
                <a:cs typeface="Arial" pitchFamily="34" charset="0"/>
              </a:rPr>
              <a:t>each element of the Cartesian product</a:t>
            </a:r>
            <a:r>
              <a:rPr lang="en-US" b="1" dirty="0">
                <a:latin typeface="Arial" pitchFamily="34" charset="0"/>
                <a:cs typeface="Arial" pitchFamily="34" charset="0"/>
              </a:rPr>
              <a:t> </a:t>
            </a:r>
            <a:r>
              <a:rPr lang="en-US" b="1" dirty="0" smtClean="0">
                <a:latin typeface="Arial" pitchFamily="34" charset="0"/>
                <a:cs typeface="Arial" pitchFamily="34" charset="0"/>
              </a:rPr>
              <a:t>in </a:t>
            </a:r>
            <a:r>
              <a:rPr lang="en-US" b="1" dirty="0" smtClean="0">
                <a:solidFill>
                  <a:srgbClr val="FF0000"/>
                </a:solidFill>
                <a:latin typeface="Arial" pitchFamily="34" charset="0"/>
                <a:cs typeface="Arial" pitchFamily="34" charset="0"/>
              </a:rPr>
              <a:t>all </a:t>
            </a:r>
            <a:r>
              <a:rPr lang="en-US" b="1" dirty="0">
                <a:solidFill>
                  <a:srgbClr val="FF0000"/>
                </a:solidFill>
                <a:latin typeface="Arial" pitchFamily="34" charset="0"/>
                <a:cs typeface="Arial" pitchFamily="34" charset="0"/>
              </a:rPr>
              <a:t>the equivalence classes</a:t>
            </a:r>
            <a:r>
              <a:rPr lang="en-US" b="1" dirty="0">
                <a:latin typeface="Arial" pitchFamily="34" charset="0"/>
                <a:cs typeface="Arial" pitchFamily="34" charset="0"/>
              </a:rPr>
              <a:t>, </a:t>
            </a:r>
            <a:endParaRPr lang="en-US" b="1" dirty="0" smtClean="0">
              <a:latin typeface="Arial" pitchFamily="34" charset="0"/>
              <a:cs typeface="Arial" pitchFamily="34" charset="0"/>
            </a:endParaRPr>
          </a:p>
          <a:p>
            <a:pPr marL="285750" indent="-285750" algn="just">
              <a:spcBef>
                <a:spcPts val="1200"/>
              </a:spcBef>
              <a:buFont typeface="Arial" pitchFamily="34" charset="0"/>
              <a:buChar char="•"/>
            </a:pPr>
            <a:r>
              <a:rPr lang="en-US" b="1" dirty="0" smtClean="0">
                <a:latin typeface="Arial" pitchFamily="34" charset="0"/>
                <a:cs typeface="Arial" pitchFamily="34" charset="0"/>
              </a:rPr>
              <a:t>Both </a:t>
            </a:r>
            <a:r>
              <a:rPr lang="en-US" b="1" dirty="0">
                <a:latin typeface="Arial" pitchFamily="34" charset="0"/>
                <a:cs typeface="Arial" pitchFamily="34" charset="0"/>
              </a:rPr>
              <a:t>valid and invalid, as shown in Figure  </a:t>
            </a:r>
            <a:r>
              <a:rPr lang="en-US" b="1" dirty="0" smtClean="0">
                <a:latin typeface="Arial" pitchFamily="34" charset="0"/>
                <a:cs typeface="Arial" pitchFamily="34" charset="0"/>
              </a:rPr>
              <a:t>below., which </a:t>
            </a:r>
            <a:r>
              <a:rPr lang="en-US" b="1" dirty="0" smtClean="0">
                <a:solidFill>
                  <a:srgbClr val="FF0000"/>
                </a:solidFill>
                <a:latin typeface="Arial" pitchFamily="34" charset="0"/>
                <a:cs typeface="Arial" pitchFamily="34" charset="0"/>
              </a:rPr>
              <a:t>consists</a:t>
            </a:r>
            <a:r>
              <a:rPr lang="en-US" b="1" dirty="0" smtClean="0">
                <a:latin typeface="Arial" pitchFamily="34" charset="0"/>
                <a:cs typeface="Arial" pitchFamily="34" charset="0"/>
              </a:rPr>
              <a:t> of </a:t>
            </a:r>
            <a:r>
              <a:rPr lang="en-US" b="1" dirty="0" smtClean="0">
                <a:solidFill>
                  <a:srgbClr val="FF0000"/>
                </a:solidFill>
                <a:latin typeface="Arial" pitchFamily="34" charset="0"/>
                <a:cs typeface="Arial" pitchFamily="34" charset="0"/>
              </a:rPr>
              <a:t>most </a:t>
            </a:r>
            <a:r>
              <a:rPr lang="en-US" b="1" smtClean="0">
                <a:solidFill>
                  <a:srgbClr val="FF0000"/>
                </a:solidFill>
                <a:latin typeface="Arial" pitchFamily="34" charset="0"/>
                <a:cs typeface="Arial" pitchFamily="34" charset="0"/>
              </a:rPr>
              <a:t>redundant test cases</a:t>
            </a:r>
            <a:r>
              <a:rPr lang="en-US" b="1" dirty="0" smtClean="0">
                <a:latin typeface="Arial" pitchFamily="34" charset="0"/>
                <a:cs typeface="Arial" pitchFamily="34" charset="0"/>
              </a:rPr>
              <a:t>.</a:t>
            </a:r>
            <a:endParaRPr lang="en-US" b="1" dirty="0">
              <a:latin typeface="Arial" pitchFamily="34" charset="0"/>
              <a:cs typeface="Arial" pitchFamily="34" charset="0"/>
            </a:endParaRPr>
          </a:p>
        </p:txBody>
      </p:sp>
    </p:spTree>
    <p:extLst>
      <p:ext uri="{BB962C8B-B14F-4D97-AF65-F5344CB8AC3E}">
        <p14:creationId xmlns:p14="http://schemas.microsoft.com/office/powerpoint/2010/main" xmlns="" val="144121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05901"/>
            <a:ext cx="9144000" cy="66461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36927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715962"/>
          </a:xfrm>
        </p:spPr>
        <p:txBody>
          <a:bodyPr/>
          <a:lstStyle/>
          <a:p>
            <a:pPr eaLnBrk="1" hangingPunct="1"/>
            <a:r>
              <a:rPr lang="en-US" sz="2800" b="1" smtClean="0"/>
              <a:t>Example of : </a:t>
            </a:r>
            <a:r>
              <a:rPr lang="en-US" sz="2800" b="1" u="sng" smtClean="0"/>
              <a:t>Strong Robust </a:t>
            </a:r>
            <a:r>
              <a:rPr lang="en-US" sz="2800" b="1" smtClean="0"/>
              <a:t>Equivalence testing</a:t>
            </a:r>
          </a:p>
        </p:txBody>
      </p:sp>
      <p:sp>
        <p:nvSpPr>
          <p:cNvPr id="14339" name="Text Box 3"/>
          <p:cNvSpPr txBox="1">
            <a:spLocks noChangeArrowheads="1"/>
          </p:cNvSpPr>
          <p:nvPr/>
        </p:nvSpPr>
        <p:spPr bwMode="auto">
          <a:xfrm>
            <a:off x="0" y="1143000"/>
            <a:ext cx="8915400" cy="671513"/>
          </a:xfrm>
          <a:prstGeom prst="rect">
            <a:avLst/>
          </a:prstGeom>
          <a:solidFill>
            <a:srgbClr val="CCFFCC"/>
          </a:solidFill>
          <a:ln w="9525">
            <a:noFill/>
            <a:miter lim="800000"/>
            <a:headEnd/>
            <a:tailEnd/>
          </a:ln>
        </p:spPr>
        <p:txBody>
          <a:bodyPr wrap="none">
            <a:spAutoFit/>
          </a:bodyPr>
          <a:lstStyle/>
          <a:p>
            <a:r>
              <a:rPr lang="en-US" sz="1800"/>
              <a:t>Assume the equivalence partitioning of input X is:  1 to 10; 11 to 20, 21 to 30</a:t>
            </a:r>
          </a:p>
          <a:p>
            <a:r>
              <a:rPr lang="en-US" sz="1800"/>
              <a:t>and the equivalence partitioning of input Y is: 1 to 5; 6 to 10; 11;15; and 16 to 20</a:t>
            </a:r>
            <a:r>
              <a:rPr lang="en-US" sz="2000"/>
              <a:t> </a:t>
            </a:r>
          </a:p>
        </p:txBody>
      </p:sp>
      <p:sp>
        <p:nvSpPr>
          <p:cNvPr id="14340" name="Line 4"/>
          <p:cNvSpPr>
            <a:spLocks noChangeShapeType="1"/>
          </p:cNvSpPr>
          <p:nvPr/>
        </p:nvSpPr>
        <p:spPr bwMode="auto">
          <a:xfrm flipV="1">
            <a:off x="1600200" y="2209800"/>
            <a:ext cx="0" cy="3352800"/>
          </a:xfrm>
          <a:prstGeom prst="line">
            <a:avLst/>
          </a:prstGeom>
          <a:noFill/>
          <a:ln w="28575">
            <a:solidFill>
              <a:schemeClr val="tx1"/>
            </a:solidFill>
            <a:round/>
            <a:headEnd/>
            <a:tailEnd type="triangle" w="med" len="med"/>
          </a:ln>
        </p:spPr>
        <p:txBody>
          <a:bodyPr/>
          <a:lstStyle/>
          <a:p>
            <a:endParaRPr lang="en-US"/>
          </a:p>
        </p:txBody>
      </p:sp>
      <p:sp>
        <p:nvSpPr>
          <p:cNvPr id="14341" name="Line 5"/>
          <p:cNvSpPr>
            <a:spLocks noChangeShapeType="1"/>
          </p:cNvSpPr>
          <p:nvPr/>
        </p:nvSpPr>
        <p:spPr bwMode="auto">
          <a:xfrm flipV="1">
            <a:off x="1600200" y="5562600"/>
            <a:ext cx="4419600" cy="0"/>
          </a:xfrm>
          <a:prstGeom prst="line">
            <a:avLst/>
          </a:prstGeom>
          <a:noFill/>
          <a:ln w="28575">
            <a:solidFill>
              <a:schemeClr val="tx1"/>
            </a:solidFill>
            <a:round/>
            <a:headEnd/>
            <a:tailEnd type="triangle" w="med" len="med"/>
          </a:ln>
        </p:spPr>
        <p:txBody>
          <a:bodyPr/>
          <a:lstStyle/>
          <a:p>
            <a:endParaRPr lang="en-US"/>
          </a:p>
        </p:txBody>
      </p:sp>
      <p:sp>
        <p:nvSpPr>
          <p:cNvPr id="14342" name="Text Box 6"/>
          <p:cNvSpPr txBox="1">
            <a:spLocks noChangeArrowheads="1"/>
          </p:cNvSpPr>
          <p:nvPr/>
        </p:nvSpPr>
        <p:spPr bwMode="auto">
          <a:xfrm>
            <a:off x="1295400" y="2057400"/>
            <a:ext cx="336550" cy="366713"/>
          </a:xfrm>
          <a:prstGeom prst="rect">
            <a:avLst/>
          </a:prstGeom>
          <a:noFill/>
          <a:ln w="9525">
            <a:noFill/>
            <a:miter lim="800000"/>
            <a:headEnd/>
            <a:tailEnd/>
          </a:ln>
        </p:spPr>
        <p:txBody>
          <a:bodyPr wrap="none">
            <a:spAutoFit/>
          </a:bodyPr>
          <a:lstStyle/>
          <a:p>
            <a:r>
              <a:rPr lang="en-US" sz="1800" u="sng"/>
              <a:t>X</a:t>
            </a:r>
          </a:p>
        </p:txBody>
      </p:sp>
      <p:sp>
        <p:nvSpPr>
          <p:cNvPr id="14343" name="Text Box 7"/>
          <p:cNvSpPr txBox="1">
            <a:spLocks noChangeArrowheads="1"/>
          </p:cNvSpPr>
          <p:nvPr/>
        </p:nvSpPr>
        <p:spPr bwMode="auto">
          <a:xfrm>
            <a:off x="6019800" y="5257800"/>
            <a:ext cx="336550" cy="366713"/>
          </a:xfrm>
          <a:prstGeom prst="rect">
            <a:avLst/>
          </a:prstGeom>
          <a:noFill/>
          <a:ln w="9525">
            <a:noFill/>
            <a:miter lim="800000"/>
            <a:headEnd/>
            <a:tailEnd/>
          </a:ln>
        </p:spPr>
        <p:txBody>
          <a:bodyPr>
            <a:spAutoFit/>
          </a:bodyPr>
          <a:lstStyle/>
          <a:p>
            <a:r>
              <a:rPr lang="en-US" sz="1800" u="sng"/>
              <a:t>Y</a:t>
            </a:r>
          </a:p>
        </p:txBody>
      </p:sp>
      <p:sp>
        <p:nvSpPr>
          <p:cNvPr id="14344" name="Line 8"/>
          <p:cNvSpPr>
            <a:spLocks noChangeShapeType="1"/>
          </p:cNvSpPr>
          <p:nvPr/>
        </p:nvSpPr>
        <p:spPr bwMode="auto">
          <a:xfrm>
            <a:off x="1600200" y="5410200"/>
            <a:ext cx="3810000" cy="0"/>
          </a:xfrm>
          <a:prstGeom prst="line">
            <a:avLst/>
          </a:prstGeom>
          <a:noFill/>
          <a:ln w="19050">
            <a:solidFill>
              <a:schemeClr val="tx1"/>
            </a:solidFill>
            <a:prstDash val="dash"/>
            <a:round/>
            <a:headEnd/>
            <a:tailEnd/>
          </a:ln>
        </p:spPr>
        <p:txBody>
          <a:bodyPr/>
          <a:lstStyle/>
          <a:p>
            <a:endParaRPr lang="en-US"/>
          </a:p>
        </p:txBody>
      </p:sp>
      <p:sp>
        <p:nvSpPr>
          <p:cNvPr id="14345" name="Line 9"/>
          <p:cNvSpPr>
            <a:spLocks noChangeShapeType="1"/>
          </p:cNvSpPr>
          <p:nvPr/>
        </p:nvSpPr>
        <p:spPr bwMode="auto">
          <a:xfrm>
            <a:off x="1600200" y="4572000"/>
            <a:ext cx="3810000" cy="0"/>
          </a:xfrm>
          <a:prstGeom prst="line">
            <a:avLst/>
          </a:prstGeom>
          <a:noFill/>
          <a:ln w="19050">
            <a:solidFill>
              <a:schemeClr val="tx1"/>
            </a:solidFill>
            <a:prstDash val="dash"/>
            <a:round/>
            <a:headEnd/>
            <a:tailEnd/>
          </a:ln>
        </p:spPr>
        <p:txBody>
          <a:bodyPr/>
          <a:lstStyle/>
          <a:p>
            <a:endParaRPr lang="en-US"/>
          </a:p>
        </p:txBody>
      </p:sp>
      <p:sp>
        <p:nvSpPr>
          <p:cNvPr id="14346" name="Line 10"/>
          <p:cNvSpPr>
            <a:spLocks noChangeShapeType="1"/>
          </p:cNvSpPr>
          <p:nvPr/>
        </p:nvSpPr>
        <p:spPr bwMode="auto">
          <a:xfrm>
            <a:off x="1600200" y="3733800"/>
            <a:ext cx="3810000" cy="0"/>
          </a:xfrm>
          <a:prstGeom prst="line">
            <a:avLst/>
          </a:prstGeom>
          <a:noFill/>
          <a:ln w="19050">
            <a:solidFill>
              <a:schemeClr val="tx1"/>
            </a:solidFill>
            <a:prstDash val="dash"/>
            <a:round/>
            <a:headEnd/>
            <a:tailEnd/>
          </a:ln>
        </p:spPr>
        <p:txBody>
          <a:bodyPr/>
          <a:lstStyle/>
          <a:p>
            <a:endParaRPr lang="en-US"/>
          </a:p>
        </p:txBody>
      </p:sp>
      <p:sp>
        <p:nvSpPr>
          <p:cNvPr id="14347" name="Line 11"/>
          <p:cNvSpPr>
            <a:spLocks noChangeShapeType="1"/>
          </p:cNvSpPr>
          <p:nvPr/>
        </p:nvSpPr>
        <p:spPr bwMode="auto">
          <a:xfrm>
            <a:off x="1600200" y="2895600"/>
            <a:ext cx="3810000" cy="0"/>
          </a:xfrm>
          <a:prstGeom prst="line">
            <a:avLst/>
          </a:prstGeom>
          <a:noFill/>
          <a:ln w="19050">
            <a:solidFill>
              <a:schemeClr val="tx1"/>
            </a:solidFill>
            <a:prstDash val="dash"/>
            <a:round/>
            <a:headEnd/>
            <a:tailEnd/>
          </a:ln>
        </p:spPr>
        <p:txBody>
          <a:bodyPr/>
          <a:lstStyle/>
          <a:p>
            <a:endParaRPr lang="en-US"/>
          </a:p>
        </p:txBody>
      </p:sp>
      <p:sp>
        <p:nvSpPr>
          <p:cNvPr id="14348" name="Line 12"/>
          <p:cNvSpPr>
            <a:spLocks noChangeShapeType="1"/>
          </p:cNvSpPr>
          <p:nvPr/>
        </p:nvSpPr>
        <p:spPr bwMode="auto">
          <a:xfrm>
            <a:off x="1752600" y="2209800"/>
            <a:ext cx="0" cy="3352800"/>
          </a:xfrm>
          <a:prstGeom prst="line">
            <a:avLst/>
          </a:prstGeom>
          <a:noFill/>
          <a:ln w="25400">
            <a:solidFill>
              <a:schemeClr val="tx1"/>
            </a:solidFill>
            <a:prstDash val="dash"/>
            <a:round/>
            <a:headEnd/>
            <a:tailEnd/>
          </a:ln>
        </p:spPr>
        <p:txBody>
          <a:bodyPr/>
          <a:lstStyle/>
          <a:p>
            <a:endParaRPr lang="en-US"/>
          </a:p>
        </p:txBody>
      </p:sp>
      <p:sp>
        <p:nvSpPr>
          <p:cNvPr id="14349" name="Line 13"/>
          <p:cNvSpPr>
            <a:spLocks noChangeShapeType="1"/>
          </p:cNvSpPr>
          <p:nvPr/>
        </p:nvSpPr>
        <p:spPr bwMode="auto">
          <a:xfrm>
            <a:off x="2514600" y="2209800"/>
            <a:ext cx="0" cy="3352800"/>
          </a:xfrm>
          <a:prstGeom prst="line">
            <a:avLst/>
          </a:prstGeom>
          <a:noFill/>
          <a:ln w="25400">
            <a:solidFill>
              <a:schemeClr val="tx1"/>
            </a:solidFill>
            <a:prstDash val="dash"/>
            <a:round/>
            <a:headEnd/>
            <a:tailEnd/>
          </a:ln>
        </p:spPr>
        <p:txBody>
          <a:bodyPr/>
          <a:lstStyle/>
          <a:p>
            <a:endParaRPr lang="en-US"/>
          </a:p>
        </p:txBody>
      </p:sp>
      <p:sp>
        <p:nvSpPr>
          <p:cNvPr id="14350" name="Line 14"/>
          <p:cNvSpPr>
            <a:spLocks noChangeShapeType="1"/>
          </p:cNvSpPr>
          <p:nvPr/>
        </p:nvSpPr>
        <p:spPr bwMode="auto">
          <a:xfrm>
            <a:off x="3276600" y="2209800"/>
            <a:ext cx="0" cy="3352800"/>
          </a:xfrm>
          <a:prstGeom prst="line">
            <a:avLst/>
          </a:prstGeom>
          <a:noFill/>
          <a:ln w="25400">
            <a:solidFill>
              <a:schemeClr val="tx1"/>
            </a:solidFill>
            <a:prstDash val="dash"/>
            <a:round/>
            <a:headEnd/>
            <a:tailEnd/>
          </a:ln>
        </p:spPr>
        <p:txBody>
          <a:bodyPr/>
          <a:lstStyle/>
          <a:p>
            <a:endParaRPr lang="en-US"/>
          </a:p>
        </p:txBody>
      </p:sp>
      <p:sp>
        <p:nvSpPr>
          <p:cNvPr id="14351" name="Line 15"/>
          <p:cNvSpPr>
            <a:spLocks noChangeShapeType="1"/>
          </p:cNvSpPr>
          <p:nvPr/>
        </p:nvSpPr>
        <p:spPr bwMode="auto">
          <a:xfrm>
            <a:off x="4038600" y="2209800"/>
            <a:ext cx="0" cy="3352800"/>
          </a:xfrm>
          <a:prstGeom prst="line">
            <a:avLst/>
          </a:prstGeom>
          <a:noFill/>
          <a:ln w="25400">
            <a:solidFill>
              <a:schemeClr val="tx1"/>
            </a:solidFill>
            <a:prstDash val="dash"/>
            <a:round/>
            <a:headEnd/>
            <a:tailEnd/>
          </a:ln>
        </p:spPr>
        <p:txBody>
          <a:bodyPr/>
          <a:lstStyle/>
          <a:p>
            <a:endParaRPr lang="en-US"/>
          </a:p>
        </p:txBody>
      </p:sp>
      <p:sp>
        <p:nvSpPr>
          <p:cNvPr id="14352" name="Line 16"/>
          <p:cNvSpPr>
            <a:spLocks noChangeShapeType="1"/>
          </p:cNvSpPr>
          <p:nvPr/>
        </p:nvSpPr>
        <p:spPr bwMode="auto">
          <a:xfrm>
            <a:off x="4800600" y="2209800"/>
            <a:ext cx="0" cy="3352800"/>
          </a:xfrm>
          <a:prstGeom prst="line">
            <a:avLst/>
          </a:prstGeom>
          <a:noFill/>
          <a:ln w="25400">
            <a:solidFill>
              <a:schemeClr val="tx1"/>
            </a:solidFill>
            <a:prstDash val="dash"/>
            <a:round/>
            <a:headEnd/>
            <a:tailEnd/>
          </a:ln>
        </p:spPr>
        <p:txBody>
          <a:bodyPr/>
          <a:lstStyle/>
          <a:p>
            <a:endParaRPr lang="en-US"/>
          </a:p>
        </p:txBody>
      </p:sp>
      <p:sp>
        <p:nvSpPr>
          <p:cNvPr id="14353" name="Text Box 17"/>
          <p:cNvSpPr txBox="1">
            <a:spLocks noChangeArrowheads="1"/>
          </p:cNvSpPr>
          <p:nvPr/>
        </p:nvSpPr>
        <p:spPr bwMode="auto">
          <a:xfrm>
            <a:off x="1279525" y="5165725"/>
            <a:ext cx="296863" cy="336550"/>
          </a:xfrm>
          <a:prstGeom prst="rect">
            <a:avLst/>
          </a:prstGeom>
          <a:noFill/>
          <a:ln w="9525">
            <a:noFill/>
            <a:miter lim="800000"/>
            <a:headEnd/>
            <a:tailEnd/>
          </a:ln>
        </p:spPr>
        <p:txBody>
          <a:bodyPr wrap="none">
            <a:spAutoFit/>
          </a:bodyPr>
          <a:lstStyle/>
          <a:p>
            <a:r>
              <a:rPr lang="en-US" sz="1600"/>
              <a:t>1</a:t>
            </a:r>
          </a:p>
        </p:txBody>
      </p:sp>
      <p:sp>
        <p:nvSpPr>
          <p:cNvPr id="14354" name="Text Box 18"/>
          <p:cNvSpPr txBox="1">
            <a:spLocks noChangeArrowheads="1"/>
          </p:cNvSpPr>
          <p:nvPr/>
        </p:nvSpPr>
        <p:spPr bwMode="auto">
          <a:xfrm>
            <a:off x="1143000" y="4419600"/>
            <a:ext cx="409575" cy="336550"/>
          </a:xfrm>
          <a:prstGeom prst="rect">
            <a:avLst/>
          </a:prstGeom>
          <a:noFill/>
          <a:ln w="9525">
            <a:noFill/>
            <a:miter lim="800000"/>
            <a:headEnd/>
            <a:tailEnd/>
          </a:ln>
        </p:spPr>
        <p:txBody>
          <a:bodyPr wrap="none">
            <a:spAutoFit/>
          </a:bodyPr>
          <a:lstStyle/>
          <a:p>
            <a:r>
              <a:rPr lang="en-US" sz="1600"/>
              <a:t>10</a:t>
            </a:r>
          </a:p>
        </p:txBody>
      </p:sp>
      <p:sp>
        <p:nvSpPr>
          <p:cNvPr id="14355" name="Text Box 19"/>
          <p:cNvSpPr txBox="1">
            <a:spLocks noChangeArrowheads="1"/>
          </p:cNvSpPr>
          <p:nvPr/>
        </p:nvSpPr>
        <p:spPr bwMode="auto">
          <a:xfrm>
            <a:off x="1143000" y="3581400"/>
            <a:ext cx="409575" cy="336550"/>
          </a:xfrm>
          <a:prstGeom prst="rect">
            <a:avLst/>
          </a:prstGeom>
          <a:noFill/>
          <a:ln w="9525">
            <a:noFill/>
            <a:miter lim="800000"/>
            <a:headEnd/>
            <a:tailEnd/>
          </a:ln>
        </p:spPr>
        <p:txBody>
          <a:bodyPr wrap="none">
            <a:spAutoFit/>
          </a:bodyPr>
          <a:lstStyle/>
          <a:p>
            <a:r>
              <a:rPr lang="en-US" sz="1600"/>
              <a:t>20</a:t>
            </a:r>
          </a:p>
        </p:txBody>
      </p:sp>
      <p:sp>
        <p:nvSpPr>
          <p:cNvPr id="14356" name="Text Box 20"/>
          <p:cNvSpPr txBox="1">
            <a:spLocks noChangeArrowheads="1"/>
          </p:cNvSpPr>
          <p:nvPr/>
        </p:nvSpPr>
        <p:spPr bwMode="auto">
          <a:xfrm>
            <a:off x="1143000" y="2667000"/>
            <a:ext cx="409575" cy="336550"/>
          </a:xfrm>
          <a:prstGeom prst="rect">
            <a:avLst/>
          </a:prstGeom>
          <a:noFill/>
          <a:ln w="9525">
            <a:noFill/>
            <a:miter lim="800000"/>
            <a:headEnd/>
            <a:tailEnd/>
          </a:ln>
        </p:spPr>
        <p:txBody>
          <a:bodyPr wrap="none">
            <a:spAutoFit/>
          </a:bodyPr>
          <a:lstStyle/>
          <a:p>
            <a:r>
              <a:rPr lang="en-US" sz="1600"/>
              <a:t>30</a:t>
            </a:r>
          </a:p>
        </p:txBody>
      </p:sp>
      <p:sp>
        <p:nvSpPr>
          <p:cNvPr id="14357" name="Text Box 21"/>
          <p:cNvSpPr txBox="1">
            <a:spLocks noChangeArrowheads="1"/>
          </p:cNvSpPr>
          <p:nvPr/>
        </p:nvSpPr>
        <p:spPr bwMode="auto">
          <a:xfrm>
            <a:off x="1600200" y="5715000"/>
            <a:ext cx="296863" cy="336550"/>
          </a:xfrm>
          <a:prstGeom prst="rect">
            <a:avLst/>
          </a:prstGeom>
          <a:noFill/>
          <a:ln w="9525">
            <a:noFill/>
            <a:miter lim="800000"/>
            <a:headEnd/>
            <a:tailEnd/>
          </a:ln>
        </p:spPr>
        <p:txBody>
          <a:bodyPr wrap="none">
            <a:spAutoFit/>
          </a:bodyPr>
          <a:lstStyle/>
          <a:p>
            <a:r>
              <a:rPr lang="en-US" sz="1600"/>
              <a:t>1</a:t>
            </a:r>
          </a:p>
        </p:txBody>
      </p:sp>
      <p:sp>
        <p:nvSpPr>
          <p:cNvPr id="14358" name="Text Box 22"/>
          <p:cNvSpPr txBox="1">
            <a:spLocks noChangeArrowheads="1"/>
          </p:cNvSpPr>
          <p:nvPr/>
        </p:nvSpPr>
        <p:spPr bwMode="auto">
          <a:xfrm>
            <a:off x="2362200" y="5715000"/>
            <a:ext cx="296863" cy="336550"/>
          </a:xfrm>
          <a:prstGeom prst="rect">
            <a:avLst/>
          </a:prstGeom>
          <a:noFill/>
          <a:ln w="9525">
            <a:noFill/>
            <a:miter lim="800000"/>
            <a:headEnd/>
            <a:tailEnd/>
          </a:ln>
        </p:spPr>
        <p:txBody>
          <a:bodyPr wrap="none">
            <a:spAutoFit/>
          </a:bodyPr>
          <a:lstStyle/>
          <a:p>
            <a:r>
              <a:rPr lang="en-US" sz="1600"/>
              <a:t>5</a:t>
            </a:r>
          </a:p>
        </p:txBody>
      </p:sp>
      <p:sp>
        <p:nvSpPr>
          <p:cNvPr id="14359" name="Text Box 23"/>
          <p:cNvSpPr txBox="1">
            <a:spLocks noChangeArrowheads="1"/>
          </p:cNvSpPr>
          <p:nvPr/>
        </p:nvSpPr>
        <p:spPr bwMode="auto">
          <a:xfrm>
            <a:off x="3124200" y="5715000"/>
            <a:ext cx="409575" cy="336550"/>
          </a:xfrm>
          <a:prstGeom prst="rect">
            <a:avLst/>
          </a:prstGeom>
          <a:noFill/>
          <a:ln w="9525">
            <a:noFill/>
            <a:miter lim="800000"/>
            <a:headEnd/>
            <a:tailEnd/>
          </a:ln>
        </p:spPr>
        <p:txBody>
          <a:bodyPr wrap="none">
            <a:spAutoFit/>
          </a:bodyPr>
          <a:lstStyle/>
          <a:p>
            <a:r>
              <a:rPr lang="en-US" sz="1600"/>
              <a:t>10</a:t>
            </a:r>
          </a:p>
        </p:txBody>
      </p:sp>
      <p:sp>
        <p:nvSpPr>
          <p:cNvPr id="14360" name="Text Box 24"/>
          <p:cNvSpPr txBox="1">
            <a:spLocks noChangeArrowheads="1"/>
          </p:cNvSpPr>
          <p:nvPr/>
        </p:nvSpPr>
        <p:spPr bwMode="auto">
          <a:xfrm>
            <a:off x="3886200" y="5715000"/>
            <a:ext cx="409575" cy="336550"/>
          </a:xfrm>
          <a:prstGeom prst="rect">
            <a:avLst/>
          </a:prstGeom>
          <a:noFill/>
          <a:ln w="9525">
            <a:noFill/>
            <a:miter lim="800000"/>
            <a:headEnd/>
            <a:tailEnd/>
          </a:ln>
        </p:spPr>
        <p:txBody>
          <a:bodyPr wrap="none">
            <a:spAutoFit/>
          </a:bodyPr>
          <a:lstStyle/>
          <a:p>
            <a:r>
              <a:rPr lang="en-US" sz="1600"/>
              <a:t>15</a:t>
            </a:r>
          </a:p>
        </p:txBody>
      </p:sp>
      <p:sp>
        <p:nvSpPr>
          <p:cNvPr id="14361" name="Text Box 25"/>
          <p:cNvSpPr txBox="1">
            <a:spLocks noChangeArrowheads="1"/>
          </p:cNvSpPr>
          <p:nvPr/>
        </p:nvSpPr>
        <p:spPr bwMode="auto">
          <a:xfrm>
            <a:off x="4648200" y="5715000"/>
            <a:ext cx="409575" cy="336550"/>
          </a:xfrm>
          <a:prstGeom prst="rect">
            <a:avLst/>
          </a:prstGeom>
          <a:noFill/>
          <a:ln w="9525">
            <a:noFill/>
            <a:miter lim="800000"/>
            <a:headEnd/>
            <a:tailEnd/>
          </a:ln>
        </p:spPr>
        <p:txBody>
          <a:bodyPr wrap="none">
            <a:spAutoFit/>
          </a:bodyPr>
          <a:lstStyle/>
          <a:p>
            <a:r>
              <a:rPr lang="en-US" sz="1600"/>
              <a:t>20</a:t>
            </a:r>
          </a:p>
        </p:txBody>
      </p:sp>
      <p:sp>
        <p:nvSpPr>
          <p:cNvPr id="14362" name="Oval 26"/>
          <p:cNvSpPr>
            <a:spLocks noChangeArrowheads="1"/>
          </p:cNvSpPr>
          <p:nvPr/>
        </p:nvSpPr>
        <p:spPr bwMode="auto">
          <a:xfrm>
            <a:off x="1981200" y="32004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4363" name="Oval 27"/>
          <p:cNvSpPr>
            <a:spLocks noChangeArrowheads="1"/>
          </p:cNvSpPr>
          <p:nvPr/>
        </p:nvSpPr>
        <p:spPr bwMode="auto">
          <a:xfrm>
            <a:off x="2743200" y="40386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4364" name="Oval 28"/>
          <p:cNvSpPr>
            <a:spLocks noChangeArrowheads="1"/>
          </p:cNvSpPr>
          <p:nvPr/>
        </p:nvSpPr>
        <p:spPr bwMode="auto">
          <a:xfrm>
            <a:off x="3505200" y="48768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4365" name="Oval 29"/>
          <p:cNvSpPr>
            <a:spLocks noChangeArrowheads="1"/>
          </p:cNvSpPr>
          <p:nvPr/>
        </p:nvSpPr>
        <p:spPr bwMode="auto">
          <a:xfrm>
            <a:off x="4267200" y="32004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4366" name="Text Box 30"/>
          <p:cNvSpPr txBox="1">
            <a:spLocks noChangeArrowheads="1"/>
          </p:cNvSpPr>
          <p:nvPr/>
        </p:nvSpPr>
        <p:spPr bwMode="auto">
          <a:xfrm>
            <a:off x="5715000" y="2819400"/>
            <a:ext cx="3257550" cy="1465263"/>
          </a:xfrm>
          <a:prstGeom prst="rect">
            <a:avLst/>
          </a:prstGeom>
          <a:solidFill>
            <a:srgbClr val="FFFF00"/>
          </a:solidFill>
          <a:ln w="9525">
            <a:noFill/>
            <a:miter lim="800000"/>
            <a:headEnd/>
            <a:tailEnd/>
          </a:ln>
        </p:spPr>
        <p:txBody>
          <a:bodyPr>
            <a:spAutoFit/>
          </a:bodyPr>
          <a:lstStyle/>
          <a:p>
            <a:r>
              <a:rPr lang="en-US" sz="1800"/>
              <a:t>We have covered everyone</a:t>
            </a:r>
          </a:p>
          <a:p>
            <a:r>
              <a:rPr lang="en-US" sz="1800"/>
              <a:t>of the </a:t>
            </a:r>
            <a:r>
              <a:rPr lang="en-US" sz="1800" u="sng"/>
              <a:t>5 x 6</a:t>
            </a:r>
            <a:r>
              <a:rPr lang="en-US" sz="1800"/>
              <a:t> Cartesian product of equivalence</a:t>
            </a:r>
          </a:p>
          <a:p>
            <a:r>
              <a:rPr lang="en-US" sz="1800"/>
              <a:t>classes (including invalid</a:t>
            </a:r>
          </a:p>
          <a:p>
            <a:r>
              <a:rPr lang="en-US" sz="1800"/>
              <a:t>inputs)</a:t>
            </a:r>
          </a:p>
        </p:txBody>
      </p:sp>
      <p:sp>
        <p:nvSpPr>
          <p:cNvPr id="14367" name="Oval 32"/>
          <p:cNvSpPr>
            <a:spLocks noChangeArrowheads="1"/>
          </p:cNvSpPr>
          <p:nvPr/>
        </p:nvSpPr>
        <p:spPr bwMode="auto">
          <a:xfrm>
            <a:off x="2743200" y="48768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4368" name="Oval 33"/>
          <p:cNvSpPr>
            <a:spLocks noChangeArrowheads="1"/>
          </p:cNvSpPr>
          <p:nvPr/>
        </p:nvSpPr>
        <p:spPr bwMode="auto">
          <a:xfrm>
            <a:off x="1981200" y="48768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4369" name="Oval 34"/>
          <p:cNvSpPr>
            <a:spLocks noChangeArrowheads="1"/>
          </p:cNvSpPr>
          <p:nvPr/>
        </p:nvSpPr>
        <p:spPr bwMode="auto">
          <a:xfrm>
            <a:off x="4267200" y="40386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4370" name="Oval 35"/>
          <p:cNvSpPr>
            <a:spLocks noChangeArrowheads="1"/>
          </p:cNvSpPr>
          <p:nvPr/>
        </p:nvSpPr>
        <p:spPr bwMode="auto">
          <a:xfrm>
            <a:off x="3505200" y="40386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4371" name="Oval 36"/>
          <p:cNvSpPr>
            <a:spLocks noChangeArrowheads="1"/>
          </p:cNvSpPr>
          <p:nvPr/>
        </p:nvSpPr>
        <p:spPr bwMode="auto">
          <a:xfrm>
            <a:off x="1981200" y="40386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4372" name="Oval 37"/>
          <p:cNvSpPr>
            <a:spLocks noChangeArrowheads="1"/>
          </p:cNvSpPr>
          <p:nvPr/>
        </p:nvSpPr>
        <p:spPr bwMode="auto">
          <a:xfrm>
            <a:off x="3505200" y="32004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4373" name="Oval 38"/>
          <p:cNvSpPr>
            <a:spLocks noChangeArrowheads="1"/>
          </p:cNvSpPr>
          <p:nvPr/>
        </p:nvSpPr>
        <p:spPr bwMode="auto">
          <a:xfrm>
            <a:off x="2743200" y="32004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4374" name="Oval 39"/>
          <p:cNvSpPr>
            <a:spLocks noChangeArrowheads="1"/>
          </p:cNvSpPr>
          <p:nvPr/>
        </p:nvSpPr>
        <p:spPr bwMode="auto">
          <a:xfrm>
            <a:off x="4267200" y="4876800"/>
            <a:ext cx="228600" cy="2286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4375" name="Oval 40"/>
          <p:cNvSpPr>
            <a:spLocks noChangeArrowheads="1"/>
          </p:cNvSpPr>
          <p:nvPr/>
        </p:nvSpPr>
        <p:spPr bwMode="auto">
          <a:xfrm>
            <a:off x="1524000" y="2514600"/>
            <a:ext cx="228600" cy="228600"/>
          </a:xfrm>
          <a:prstGeom prst="ellipse">
            <a:avLst/>
          </a:prstGeom>
          <a:solidFill>
            <a:srgbClr val="FF00FF"/>
          </a:solidFill>
          <a:ln w="9525">
            <a:solidFill>
              <a:schemeClr val="tx1"/>
            </a:solidFill>
            <a:round/>
            <a:headEnd/>
            <a:tailEnd/>
          </a:ln>
        </p:spPr>
        <p:txBody>
          <a:bodyPr wrap="none" anchor="ctr"/>
          <a:lstStyle/>
          <a:p>
            <a:endParaRPr lang="en-US"/>
          </a:p>
        </p:txBody>
      </p:sp>
      <p:sp>
        <p:nvSpPr>
          <p:cNvPr id="14376" name="Oval 41"/>
          <p:cNvSpPr>
            <a:spLocks noChangeArrowheads="1"/>
          </p:cNvSpPr>
          <p:nvPr/>
        </p:nvSpPr>
        <p:spPr bwMode="auto">
          <a:xfrm>
            <a:off x="1981200" y="2514600"/>
            <a:ext cx="228600" cy="228600"/>
          </a:xfrm>
          <a:prstGeom prst="ellipse">
            <a:avLst/>
          </a:prstGeom>
          <a:solidFill>
            <a:srgbClr val="FF00FF"/>
          </a:solidFill>
          <a:ln w="9525">
            <a:solidFill>
              <a:schemeClr val="tx1"/>
            </a:solidFill>
            <a:round/>
            <a:headEnd/>
            <a:tailEnd/>
          </a:ln>
        </p:spPr>
        <p:txBody>
          <a:bodyPr wrap="none" anchor="ctr"/>
          <a:lstStyle/>
          <a:p>
            <a:endParaRPr lang="en-US"/>
          </a:p>
        </p:txBody>
      </p:sp>
      <p:sp>
        <p:nvSpPr>
          <p:cNvPr id="14377" name="Oval 42"/>
          <p:cNvSpPr>
            <a:spLocks noChangeArrowheads="1"/>
          </p:cNvSpPr>
          <p:nvPr/>
        </p:nvSpPr>
        <p:spPr bwMode="auto">
          <a:xfrm>
            <a:off x="2743200" y="2514600"/>
            <a:ext cx="228600" cy="228600"/>
          </a:xfrm>
          <a:prstGeom prst="ellipse">
            <a:avLst/>
          </a:prstGeom>
          <a:solidFill>
            <a:srgbClr val="FF00FF"/>
          </a:solidFill>
          <a:ln w="9525">
            <a:solidFill>
              <a:schemeClr val="tx1"/>
            </a:solidFill>
            <a:round/>
            <a:headEnd/>
            <a:tailEnd/>
          </a:ln>
        </p:spPr>
        <p:txBody>
          <a:bodyPr wrap="none" anchor="ctr"/>
          <a:lstStyle/>
          <a:p>
            <a:endParaRPr lang="en-US"/>
          </a:p>
        </p:txBody>
      </p:sp>
      <p:sp>
        <p:nvSpPr>
          <p:cNvPr id="14378" name="Oval 43"/>
          <p:cNvSpPr>
            <a:spLocks noChangeArrowheads="1"/>
          </p:cNvSpPr>
          <p:nvPr/>
        </p:nvSpPr>
        <p:spPr bwMode="auto">
          <a:xfrm>
            <a:off x="3505200" y="2514600"/>
            <a:ext cx="228600" cy="228600"/>
          </a:xfrm>
          <a:prstGeom prst="ellipse">
            <a:avLst/>
          </a:prstGeom>
          <a:solidFill>
            <a:srgbClr val="FF00FF"/>
          </a:solidFill>
          <a:ln w="9525">
            <a:solidFill>
              <a:schemeClr val="tx1"/>
            </a:solidFill>
            <a:round/>
            <a:headEnd/>
            <a:tailEnd/>
          </a:ln>
        </p:spPr>
        <p:txBody>
          <a:bodyPr wrap="none" anchor="ctr"/>
          <a:lstStyle/>
          <a:p>
            <a:endParaRPr lang="en-US"/>
          </a:p>
        </p:txBody>
      </p:sp>
      <p:sp>
        <p:nvSpPr>
          <p:cNvPr id="14379" name="Oval 44"/>
          <p:cNvSpPr>
            <a:spLocks noChangeArrowheads="1"/>
          </p:cNvSpPr>
          <p:nvPr/>
        </p:nvSpPr>
        <p:spPr bwMode="auto">
          <a:xfrm>
            <a:off x="4267200" y="2514600"/>
            <a:ext cx="228600" cy="228600"/>
          </a:xfrm>
          <a:prstGeom prst="ellipse">
            <a:avLst/>
          </a:prstGeom>
          <a:solidFill>
            <a:srgbClr val="FF00FF"/>
          </a:solidFill>
          <a:ln w="9525">
            <a:solidFill>
              <a:schemeClr val="tx1"/>
            </a:solidFill>
            <a:round/>
            <a:headEnd/>
            <a:tailEnd/>
          </a:ln>
        </p:spPr>
        <p:txBody>
          <a:bodyPr wrap="none" anchor="ctr"/>
          <a:lstStyle/>
          <a:p>
            <a:endParaRPr lang="en-US"/>
          </a:p>
        </p:txBody>
      </p:sp>
      <p:sp>
        <p:nvSpPr>
          <p:cNvPr id="14380" name="Oval 45"/>
          <p:cNvSpPr>
            <a:spLocks noChangeArrowheads="1"/>
          </p:cNvSpPr>
          <p:nvPr/>
        </p:nvSpPr>
        <p:spPr bwMode="auto">
          <a:xfrm>
            <a:off x="4953000" y="2514600"/>
            <a:ext cx="228600" cy="228600"/>
          </a:xfrm>
          <a:prstGeom prst="ellipse">
            <a:avLst/>
          </a:prstGeom>
          <a:solidFill>
            <a:srgbClr val="FF00FF"/>
          </a:solidFill>
          <a:ln w="9525">
            <a:solidFill>
              <a:schemeClr val="tx1"/>
            </a:solidFill>
            <a:round/>
            <a:headEnd/>
            <a:tailEnd/>
          </a:ln>
        </p:spPr>
        <p:txBody>
          <a:bodyPr wrap="none" anchor="ctr"/>
          <a:lstStyle/>
          <a:p>
            <a:endParaRPr lang="en-US"/>
          </a:p>
        </p:txBody>
      </p:sp>
      <p:sp>
        <p:nvSpPr>
          <p:cNvPr id="14381" name="Oval 46"/>
          <p:cNvSpPr>
            <a:spLocks noChangeArrowheads="1"/>
          </p:cNvSpPr>
          <p:nvPr/>
        </p:nvSpPr>
        <p:spPr bwMode="auto">
          <a:xfrm>
            <a:off x="1524000" y="5334000"/>
            <a:ext cx="228600" cy="228600"/>
          </a:xfrm>
          <a:prstGeom prst="ellipse">
            <a:avLst/>
          </a:prstGeom>
          <a:solidFill>
            <a:srgbClr val="FF00FF"/>
          </a:solidFill>
          <a:ln w="9525">
            <a:solidFill>
              <a:schemeClr val="tx1"/>
            </a:solidFill>
            <a:round/>
            <a:headEnd/>
            <a:tailEnd/>
          </a:ln>
        </p:spPr>
        <p:txBody>
          <a:bodyPr wrap="none" anchor="ctr"/>
          <a:lstStyle/>
          <a:p>
            <a:endParaRPr lang="en-US"/>
          </a:p>
        </p:txBody>
      </p:sp>
      <p:sp>
        <p:nvSpPr>
          <p:cNvPr id="14382" name="Oval 47"/>
          <p:cNvSpPr>
            <a:spLocks noChangeArrowheads="1"/>
          </p:cNvSpPr>
          <p:nvPr/>
        </p:nvSpPr>
        <p:spPr bwMode="auto">
          <a:xfrm>
            <a:off x="1524000" y="4800600"/>
            <a:ext cx="228600" cy="228600"/>
          </a:xfrm>
          <a:prstGeom prst="ellipse">
            <a:avLst/>
          </a:prstGeom>
          <a:solidFill>
            <a:srgbClr val="FF00FF"/>
          </a:solidFill>
          <a:ln w="9525">
            <a:solidFill>
              <a:schemeClr val="tx1"/>
            </a:solidFill>
            <a:round/>
            <a:headEnd/>
            <a:tailEnd/>
          </a:ln>
        </p:spPr>
        <p:txBody>
          <a:bodyPr wrap="none" anchor="ctr"/>
          <a:lstStyle/>
          <a:p>
            <a:endParaRPr lang="en-US"/>
          </a:p>
        </p:txBody>
      </p:sp>
      <p:sp>
        <p:nvSpPr>
          <p:cNvPr id="14383" name="Oval 48"/>
          <p:cNvSpPr>
            <a:spLocks noChangeArrowheads="1"/>
          </p:cNvSpPr>
          <p:nvPr/>
        </p:nvSpPr>
        <p:spPr bwMode="auto">
          <a:xfrm>
            <a:off x="1524000" y="3962400"/>
            <a:ext cx="228600" cy="228600"/>
          </a:xfrm>
          <a:prstGeom prst="ellipse">
            <a:avLst/>
          </a:prstGeom>
          <a:solidFill>
            <a:srgbClr val="FF00FF"/>
          </a:solidFill>
          <a:ln w="9525">
            <a:solidFill>
              <a:schemeClr val="tx1"/>
            </a:solidFill>
            <a:round/>
            <a:headEnd/>
            <a:tailEnd/>
          </a:ln>
        </p:spPr>
        <p:txBody>
          <a:bodyPr wrap="none" anchor="ctr"/>
          <a:lstStyle/>
          <a:p>
            <a:endParaRPr lang="en-US"/>
          </a:p>
        </p:txBody>
      </p:sp>
      <p:sp>
        <p:nvSpPr>
          <p:cNvPr id="14384" name="Oval 49"/>
          <p:cNvSpPr>
            <a:spLocks noChangeArrowheads="1"/>
          </p:cNvSpPr>
          <p:nvPr/>
        </p:nvSpPr>
        <p:spPr bwMode="auto">
          <a:xfrm>
            <a:off x="1524000" y="3200400"/>
            <a:ext cx="228600" cy="228600"/>
          </a:xfrm>
          <a:prstGeom prst="ellipse">
            <a:avLst/>
          </a:prstGeom>
          <a:solidFill>
            <a:srgbClr val="FF00FF"/>
          </a:solidFill>
          <a:ln w="9525">
            <a:solidFill>
              <a:schemeClr val="tx1"/>
            </a:solidFill>
            <a:round/>
            <a:headEnd/>
            <a:tailEnd/>
          </a:ln>
        </p:spPr>
        <p:txBody>
          <a:bodyPr wrap="none" anchor="ctr"/>
          <a:lstStyle/>
          <a:p>
            <a:endParaRPr lang="en-US"/>
          </a:p>
        </p:txBody>
      </p:sp>
      <p:sp>
        <p:nvSpPr>
          <p:cNvPr id="14385" name="Oval 50"/>
          <p:cNvSpPr>
            <a:spLocks noChangeArrowheads="1"/>
          </p:cNvSpPr>
          <p:nvPr/>
        </p:nvSpPr>
        <p:spPr bwMode="auto">
          <a:xfrm>
            <a:off x="4953000" y="5334000"/>
            <a:ext cx="228600" cy="228600"/>
          </a:xfrm>
          <a:prstGeom prst="ellipse">
            <a:avLst/>
          </a:prstGeom>
          <a:solidFill>
            <a:srgbClr val="FF00FF"/>
          </a:solidFill>
          <a:ln w="9525">
            <a:solidFill>
              <a:schemeClr val="tx1"/>
            </a:solidFill>
            <a:round/>
            <a:headEnd/>
            <a:tailEnd/>
          </a:ln>
        </p:spPr>
        <p:txBody>
          <a:bodyPr wrap="none" anchor="ctr"/>
          <a:lstStyle/>
          <a:p>
            <a:endParaRPr lang="en-US"/>
          </a:p>
        </p:txBody>
      </p:sp>
      <p:sp>
        <p:nvSpPr>
          <p:cNvPr id="14386" name="Oval 51"/>
          <p:cNvSpPr>
            <a:spLocks noChangeArrowheads="1"/>
          </p:cNvSpPr>
          <p:nvPr/>
        </p:nvSpPr>
        <p:spPr bwMode="auto">
          <a:xfrm>
            <a:off x="4267200" y="5334000"/>
            <a:ext cx="228600" cy="228600"/>
          </a:xfrm>
          <a:prstGeom prst="ellipse">
            <a:avLst/>
          </a:prstGeom>
          <a:solidFill>
            <a:srgbClr val="FF00FF"/>
          </a:solidFill>
          <a:ln w="9525">
            <a:solidFill>
              <a:schemeClr val="tx1"/>
            </a:solidFill>
            <a:round/>
            <a:headEnd/>
            <a:tailEnd/>
          </a:ln>
        </p:spPr>
        <p:txBody>
          <a:bodyPr wrap="none" anchor="ctr"/>
          <a:lstStyle/>
          <a:p>
            <a:endParaRPr lang="en-US"/>
          </a:p>
        </p:txBody>
      </p:sp>
      <p:sp>
        <p:nvSpPr>
          <p:cNvPr id="14387" name="Oval 52"/>
          <p:cNvSpPr>
            <a:spLocks noChangeArrowheads="1"/>
          </p:cNvSpPr>
          <p:nvPr/>
        </p:nvSpPr>
        <p:spPr bwMode="auto">
          <a:xfrm>
            <a:off x="3505200" y="5334000"/>
            <a:ext cx="228600" cy="228600"/>
          </a:xfrm>
          <a:prstGeom prst="ellipse">
            <a:avLst/>
          </a:prstGeom>
          <a:solidFill>
            <a:srgbClr val="FF00FF"/>
          </a:solidFill>
          <a:ln w="9525">
            <a:solidFill>
              <a:schemeClr val="tx1"/>
            </a:solidFill>
            <a:round/>
            <a:headEnd/>
            <a:tailEnd/>
          </a:ln>
        </p:spPr>
        <p:txBody>
          <a:bodyPr wrap="none" anchor="ctr"/>
          <a:lstStyle/>
          <a:p>
            <a:endParaRPr lang="en-US"/>
          </a:p>
        </p:txBody>
      </p:sp>
      <p:sp>
        <p:nvSpPr>
          <p:cNvPr id="14388" name="Oval 53"/>
          <p:cNvSpPr>
            <a:spLocks noChangeArrowheads="1"/>
          </p:cNvSpPr>
          <p:nvPr/>
        </p:nvSpPr>
        <p:spPr bwMode="auto">
          <a:xfrm>
            <a:off x="2743200" y="5334000"/>
            <a:ext cx="228600" cy="228600"/>
          </a:xfrm>
          <a:prstGeom prst="ellipse">
            <a:avLst/>
          </a:prstGeom>
          <a:solidFill>
            <a:srgbClr val="FF00FF"/>
          </a:solidFill>
          <a:ln w="9525">
            <a:solidFill>
              <a:schemeClr val="tx1"/>
            </a:solidFill>
            <a:round/>
            <a:headEnd/>
            <a:tailEnd/>
          </a:ln>
        </p:spPr>
        <p:txBody>
          <a:bodyPr wrap="none" anchor="ctr"/>
          <a:lstStyle/>
          <a:p>
            <a:endParaRPr lang="en-US"/>
          </a:p>
        </p:txBody>
      </p:sp>
      <p:sp>
        <p:nvSpPr>
          <p:cNvPr id="14389" name="Oval 54"/>
          <p:cNvSpPr>
            <a:spLocks noChangeArrowheads="1"/>
          </p:cNvSpPr>
          <p:nvPr/>
        </p:nvSpPr>
        <p:spPr bwMode="auto">
          <a:xfrm>
            <a:off x="2057400" y="5334000"/>
            <a:ext cx="228600" cy="228600"/>
          </a:xfrm>
          <a:prstGeom prst="ellipse">
            <a:avLst/>
          </a:prstGeom>
          <a:solidFill>
            <a:srgbClr val="FF00FF"/>
          </a:solidFill>
          <a:ln w="9525">
            <a:solidFill>
              <a:schemeClr val="tx1"/>
            </a:solidFill>
            <a:round/>
            <a:headEnd/>
            <a:tailEnd/>
          </a:ln>
        </p:spPr>
        <p:txBody>
          <a:bodyPr wrap="none" anchor="ctr"/>
          <a:lstStyle/>
          <a:p>
            <a:endParaRPr lang="en-US"/>
          </a:p>
        </p:txBody>
      </p:sp>
      <p:sp>
        <p:nvSpPr>
          <p:cNvPr id="14390" name="Oval 55"/>
          <p:cNvSpPr>
            <a:spLocks noChangeArrowheads="1"/>
          </p:cNvSpPr>
          <p:nvPr/>
        </p:nvSpPr>
        <p:spPr bwMode="auto">
          <a:xfrm>
            <a:off x="4953000" y="4876800"/>
            <a:ext cx="228600" cy="228600"/>
          </a:xfrm>
          <a:prstGeom prst="ellipse">
            <a:avLst/>
          </a:prstGeom>
          <a:solidFill>
            <a:srgbClr val="FF00FF"/>
          </a:solidFill>
          <a:ln w="9525">
            <a:solidFill>
              <a:schemeClr val="tx1"/>
            </a:solidFill>
            <a:round/>
            <a:headEnd/>
            <a:tailEnd/>
          </a:ln>
        </p:spPr>
        <p:txBody>
          <a:bodyPr wrap="none" anchor="ctr"/>
          <a:lstStyle/>
          <a:p>
            <a:endParaRPr lang="en-US"/>
          </a:p>
        </p:txBody>
      </p:sp>
      <p:sp>
        <p:nvSpPr>
          <p:cNvPr id="14391" name="Oval 56"/>
          <p:cNvSpPr>
            <a:spLocks noChangeArrowheads="1"/>
          </p:cNvSpPr>
          <p:nvPr/>
        </p:nvSpPr>
        <p:spPr bwMode="auto">
          <a:xfrm>
            <a:off x="4953000" y="4038600"/>
            <a:ext cx="228600" cy="228600"/>
          </a:xfrm>
          <a:prstGeom prst="ellipse">
            <a:avLst/>
          </a:prstGeom>
          <a:solidFill>
            <a:srgbClr val="FF00FF"/>
          </a:solidFill>
          <a:ln w="9525">
            <a:solidFill>
              <a:schemeClr val="tx1"/>
            </a:solidFill>
            <a:round/>
            <a:headEnd/>
            <a:tailEnd/>
          </a:ln>
        </p:spPr>
        <p:txBody>
          <a:bodyPr wrap="none" anchor="ctr"/>
          <a:lstStyle/>
          <a:p>
            <a:endParaRPr lang="en-US"/>
          </a:p>
        </p:txBody>
      </p:sp>
      <p:sp>
        <p:nvSpPr>
          <p:cNvPr id="14392" name="Oval 57"/>
          <p:cNvSpPr>
            <a:spLocks noChangeArrowheads="1"/>
          </p:cNvSpPr>
          <p:nvPr/>
        </p:nvSpPr>
        <p:spPr bwMode="auto">
          <a:xfrm>
            <a:off x="4953000" y="3200400"/>
            <a:ext cx="228600" cy="228600"/>
          </a:xfrm>
          <a:prstGeom prst="ellipse">
            <a:avLst/>
          </a:prstGeom>
          <a:solidFill>
            <a:srgbClr val="FF00FF"/>
          </a:solidFill>
          <a:ln w="9525">
            <a:solidFill>
              <a:schemeClr val="tx1"/>
            </a:solidFill>
            <a:round/>
            <a:headEnd/>
            <a:tailEnd/>
          </a:ln>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715962"/>
          </a:xfrm>
        </p:spPr>
        <p:txBody>
          <a:bodyPr/>
          <a:lstStyle/>
          <a:p>
            <a:pPr eaLnBrk="1" hangingPunct="1"/>
            <a:r>
              <a:rPr lang="en-US" sz="3200" b="1" smtClean="0"/>
              <a:t>Equivalence class Definition</a:t>
            </a:r>
          </a:p>
        </p:txBody>
      </p:sp>
      <p:sp>
        <p:nvSpPr>
          <p:cNvPr id="15363" name="Rectangle 3"/>
          <p:cNvSpPr>
            <a:spLocks noGrp="1" noChangeArrowheads="1"/>
          </p:cNvSpPr>
          <p:nvPr>
            <p:ph type="body" idx="1"/>
          </p:nvPr>
        </p:nvSpPr>
        <p:spPr>
          <a:xfrm>
            <a:off x="228600" y="1143000"/>
            <a:ext cx="8915400" cy="5105400"/>
          </a:xfrm>
        </p:spPr>
        <p:txBody>
          <a:bodyPr/>
          <a:lstStyle/>
          <a:p>
            <a:pPr eaLnBrk="1" hangingPunct="1">
              <a:lnSpc>
                <a:spcPct val="90000"/>
              </a:lnSpc>
            </a:pPr>
            <a:r>
              <a:rPr lang="en-US" sz="2400" b="1" smtClean="0"/>
              <a:t>Note that the examples so far focused on defining input variables without considering the output variables.</a:t>
            </a:r>
          </a:p>
          <a:p>
            <a:pPr eaLnBrk="1" hangingPunct="1">
              <a:lnSpc>
                <a:spcPct val="90000"/>
              </a:lnSpc>
            </a:pPr>
            <a:r>
              <a:rPr lang="en-US" sz="2400" b="1" smtClean="0"/>
              <a:t>For the earlier “triangle problem,” we are interested in 4 questions:</a:t>
            </a:r>
          </a:p>
          <a:p>
            <a:pPr lvl="1" eaLnBrk="1" hangingPunct="1">
              <a:lnSpc>
                <a:spcPct val="90000"/>
              </a:lnSpc>
            </a:pPr>
            <a:r>
              <a:rPr lang="en-US" sz="2000" b="1" smtClean="0"/>
              <a:t>Is it a triangle?</a:t>
            </a:r>
          </a:p>
          <a:p>
            <a:pPr lvl="1" eaLnBrk="1" hangingPunct="1">
              <a:lnSpc>
                <a:spcPct val="90000"/>
              </a:lnSpc>
            </a:pPr>
            <a:r>
              <a:rPr lang="en-US" sz="2000" b="1" smtClean="0"/>
              <a:t>Is it an isosceles?</a:t>
            </a:r>
          </a:p>
          <a:p>
            <a:pPr lvl="1" eaLnBrk="1" hangingPunct="1">
              <a:lnSpc>
                <a:spcPct val="90000"/>
              </a:lnSpc>
            </a:pPr>
            <a:r>
              <a:rPr lang="en-US" sz="2000" b="1" smtClean="0"/>
              <a:t>Is it a scalene?</a:t>
            </a:r>
          </a:p>
          <a:p>
            <a:pPr lvl="1" eaLnBrk="1" hangingPunct="1">
              <a:lnSpc>
                <a:spcPct val="90000"/>
              </a:lnSpc>
            </a:pPr>
            <a:r>
              <a:rPr lang="en-US" sz="2000" b="1" smtClean="0"/>
              <a:t>Is it an equilateral?</a:t>
            </a:r>
          </a:p>
          <a:p>
            <a:pPr eaLnBrk="1" hangingPunct="1">
              <a:lnSpc>
                <a:spcPct val="90000"/>
              </a:lnSpc>
            </a:pPr>
            <a:r>
              <a:rPr lang="en-US" sz="2400" b="1" smtClean="0"/>
              <a:t>We may define the input test data by defining the </a:t>
            </a:r>
            <a:r>
              <a:rPr lang="en-US" sz="2400" b="1" i="1" u="sng" smtClean="0"/>
              <a:t>equivalence class through “viewing” the 4 output groups</a:t>
            </a:r>
            <a:r>
              <a:rPr lang="en-US" sz="2400" b="1" smtClean="0"/>
              <a:t>:</a:t>
            </a:r>
          </a:p>
          <a:p>
            <a:pPr lvl="1" eaLnBrk="1" hangingPunct="1">
              <a:lnSpc>
                <a:spcPct val="90000"/>
              </a:lnSpc>
            </a:pPr>
            <a:r>
              <a:rPr lang="en-US" sz="2000" b="1" i="1" smtClean="0"/>
              <a:t>input sides &lt;a, b, c&gt; do not form a triangle</a:t>
            </a:r>
          </a:p>
          <a:p>
            <a:pPr lvl="1" eaLnBrk="1" hangingPunct="1">
              <a:lnSpc>
                <a:spcPct val="90000"/>
              </a:lnSpc>
            </a:pPr>
            <a:r>
              <a:rPr lang="en-US" sz="2000" b="1" i="1" smtClean="0"/>
              <a:t>input sides &lt;a, b ,c&gt; form an isosceles triangle</a:t>
            </a:r>
          </a:p>
          <a:p>
            <a:pPr lvl="1" eaLnBrk="1" hangingPunct="1">
              <a:lnSpc>
                <a:spcPct val="90000"/>
              </a:lnSpc>
            </a:pPr>
            <a:r>
              <a:rPr lang="en-US" sz="2000" b="1" i="1" smtClean="0"/>
              <a:t>input sides &lt;a, b, c&gt; form a scalene triangle</a:t>
            </a:r>
          </a:p>
          <a:p>
            <a:pPr lvl="1" eaLnBrk="1" hangingPunct="1">
              <a:lnSpc>
                <a:spcPct val="90000"/>
              </a:lnSpc>
            </a:pPr>
            <a:r>
              <a:rPr lang="en-US" sz="2000" b="1" i="1" smtClean="0"/>
              <a:t>input sides &lt;a, b, c&gt; form an equilateral triangle</a:t>
            </a:r>
          </a:p>
          <a:p>
            <a:pPr lvl="1" eaLnBrk="1" hangingPunct="1">
              <a:lnSpc>
                <a:spcPct val="90000"/>
              </a:lnSpc>
              <a:buFontTx/>
              <a:buNone/>
            </a:pPr>
            <a:endParaRPr lang="en-US" sz="2000" b="1" i="1"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a:xfrm>
            <a:off x="381000" y="0"/>
            <a:ext cx="8229600" cy="1096963"/>
          </a:xfrm>
        </p:spPr>
        <p:txBody>
          <a:bodyPr/>
          <a:lstStyle/>
          <a:p>
            <a:pPr eaLnBrk="1" hangingPunct="1"/>
            <a:r>
              <a:rPr lang="en-US" sz="2800" b="1" smtClean="0"/>
              <a:t>Consider</a:t>
            </a:r>
            <a:r>
              <a:rPr lang="en-US" sz="2800" b="1" u="sng" smtClean="0"/>
              <a:t>: Weak Normal Equivalence Test Cases</a:t>
            </a:r>
            <a:r>
              <a:rPr lang="en-US" sz="2800" b="1" smtClean="0"/>
              <a:t> for Triangle Problem</a:t>
            </a:r>
          </a:p>
        </p:txBody>
      </p:sp>
      <p:sp>
        <p:nvSpPr>
          <p:cNvPr id="16387" name="Text Box 5"/>
          <p:cNvSpPr txBox="1">
            <a:spLocks noChangeArrowheads="1"/>
          </p:cNvSpPr>
          <p:nvPr/>
        </p:nvSpPr>
        <p:spPr bwMode="auto">
          <a:xfrm>
            <a:off x="304800" y="1143000"/>
            <a:ext cx="1758950" cy="2838450"/>
          </a:xfrm>
          <a:prstGeom prst="rect">
            <a:avLst/>
          </a:prstGeom>
          <a:solidFill>
            <a:srgbClr val="CCFFCC"/>
          </a:solidFill>
          <a:ln w="9525">
            <a:noFill/>
            <a:miter lim="800000"/>
            <a:headEnd/>
            <a:tailEnd/>
          </a:ln>
        </p:spPr>
        <p:txBody>
          <a:bodyPr wrap="none">
            <a:spAutoFit/>
          </a:bodyPr>
          <a:lstStyle/>
          <a:p>
            <a:r>
              <a:rPr lang="en-US" sz="1800" u="sng"/>
              <a:t>“valid” inputs</a:t>
            </a:r>
            <a:r>
              <a:rPr lang="en-US" sz="1800"/>
              <a:t>:</a:t>
            </a:r>
          </a:p>
          <a:p>
            <a:r>
              <a:rPr lang="en-US" sz="1800"/>
              <a:t> 1&lt;= a &lt;= 200</a:t>
            </a:r>
          </a:p>
          <a:p>
            <a:r>
              <a:rPr lang="en-US" sz="1800"/>
              <a:t> 1&lt;= b &lt;= 200</a:t>
            </a:r>
          </a:p>
          <a:p>
            <a:r>
              <a:rPr lang="en-US" sz="1800"/>
              <a:t> 1&lt;= c &lt;= 200</a:t>
            </a:r>
          </a:p>
          <a:p>
            <a:r>
              <a:rPr lang="en-US" sz="1800"/>
              <a:t>     and</a:t>
            </a:r>
          </a:p>
          <a:p>
            <a:r>
              <a:rPr lang="en-US" sz="1800"/>
              <a:t>for triangle:</a:t>
            </a:r>
          </a:p>
          <a:p>
            <a:r>
              <a:rPr lang="en-US" sz="1800"/>
              <a:t>  a &lt; b + c</a:t>
            </a:r>
          </a:p>
          <a:p>
            <a:r>
              <a:rPr lang="en-US" sz="1800"/>
              <a:t>  b &lt; a + c</a:t>
            </a:r>
          </a:p>
          <a:p>
            <a:r>
              <a:rPr lang="en-US" sz="1800"/>
              <a:t>  c &lt; b + a</a:t>
            </a:r>
          </a:p>
          <a:p>
            <a:endParaRPr lang="en-US" sz="1800"/>
          </a:p>
        </p:txBody>
      </p:sp>
      <p:sp>
        <p:nvSpPr>
          <p:cNvPr id="16388" name="Line 6"/>
          <p:cNvSpPr>
            <a:spLocks noChangeShapeType="1"/>
          </p:cNvSpPr>
          <p:nvPr/>
        </p:nvSpPr>
        <p:spPr bwMode="auto">
          <a:xfrm>
            <a:off x="2971800" y="2209800"/>
            <a:ext cx="4800600" cy="0"/>
          </a:xfrm>
          <a:prstGeom prst="line">
            <a:avLst/>
          </a:prstGeom>
          <a:noFill/>
          <a:ln w="25400">
            <a:solidFill>
              <a:schemeClr val="tx1"/>
            </a:solidFill>
            <a:round/>
            <a:headEnd/>
            <a:tailEnd/>
          </a:ln>
        </p:spPr>
        <p:txBody>
          <a:bodyPr/>
          <a:lstStyle/>
          <a:p>
            <a:endParaRPr lang="en-US"/>
          </a:p>
        </p:txBody>
      </p:sp>
      <p:sp>
        <p:nvSpPr>
          <p:cNvPr id="16389" name="Line 7"/>
          <p:cNvSpPr>
            <a:spLocks noChangeShapeType="1"/>
          </p:cNvSpPr>
          <p:nvPr/>
        </p:nvSpPr>
        <p:spPr bwMode="auto">
          <a:xfrm>
            <a:off x="2971800" y="2819400"/>
            <a:ext cx="4800600" cy="0"/>
          </a:xfrm>
          <a:prstGeom prst="line">
            <a:avLst/>
          </a:prstGeom>
          <a:noFill/>
          <a:ln w="25400">
            <a:solidFill>
              <a:schemeClr val="tx1"/>
            </a:solidFill>
            <a:round/>
            <a:headEnd/>
            <a:tailEnd/>
          </a:ln>
        </p:spPr>
        <p:txBody>
          <a:bodyPr/>
          <a:lstStyle/>
          <a:p>
            <a:endParaRPr lang="en-US"/>
          </a:p>
        </p:txBody>
      </p:sp>
      <p:sp>
        <p:nvSpPr>
          <p:cNvPr id="16390" name="Text Box 8"/>
          <p:cNvSpPr txBox="1">
            <a:spLocks noChangeArrowheads="1"/>
          </p:cNvSpPr>
          <p:nvPr/>
        </p:nvSpPr>
        <p:spPr bwMode="auto">
          <a:xfrm>
            <a:off x="3200400" y="2286000"/>
            <a:ext cx="815975" cy="336550"/>
          </a:xfrm>
          <a:prstGeom prst="rect">
            <a:avLst/>
          </a:prstGeom>
          <a:noFill/>
          <a:ln w="9525">
            <a:noFill/>
            <a:miter lim="800000"/>
            <a:headEnd/>
            <a:tailEnd/>
          </a:ln>
        </p:spPr>
        <p:txBody>
          <a:bodyPr wrap="none">
            <a:spAutoFit/>
          </a:bodyPr>
          <a:lstStyle/>
          <a:p>
            <a:r>
              <a:rPr lang="en-US" sz="1600"/>
              <a:t>output</a:t>
            </a:r>
          </a:p>
        </p:txBody>
      </p:sp>
      <p:sp>
        <p:nvSpPr>
          <p:cNvPr id="16391" name="Line 9"/>
          <p:cNvSpPr>
            <a:spLocks noChangeShapeType="1"/>
          </p:cNvSpPr>
          <p:nvPr/>
        </p:nvSpPr>
        <p:spPr bwMode="auto">
          <a:xfrm>
            <a:off x="4267200" y="1600200"/>
            <a:ext cx="0" cy="4495800"/>
          </a:xfrm>
          <a:prstGeom prst="line">
            <a:avLst/>
          </a:prstGeom>
          <a:noFill/>
          <a:ln w="25400">
            <a:solidFill>
              <a:schemeClr val="tx1"/>
            </a:solidFill>
            <a:round/>
            <a:headEnd/>
            <a:tailEnd/>
          </a:ln>
        </p:spPr>
        <p:txBody>
          <a:bodyPr/>
          <a:lstStyle/>
          <a:p>
            <a:endParaRPr lang="en-US"/>
          </a:p>
        </p:txBody>
      </p:sp>
      <p:sp>
        <p:nvSpPr>
          <p:cNvPr id="16392" name="Text Box 10"/>
          <p:cNvSpPr txBox="1">
            <a:spLocks noChangeArrowheads="1"/>
          </p:cNvSpPr>
          <p:nvPr/>
        </p:nvSpPr>
        <p:spPr bwMode="auto">
          <a:xfrm>
            <a:off x="2895600" y="3124200"/>
            <a:ext cx="1314450" cy="336550"/>
          </a:xfrm>
          <a:prstGeom prst="rect">
            <a:avLst/>
          </a:prstGeom>
          <a:noFill/>
          <a:ln w="9525">
            <a:noFill/>
            <a:miter lim="800000"/>
            <a:headEnd/>
            <a:tailEnd/>
          </a:ln>
        </p:spPr>
        <p:txBody>
          <a:bodyPr wrap="none">
            <a:spAutoFit/>
          </a:bodyPr>
          <a:lstStyle/>
          <a:p>
            <a:r>
              <a:rPr lang="en-US" sz="1600"/>
              <a:t>Not triangle</a:t>
            </a:r>
          </a:p>
        </p:txBody>
      </p:sp>
      <p:sp>
        <p:nvSpPr>
          <p:cNvPr id="16393" name="Text Box 11"/>
          <p:cNvSpPr txBox="1">
            <a:spLocks noChangeArrowheads="1"/>
          </p:cNvSpPr>
          <p:nvPr/>
        </p:nvSpPr>
        <p:spPr bwMode="auto">
          <a:xfrm>
            <a:off x="2971800" y="3962400"/>
            <a:ext cx="1223963" cy="336550"/>
          </a:xfrm>
          <a:prstGeom prst="rect">
            <a:avLst/>
          </a:prstGeom>
          <a:noFill/>
          <a:ln w="9525">
            <a:noFill/>
            <a:miter lim="800000"/>
            <a:headEnd/>
            <a:tailEnd/>
          </a:ln>
        </p:spPr>
        <p:txBody>
          <a:bodyPr wrap="none">
            <a:spAutoFit/>
          </a:bodyPr>
          <a:lstStyle/>
          <a:p>
            <a:r>
              <a:rPr lang="en-US" sz="1600"/>
              <a:t>Equilateral</a:t>
            </a:r>
          </a:p>
        </p:txBody>
      </p:sp>
      <p:sp>
        <p:nvSpPr>
          <p:cNvPr id="16394" name="Text Box 12"/>
          <p:cNvSpPr txBox="1">
            <a:spLocks noChangeArrowheads="1"/>
          </p:cNvSpPr>
          <p:nvPr/>
        </p:nvSpPr>
        <p:spPr bwMode="auto">
          <a:xfrm>
            <a:off x="3124200" y="4800600"/>
            <a:ext cx="1098550" cy="336550"/>
          </a:xfrm>
          <a:prstGeom prst="rect">
            <a:avLst/>
          </a:prstGeom>
          <a:noFill/>
          <a:ln w="9525">
            <a:noFill/>
            <a:miter lim="800000"/>
            <a:headEnd/>
            <a:tailEnd/>
          </a:ln>
        </p:spPr>
        <p:txBody>
          <a:bodyPr wrap="none">
            <a:spAutoFit/>
          </a:bodyPr>
          <a:lstStyle/>
          <a:p>
            <a:r>
              <a:rPr lang="en-US" sz="1600"/>
              <a:t>Isosceles</a:t>
            </a:r>
          </a:p>
        </p:txBody>
      </p:sp>
      <p:sp>
        <p:nvSpPr>
          <p:cNvPr id="16395" name="Text Box 13"/>
          <p:cNvSpPr txBox="1">
            <a:spLocks noChangeArrowheads="1"/>
          </p:cNvSpPr>
          <p:nvPr/>
        </p:nvSpPr>
        <p:spPr bwMode="auto">
          <a:xfrm>
            <a:off x="3200400" y="5562600"/>
            <a:ext cx="950913" cy="336550"/>
          </a:xfrm>
          <a:prstGeom prst="rect">
            <a:avLst/>
          </a:prstGeom>
          <a:noFill/>
          <a:ln w="9525">
            <a:noFill/>
            <a:miter lim="800000"/>
            <a:headEnd/>
            <a:tailEnd/>
          </a:ln>
        </p:spPr>
        <p:txBody>
          <a:bodyPr>
            <a:spAutoFit/>
          </a:bodyPr>
          <a:lstStyle/>
          <a:p>
            <a:r>
              <a:rPr lang="en-US" sz="1600"/>
              <a:t>Scalene</a:t>
            </a:r>
          </a:p>
        </p:txBody>
      </p:sp>
      <p:sp>
        <p:nvSpPr>
          <p:cNvPr id="16396" name="Text Box 14"/>
          <p:cNvSpPr txBox="1">
            <a:spLocks noChangeArrowheads="1"/>
          </p:cNvSpPr>
          <p:nvPr/>
        </p:nvSpPr>
        <p:spPr bwMode="auto">
          <a:xfrm>
            <a:off x="4860925" y="1736725"/>
            <a:ext cx="793750" cy="336550"/>
          </a:xfrm>
          <a:prstGeom prst="rect">
            <a:avLst/>
          </a:prstGeom>
          <a:noFill/>
          <a:ln w="9525">
            <a:noFill/>
            <a:miter lim="800000"/>
            <a:headEnd/>
            <a:tailEnd/>
          </a:ln>
        </p:spPr>
        <p:txBody>
          <a:bodyPr wrap="none">
            <a:spAutoFit/>
          </a:bodyPr>
          <a:lstStyle/>
          <a:p>
            <a:r>
              <a:rPr lang="en-US" sz="1600"/>
              <a:t>inputs</a:t>
            </a:r>
          </a:p>
        </p:txBody>
      </p:sp>
      <p:sp>
        <p:nvSpPr>
          <p:cNvPr id="16397" name="Text Box 15"/>
          <p:cNvSpPr txBox="1">
            <a:spLocks noChangeArrowheads="1"/>
          </p:cNvSpPr>
          <p:nvPr/>
        </p:nvSpPr>
        <p:spPr bwMode="auto">
          <a:xfrm>
            <a:off x="4556125" y="2322513"/>
            <a:ext cx="311150" cy="366712"/>
          </a:xfrm>
          <a:prstGeom prst="rect">
            <a:avLst/>
          </a:prstGeom>
          <a:noFill/>
          <a:ln w="9525">
            <a:noFill/>
            <a:miter lim="800000"/>
            <a:headEnd/>
            <a:tailEnd/>
          </a:ln>
        </p:spPr>
        <p:txBody>
          <a:bodyPr wrap="none">
            <a:spAutoFit/>
          </a:bodyPr>
          <a:lstStyle/>
          <a:p>
            <a:r>
              <a:rPr lang="en-US" sz="1800"/>
              <a:t>a</a:t>
            </a:r>
          </a:p>
        </p:txBody>
      </p:sp>
      <p:sp>
        <p:nvSpPr>
          <p:cNvPr id="16398" name="Text Box 16"/>
          <p:cNvSpPr txBox="1">
            <a:spLocks noChangeArrowheads="1"/>
          </p:cNvSpPr>
          <p:nvPr/>
        </p:nvSpPr>
        <p:spPr bwMode="auto">
          <a:xfrm>
            <a:off x="5486400" y="2286000"/>
            <a:ext cx="323850" cy="366713"/>
          </a:xfrm>
          <a:prstGeom prst="rect">
            <a:avLst/>
          </a:prstGeom>
          <a:noFill/>
          <a:ln w="9525">
            <a:noFill/>
            <a:miter lim="800000"/>
            <a:headEnd/>
            <a:tailEnd/>
          </a:ln>
        </p:spPr>
        <p:txBody>
          <a:bodyPr wrap="none">
            <a:spAutoFit/>
          </a:bodyPr>
          <a:lstStyle/>
          <a:p>
            <a:r>
              <a:rPr lang="en-US" sz="1800"/>
              <a:t>b</a:t>
            </a:r>
          </a:p>
        </p:txBody>
      </p:sp>
      <p:sp>
        <p:nvSpPr>
          <p:cNvPr id="16399" name="Text Box 17"/>
          <p:cNvSpPr txBox="1">
            <a:spLocks noChangeArrowheads="1"/>
          </p:cNvSpPr>
          <p:nvPr/>
        </p:nvSpPr>
        <p:spPr bwMode="auto">
          <a:xfrm>
            <a:off x="6400800" y="2286000"/>
            <a:ext cx="311150" cy="366713"/>
          </a:xfrm>
          <a:prstGeom prst="rect">
            <a:avLst/>
          </a:prstGeom>
          <a:noFill/>
          <a:ln w="9525">
            <a:noFill/>
            <a:miter lim="800000"/>
            <a:headEnd/>
            <a:tailEnd/>
          </a:ln>
        </p:spPr>
        <p:txBody>
          <a:bodyPr wrap="none">
            <a:spAutoFit/>
          </a:bodyPr>
          <a:lstStyle/>
          <a:p>
            <a:r>
              <a:rPr lang="en-US" sz="1800"/>
              <a:t>c</a:t>
            </a:r>
          </a:p>
        </p:txBody>
      </p:sp>
      <p:sp>
        <p:nvSpPr>
          <p:cNvPr id="16400" name="Text Box 18"/>
          <p:cNvSpPr txBox="1">
            <a:spLocks noChangeArrowheads="1"/>
          </p:cNvSpPr>
          <p:nvPr/>
        </p:nvSpPr>
        <p:spPr bwMode="auto">
          <a:xfrm>
            <a:off x="4495800" y="3149600"/>
            <a:ext cx="2216150" cy="366713"/>
          </a:xfrm>
          <a:prstGeom prst="rect">
            <a:avLst/>
          </a:prstGeom>
          <a:noFill/>
          <a:ln w="9525">
            <a:noFill/>
            <a:miter lim="800000"/>
            <a:headEnd/>
            <a:tailEnd/>
          </a:ln>
        </p:spPr>
        <p:txBody>
          <a:bodyPr wrap="none">
            <a:spAutoFit/>
          </a:bodyPr>
          <a:lstStyle/>
          <a:p>
            <a:r>
              <a:rPr lang="en-US" sz="1800" i="1"/>
              <a:t>35           10           4</a:t>
            </a:r>
          </a:p>
        </p:txBody>
      </p:sp>
      <p:sp>
        <p:nvSpPr>
          <p:cNvPr id="16401" name="Text Box 19"/>
          <p:cNvSpPr txBox="1">
            <a:spLocks noChangeArrowheads="1"/>
          </p:cNvSpPr>
          <p:nvPr/>
        </p:nvSpPr>
        <p:spPr bwMode="auto">
          <a:xfrm>
            <a:off x="4495800" y="3962400"/>
            <a:ext cx="2279650" cy="366713"/>
          </a:xfrm>
          <a:prstGeom prst="rect">
            <a:avLst/>
          </a:prstGeom>
          <a:noFill/>
          <a:ln w="9525">
            <a:noFill/>
            <a:miter lim="800000"/>
            <a:headEnd/>
            <a:tailEnd/>
          </a:ln>
        </p:spPr>
        <p:txBody>
          <a:bodyPr wrap="none">
            <a:spAutoFit/>
          </a:bodyPr>
          <a:lstStyle/>
          <a:p>
            <a:r>
              <a:rPr lang="en-US" sz="1800" i="1"/>
              <a:t>35          35           35</a:t>
            </a:r>
          </a:p>
        </p:txBody>
      </p:sp>
      <p:sp>
        <p:nvSpPr>
          <p:cNvPr id="16402" name="Text Box 20"/>
          <p:cNvSpPr txBox="1">
            <a:spLocks noChangeArrowheads="1"/>
          </p:cNvSpPr>
          <p:nvPr/>
        </p:nvSpPr>
        <p:spPr bwMode="auto">
          <a:xfrm>
            <a:off x="4495800" y="4800600"/>
            <a:ext cx="2216150" cy="366713"/>
          </a:xfrm>
          <a:prstGeom prst="rect">
            <a:avLst/>
          </a:prstGeom>
          <a:noFill/>
          <a:ln w="9525">
            <a:noFill/>
            <a:miter lim="800000"/>
            <a:headEnd/>
            <a:tailEnd/>
          </a:ln>
        </p:spPr>
        <p:txBody>
          <a:bodyPr wrap="none">
            <a:spAutoFit/>
          </a:bodyPr>
          <a:lstStyle/>
          <a:p>
            <a:r>
              <a:rPr lang="en-US" sz="1800" i="1"/>
              <a:t>24          24            7</a:t>
            </a:r>
          </a:p>
        </p:txBody>
      </p:sp>
      <p:sp>
        <p:nvSpPr>
          <p:cNvPr id="16403" name="Text Box 21"/>
          <p:cNvSpPr txBox="1">
            <a:spLocks noChangeArrowheads="1"/>
          </p:cNvSpPr>
          <p:nvPr/>
        </p:nvSpPr>
        <p:spPr bwMode="auto">
          <a:xfrm>
            <a:off x="4419600" y="5562600"/>
            <a:ext cx="2343150" cy="366713"/>
          </a:xfrm>
          <a:prstGeom prst="rect">
            <a:avLst/>
          </a:prstGeom>
          <a:noFill/>
          <a:ln w="9525">
            <a:noFill/>
            <a:miter lim="800000"/>
            <a:headEnd/>
            <a:tailEnd/>
          </a:ln>
        </p:spPr>
        <p:txBody>
          <a:bodyPr wrap="none">
            <a:spAutoFit/>
          </a:bodyPr>
          <a:lstStyle/>
          <a:p>
            <a:r>
              <a:rPr lang="en-US" sz="1800" i="1"/>
              <a:t>35           18           24</a:t>
            </a:r>
          </a:p>
        </p:txBody>
      </p:sp>
      <p:sp>
        <p:nvSpPr>
          <p:cNvPr id="16404" name="Oval 22"/>
          <p:cNvSpPr>
            <a:spLocks noChangeArrowheads="1"/>
          </p:cNvSpPr>
          <p:nvPr/>
        </p:nvSpPr>
        <p:spPr bwMode="auto">
          <a:xfrm>
            <a:off x="152400" y="4876800"/>
            <a:ext cx="2209800" cy="1828800"/>
          </a:xfrm>
          <a:prstGeom prst="ellipse">
            <a:avLst/>
          </a:prstGeom>
          <a:solidFill>
            <a:schemeClr val="bg1"/>
          </a:solidFill>
          <a:ln w="28575">
            <a:solidFill>
              <a:schemeClr val="tx1"/>
            </a:solidFill>
            <a:round/>
            <a:headEnd/>
            <a:tailEnd/>
          </a:ln>
        </p:spPr>
        <p:txBody>
          <a:bodyPr wrap="none" anchor="ctr"/>
          <a:lstStyle/>
          <a:p>
            <a:pPr algn="ctr"/>
            <a:endParaRPr lang="en-US" sz="2000"/>
          </a:p>
        </p:txBody>
      </p:sp>
      <p:sp>
        <p:nvSpPr>
          <p:cNvPr id="16405" name="Freeform 23"/>
          <p:cNvSpPr>
            <a:spLocks/>
          </p:cNvSpPr>
          <p:nvPr/>
        </p:nvSpPr>
        <p:spPr bwMode="auto">
          <a:xfrm>
            <a:off x="903288" y="4848225"/>
            <a:ext cx="301625" cy="1727200"/>
          </a:xfrm>
          <a:custGeom>
            <a:avLst/>
            <a:gdLst>
              <a:gd name="T0" fmla="*/ 7 w 190"/>
              <a:gd name="T1" fmla="*/ 0 h 1088"/>
              <a:gd name="T2" fmla="*/ 34 w 190"/>
              <a:gd name="T3" fmla="*/ 466 h 1088"/>
              <a:gd name="T4" fmla="*/ 53 w 190"/>
              <a:gd name="T5" fmla="*/ 548 h 1088"/>
              <a:gd name="T6" fmla="*/ 126 w 190"/>
              <a:gd name="T7" fmla="*/ 649 h 1088"/>
              <a:gd name="T8" fmla="*/ 162 w 190"/>
              <a:gd name="T9" fmla="*/ 749 h 1088"/>
              <a:gd name="T10" fmla="*/ 71 w 190"/>
              <a:gd name="T11" fmla="*/ 1024 h 1088"/>
              <a:gd name="T12" fmla="*/ 25 w 190"/>
              <a:gd name="T13" fmla="*/ 1060 h 1088"/>
              <a:gd name="T14" fmla="*/ 16 w 190"/>
              <a:gd name="T15" fmla="*/ 1088 h 1088"/>
              <a:gd name="T16" fmla="*/ 0 60000 65536"/>
              <a:gd name="T17" fmla="*/ 0 60000 65536"/>
              <a:gd name="T18" fmla="*/ 0 60000 65536"/>
              <a:gd name="T19" fmla="*/ 0 60000 65536"/>
              <a:gd name="T20" fmla="*/ 0 60000 65536"/>
              <a:gd name="T21" fmla="*/ 0 60000 65536"/>
              <a:gd name="T22" fmla="*/ 0 60000 65536"/>
              <a:gd name="T23" fmla="*/ 0 60000 65536"/>
              <a:gd name="T24" fmla="*/ 0 w 190"/>
              <a:gd name="T25" fmla="*/ 0 h 1088"/>
              <a:gd name="T26" fmla="*/ 190 w 190"/>
              <a:gd name="T27" fmla="*/ 1088 h 10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0" h="1088">
                <a:moveTo>
                  <a:pt x="7" y="0"/>
                </a:moveTo>
                <a:cubicBezTo>
                  <a:pt x="20" y="154"/>
                  <a:pt x="0" y="317"/>
                  <a:pt x="34" y="466"/>
                </a:cubicBezTo>
                <a:cubicBezTo>
                  <a:pt x="37" y="481"/>
                  <a:pt x="42" y="529"/>
                  <a:pt x="53" y="548"/>
                </a:cubicBezTo>
                <a:cubicBezTo>
                  <a:pt x="73" y="585"/>
                  <a:pt x="108" y="612"/>
                  <a:pt x="126" y="649"/>
                </a:cubicBezTo>
                <a:cubicBezTo>
                  <a:pt x="143" y="683"/>
                  <a:pt x="140" y="716"/>
                  <a:pt x="162" y="749"/>
                </a:cubicBezTo>
                <a:cubicBezTo>
                  <a:pt x="158" y="844"/>
                  <a:pt x="190" y="995"/>
                  <a:pt x="71" y="1024"/>
                </a:cubicBezTo>
                <a:cubicBezTo>
                  <a:pt x="60" y="1031"/>
                  <a:pt x="33" y="1047"/>
                  <a:pt x="25" y="1060"/>
                </a:cubicBezTo>
                <a:cubicBezTo>
                  <a:pt x="20" y="1068"/>
                  <a:pt x="16" y="1088"/>
                  <a:pt x="16" y="1088"/>
                </a:cubicBezTo>
              </a:path>
            </a:pathLst>
          </a:custGeom>
          <a:noFill/>
          <a:ln w="25400">
            <a:solidFill>
              <a:schemeClr val="tx1"/>
            </a:solidFill>
            <a:prstDash val="dash"/>
            <a:round/>
            <a:headEnd/>
            <a:tailEnd/>
          </a:ln>
        </p:spPr>
        <p:txBody>
          <a:bodyPr/>
          <a:lstStyle/>
          <a:p>
            <a:endParaRPr lang="en-US"/>
          </a:p>
        </p:txBody>
      </p:sp>
      <p:sp>
        <p:nvSpPr>
          <p:cNvPr id="16406" name="Freeform 24"/>
          <p:cNvSpPr>
            <a:spLocks/>
          </p:cNvSpPr>
          <p:nvPr/>
        </p:nvSpPr>
        <p:spPr bwMode="auto">
          <a:xfrm>
            <a:off x="973138" y="5122863"/>
            <a:ext cx="1131887" cy="566737"/>
          </a:xfrm>
          <a:custGeom>
            <a:avLst/>
            <a:gdLst>
              <a:gd name="T0" fmla="*/ 0 w 713"/>
              <a:gd name="T1" fmla="*/ 357 h 357"/>
              <a:gd name="T2" fmla="*/ 100 w 713"/>
              <a:gd name="T3" fmla="*/ 320 h 357"/>
              <a:gd name="T4" fmla="*/ 210 w 713"/>
              <a:gd name="T5" fmla="*/ 275 h 357"/>
              <a:gd name="T6" fmla="*/ 292 w 713"/>
              <a:gd name="T7" fmla="*/ 238 h 357"/>
              <a:gd name="T8" fmla="*/ 310 w 713"/>
              <a:gd name="T9" fmla="*/ 156 h 357"/>
              <a:gd name="T10" fmla="*/ 329 w 713"/>
              <a:gd name="T11" fmla="*/ 138 h 357"/>
              <a:gd name="T12" fmla="*/ 402 w 713"/>
              <a:gd name="T13" fmla="*/ 37 h 357"/>
              <a:gd name="T14" fmla="*/ 484 w 713"/>
              <a:gd name="T15" fmla="*/ 0 h 357"/>
              <a:gd name="T16" fmla="*/ 713 w 713"/>
              <a:gd name="T17" fmla="*/ 10 h 3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3"/>
              <a:gd name="T28" fmla="*/ 0 h 357"/>
              <a:gd name="T29" fmla="*/ 713 w 713"/>
              <a:gd name="T30" fmla="*/ 357 h 3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3" h="357">
                <a:moveTo>
                  <a:pt x="0" y="357"/>
                </a:moveTo>
                <a:cubicBezTo>
                  <a:pt x="33" y="335"/>
                  <a:pt x="63" y="331"/>
                  <a:pt x="100" y="320"/>
                </a:cubicBezTo>
                <a:cubicBezTo>
                  <a:pt x="144" y="306"/>
                  <a:pt x="171" y="292"/>
                  <a:pt x="210" y="275"/>
                </a:cubicBezTo>
                <a:cubicBezTo>
                  <a:pt x="305" y="233"/>
                  <a:pt x="232" y="278"/>
                  <a:pt x="292" y="238"/>
                </a:cubicBezTo>
                <a:cubicBezTo>
                  <a:pt x="294" y="229"/>
                  <a:pt x="300" y="173"/>
                  <a:pt x="310" y="156"/>
                </a:cubicBezTo>
                <a:cubicBezTo>
                  <a:pt x="315" y="149"/>
                  <a:pt x="324" y="145"/>
                  <a:pt x="329" y="138"/>
                </a:cubicBezTo>
                <a:cubicBezTo>
                  <a:pt x="353" y="106"/>
                  <a:pt x="374" y="65"/>
                  <a:pt x="402" y="37"/>
                </a:cubicBezTo>
                <a:cubicBezTo>
                  <a:pt x="423" y="16"/>
                  <a:pt x="457" y="10"/>
                  <a:pt x="484" y="0"/>
                </a:cubicBezTo>
                <a:cubicBezTo>
                  <a:pt x="676" y="11"/>
                  <a:pt x="600" y="10"/>
                  <a:pt x="713" y="10"/>
                </a:cubicBezTo>
              </a:path>
            </a:pathLst>
          </a:custGeom>
          <a:noFill/>
          <a:ln w="25400">
            <a:solidFill>
              <a:schemeClr val="tx1"/>
            </a:solidFill>
            <a:prstDash val="dash"/>
            <a:round/>
            <a:headEnd/>
            <a:tailEnd/>
          </a:ln>
        </p:spPr>
        <p:txBody>
          <a:bodyPr/>
          <a:lstStyle/>
          <a:p>
            <a:endParaRPr lang="en-US"/>
          </a:p>
        </p:txBody>
      </p:sp>
      <p:sp>
        <p:nvSpPr>
          <p:cNvPr id="16407" name="Freeform 25"/>
          <p:cNvSpPr>
            <a:spLocks/>
          </p:cNvSpPr>
          <p:nvPr/>
        </p:nvSpPr>
        <p:spPr bwMode="auto">
          <a:xfrm>
            <a:off x="1450975" y="5421313"/>
            <a:ext cx="574675" cy="993775"/>
          </a:xfrm>
          <a:custGeom>
            <a:avLst/>
            <a:gdLst>
              <a:gd name="T0" fmla="*/ 0 w 362"/>
              <a:gd name="T1" fmla="*/ 4 h 626"/>
              <a:gd name="T2" fmla="*/ 110 w 362"/>
              <a:gd name="T3" fmla="*/ 50 h 626"/>
              <a:gd name="T4" fmla="*/ 256 w 362"/>
              <a:gd name="T5" fmla="*/ 251 h 626"/>
              <a:gd name="T6" fmla="*/ 339 w 362"/>
              <a:gd name="T7" fmla="*/ 626 h 626"/>
              <a:gd name="T8" fmla="*/ 0 60000 65536"/>
              <a:gd name="T9" fmla="*/ 0 60000 65536"/>
              <a:gd name="T10" fmla="*/ 0 60000 65536"/>
              <a:gd name="T11" fmla="*/ 0 60000 65536"/>
              <a:gd name="T12" fmla="*/ 0 w 362"/>
              <a:gd name="T13" fmla="*/ 0 h 626"/>
              <a:gd name="T14" fmla="*/ 362 w 362"/>
              <a:gd name="T15" fmla="*/ 626 h 626"/>
            </a:gdLst>
            <a:ahLst/>
            <a:cxnLst>
              <a:cxn ang="T8">
                <a:pos x="T0" y="T1"/>
              </a:cxn>
              <a:cxn ang="T9">
                <a:pos x="T2" y="T3"/>
              </a:cxn>
              <a:cxn ang="T10">
                <a:pos x="T4" y="T5"/>
              </a:cxn>
              <a:cxn ang="T11">
                <a:pos x="T6" y="T7"/>
              </a:cxn>
            </a:cxnLst>
            <a:rect l="T12" t="T13" r="T14" b="T15"/>
            <a:pathLst>
              <a:path w="362" h="626">
                <a:moveTo>
                  <a:pt x="0" y="4"/>
                </a:moveTo>
                <a:cubicBezTo>
                  <a:pt x="52" y="11"/>
                  <a:pt x="93" y="0"/>
                  <a:pt x="110" y="50"/>
                </a:cubicBezTo>
                <a:cubicBezTo>
                  <a:pt x="121" y="249"/>
                  <a:pt x="78" y="236"/>
                  <a:pt x="256" y="251"/>
                </a:cubicBezTo>
                <a:cubicBezTo>
                  <a:pt x="362" y="357"/>
                  <a:pt x="158" y="626"/>
                  <a:pt x="339" y="626"/>
                </a:cubicBezTo>
              </a:path>
            </a:pathLst>
          </a:custGeom>
          <a:noFill/>
          <a:ln w="25400">
            <a:solidFill>
              <a:schemeClr val="tx1"/>
            </a:solidFill>
            <a:prstDash val="dash"/>
            <a:round/>
            <a:headEnd/>
            <a:tailEnd/>
          </a:ln>
        </p:spPr>
        <p:txBody>
          <a:bodyPr/>
          <a:lstStyle/>
          <a:p>
            <a:endParaRPr lang="en-US"/>
          </a:p>
        </p:txBody>
      </p:sp>
      <p:sp>
        <p:nvSpPr>
          <p:cNvPr id="16408" name="Text Box 27"/>
          <p:cNvSpPr txBox="1">
            <a:spLocks noChangeArrowheads="1"/>
          </p:cNvSpPr>
          <p:nvPr/>
        </p:nvSpPr>
        <p:spPr bwMode="auto">
          <a:xfrm>
            <a:off x="152400" y="5486400"/>
            <a:ext cx="873125" cy="517525"/>
          </a:xfrm>
          <a:prstGeom prst="rect">
            <a:avLst/>
          </a:prstGeom>
          <a:noFill/>
          <a:ln w="9525">
            <a:noFill/>
            <a:miter lim="800000"/>
            <a:headEnd/>
            <a:tailEnd/>
          </a:ln>
        </p:spPr>
        <p:txBody>
          <a:bodyPr wrap="none">
            <a:spAutoFit/>
          </a:bodyPr>
          <a:lstStyle/>
          <a:p>
            <a:r>
              <a:rPr lang="en-US" sz="1400"/>
              <a:t>Not</a:t>
            </a:r>
          </a:p>
          <a:p>
            <a:r>
              <a:rPr lang="en-US" sz="1400"/>
              <a:t>Triangle</a:t>
            </a:r>
          </a:p>
        </p:txBody>
      </p:sp>
      <p:sp>
        <p:nvSpPr>
          <p:cNvPr id="16409" name="Text Box 28"/>
          <p:cNvSpPr txBox="1">
            <a:spLocks noChangeArrowheads="1"/>
          </p:cNvSpPr>
          <p:nvPr/>
        </p:nvSpPr>
        <p:spPr bwMode="auto">
          <a:xfrm>
            <a:off x="914400" y="4876800"/>
            <a:ext cx="1090613" cy="304800"/>
          </a:xfrm>
          <a:prstGeom prst="rect">
            <a:avLst/>
          </a:prstGeom>
          <a:noFill/>
          <a:ln w="9525">
            <a:noFill/>
            <a:miter lim="800000"/>
            <a:headEnd/>
            <a:tailEnd/>
          </a:ln>
        </p:spPr>
        <p:txBody>
          <a:bodyPr wrap="none">
            <a:spAutoFit/>
          </a:bodyPr>
          <a:lstStyle/>
          <a:p>
            <a:r>
              <a:rPr lang="en-US" sz="1400"/>
              <a:t>Equilateral</a:t>
            </a:r>
          </a:p>
        </p:txBody>
      </p:sp>
      <p:sp>
        <p:nvSpPr>
          <p:cNvPr id="16410" name="Text Box 29"/>
          <p:cNvSpPr txBox="1">
            <a:spLocks noChangeArrowheads="1"/>
          </p:cNvSpPr>
          <p:nvPr/>
        </p:nvSpPr>
        <p:spPr bwMode="auto">
          <a:xfrm>
            <a:off x="1066800" y="6172200"/>
            <a:ext cx="854075" cy="304800"/>
          </a:xfrm>
          <a:prstGeom prst="rect">
            <a:avLst/>
          </a:prstGeom>
          <a:noFill/>
          <a:ln w="9525">
            <a:noFill/>
            <a:miter lim="800000"/>
            <a:headEnd/>
            <a:tailEnd/>
          </a:ln>
        </p:spPr>
        <p:txBody>
          <a:bodyPr wrap="none">
            <a:spAutoFit/>
          </a:bodyPr>
          <a:lstStyle/>
          <a:p>
            <a:r>
              <a:rPr lang="en-US" sz="1400"/>
              <a:t>Scalene</a:t>
            </a:r>
          </a:p>
        </p:txBody>
      </p:sp>
      <p:sp>
        <p:nvSpPr>
          <p:cNvPr id="16411" name="Text Box 30"/>
          <p:cNvSpPr txBox="1">
            <a:spLocks noChangeArrowheads="1"/>
          </p:cNvSpPr>
          <p:nvPr/>
        </p:nvSpPr>
        <p:spPr bwMode="auto">
          <a:xfrm>
            <a:off x="1524000" y="5410200"/>
            <a:ext cx="981075" cy="304800"/>
          </a:xfrm>
          <a:prstGeom prst="rect">
            <a:avLst/>
          </a:prstGeom>
          <a:noFill/>
          <a:ln w="9525">
            <a:noFill/>
            <a:miter lim="800000"/>
            <a:headEnd/>
            <a:tailEnd/>
          </a:ln>
        </p:spPr>
        <p:txBody>
          <a:bodyPr wrap="none">
            <a:spAutoFit/>
          </a:bodyPr>
          <a:lstStyle/>
          <a:p>
            <a:r>
              <a:rPr lang="en-US" sz="1400"/>
              <a:t>Isosceles</a:t>
            </a:r>
          </a:p>
        </p:txBody>
      </p:sp>
      <p:sp>
        <p:nvSpPr>
          <p:cNvPr id="16412" name="Text Box 31"/>
          <p:cNvSpPr txBox="1">
            <a:spLocks noChangeArrowheads="1"/>
          </p:cNvSpPr>
          <p:nvPr/>
        </p:nvSpPr>
        <p:spPr bwMode="auto">
          <a:xfrm>
            <a:off x="0" y="4495800"/>
            <a:ext cx="2165350" cy="366713"/>
          </a:xfrm>
          <a:prstGeom prst="rect">
            <a:avLst/>
          </a:prstGeom>
          <a:noFill/>
          <a:ln w="9525">
            <a:noFill/>
            <a:miter lim="800000"/>
            <a:headEnd/>
            <a:tailEnd/>
          </a:ln>
        </p:spPr>
        <p:txBody>
          <a:bodyPr wrap="none">
            <a:spAutoFit/>
          </a:bodyPr>
          <a:lstStyle/>
          <a:p>
            <a:r>
              <a:rPr lang="en-US" sz="1800" i="1" u="sng"/>
              <a:t>Valid Inputs to get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2800" b="1" u="sng" smtClean="0"/>
              <a:t>Strong Normal Equivalence Test Cases</a:t>
            </a:r>
            <a:r>
              <a:rPr lang="en-US" sz="2800" b="1" smtClean="0"/>
              <a:t> for Triangle Problem</a:t>
            </a:r>
          </a:p>
        </p:txBody>
      </p:sp>
      <p:sp>
        <p:nvSpPr>
          <p:cNvPr id="17411" name="Rectangle 3"/>
          <p:cNvSpPr>
            <a:spLocks noGrp="1" noChangeArrowheads="1"/>
          </p:cNvSpPr>
          <p:nvPr>
            <p:ph type="body" idx="1"/>
          </p:nvPr>
        </p:nvSpPr>
        <p:spPr>
          <a:xfrm>
            <a:off x="228600" y="2133600"/>
            <a:ext cx="8686800" cy="3505200"/>
          </a:xfrm>
        </p:spPr>
        <p:txBody>
          <a:bodyPr/>
          <a:lstStyle/>
          <a:p>
            <a:pPr eaLnBrk="1" hangingPunct="1"/>
            <a:r>
              <a:rPr lang="en-US" b="1" smtClean="0"/>
              <a:t>Since there is no further sub-intervals inside the valid inputs for the 3 sides a, b, and c, are Strong Normal Equivalence is the same as the Weak Normal Equivalence </a:t>
            </a:r>
          </a:p>
          <a:p>
            <a:pPr eaLnBrk="1" hangingPunct="1">
              <a:buFontTx/>
              <a:buNone/>
            </a:pPr>
            <a:endParaRPr lang="en-US" b="1"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en-US" sz="2800" b="1" u="sng" smtClean="0"/>
              <a:t>Weak Robust Equivalence Test Cases</a:t>
            </a:r>
            <a:r>
              <a:rPr lang="en-US" sz="2800" b="1" smtClean="0"/>
              <a:t> for Triangle Problem</a:t>
            </a:r>
          </a:p>
        </p:txBody>
      </p:sp>
      <p:sp>
        <p:nvSpPr>
          <p:cNvPr id="18435" name="Oval 5"/>
          <p:cNvSpPr>
            <a:spLocks noChangeArrowheads="1"/>
          </p:cNvSpPr>
          <p:nvPr/>
        </p:nvSpPr>
        <p:spPr bwMode="auto">
          <a:xfrm>
            <a:off x="228600" y="4800600"/>
            <a:ext cx="2209800" cy="1828800"/>
          </a:xfrm>
          <a:prstGeom prst="ellipse">
            <a:avLst/>
          </a:prstGeom>
          <a:solidFill>
            <a:schemeClr val="bg1"/>
          </a:solidFill>
          <a:ln w="28575">
            <a:solidFill>
              <a:schemeClr val="tx1"/>
            </a:solidFill>
            <a:round/>
            <a:headEnd/>
            <a:tailEnd/>
          </a:ln>
        </p:spPr>
        <p:txBody>
          <a:bodyPr wrap="none" anchor="ctr"/>
          <a:lstStyle/>
          <a:p>
            <a:pPr algn="ctr"/>
            <a:endParaRPr lang="en-US" sz="2000"/>
          </a:p>
        </p:txBody>
      </p:sp>
      <p:sp>
        <p:nvSpPr>
          <p:cNvPr id="18436" name="Freeform 6"/>
          <p:cNvSpPr>
            <a:spLocks/>
          </p:cNvSpPr>
          <p:nvPr/>
        </p:nvSpPr>
        <p:spPr bwMode="auto">
          <a:xfrm>
            <a:off x="903288" y="4848225"/>
            <a:ext cx="301625" cy="1727200"/>
          </a:xfrm>
          <a:custGeom>
            <a:avLst/>
            <a:gdLst>
              <a:gd name="T0" fmla="*/ 7 w 190"/>
              <a:gd name="T1" fmla="*/ 0 h 1088"/>
              <a:gd name="T2" fmla="*/ 34 w 190"/>
              <a:gd name="T3" fmla="*/ 466 h 1088"/>
              <a:gd name="T4" fmla="*/ 53 w 190"/>
              <a:gd name="T5" fmla="*/ 548 h 1088"/>
              <a:gd name="T6" fmla="*/ 126 w 190"/>
              <a:gd name="T7" fmla="*/ 649 h 1088"/>
              <a:gd name="T8" fmla="*/ 162 w 190"/>
              <a:gd name="T9" fmla="*/ 749 h 1088"/>
              <a:gd name="T10" fmla="*/ 71 w 190"/>
              <a:gd name="T11" fmla="*/ 1024 h 1088"/>
              <a:gd name="T12" fmla="*/ 25 w 190"/>
              <a:gd name="T13" fmla="*/ 1060 h 1088"/>
              <a:gd name="T14" fmla="*/ 16 w 190"/>
              <a:gd name="T15" fmla="*/ 1088 h 1088"/>
              <a:gd name="T16" fmla="*/ 0 60000 65536"/>
              <a:gd name="T17" fmla="*/ 0 60000 65536"/>
              <a:gd name="T18" fmla="*/ 0 60000 65536"/>
              <a:gd name="T19" fmla="*/ 0 60000 65536"/>
              <a:gd name="T20" fmla="*/ 0 60000 65536"/>
              <a:gd name="T21" fmla="*/ 0 60000 65536"/>
              <a:gd name="T22" fmla="*/ 0 60000 65536"/>
              <a:gd name="T23" fmla="*/ 0 60000 65536"/>
              <a:gd name="T24" fmla="*/ 0 w 190"/>
              <a:gd name="T25" fmla="*/ 0 h 1088"/>
              <a:gd name="T26" fmla="*/ 190 w 190"/>
              <a:gd name="T27" fmla="*/ 1088 h 10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0" h="1088">
                <a:moveTo>
                  <a:pt x="7" y="0"/>
                </a:moveTo>
                <a:cubicBezTo>
                  <a:pt x="20" y="154"/>
                  <a:pt x="0" y="317"/>
                  <a:pt x="34" y="466"/>
                </a:cubicBezTo>
                <a:cubicBezTo>
                  <a:pt x="37" y="481"/>
                  <a:pt x="42" y="529"/>
                  <a:pt x="53" y="548"/>
                </a:cubicBezTo>
                <a:cubicBezTo>
                  <a:pt x="73" y="585"/>
                  <a:pt x="108" y="612"/>
                  <a:pt x="126" y="649"/>
                </a:cubicBezTo>
                <a:cubicBezTo>
                  <a:pt x="143" y="683"/>
                  <a:pt x="140" y="716"/>
                  <a:pt x="162" y="749"/>
                </a:cubicBezTo>
                <a:cubicBezTo>
                  <a:pt x="158" y="844"/>
                  <a:pt x="190" y="995"/>
                  <a:pt x="71" y="1024"/>
                </a:cubicBezTo>
                <a:cubicBezTo>
                  <a:pt x="60" y="1031"/>
                  <a:pt x="33" y="1047"/>
                  <a:pt x="25" y="1060"/>
                </a:cubicBezTo>
                <a:cubicBezTo>
                  <a:pt x="20" y="1068"/>
                  <a:pt x="16" y="1088"/>
                  <a:pt x="16" y="1088"/>
                </a:cubicBezTo>
              </a:path>
            </a:pathLst>
          </a:custGeom>
          <a:noFill/>
          <a:ln w="25400">
            <a:solidFill>
              <a:schemeClr val="tx1"/>
            </a:solidFill>
            <a:prstDash val="dash"/>
            <a:round/>
            <a:headEnd/>
            <a:tailEnd/>
          </a:ln>
        </p:spPr>
        <p:txBody>
          <a:bodyPr/>
          <a:lstStyle/>
          <a:p>
            <a:endParaRPr lang="en-US"/>
          </a:p>
        </p:txBody>
      </p:sp>
      <p:sp>
        <p:nvSpPr>
          <p:cNvPr id="18437" name="Freeform 7"/>
          <p:cNvSpPr>
            <a:spLocks/>
          </p:cNvSpPr>
          <p:nvPr/>
        </p:nvSpPr>
        <p:spPr bwMode="auto">
          <a:xfrm>
            <a:off x="973138" y="5122863"/>
            <a:ext cx="1131887" cy="566737"/>
          </a:xfrm>
          <a:custGeom>
            <a:avLst/>
            <a:gdLst>
              <a:gd name="T0" fmla="*/ 0 w 713"/>
              <a:gd name="T1" fmla="*/ 357 h 357"/>
              <a:gd name="T2" fmla="*/ 100 w 713"/>
              <a:gd name="T3" fmla="*/ 320 h 357"/>
              <a:gd name="T4" fmla="*/ 210 w 713"/>
              <a:gd name="T5" fmla="*/ 275 h 357"/>
              <a:gd name="T6" fmla="*/ 292 w 713"/>
              <a:gd name="T7" fmla="*/ 238 h 357"/>
              <a:gd name="T8" fmla="*/ 310 w 713"/>
              <a:gd name="T9" fmla="*/ 156 h 357"/>
              <a:gd name="T10" fmla="*/ 329 w 713"/>
              <a:gd name="T11" fmla="*/ 138 h 357"/>
              <a:gd name="T12" fmla="*/ 402 w 713"/>
              <a:gd name="T13" fmla="*/ 37 h 357"/>
              <a:gd name="T14" fmla="*/ 484 w 713"/>
              <a:gd name="T15" fmla="*/ 0 h 357"/>
              <a:gd name="T16" fmla="*/ 713 w 713"/>
              <a:gd name="T17" fmla="*/ 10 h 3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3"/>
              <a:gd name="T28" fmla="*/ 0 h 357"/>
              <a:gd name="T29" fmla="*/ 713 w 713"/>
              <a:gd name="T30" fmla="*/ 357 h 3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3" h="357">
                <a:moveTo>
                  <a:pt x="0" y="357"/>
                </a:moveTo>
                <a:cubicBezTo>
                  <a:pt x="33" y="335"/>
                  <a:pt x="63" y="331"/>
                  <a:pt x="100" y="320"/>
                </a:cubicBezTo>
                <a:cubicBezTo>
                  <a:pt x="144" y="306"/>
                  <a:pt x="171" y="292"/>
                  <a:pt x="210" y="275"/>
                </a:cubicBezTo>
                <a:cubicBezTo>
                  <a:pt x="305" y="233"/>
                  <a:pt x="232" y="278"/>
                  <a:pt x="292" y="238"/>
                </a:cubicBezTo>
                <a:cubicBezTo>
                  <a:pt x="294" y="229"/>
                  <a:pt x="300" y="173"/>
                  <a:pt x="310" y="156"/>
                </a:cubicBezTo>
                <a:cubicBezTo>
                  <a:pt x="315" y="149"/>
                  <a:pt x="324" y="145"/>
                  <a:pt x="329" y="138"/>
                </a:cubicBezTo>
                <a:cubicBezTo>
                  <a:pt x="353" y="106"/>
                  <a:pt x="374" y="65"/>
                  <a:pt x="402" y="37"/>
                </a:cubicBezTo>
                <a:cubicBezTo>
                  <a:pt x="423" y="16"/>
                  <a:pt x="457" y="10"/>
                  <a:pt x="484" y="0"/>
                </a:cubicBezTo>
                <a:cubicBezTo>
                  <a:pt x="676" y="11"/>
                  <a:pt x="600" y="10"/>
                  <a:pt x="713" y="10"/>
                </a:cubicBezTo>
              </a:path>
            </a:pathLst>
          </a:custGeom>
          <a:noFill/>
          <a:ln w="25400">
            <a:solidFill>
              <a:schemeClr val="tx1"/>
            </a:solidFill>
            <a:prstDash val="dash"/>
            <a:round/>
            <a:headEnd/>
            <a:tailEnd/>
          </a:ln>
        </p:spPr>
        <p:txBody>
          <a:bodyPr/>
          <a:lstStyle/>
          <a:p>
            <a:endParaRPr lang="en-US"/>
          </a:p>
        </p:txBody>
      </p:sp>
      <p:sp>
        <p:nvSpPr>
          <p:cNvPr id="18438" name="Freeform 8"/>
          <p:cNvSpPr>
            <a:spLocks/>
          </p:cNvSpPr>
          <p:nvPr/>
        </p:nvSpPr>
        <p:spPr bwMode="auto">
          <a:xfrm>
            <a:off x="1450975" y="5421313"/>
            <a:ext cx="574675" cy="993775"/>
          </a:xfrm>
          <a:custGeom>
            <a:avLst/>
            <a:gdLst>
              <a:gd name="T0" fmla="*/ 0 w 362"/>
              <a:gd name="T1" fmla="*/ 4 h 626"/>
              <a:gd name="T2" fmla="*/ 110 w 362"/>
              <a:gd name="T3" fmla="*/ 50 h 626"/>
              <a:gd name="T4" fmla="*/ 256 w 362"/>
              <a:gd name="T5" fmla="*/ 251 h 626"/>
              <a:gd name="T6" fmla="*/ 339 w 362"/>
              <a:gd name="T7" fmla="*/ 626 h 626"/>
              <a:gd name="T8" fmla="*/ 0 60000 65536"/>
              <a:gd name="T9" fmla="*/ 0 60000 65536"/>
              <a:gd name="T10" fmla="*/ 0 60000 65536"/>
              <a:gd name="T11" fmla="*/ 0 60000 65536"/>
              <a:gd name="T12" fmla="*/ 0 w 362"/>
              <a:gd name="T13" fmla="*/ 0 h 626"/>
              <a:gd name="T14" fmla="*/ 362 w 362"/>
              <a:gd name="T15" fmla="*/ 626 h 626"/>
            </a:gdLst>
            <a:ahLst/>
            <a:cxnLst>
              <a:cxn ang="T8">
                <a:pos x="T0" y="T1"/>
              </a:cxn>
              <a:cxn ang="T9">
                <a:pos x="T2" y="T3"/>
              </a:cxn>
              <a:cxn ang="T10">
                <a:pos x="T4" y="T5"/>
              </a:cxn>
              <a:cxn ang="T11">
                <a:pos x="T6" y="T7"/>
              </a:cxn>
            </a:cxnLst>
            <a:rect l="T12" t="T13" r="T14" b="T15"/>
            <a:pathLst>
              <a:path w="362" h="626">
                <a:moveTo>
                  <a:pt x="0" y="4"/>
                </a:moveTo>
                <a:cubicBezTo>
                  <a:pt x="52" y="11"/>
                  <a:pt x="93" y="0"/>
                  <a:pt x="110" y="50"/>
                </a:cubicBezTo>
                <a:cubicBezTo>
                  <a:pt x="121" y="249"/>
                  <a:pt x="78" y="236"/>
                  <a:pt x="256" y="251"/>
                </a:cubicBezTo>
                <a:cubicBezTo>
                  <a:pt x="362" y="357"/>
                  <a:pt x="158" y="626"/>
                  <a:pt x="339" y="626"/>
                </a:cubicBezTo>
              </a:path>
            </a:pathLst>
          </a:custGeom>
          <a:noFill/>
          <a:ln w="25400">
            <a:solidFill>
              <a:schemeClr val="tx1"/>
            </a:solidFill>
            <a:prstDash val="dash"/>
            <a:round/>
            <a:headEnd/>
            <a:tailEnd/>
          </a:ln>
        </p:spPr>
        <p:txBody>
          <a:bodyPr/>
          <a:lstStyle/>
          <a:p>
            <a:endParaRPr lang="en-US"/>
          </a:p>
        </p:txBody>
      </p:sp>
      <p:sp>
        <p:nvSpPr>
          <p:cNvPr id="18439" name="Text Box 9"/>
          <p:cNvSpPr txBox="1">
            <a:spLocks noChangeArrowheads="1"/>
          </p:cNvSpPr>
          <p:nvPr/>
        </p:nvSpPr>
        <p:spPr bwMode="auto">
          <a:xfrm>
            <a:off x="152400" y="5486400"/>
            <a:ext cx="873125" cy="517525"/>
          </a:xfrm>
          <a:prstGeom prst="rect">
            <a:avLst/>
          </a:prstGeom>
          <a:noFill/>
          <a:ln w="9525">
            <a:noFill/>
            <a:miter lim="800000"/>
            <a:headEnd/>
            <a:tailEnd/>
          </a:ln>
        </p:spPr>
        <p:txBody>
          <a:bodyPr wrap="none">
            <a:spAutoFit/>
          </a:bodyPr>
          <a:lstStyle/>
          <a:p>
            <a:r>
              <a:rPr lang="en-US" sz="1400"/>
              <a:t>Not</a:t>
            </a:r>
          </a:p>
          <a:p>
            <a:r>
              <a:rPr lang="en-US" sz="1400"/>
              <a:t>Triangle</a:t>
            </a:r>
          </a:p>
        </p:txBody>
      </p:sp>
      <p:sp>
        <p:nvSpPr>
          <p:cNvPr id="18440" name="Text Box 10"/>
          <p:cNvSpPr txBox="1">
            <a:spLocks noChangeArrowheads="1"/>
          </p:cNvSpPr>
          <p:nvPr/>
        </p:nvSpPr>
        <p:spPr bwMode="auto">
          <a:xfrm>
            <a:off x="914400" y="4876800"/>
            <a:ext cx="1090613" cy="304800"/>
          </a:xfrm>
          <a:prstGeom prst="rect">
            <a:avLst/>
          </a:prstGeom>
          <a:noFill/>
          <a:ln w="9525">
            <a:noFill/>
            <a:miter lim="800000"/>
            <a:headEnd/>
            <a:tailEnd/>
          </a:ln>
        </p:spPr>
        <p:txBody>
          <a:bodyPr wrap="none">
            <a:spAutoFit/>
          </a:bodyPr>
          <a:lstStyle/>
          <a:p>
            <a:r>
              <a:rPr lang="en-US" sz="1400"/>
              <a:t>Equilateral</a:t>
            </a:r>
          </a:p>
        </p:txBody>
      </p:sp>
      <p:sp>
        <p:nvSpPr>
          <p:cNvPr id="18441" name="Text Box 11"/>
          <p:cNvSpPr txBox="1">
            <a:spLocks noChangeArrowheads="1"/>
          </p:cNvSpPr>
          <p:nvPr/>
        </p:nvSpPr>
        <p:spPr bwMode="auto">
          <a:xfrm>
            <a:off x="1066800" y="6172200"/>
            <a:ext cx="854075" cy="304800"/>
          </a:xfrm>
          <a:prstGeom prst="rect">
            <a:avLst/>
          </a:prstGeom>
          <a:noFill/>
          <a:ln w="9525">
            <a:noFill/>
            <a:miter lim="800000"/>
            <a:headEnd/>
            <a:tailEnd/>
          </a:ln>
        </p:spPr>
        <p:txBody>
          <a:bodyPr wrap="none">
            <a:spAutoFit/>
          </a:bodyPr>
          <a:lstStyle/>
          <a:p>
            <a:r>
              <a:rPr lang="en-US" sz="1400"/>
              <a:t>Scalene</a:t>
            </a:r>
          </a:p>
        </p:txBody>
      </p:sp>
      <p:sp>
        <p:nvSpPr>
          <p:cNvPr id="18442" name="Text Box 12"/>
          <p:cNvSpPr txBox="1">
            <a:spLocks noChangeArrowheads="1"/>
          </p:cNvSpPr>
          <p:nvPr/>
        </p:nvSpPr>
        <p:spPr bwMode="auto">
          <a:xfrm>
            <a:off x="1524000" y="5410200"/>
            <a:ext cx="981075" cy="304800"/>
          </a:xfrm>
          <a:prstGeom prst="rect">
            <a:avLst/>
          </a:prstGeom>
          <a:noFill/>
          <a:ln w="9525">
            <a:noFill/>
            <a:miter lim="800000"/>
            <a:headEnd/>
            <a:tailEnd/>
          </a:ln>
        </p:spPr>
        <p:txBody>
          <a:bodyPr wrap="none">
            <a:spAutoFit/>
          </a:bodyPr>
          <a:lstStyle/>
          <a:p>
            <a:r>
              <a:rPr lang="en-US" sz="1400"/>
              <a:t>Isosceles</a:t>
            </a:r>
          </a:p>
        </p:txBody>
      </p:sp>
      <p:sp>
        <p:nvSpPr>
          <p:cNvPr id="18443" name="Text Box 13"/>
          <p:cNvSpPr txBox="1">
            <a:spLocks noChangeArrowheads="1"/>
          </p:cNvSpPr>
          <p:nvPr/>
        </p:nvSpPr>
        <p:spPr bwMode="auto">
          <a:xfrm>
            <a:off x="593725" y="4379913"/>
            <a:ext cx="1479550" cy="366712"/>
          </a:xfrm>
          <a:prstGeom prst="rect">
            <a:avLst/>
          </a:prstGeom>
          <a:noFill/>
          <a:ln w="9525">
            <a:noFill/>
            <a:miter lim="800000"/>
            <a:headEnd/>
            <a:tailEnd/>
          </a:ln>
        </p:spPr>
        <p:txBody>
          <a:bodyPr wrap="none">
            <a:spAutoFit/>
          </a:bodyPr>
          <a:lstStyle/>
          <a:p>
            <a:r>
              <a:rPr lang="en-US" sz="1800" i="1" u="sng"/>
              <a:t>Valid Inputs</a:t>
            </a:r>
          </a:p>
        </p:txBody>
      </p:sp>
      <p:sp>
        <p:nvSpPr>
          <p:cNvPr id="18444" name="Text Box 14"/>
          <p:cNvSpPr txBox="1">
            <a:spLocks noChangeArrowheads="1"/>
          </p:cNvSpPr>
          <p:nvPr/>
        </p:nvSpPr>
        <p:spPr bwMode="auto">
          <a:xfrm>
            <a:off x="685800" y="2514600"/>
            <a:ext cx="2514600" cy="1190625"/>
          </a:xfrm>
          <a:prstGeom prst="rect">
            <a:avLst/>
          </a:prstGeom>
          <a:solidFill>
            <a:srgbClr val="FFCC00"/>
          </a:solidFill>
          <a:ln w="9525">
            <a:noFill/>
            <a:miter lim="800000"/>
            <a:headEnd/>
            <a:tailEnd/>
          </a:ln>
        </p:spPr>
        <p:txBody>
          <a:bodyPr>
            <a:spAutoFit/>
          </a:bodyPr>
          <a:lstStyle/>
          <a:p>
            <a:r>
              <a:rPr lang="en-US" sz="1800"/>
              <a:t>Now, on top of the earlier 4 normal test cases, include the “invalid” inputs</a:t>
            </a:r>
          </a:p>
        </p:txBody>
      </p:sp>
      <p:sp>
        <p:nvSpPr>
          <p:cNvPr id="18445" name="Line 16"/>
          <p:cNvSpPr>
            <a:spLocks noChangeShapeType="1"/>
          </p:cNvSpPr>
          <p:nvPr/>
        </p:nvSpPr>
        <p:spPr bwMode="auto">
          <a:xfrm flipV="1">
            <a:off x="3886200" y="2133600"/>
            <a:ext cx="0" cy="2895600"/>
          </a:xfrm>
          <a:prstGeom prst="line">
            <a:avLst/>
          </a:prstGeom>
          <a:noFill/>
          <a:ln w="25400">
            <a:solidFill>
              <a:schemeClr val="tx1"/>
            </a:solidFill>
            <a:round/>
            <a:headEnd/>
            <a:tailEnd type="triangle" w="med" len="med"/>
          </a:ln>
        </p:spPr>
        <p:txBody>
          <a:bodyPr/>
          <a:lstStyle/>
          <a:p>
            <a:endParaRPr lang="en-US"/>
          </a:p>
        </p:txBody>
      </p:sp>
      <p:sp>
        <p:nvSpPr>
          <p:cNvPr id="18446" name="Line 17"/>
          <p:cNvSpPr>
            <a:spLocks noChangeShapeType="1"/>
          </p:cNvSpPr>
          <p:nvPr/>
        </p:nvSpPr>
        <p:spPr bwMode="auto">
          <a:xfrm>
            <a:off x="3810000" y="5029200"/>
            <a:ext cx="3810000" cy="0"/>
          </a:xfrm>
          <a:prstGeom prst="line">
            <a:avLst/>
          </a:prstGeom>
          <a:noFill/>
          <a:ln w="25400">
            <a:solidFill>
              <a:schemeClr val="tx1"/>
            </a:solidFill>
            <a:round/>
            <a:headEnd/>
            <a:tailEnd type="triangle" w="med" len="med"/>
          </a:ln>
        </p:spPr>
        <p:txBody>
          <a:bodyPr/>
          <a:lstStyle/>
          <a:p>
            <a:endParaRPr lang="en-US"/>
          </a:p>
        </p:txBody>
      </p:sp>
      <p:sp>
        <p:nvSpPr>
          <p:cNvPr id="18447" name="Line 18"/>
          <p:cNvSpPr>
            <a:spLocks noChangeShapeType="1"/>
          </p:cNvSpPr>
          <p:nvPr/>
        </p:nvSpPr>
        <p:spPr bwMode="auto">
          <a:xfrm flipV="1">
            <a:off x="3810000" y="3429000"/>
            <a:ext cx="2667000" cy="1600200"/>
          </a:xfrm>
          <a:prstGeom prst="line">
            <a:avLst/>
          </a:prstGeom>
          <a:noFill/>
          <a:ln w="25400">
            <a:solidFill>
              <a:schemeClr val="tx1"/>
            </a:solidFill>
            <a:round/>
            <a:headEnd/>
            <a:tailEnd type="triangle" w="med" len="med"/>
          </a:ln>
        </p:spPr>
        <p:txBody>
          <a:bodyPr/>
          <a:lstStyle/>
          <a:p>
            <a:endParaRPr lang="en-US"/>
          </a:p>
        </p:txBody>
      </p:sp>
      <p:sp>
        <p:nvSpPr>
          <p:cNvPr id="18448" name="Line 19"/>
          <p:cNvSpPr>
            <a:spLocks noChangeShapeType="1"/>
          </p:cNvSpPr>
          <p:nvPr/>
        </p:nvSpPr>
        <p:spPr bwMode="auto">
          <a:xfrm>
            <a:off x="4495800" y="2590800"/>
            <a:ext cx="0" cy="2286000"/>
          </a:xfrm>
          <a:prstGeom prst="line">
            <a:avLst/>
          </a:prstGeom>
          <a:noFill/>
          <a:ln w="22225">
            <a:solidFill>
              <a:schemeClr val="tx1"/>
            </a:solidFill>
            <a:prstDash val="dash"/>
            <a:round/>
            <a:headEnd/>
            <a:tailEnd/>
          </a:ln>
        </p:spPr>
        <p:txBody>
          <a:bodyPr/>
          <a:lstStyle/>
          <a:p>
            <a:endParaRPr lang="en-US"/>
          </a:p>
        </p:txBody>
      </p:sp>
      <p:sp>
        <p:nvSpPr>
          <p:cNvPr id="18449" name="Line 20"/>
          <p:cNvSpPr>
            <a:spLocks noChangeShapeType="1"/>
          </p:cNvSpPr>
          <p:nvPr/>
        </p:nvSpPr>
        <p:spPr bwMode="auto">
          <a:xfrm>
            <a:off x="7010400" y="2514600"/>
            <a:ext cx="0" cy="2362200"/>
          </a:xfrm>
          <a:prstGeom prst="line">
            <a:avLst/>
          </a:prstGeom>
          <a:noFill/>
          <a:ln w="22225">
            <a:solidFill>
              <a:schemeClr val="tx1"/>
            </a:solidFill>
            <a:prstDash val="dash"/>
            <a:round/>
            <a:headEnd/>
            <a:tailEnd/>
          </a:ln>
        </p:spPr>
        <p:txBody>
          <a:bodyPr/>
          <a:lstStyle/>
          <a:p>
            <a:endParaRPr lang="en-US"/>
          </a:p>
        </p:txBody>
      </p:sp>
      <p:sp>
        <p:nvSpPr>
          <p:cNvPr id="18450" name="Line 22"/>
          <p:cNvSpPr>
            <a:spLocks noChangeShapeType="1"/>
          </p:cNvSpPr>
          <p:nvPr/>
        </p:nvSpPr>
        <p:spPr bwMode="auto">
          <a:xfrm>
            <a:off x="5867400" y="1828800"/>
            <a:ext cx="0" cy="2133600"/>
          </a:xfrm>
          <a:prstGeom prst="line">
            <a:avLst/>
          </a:prstGeom>
          <a:noFill/>
          <a:ln w="22225">
            <a:solidFill>
              <a:schemeClr val="tx1"/>
            </a:solidFill>
            <a:prstDash val="dash"/>
            <a:round/>
            <a:headEnd/>
            <a:tailEnd/>
          </a:ln>
        </p:spPr>
        <p:txBody>
          <a:bodyPr/>
          <a:lstStyle/>
          <a:p>
            <a:endParaRPr lang="en-US"/>
          </a:p>
        </p:txBody>
      </p:sp>
      <p:sp>
        <p:nvSpPr>
          <p:cNvPr id="18451" name="Line 24"/>
          <p:cNvSpPr>
            <a:spLocks noChangeShapeType="1"/>
          </p:cNvSpPr>
          <p:nvPr/>
        </p:nvSpPr>
        <p:spPr bwMode="auto">
          <a:xfrm>
            <a:off x="8077200" y="1828800"/>
            <a:ext cx="0" cy="2133600"/>
          </a:xfrm>
          <a:prstGeom prst="line">
            <a:avLst/>
          </a:prstGeom>
          <a:noFill/>
          <a:ln w="22225">
            <a:solidFill>
              <a:schemeClr val="tx1"/>
            </a:solidFill>
            <a:prstDash val="dash"/>
            <a:round/>
            <a:headEnd/>
            <a:tailEnd/>
          </a:ln>
        </p:spPr>
        <p:txBody>
          <a:bodyPr/>
          <a:lstStyle/>
          <a:p>
            <a:endParaRPr lang="en-US"/>
          </a:p>
        </p:txBody>
      </p:sp>
      <p:sp>
        <p:nvSpPr>
          <p:cNvPr id="18452" name="Line 27"/>
          <p:cNvSpPr>
            <a:spLocks noChangeShapeType="1"/>
          </p:cNvSpPr>
          <p:nvPr/>
        </p:nvSpPr>
        <p:spPr bwMode="auto">
          <a:xfrm>
            <a:off x="4648200" y="2590800"/>
            <a:ext cx="2438400" cy="0"/>
          </a:xfrm>
          <a:prstGeom prst="line">
            <a:avLst/>
          </a:prstGeom>
          <a:noFill/>
          <a:ln w="22225">
            <a:solidFill>
              <a:schemeClr val="tx1"/>
            </a:solidFill>
            <a:prstDash val="dash"/>
            <a:round/>
            <a:headEnd/>
            <a:tailEnd/>
          </a:ln>
        </p:spPr>
        <p:txBody>
          <a:bodyPr/>
          <a:lstStyle/>
          <a:p>
            <a:endParaRPr lang="en-US"/>
          </a:p>
        </p:txBody>
      </p:sp>
      <p:sp>
        <p:nvSpPr>
          <p:cNvPr id="18453" name="Line 28"/>
          <p:cNvSpPr>
            <a:spLocks noChangeShapeType="1"/>
          </p:cNvSpPr>
          <p:nvPr/>
        </p:nvSpPr>
        <p:spPr bwMode="auto">
          <a:xfrm flipH="1">
            <a:off x="4495800" y="1828800"/>
            <a:ext cx="1371600" cy="762000"/>
          </a:xfrm>
          <a:prstGeom prst="line">
            <a:avLst/>
          </a:prstGeom>
          <a:noFill/>
          <a:ln w="22225">
            <a:solidFill>
              <a:schemeClr val="tx1"/>
            </a:solidFill>
            <a:prstDash val="dash"/>
            <a:round/>
            <a:headEnd/>
            <a:tailEnd/>
          </a:ln>
        </p:spPr>
        <p:txBody>
          <a:bodyPr/>
          <a:lstStyle/>
          <a:p>
            <a:endParaRPr lang="en-US"/>
          </a:p>
        </p:txBody>
      </p:sp>
      <p:sp>
        <p:nvSpPr>
          <p:cNvPr id="18454" name="Line 29"/>
          <p:cNvSpPr>
            <a:spLocks noChangeShapeType="1"/>
          </p:cNvSpPr>
          <p:nvPr/>
        </p:nvSpPr>
        <p:spPr bwMode="auto">
          <a:xfrm flipH="1">
            <a:off x="6934200" y="1828800"/>
            <a:ext cx="1143000" cy="762000"/>
          </a:xfrm>
          <a:prstGeom prst="line">
            <a:avLst/>
          </a:prstGeom>
          <a:noFill/>
          <a:ln w="22225">
            <a:solidFill>
              <a:schemeClr val="tx1"/>
            </a:solidFill>
            <a:prstDash val="dash"/>
            <a:round/>
            <a:headEnd/>
            <a:tailEnd/>
          </a:ln>
        </p:spPr>
        <p:txBody>
          <a:bodyPr/>
          <a:lstStyle/>
          <a:p>
            <a:endParaRPr lang="en-US"/>
          </a:p>
        </p:txBody>
      </p:sp>
      <p:sp>
        <p:nvSpPr>
          <p:cNvPr id="18455" name="Line 30"/>
          <p:cNvSpPr>
            <a:spLocks noChangeShapeType="1"/>
          </p:cNvSpPr>
          <p:nvPr/>
        </p:nvSpPr>
        <p:spPr bwMode="auto">
          <a:xfrm>
            <a:off x="4495800" y="4800600"/>
            <a:ext cx="2514600" cy="0"/>
          </a:xfrm>
          <a:prstGeom prst="line">
            <a:avLst/>
          </a:prstGeom>
          <a:noFill/>
          <a:ln w="22225">
            <a:solidFill>
              <a:schemeClr val="tx1"/>
            </a:solidFill>
            <a:prstDash val="dash"/>
            <a:round/>
            <a:headEnd/>
            <a:tailEnd/>
          </a:ln>
        </p:spPr>
        <p:txBody>
          <a:bodyPr/>
          <a:lstStyle/>
          <a:p>
            <a:endParaRPr lang="en-US"/>
          </a:p>
        </p:txBody>
      </p:sp>
      <p:sp>
        <p:nvSpPr>
          <p:cNvPr id="18456" name="Line 31"/>
          <p:cNvSpPr>
            <a:spLocks noChangeShapeType="1"/>
          </p:cNvSpPr>
          <p:nvPr/>
        </p:nvSpPr>
        <p:spPr bwMode="auto">
          <a:xfrm>
            <a:off x="5867400" y="3886200"/>
            <a:ext cx="2209800" cy="0"/>
          </a:xfrm>
          <a:prstGeom prst="line">
            <a:avLst/>
          </a:prstGeom>
          <a:noFill/>
          <a:ln w="22225">
            <a:solidFill>
              <a:schemeClr val="tx1"/>
            </a:solidFill>
            <a:prstDash val="dash"/>
            <a:round/>
            <a:headEnd/>
            <a:tailEnd/>
          </a:ln>
        </p:spPr>
        <p:txBody>
          <a:bodyPr/>
          <a:lstStyle/>
          <a:p>
            <a:endParaRPr lang="en-US"/>
          </a:p>
        </p:txBody>
      </p:sp>
      <p:sp>
        <p:nvSpPr>
          <p:cNvPr id="18457" name="Line 32"/>
          <p:cNvSpPr>
            <a:spLocks noChangeShapeType="1"/>
          </p:cNvSpPr>
          <p:nvPr/>
        </p:nvSpPr>
        <p:spPr bwMode="auto">
          <a:xfrm>
            <a:off x="5791200" y="1828800"/>
            <a:ext cx="2286000" cy="0"/>
          </a:xfrm>
          <a:prstGeom prst="line">
            <a:avLst/>
          </a:prstGeom>
          <a:noFill/>
          <a:ln w="22225">
            <a:solidFill>
              <a:schemeClr val="tx1"/>
            </a:solidFill>
            <a:prstDash val="dash"/>
            <a:round/>
            <a:headEnd/>
            <a:tailEnd/>
          </a:ln>
        </p:spPr>
        <p:txBody>
          <a:bodyPr/>
          <a:lstStyle/>
          <a:p>
            <a:endParaRPr lang="en-US"/>
          </a:p>
        </p:txBody>
      </p:sp>
      <p:sp>
        <p:nvSpPr>
          <p:cNvPr id="18458" name="Line 33"/>
          <p:cNvSpPr>
            <a:spLocks noChangeShapeType="1"/>
          </p:cNvSpPr>
          <p:nvPr/>
        </p:nvSpPr>
        <p:spPr bwMode="auto">
          <a:xfrm flipH="1">
            <a:off x="4648200" y="3962400"/>
            <a:ext cx="1219200" cy="762000"/>
          </a:xfrm>
          <a:prstGeom prst="line">
            <a:avLst/>
          </a:prstGeom>
          <a:noFill/>
          <a:ln w="22225">
            <a:solidFill>
              <a:schemeClr val="tx1"/>
            </a:solidFill>
            <a:prstDash val="dash"/>
            <a:round/>
            <a:headEnd/>
            <a:tailEnd/>
          </a:ln>
        </p:spPr>
        <p:txBody>
          <a:bodyPr/>
          <a:lstStyle/>
          <a:p>
            <a:endParaRPr lang="en-US"/>
          </a:p>
        </p:txBody>
      </p:sp>
      <p:sp>
        <p:nvSpPr>
          <p:cNvPr id="18459" name="Line 34"/>
          <p:cNvSpPr>
            <a:spLocks noChangeShapeType="1"/>
          </p:cNvSpPr>
          <p:nvPr/>
        </p:nvSpPr>
        <p:spPr bwMode="auto">
          <a:xfrm flipH="1">
            <a:off x="6934200" y="3962400"/>
            <a:ext cx="1143000" cy="838200"/>
          </a:xfrm>
          <a:prstGeom prst="line">
            <a:avLst/>
          </a:prstGeom>
          <a:noFill/>
          <a:ln w="22225">
            <a:solidFill>
              <a:schemeClr val="tx1"/>
            </a:solidFill>
            <a:prstDash val="dash"/>
            <a:round/>
            <a:headEnd/>
            <a:tailEnd/>
          </a:ln>
        </p:spPr>
        <p:txBody>
          <a:bodyPr/>
          <a:lstStyle/>
          <a:p>
            <a:endParaRPr lang="en-US"/>
          </a:p>
        </p:txBody>
      </p:sp>
      <p:sp>
        <p:nvSpPr>
          <p:cNvPr id="18460" name="Text Box 35"/>
          <p:cNvSpPr txBox="1">
            <a:spLocks noChangeArrowheads="1"/>
          </p:cNvSpPr>
          <p:nvPr/>
        </p:nvSpPr>
        <p:spPr bwMode="auto">
          <a:xfrm>
            <a:off x="7423150" y="1447800"/>
            <a:ext cx="1720850" cy="366713"/>
          </a:xfrm>
          <a:prstGeom prst="rect">
            <a:avLst/>
          </a:prstGeom>
          <a:solidFill>
            <a:srgbClr val="CCFFCC"/>
          </a:solidFill>
          <a:ln w="9525">
            <a:noFill/>
            <a:miter lim="800000"/>
            <a:headEnd/>
            <a:tailEnd/>
          </a:ln>
        </p:spPr>
        <p:txBody>
          <a:bodyPr wrap="none">
            <a:spAutoFit/>
          </a:bodyPr>
          <a:lstStyle/>
          <a:p>
            <a:r>
              <a:rPr lang="en-US" sz="1800"/>
              <a:t>&lt;200,200,200&gt;</a:t>
            </a:r>
          </a:p>
        </p:txBody>
      </p:sp>
      <p:sp>
        <p:nvSpPr>
          <p:cNvPr id="18461" name="Text Box 36"/>
          <p:cNvSpPr txBox="1">
            <a:spLocks noChangeArrowheads="1"/>
          </p:cNvSpPr>
          <p:nvPr/>
        </p:nvSpPr>
        <p:spPr bwMode="auto">
          <a:xfrm>
            <a:off x="4572000" y="4419600"/>
            <a:ext cx="1085850" cy="366713"/>
          </a:xfrm>
          <a:prstGeom prst="rect">
            <a:avLst/>
          </a:prstGeom>
          <a:solidFill>
            <a:srgbClr val="CCFFCC"/>
          </a:solidFill>
          <a:ln w="9525">
            <a:noFill/>
            <a:miter lim="800000"/>
            <a:headEnd/>
            <a:tailEnd/>
          </a:ln>
        </p:spPr>
        <p:txBody>
          <a:bodyPr wrap="none">
            <a:spAutoFit/>
          </a:bodyPr>
          <a:lstStyle/>
          <a:p>
            <a:r>
              <a:rPr lang="en-US" sz="1800"/>
              <a:t>&lt;1, 1, 1&gt;</a:t>
            </a:r>
          </a:p>
        </p:txBody>
      </p:sp>
      <p:sp>
        <p:nvSpPr>
          <p:cNvPr id="18462" name="Text Box 37"/>
          <p:cNvSpPr txBox="1">
            <a:spLocks noChangeArrowheads="1"/>
          </p:cNvSpPr>
          <p:nvPr/>
        </p:nvSpPr>
        <p:spPr bwMode="auto">
          <a:xfrm>
            <a:off x="2590800" y="5257800"/>
            <a:ext cx="6248400" cy="1435100"/>
          </a:xfrm>
          <a:prstGeom prst="rect">
            <a:avLst/>
          </a:prstGeom>
          <a:solidFill>
            <a:srgbClr val="CCFFCC"/>
          </a:solidFill>
          <a:ln w="9525">
            <a:noFill/>
            <a:miter lim="800000"/>
            <a:headEnd/>
            <a:tailEnd/>
          </a:ln>
        </p:spPr>
        <p:txBody>
          <a:bodyPr>
            <a:spAutoFit/>
          </a:bodyPr>
          <a:lstStyle/>
          <a:p>
            <a:r>
              <a:rPr lang="en-US" sz="2000" b="0"/>
              <a:t>Include 6 invalid test case </a:t>
            </a:r>
            <a:r>
              <a:rPr lang="en-US" sz="2000" b="0" i="1" u="sng"/>
              <a:t>in addition to Weak Normal</a:t>
            </a:r>
          </a:p>
          <a:p>
            <a:r>
              <a:rPr lang="en-US" sz="2000" b="0" u="sng"/>
              <a:t>above: </a:t>
            </a:r>
            <a:r>
              <a:rPr lang="en-US" sz="2000" b="0"/>
              <a:t>                   </a:t>
            </a:r>
            <a:r>
              <a:rPr lang="en-US" sz="2000" b="0" u="sng"/>
              <a:t> below:</a:t>
            </a:r>
          </a:p>
          <a:p>
            <a:r>
              <a:rPr lang="en-US" sz="1600"/>
              <a:t>      &lt;201, 45, 50 &gt;                     &lt; -5, 76, 89 &gt;</a:t>
            </a:r>
          </a:p>
          <a:p>
            <a:r>
              <a:rPr lang="en-US" sz="1600"/>
              <a:t>      &lt;45, 204, 78 &gt;                     &lt; 56, -20, 89 &gt;</a:t>
            </a:r>
          </a:p>
          <a:p>
            <a:r>
              <a:rPr lang="en-US" sz="1600"/>
              <a:t>      &lt;50, 78, 208 &gt;                     &lt; 56, 89, 0  &gt;</a:t>
            </a:r>
            <a:endParaRPr lang="en-US" sz="2000" b="0"/>
          </a:p>
        </p:txBody>
      </p:sp>
      <p:sp>
        <p:nvSpPr>
          <p:cNvPr id="18463" name="Oval 38"/>
          <p:cNvSpPr>
            <a:spLocks noChangeArrowheads="1"/>
          </p:cNvSpPr>
          <p:nvPr/>
        </p:nvSpPr>
        <p:spPr bwMode="auto">
          <a:xfrm>
            <a:off x="8001000" y="17526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18464" name="Oval 40"/>
          <p:cNvSpPr>
            <a:spLocks noChangeArrowheads="1"/>
          </p:cNvSpPr>
          <p:nvPr/>
        </p:nvSpPr>
        <p:spPr bwMode="auto">
          <a:xfrm>
            <a:off x="4419600" y="47244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0"/>
            <a:ext cx="8229600" cy="1143000"/>
          </a:xfrm>
        </p:spPr>
        <p:txBody>
          <a:bodyPr/>
          <a:lstStyle/>
          <a:p>
            <a:pPr eaLnBrk="1" hangingPunct="1"/>
            <a:r>
              <a:rPr lang="en-US" sz="2800" b="1" u="sng" smtClean="0"/>
              <a:t>Strong Robust Equivalence Test Cases</a:t>
            </a:r>
            <a:r>
              <a:rPr lang="en-US" sz="2800" b="1" smtClean="0"/>
              <a:t> for Triangle Problem</a:t>
            </a:r>
          </a:p>
        </p:txBody>
      </p:sp>
      <p:sp>
        <p:nvSpPr>
          <p:cNvPr id="19459" name="Rectangle 3"/>
          <p:cNvSpPr>
            <a:spLocks noGrp="1" noChangeArrowheads="1"/>
          </p:cNvSpPr>
          <p:nvPr>
            <p:ph type="body" idx="1"/>
          </p:nvPr>
        </p:nvSpPr>
        <p:spPr>
          <a:xfrm>
            <a:off x="381000" y="1219200"/>
            <a:ext cx="8229600" cy="1295400"/>
          </a:xfrm>
        </p:spPr>
        <p:txBody>
          <a:bodyPr/>
          <a:lstStyle/>
          <a:p>
            <a:pPr eaLnBrk="1" hangingPunct="1">
              <a:lnSpc>
                <a:spcPct val="90000"/>
              </a:lnSpc>
            </a:pPr>
            <a:r>
              <a:rPr lang="en-US" sz="2000" b="1" smtClean="0"/>
              <a:t>Similar to Weak robust, but </a:t>
            </a:r>
            <a:r>
              <a:rPr lang="en-US" sz="2000" b="1" u="sng" smtClean="0"/>
              <a:t>all </a:t>
            </a:r>
            <a:r>
              <a:rPr lang="en-US" sz="2000" b="1" smtClean="0"/>
              <a:t>combinations of “invalid” inputs must be </a:t>
            </a:r>
            <a:r>
              <a:rPr lang="en-US" sz="2000" b="1" i="1" u="sng" smtClean="0"/>
              <a:t>included to the Strong Normal.</a:t>
            </a:r>
          </a:p>
          <a:p>
            <a:pPr eaLnBrk="1" hangingPunct="1">
              <a:lnSpc>
                <a:spcPct val="90000"/>
              </a:lnSpc>
            </a:pPr>
            <a:r>
              <a:rPr lang="en-US" sz="2000" b="1" smtClean="0"/>
              <a:t>Look at the “cube” figure and consider the corners (two diagonal ones)</a:t>
            </a:r>
          </a:p>
        </p:txBody>
      </p:sp>
      <p:sp>
        <p:nvSpPr>
          <p:cNvPr id="19460" name="Text Box 4"/>
          <p:cNvSpPr txBox="1">
            <a:spLocks noChangeArrowheads="1"/>
          </p:cNvSpPr>
          <p:nvPr/>
        </p:nvSpPr>
        <p:spPr bwMode="auto">
          <a:xfrm>
            <a:off x="304800" y="2438400"/>
            <a:ext cx="8839200" cy="4211638"/>
          </a:xfrm>
          <a:prstGeom prst="rect">
            <a:avLst/>
          </a:prstGeom>
          <a:solidFill>
            <a:srgbClr val="CCFFCC"/>
          </a:solidFill>
          <a:ln w="9525">
            <a:noFill/>
            <a:miter lim="800000"/>
            <a:headEnd/>
            <a:tailEnd/>
          </a:ln>
        </p:spPr>
        <p:txBody>
          <a:bodyPr>
            <a:spAutoFit/>
          </a:bodyPr>
          <a:lstStyle/>
          <a:p>
            <a:r>
              <a:rPr lang="en-US" sz="1800"/>
              <a:t>a) Consider one of the corners &lt;200,200,200&gt; : there should be (2</a:t>
            </a:r>
            <a:r>
              <a:rPr lang="en-US" sz="1800" baseline="30000"/>
              <a:t>3</a:t>
            </a:r>
            <a:r>
              <a:rPr lang="en-US" sz="1800"/>
              <a:t> – 1) = 7 cases of  “invalids”</a:t>
            </a:r>
          </a:p>
          <a:p>
            <a:r>
              <a:rPr lang="en-US" sz="1800"/>
              <a:t> </a:t>
            </a:r>
          </a:p>
          <a:p>
            <a:r>
              <a:rPr lang="en-US" sz="1800"/>
              <a:t>&lt; 201, 201,  201 &gt;                &lt; 50 , 201,  50   &gt;</a:t>
            </a:r>
          </a:p>
          <a:p>
            <a:r>
              <a:rPr lang="en-US" sz="1800"/>
              <a:t>&lt; 201, 201,  50   &gt;                &lt; 50 , 201,  201 &gt;</a:t>
            </a:r>
          </a:p>
          <a:p>
            <a:r>
              <a:rPr lang="en-US" sz="1800"/>
              <a:t>&lt; 201, 50 ,   201 &gt;                &lt; 50,  50 ,   201 &gt;</a:t>
            </a:r>
          </a:p>
          <a:p>
            <a:r>
              <a:rPr lang="en-US" sz="1800"/>
              <a:t>&lt; 201, 50 ,   50  &gt;</a:t>
            </a:r>
          </a:p>
          <a:p>
            <a:r>
              <a:rPr lang="en-US" sz="1800"/>
              <a:t> </a:t>
            </a:r>
          </a:p>
          <a:p>
            <a:endParaRPr lang="en-US" sz="1800"/>
          </a:p>
          <a:p>
            <a:r>
              <a:rPr lang="en-US" sz="1800"/>
              <a:t>b) There will be 7 more “invalids” when we consider the other corner , &lt;1,1,1 &gt;:</a:t>
            </a:r>
          </a:p>
          <a:p>
            <a:endParaRPr lang="en-US" sz="1800"/>
          </a:p>
          <a:p>
            <a:r>
              <a:rPr lang="en-US" sz="1800"/>
              <a:t>    &lt; 0, 0, 0 &gt;             &lt;7, 0, 9 &gt;</a:t>
            </a:r>
          </a:p>
          <a:p>
            <a:r>
              <a:rPr lang="en-US" sz="1800"/>
              <a:t>    &lt; 0, 0, 5 &gt;             &lt;8, 0, 0 &gt;</a:t>
            </a:r>
          </a:p>
          <a:p>
            <a:r>
              <a:rPr lang="en-US" sz="1800"/>
              <a:t>    &lt; 0, 10, 0 &gt;           &lt;8, 9, 0 &gt;</a:t>
            </a:r>
          </a:p>
          <a:p>
            <a:r>
              <a:rPr lang="en-US" sz="1800" b="0"/>
              <a:t>    </a:t>
            </a:r>
            <a:r>
              <a:rPr lang="en-US" sz="1800"/>
              <a:t>&lt; 0, 8, 10&gt;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 Guidelines and Observations</a:t>
            </a:r>
            <a:endParaRPr lang="en-US" dirty="0"/>
          </a:p>
        </p:txBody>
      </p:sp>
      <p:sp>
        <p:nvSpPr>
          <p:cNvPr id="3" name="Content Placeholder 2"/>
          <p:cNvSpPr>
            <a:spLocks noGrp="1"/>
          </p:cNvSpPr>
          <p:nvPr>
            <p:ph idx="1"/>
          </p:nvPr>
        </p:nvSpPr>
        <p:spPr>
          <a:xfrm>
            <a:off x="457200" y="838200"/>
            <a:ext cx="8229600" cy="5791200"/>
          </a:xfrm>
        </p:spPr>
        <p:txBody>
          <a:bodyPr>
            <a:normAutofit/>
          </a:bodyPr>
          <a:lstStyle/>
          <a:p>
            <a:pPr algn="just">
              <a:buNone/>
            </a:pPr>
            <a:r>
              <a:rPr lang="en-US" sz="2400" dirty="0" smtClean="0"/>
              <a:t>1. Obviously, the weak forms of equivalence class testing (normal or robust) are not as comprehensive as the corresponding strong forms.</a:t>
            </a:r>
          </a:p>
          <a:p>
            <a:pPr algn="just">
              <a:buNone/>
            </a:pPr>
            <a:r>
              <a:rPr lang="en-US" sz="2400" dirty="0" smtClean="0"/>
              <a:t>2. If the implementation language is strongly typed (and invalid values cause run-time errors), it makes no sense to use the robust forms.</a:t>
            </a:r>
          </a:p>
          <a:p>
            <a:pPr marL="457200" indent="-457200" algn="just">
              <a:buNone/>
            </a:pPr>
            <a:r>
              <a:rPr lang="en-US" sz="2400" dirty="0" smtClean="0"/>
              <a:t>3.If error conditions are a high priority, the robust forms are appropriate.</a:t>
            </a:r>
          </a:p>
          <a:p>
            <a:pPr marL="457200" indent="-457200" algn="just">
              <a:buNone/>
            </a:pPr>
            <a:r>
              <a:rPr lang="en-US" sz="2400" dirty="0" smtClean="0"/>
              <a:t>4.Equivalence class testing is appropriate when input data is defined in terms of intervals and sets of discrete values. This is certainly the case when system malfunctions can occur for out-of-limit variable values</a:t>
            </a:r>
          </a:p>
          <a:p>
            <a:pPr marL="457200" indent="-457200" algn="just">
              <a:buNone/>
            </a:pPr>
            <a:r>
              <a:rPr lang="en-US" sz="2400" dirty="0" smtClean="0"/>
              <a:t>5. Equivalence class testing is strengthened by a hybrid approach with boundary value testing</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dirty="0" smtClean="0"/>
              <a:t> Guidelines and Observations</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algn="just">
              <a:buNone/>
            </a:pPr>
            <a:r>
              <a:rPr lang="en-US" sz="2400" dirty="0" smtClean="0"/>
              <a:t>6. Equivalence class testing is indicated when the program function is complex.</a:t>
            </a:r>
          </a:p>
          <a:p>
            <a:pPr algn="just">
              <a:buNone/>
            </a:pPr>
            <a:r>
              <a:rPr lang="en-US" sz="2400" dirty="0" smtClean="0"/>
              <a:t>7. Strong equivalence class testing makes a presumption that the variables are independent, and the corresponding multiplication of test cases raises issues of redundancy.  </a:t>
            </a:r>
          </a:p>
          <a:p>
            <a:pPr algn="just">
              <a:buNone/>
            </a:pPr>
            <a:r>
              <a:rPr lang="en-US" sz="2400" dirty="0" smtClean="0"/>
              <a:t>8. The difference between the strong and weak forms of equivalence class testing is helpful in the distinction between progression and regression testing.</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1951" y="601356"/>
            <a:ext cx="8404545" cy="2782813"/>
          </a:xfrm>
          <a:prstGeom prst="rect">
            <a:avLst/>
          </a:prstGeom>
        </p:spPr>
        <p:txBody>
          <a:bodyPr vert="horz" wrap="square" lIns="0" tIns="12700" rIns="0" bIns="0" rtlCol="0">
            <a:spAutoFit/>
          </a:bodyPr>
          <a:lstStyle/>
          <a:p>
            <a:pPr marL="12065" marR="5080" algn="just">
              <a:lnSpc>
                <a:spcPct val="100000"/>
              </a:lnSpc>
              <a:spcBef>
                <a:spcPts val="100"/>
              </a:spcBef>
            </a:pPr>
            <a:r>
              <a:rPr sz="3600" dirty="0" smtClean="0">
                <a:solidFill>
                  <a:srgbClr val="000000"/>
                </a:solidFill>
              </a:rPr>
              <a:t>The practice </a:t>
            </a:r>
            <a:r>
              <a:rPr sz="3600" dirty="0">
                <a:solidFill>
                  <a:srgbClr val="000000"/>
                </a:solidFill>
              </a:rPr>
              <a:t>of testing software has become</a:t>
            </a:r>
            <a:r>
              <a:rPr sz="3600" spc="-105" dirty="0">
                <a:solidFill>
                  <a:srgbClr val="000000"/>
                </a:solidFill>
              </a:rPr>
              <a:t> </a:t>
            </a:r>
            <a:r>
              <a:rPr sz="3600" dirty="0">
                <a:solidFill>
                  <a:srgbClr val="000000"/>
                </a:solidFill>
              </a:rPr>
              <a:t>one  of the most important aspects of the process of  software creation. When we are testing</a:t>
            </a:r>
            <a:r>
              <a:rPr sz="3600" spc="-165" dirty="0">
                <a:solidFill>
                  <a:srgbClr val="000000"/>
                </a:solidFill>
              </a:rPr>
              <a:t> </a:t>
            </a:r>
            <a:r>
              <a:rPr sz="3600" dirty="0">
                <a:solidFill>
                  <a:srgbClr val="000000"/>
                </a:solidFill>
              </a:rPr>
              <a:t>software  the first and potentially most crucial step is to  design test</a:t>
            </a:r>
            <a:r>
              <a:rPr sz="3600" spc="-20" dirty="0">
                <a:solidFill>
                  <a:srgbClr val="000000"/>
                </a:solidFill>
              </a:rPr>
              <a:t> </a:t>
            </a:r>
            <a:r>
              <a:rPr sz="3600" dirty="0">
                <a:solidFill>
                  <a:srgbClr val="000000"/>
                </a:solidFill>
              </a:rPr>
              <a:t>cases.</a:t>
            </a:r>
          </a:p>
        </p:txBody>
      </p:sp>
      <p:pic>
        <p:nvPicPr>
          <p:cNvPr id="1026" name="Picture 2" descr="https://player.slideplayer.com/69/12041186/slides/slide_2.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8560" y="-273431"/>
            <a:ext cx="10413311" cy="73152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pic>
        <p:nvPicPr>
          <p:cNvPr id="2052" name="Picture 4" descr="https://player.slideplayer.com/69/12041186/slides/slide_3.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52400" y="228600"/>
            <a:ext cx="8763000" cy="6629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1899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457200" y="274638"/>
            <a:ext cx="8229600" cy="1020762"/>
          </a:xfrm>
        </p:spPr>
        <p:txBody>
          <a:bodyPr/>
          <a:lstStyle/>
          <a:p>
            <a:pPr eaLnBrk="1" hangingPunct="1"/>
            <a:r>
              <a:rPr lang="en-US" sz="3200" b="1" smtClean="0"/>
              <a:t>Equivalence Class Testing</a:t>
            </a:r>
          </a:p>
        </p:txBody>
      </p:sp>
      <p:sp>
        <p:nvSpPr>
          <p:cNvPr id="5123" name="Rectangle 5"/>
          <p:cNvSpPr>
            <a:spLocks noGrp="1" noChangeArrowheads="1"/>
          </p:cNvSpPr>
          <p:nvPr>
            <p:ph type="body" idx="1"/>
          </p:nvPr>
        </p:nvSpPr>
        <p:spPr>
          <a:xfrm>
            <a:off x="457200" y="1600200"/>
            <a:ext cx="8382000" cy="4343400"/>
          </a:xfrm>
        </p:spPr>
        <p:txBody>
          <a:bodyPr/>
          <a:lstStyle/>
          <a:p>
            <a:pPr marL="609600" indent="-609600" eaLnBrk="1" hangingPunct="1">
              <a:lnSpc>
                <a:spcPct val="90000"/>
              </a:lnSpc>
            </a:pPr>
            <a:r>
              <a:rPr lang="en-US" b="1" smtClean="0"/>
              <a:t>Use the mathematical concept of </a:t>
            </a:r>
            <a:r>
              <a:rPr lang="en-US" b="1" smtClean="0">
                <a:solidFill>
                  <a:srgbClr val="660033"/>
                </a:solidFill>
              </a:rPr>
              <a:t>partitioning into equivalence classes</a:t>
            </a:r>
            <a:r>
              <a:rPr lang="en-US" b="1" smtClean="0"/>
              <a:t> to generate test cases for Functional (Black-box) testing</a:t>
            </a:r>
          </a:p>
          <a:p>
            <a:pPr marL="609600" indent="-609600" eaLnBrk="1" hangingPunct="1">
              <a:lnSpc>
                <a:spcPct val="90000"/>
              </a:lnSpc>
            </a:pPr>
            <a:endParaRPr lang="en-US" b="1" smtClean="0"/>
          </a:p>
          <a:p>
            <a:pPr marL="609600" indent="-609600" eaLnBrk="1" hangingPunct="1">
              <a:lnSpc>
                <a:spcPct val="90000"/>
              </a:lnSpc>
            </a:pPr>
            <a:r>
              <a:rPr lang="en-US" b="1" smtClean="0"/>
              <a:t>The </a:t>
            </a:r>
            <a:r>
              <a:rPr lang="en-US" b="1" smtClean="0">
                <a:solidFill>
                  <a:srgbClr val="0000CC"/>
                </a:solidFill>
              </a:rPr>
              <a:t>key goals</a:t>
            </a:r>
            <a:r>
              <a:rPr lang="en-US" b="1" smtClean="0"/>
              <a:t> for equivalence class testing are similar to partitioning:</a:t>
            </a:r>
          </a:p>
          <a:p>
            <a:pPr marL="990600" lvl="1" indent="-533400" eaLnBrk="1" hangingPunct="1">
              <a:lnSpc>
                <a:spcPct val="90000"/>
              </a:lnSpc>
              <a:buFontTx/>
              <a:buAutoNum type="arabicPeriod"/>
            </a:pPr>
            <a:r>
              <a:rPr lang="en-US" b="1" smtClean="0"/>
              <a:t>  </a:t>
            </a:r>
            <a:r>
              <a:rPr lang="en-US" b="1" i="1" smtClean="0">
                <a:solidFill>
                  <a:srgbClr val="0000CC"/>
                </a:solidFill>
              </a:rPr>
              <a:t>completeness</a:t>
            </a:r>
            <a:r>
              <a:rPr lang="en-US" b="1" i="1" smtClean="0"/>
              <a:t> of test coverage</a:t>
            </a:r>
          </a:p>
          <a:p>
            <a:pPr marL="990600" lvl="1" indent="-533400" eaLnBrk="1" hangingPunct="1">
              <a:lnSpc>
                <a:spcPct val="90000"/>
              </a:lnSpc>
              <a:buFontTx/>
              <a:buAutoNum type="arabicPeriod"/>
            </a:pPr>
            <a:r>
              <a:rPr lang="en-US" b="1" smtClean="0"/>
              <a:t>  </a:t>
            </a:r>
            <a:r>
              <a:rPr lang="en-US" b="1" i="1" smtClean="0">
                <a:solidFill>
                  <a:srgbClr val="0000CC"/>
                </a:solidFill>
              </a:rPr>
              <a:t>lessen duplication</a:t>
            </a:r>
            <a:r>
              <a:rPr lang="en-US" b="1" i="1" smtClean="0"/>
              <a:t> of test coverage</a:t>
            </a:r>
            <a:r>
              <a:rPr lang="en-US" b="1" smtClean="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04800" y="152400"/>
            <a:ext cx="8229600" cy="715963"/>
          </a:xfrm>
        </p:spPr>
        <p:txBody>
          <a:bodyPr/>
          <a:lstStyle/>
          <a:p>
            <a:pPr eaLnBrk="1" hangingPunct="1"/>
            <a:r>
              <a:rPr lang="en-US" sz="2800" b="1" smtClean="0"/>
              <a:t>Equivalence Class Test Cases</a:t>
            </a:r>
          </a:p>
        </p:txBody>
      </p:sp>
      <p:sp>
        <p:nvSpPr>
          <p:cNvPr id="6147" name="Rectangle 3"/>
          <p:cNvSpPr>
            <a:spLocks noGrp="1" noChangeArrowheads="1"/>
          </p:cNvSpPr>
          <p:nvPr>
            <p:ph type="body" idx="1"/>
          </p:nvPr>
        </p:nvSpPr>
        <p:spPr>
          <a:xfrm>
            <a:off x="152400" y="990600"/>
            <a:ext cx="8686800" cy="4724400"/>
          </a:xfrm>
        </p:spPr>
        <p:txBody>
          <a:bodyPr/>
          <a:lstStyle/>
          <a:p>
            <a:pPr eaLnBrk="1" hangingPunct="1">
              <a:lnSpc>
                <a:spcPct val="80000"/>
              </a:lnSpc>
            </a:pPr>
            <a:r>
              <a:rPr lang="en-US" sz="2400" b="1" smtClean="0"/>
              <a:t>Consider a numerical input variable, i, whose values may range from -200 through +200. Then a possible </a:t>
            </a:r>
            <a:r>
              <a:rPr lang="en-US" sz="2400" b="1" u="sng" smtClean="0"/>
              <a:t>partitioning </a:t>
            </a:r>
            <a:r>
              <a:rPr lang="en-US" sz="2400" b="1" smtClean="0"/>
              <a:t> of testing input variable by 4 people may be:</a:t>
            </a:r>
          </a:p>
          <a:p>
            <a:pPr lvl="1" eaLnBrk="1" hangingPunct="1">
              <a:lnSpc>
                <a:spcPct val="80000"/>
              </a:lnSpc>
            </a:pPr>
            <a:r>
              <a:rPr lang="en-US" sz="2400" b="1" smtClean="0"/>
              <a:t>    -200 to -100</a:t>
            </a:r>
            <a:endParaRPr lang="en-US" sz="2000" b="1" smtClean="0"/>
          </a:p>
          <a:p>
            <a:pPr lvl="1" eaLnBrk="1" hangingPunct="1">
              <a:lnSpc>
                <a:spcPct val="80000"/>
              </a:lnSpc>
            </a:pPr>
            <a:r>
              <a:rPr lang="en-US" sz="2000" b="1" smtClean="0"/>
              <a:t>      -101 to 0</a:t>
            </a:r>
          </a:p>
          <a:p>
            <a:pPr lvl="1" eaLnBrk="1" hangingPunct="1">
              <a:lnSpc>
                <a:spcPct val="80000"/>
              </a:lnSpc>
            </a:pPr>
            <a:r>
              <a:rPr lang="en-US" sz="2000" b="1" smtClean="0"/>
              <a:t>      1  to 100</a:t>
            </a:r>
          </a:p>
          <a:p>
            <a:pPr lvl="1" eaLnBrk="1" hangingPunct="1">
              <a:lnSpc>
                <a:spcPct val="80000"/>
              </a:lnSpc>
            </a:pPr>
            <a:r>
              <a:rPr lang="en-US" sz="2000" b="1" smtClean="0"/>
              <a:t>     101 to 200</a:t>
            </a:r>
          </a:p>
          <a:p>
            <a:pPr lvl="1" eaLnBrk="1" hangingPunct="1">
              <a:lnSpc>
                <a:spcPct val="80000"/>
              </a:lnSpc>
            </a:pPr>
            <a:endParaRPr lang="en-US" sz="2000" b="1" smtClean="0"/>
          </a:p>
          <a:p>
            <a:pPr eaLnBrk="1" hangingPunct="1">
              <a:lnSpc>
                <a:spcPct val="80000"/>
              </a:lnSpc>
            </a:pPr>
            <a:r>
              <a:rPr lang="en-US" sz="2400" b="1" smtClean="0"/>
              <a:t>Define </a:t>
            </a:r>
            <a:r>
              <a:rPr lang="en-US" sz="2400" b="1" smtClean="0">
                <a:solidFill>
                  <a:srgbClr val="0000CC"/>
                </a:solidFill>
              </a:rPr>
              <a:t>“same sign”</a:t>
            </a:r>
            <a:r>
              <a:rPr lang="en-US" sz="2400" b="1" smtClean="0"/>
              <a:t> as the </a:t>
            </a:r>
            <a:r>
              <a:rPr lang="en-US" sz="2400" b="1" u="sng" smtClean="0"/>
              <a:t>equivalence relation</a:t>
            </a:r>
            <a:r>
              <a:rPr lang="en-US" sz="2400" b="1" smtClean="0"/>
              <a:t>, R, defined over the input variable’s value set, i = {-200 - -,0, - -, +200}. Then one partitioning will be:</a:t>
            </a:r>
          </a:p>
          <a:p>
            <a:pPr lvl="1" eaLnBrk="1" hangingPunct="1">
              <a:lnSpc>
                <a:spcPct val="80000"/>
              </a:lnSpc>
            </a:pPr>
            <a:r>
              <a:rPr lang="en-US" sz="2000" b="1" smtClean="0"/>
              <a:t>   -200 to -1 (negative sign)</a:t>
            </a:r>
          </a:p>
          <a:p>
            <a:pPr lvl="1" eaLnBrk="1" hangingPunct="1">
              <a:lnSpc>
                <a:spcPct val="80000"/>
              </a:lnSpc>
            </a:pPr>
            <a:r>
              <a:rPr lang="en-US" sz="2000" b="1" smtClean="0"/>
              <a:t>    0              (no sign)</a:t>
            </a:r>
          </a:p>
          <a:p>
            <a:pPr lvl="1" eaLnBrk="1" hangingPunct="1">
              <a:lnSpc>
                <a:spcPct val="80000"/>
              </a:lnSpc>
            </a:pPr>
            <a:r>
              <a:rPr lang="en-US" sz="2000" b="1" smtClean="0"/>
              <a:t>   1 to 200    (positive sign)</a:t>
            </a:r>
          </a:p>
          <a:p>
            <a:pPr lvl="1" eaLnBrk="1" hangingPunct="1">
              <a:lnSpc>
                <a:spcPct val="80000"/>
              </a:lnSpc>
              <a:buFontTx/>
              <a:buNone/>
            </a:pPr>
            <a:endParaRPr lang="en-US" sz="2000" b="1"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04774"/>
            <a:ext cx="9144000" cy="6753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5927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31955"/>
            <a:ext cx="9119419" cy="686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60720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52400"/>
            <a:ext cx="8229600" cy="762000"/>
          </a:xfrm>
        </p:spPr>
        <p:txBody>
          <a:bodyPr/>
          <a:lstStyle/>
          <a:p>
            <a:pPr eaLnBrk="1" hangingPunct="1"/>
            <a:r>
              <a:rPr lang="en-US" sz="3200" b="1" u="sng" smtClean="0"/>
              <a:t>Weak Normal</a:t>
            </a:r>
            <a:r>
              <a:rPr lang="en-US" sz="3200" b="1" smtClean="0"/>
              <a:t> Equivalence testing</a:t>
            </a:r>
          </a:p>
        </p:txBody>
      </p:sp>
      <p:sp>
        <p:nvSpPr>
          <p:cNvPr id="7171" name="Rectangle 3"/>
          <p:cNvSpPr>
            <a:spLocks noGrp="1" noChangeArrowheads="1"/>
          </p:cNvSpPr>
          <p:nvPr>
            <p:ph type="body" idx="1"/>
          </p:nvPr>
        </p:nvSpPr>
        <p:spPr>
          <a:xfrm>
            <a:off x="381000" y="1295400"/>
            <a:ext cx="8305800" cy="4572000"/>
          </a:xfrm>
        </p:spPr>
        <p:txBody>
          <a:bodyPr/>
          <a:lstStyle/>
          <a:p>
            <a:pPr marL="609600" indent="-609600" eaLnBrk="1" hangingPunct="1">
              <a:lnSpc>
                <a:spcPct val="80000"/>
              </a:lnSpc>
              <a:buFontTx/>
              <a:buAutoNum type="arabicPeriod"/>
            </a:pPr>
            <a:r>
              <a:rPr lang="en-US" sz="2800" b="1" smtClean="0"/>
              <a:t>Assumes the ‘single fault’ or “independence of input variables.”</a:t>
            </a:r>
          </a:p>
          <a:p>
            <a:pPr marL="990600" lvl="1" indent="-533400" eaLnBrk="1" hangingPunct="1">
              <a:lnSpc>
                <a:spcPct val="80000"/>
              </a:lnSpc>
            </a:pPr>
            <a:r>
              <a:rPr lang="en-US" sz="2400" b="1" smtClean="0"/>
              <a:t>e.g. If there are 2 input variables, these input variables are independent of each other.</a:t>
            </a:r>
          </a:p>
          <a:p>
            <a:pPr marL="990600" lvl="1" indent="-533400" eaLnBrk="1" hangingPunct="1">
              <a:lnSpc>
                <a:spcPct val="80000"/>
              </a:lnSpc>
            </a:pPr>
            <a:endParaRPr lang="en-US" sz="2400" b="1" smtClean="0"/>
          </a:p>
          <a:p>
            <a:pPr marL="609600" indent="-609600" eaLnBrk="1" hangingPunct="1">
              <a:lnSpc>
                <a:spcPct val="80000"/>
              </a:lnSpc>
              <a:buFontTx/>
              <a:buAutoNum type="arabicPeriod"/>
            </a:pPr>
            <a:r>
              <a:rPr lang="en-US" sz="2800" b="1" smtClean="0"/>
              <a:t>Partition the test cases of each input variable separately into different equivalent classes.</a:t>
            </a:r>
          </a:p>
          <a:p>
            <a:pPr marL="609600" indent="-609600" eaLnBrk="1" hangingPunct="1">
              <a:lnSpc>
                <a:spcPct val="80000"/>
              </a:lnSpc>
              <a:buFontTx/>
              <a:buAutoNum type="arabicPeriod"/>
            </a:pPr>
            <a:endParaRPr lang="en-US" sz="2800" b="1" smtClean="0"/>
          </a:p>
          <a:p>
            <a:pPr marL="609600" indent="-609600" eaLnBrk="1" hangingPunct="1">
              <a:lnSpc>
                <a:spcPct val="80000"/>
              </a:lnSpc>
              <a:buFontTx/>
              <a:buAutoNum type="arabicPeriod"/>
            </a:pPr>
            <a:r>
              <a:rPr lang="en-US" sz="2800" b="1" smtClean="0"/>
              <a:t>Choose the test case from each of the equivalence classes for each input variable independently of the other input variable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1902</Words>
  <Application>Microsoft Office PowerPoint</Application>
  <PresentationFormat>On-screen Show (4:3)</PresentationFormat>
  <Paragraphs>228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Equivalence Class Testing</vt:lpstr>
      <vt:lpstr>Slide 2</vt:lpstr>
      <vt:lpstr>The practice of testing software has become one  of the most important aspects of the process of  software creation. When we are testing software  the first and potentially most crucial step is to  design test cases.</vt:lpstr>
      <vt:lpstr>Slide 4</vt:lpstr>
      <vt:lpstr>Equivalence Class Testing</vt:lpstr>
      <vt:lpstr>Equivalence Class Test Cases</vt:lpstr>
      <vt:lpstr>Slide 7</vt:lpstr>
      <vt:lpstr>Slide 8</vt:lpstr>
      <vt:lpstr>Weak Normal Equivalence testing</vt:lpstr>
      <vt:lpstr>Slide 10</vt:lpstr>
      <vt:lpstr>Example of : Weak Normal Equivalence testing</vt:lpstr>
      <vt:lpstr>Strong Normal Equivalence testing</vt:lpstr>
      <vt:lpstr>Slide 13</vt:lpstr>
      <vt:lpstr>Example of : Strong Normal Equivalence testing</vt:lpstr>
      <vt:lpstr>Weak Robust Equivalence testing</vt:lpstr>
      <vt:lpstr>Slide 16</vt:lpstr>
      <vt:lpstr>Example of : Weak Robust Equivalence testing</vt:lpstr>
      <vt:lpstr>Strong Robust Equivalence testing</vt:lpstr>
      <vt:lpstr>Slide 19</vt:lpstr>
      <vt:lpstr>Example of : Strong Robust Equivalence testing</vt:lpstr>
      <vt:lpstr>Equivalence class Definition</vt:lpstr>
      <vt:lpstr>Consider: Weak Normal Equivalence Test Cases for Triangle Problem</vt:lpstr>
      <vt:lpstr>Strong Normal Equivalence Test Cases for Triangle Problem</vt:lpstr>
      <vt:lpstr>Weak Robust Equivalence Test Cases for Triangle Problem</vt:lpstr>
      <vt:lpstr>Strong Robust Equivalence Test Cases for Triangle Problem</vt:lpstr>
      <vt:lpstr> Guidelines and Observations</vt:lpstr>
      <vt:lpstr> Guidelines and Observations</vt:lpstr>
    </vt:vector>
  </TitlesOfParts>
  <Company>JeeItee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SKM</dc:creator>
  <cp:lastModifiedBy>Lenovo</cp:lastModifiedBy>
  <cp:revision>22</cp:revision>
  <dcterms:created xsi:type="dcterms:W3CDTF">2020-10-13T05:33:26Z</dcterms:created>
  <dcterms:modified xsi:type="dcterms:W3CDTF">2020-11-20T05:17:48Z</dcterms:modified>
</cp:coreProperties>
</file>