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10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1E696B-9B26-41EC-B29F-4BD432CF659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E696B-9B26-41EC-B29F-4BD432CF659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E696B-9B26-41EC-B29F-4BD432CF659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E696B-9B26-41EC-B29F-4BD432CF659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1E696B-9B26-41EC-B29F-4BD432CF659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1E696B-9B26-41EC-B29F-4BD432CF659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1E696B-9B26-41EC-B29F-4BD432CF6599}"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1E696B-9B26-41EC-B29F-4BD432CF6599}"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E696B-9B26-41EC-B29F-4BD432CF6599}"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1E696B-9B26-41EC-B29F-4BD432CF659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1E696B-9B26-41EC-B29F-4BD432CF659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E696B-9B26-41EC-B29F-4BD432CF6599}" type="datetimeFigureOut">
              <a:rPr lang="en-US" smtClean="0"/>
              <a:t>7/11/2024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40683-EA33-4F42-BCEC-80D7AD924C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Configuration Management</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partially completed change request form (a)</a:t>
            </a:r>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a:ln>
                  <a:noFill/>
                </a:ln>
                <a:solidFill>
                  <a:schemeClr val="tx1"/>
                </a:solidFill>
                <a:effectLst/>
                <a:latin typeface="Arial"/>
                <a:ea typeface="ＭＳ Ｐゴシック" charset="-128"/>
                <a:cs typeface="Arial"/>
              </a:rPr>
              <a:t>AppProcessing</a:t>
            </a:r>
            <a:r>
              <a:rPr kumimoji="0" lang="en-GB" sz="1600" b="1" i="0" u="none" strike="noStrike" cap="none" normalizeH="0" baseline="0" dirty="0">
                <a:ln>
                  <a:noFill/>
                </a:ln>
                <a:solidFill>
                  <a:schemeClr val="tx1"/>
                </a:solidFill>
                <a:effectLst/>
                <a:latin typeface="Arial"/>
                <a:ea typeface="ＭＳ Ｐゴシック" charset="-128"/>
                <a:cs typeface="Arial"/>
              </a:rPr>
              <a:t>Number: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err="1">
                <a:ln>
                  <a:noFill/>
                </a:ln>
                <a:solidFill>
                  <a:schemeClr val="tx1"/>
                </a:solidFill>
                <a:effectLst/>
                <a:latin typeface="Arial"/>
                <a:ea typeface="ＭＳ Ｐゴシック" charset="-128"/>
                <a:cs typeface="Arial"/>
              </a:rPr>
              <a:t>Sommerville</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a:ln>
                  <a:noFill/>
                </a:ln>
                <a:solidFill>
                  <a:schemeClr val="tx1"/>
                </a:solidFill>
                <a:effectLst/>
                <a:latin typeface="Arial"/>
                <a:ea typeface="ＭＳ Ｐゴシック" charset="-128"/>
                <a:cs typeface="Arial"/>
              </a:rPr>
              <a:t>Looek</a:t>
            </a:r>
            <a:r>
              <a:rPr kumimoji="0" lang="en-GB" sz="1600" b="1" i="0" u="none" strike="noStrike" cap="none" normalizeH="0" baseline="0" dirty="0">
                <a:ln>
                  <a:noFill/>
                </a:ln>
                <a:solidFill>
                  <a:schemeClr val="tx1"/>
                </a:solidFill>
                <a:effectLst/>
                <a:latin typeface="Arial"/>
                <a:ea typeface="ＭＳ Ｐゴシック" charset="-128"/>
                <a:cs typeface="Arial"/>
              </a:rPr>
              <a:t>Analysis date: </a:t>
            </a:r>
            <a:r>
              <a:rPr kumimoji="0" lang="en-GB" sz="1600" b="0" i="0" u="none" strike="noStrike" cap="none" normalizeH="0" baseline="0" dirty="0">
                <a:ln>
                  <a:noFill/>
                </a:ln>
                <a:solidFill>
                  <a:schemeClr val="tx1"/>
                </a:solidFill>
                <a:effectLst/>
                <a:latin typeface="Arial"/>
                <a:ea typeface="ＭＳ Ｐゴシック" charset="-128"/>
                <a:cs typeface="Arial"/>
              </a:rPr>
              <a:t>25/01/09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partially completed change request form (</a:t>
            </a:r>
            <a:r>
              <a:rPr lang="en-US" dirty="0" err="1"/>
              <a:t>b</a:t>
            </a:r>
            <a:r>
              <a:rPr lang="en-US" dirty="0"/>
              <a:t>)</a:t>
            </a:r>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28/01/09	</a:t>
            </a:r>
            <a:r>
              <a:rPr kumimoji="0" lang="en-GB" sz="1600" b="1" i="0" u="none" strike="noStrike" cap="none" normalizeH="0" baseline="0" dirty="0">
                <a:ln>
                  <a:noFill/>
                </a:ln>
                <a:solidFill>
                  <a:schemeClr val="tx1"/>
                </a:solidFill>
                <a:effectLst/>
                <a:latin typeface="Arial"/>
                <a:ea typeface="ＭＳ Ｐゴシック" charset="-128"/>
                <a:cs typeface="Arial"/>
              </a:rPr>
              <a:t>CCB decision date: </a:t>
            </a:r>
            <a:r>
              <a:rPr kumimoji="0" lang="en-GB" sz="1600" b="0" i="0" u="none" strike="noStrike" cap="none" normalizeH="0" baseline="0" dirty="0">
                <a:ln>
                  <a:noFill/>
                </a:ln>
                <a:solidFill>
                  <a:schemeClr val="tx1"/>
                </a:solidFill>
                <a:effectLst/>
                <a:latin typeface="Arial"/>
                <a:ea typeface="ＭＳ Ｐゴシック" charset="-128"/>
                <a:cs typeface="Arial"/>
              </a:rPr>
              <a:t>30/01/09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a:ln>
                  <a:noFill/>
                </a:ln>
                <a:solidFill>
                  <a:schemeClr val="tx1"/>
                </a:solidFill>
                <a:effectLst/>
                <a:latin typeface="Arial"/>
                <a:ea typeface="ＭＳ Ｐゴシック" charset="-128"/>
                <a:cs typeface="Arial"/>
              </a:rPr>
              <a:t>:	Date 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	QA 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change analysis</a:t>
            </a:r>
          </a:p>
        </p:txBody>
      </p:sp>
      <p:sp>
        <p:nvSpPr>
          <p:cNvPr id="3" name="Content Placeholder 2"/>
          <p:cNvSpPr>
            <a:spLocks noGrp="1"/>
          </p:cNvSpPr>
          <p:nvPr>
            <p:ph idx="1"/>
          </p:nvPr>
        </p:nvSpPr>
        <p:spPr/>
        <p:txBody>
          <a:bodyPr/>
          <a:lstStyle/>
          <a:p>
            <a:r>
              <a:rPr lang="en-US" dirty="0"/>
              <a:t>The consequences of not making the change</a:t>
            </a:r>
            <a:endParaRPr lang="en-GB" dirty="0"/>
          </a:p>
          <a:p>
            <a:r>
              <a:rPr lang="en-US" dirty="0"/>
              <a:t>The benefits of the change</a:t>
            </a:r>
            <a:endParaRPr lang="en-GB" dirty="0"/>
          </a:p>
          <a:p>
            <a:r>
              <a:rPr lang="en-US" dirty="0"/>
              <a:t>The number of users affected by the change</a:t>
            </a:r>
            <a:endParaRPr lang="en-GB" dirty="0"/>
          </a:p>
          <a:p>
            <a:r>
              <a:rPr lang="en-US" dirty="0"/>
              <a:t>The costs of making the change</a:t>
            </a:r>
            <a:endParaRPr lang="en-GB" dirty="0"/>
          </a:p>
          <a:p>
            <a:r>
              <a:rPr lang="en-US" dirty="0"/>
              <a:t>The product release cycle</a:t>
            </a:r>
            <a:endParaRPr lang="en-GB"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Change management and agile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some agile methods, customers are directly involved in change management. </a:t>
            </a:r>
          </a:p>
          <a:p>
            <a:r>
              <a:rPr lang="en-US" dirty="0"/>
              <a:t>The propose a change to the requirements and work with the team to assess its impact and decide whether the change should take priority over the features planned for the next increment of the system. </a:t>
            </a:r>
          </a:p>
          <a:p>
            <a:r>
              <a:rPr lang="en-US" dirty="0"/>
              <a:t>Changes to improve the software improvement are decided by the programmers working on the system. </a:t>
            </a:r>
          </a:p>
          <a:p>
            <a:r>
              <a:rPr lang="en-US" dirty="0"/>
              <a:t>Refactoring, where the software is continually improved, is not seen as an overhead but as a necessary part of the development process. </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history</a:t>
            </a:r>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Version	Modifier	Date	Change		Reason</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1.0	J. Jones	11/11/2009	Add header	Submitted 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1.1	R.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a:ln>
                  <a:noFill/>
                </a:ln>
                <a:solidFill>
                  <a:schemeClr val="tx1"/>
                </a:solidFill>
                <a:effectLst/>
                <a:latin typeface="Arial"/>
                <a:ea typeface="Times New Roman" charset="0"/>
                <a:cs typeface="Arial"/>
              </a:rPr>
              <a:t> 	13/11/2009	New field		Change 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a:t>
            </a:r>
          </a:p>
        </p:txBody>
      </p:sp>
      <p:sp>
        <p:nvSpPr>
          <p:cNvPr id="3" name="Content Placeholder 2"/>
          <p:cNvSpPr>
            <a:spLocks noGrp="1"/>
          </p:cNvSpPr>
          <p:nvPr>
            <p:ph idx="1"/>
          </p:nvPr>
        </p:nvSpPr>
        <p:spPr/>
        <p:txBody>
          <a:bodyPr>
            <a:normAutofit fontScale="92500" lnSpcReduction="10000"/>
          </a:bodyPr>
          <a:lstStyle/>
          <a:p>
            <a:r>
              <a:rPr lang="en-US" dirty="0"/>
              <a:t>Version management (VM) is the process of keeping track of different versions of software components or configuration items and the systems in which these components are used.</a:t>
            </a:r>
          </a:p>
          <a:p>
            <a:r>
              <a:rPr lang="en-US" dirty="0"/>
              <a:t>It also involves ensuring that changes made by different developers to these versions do not interfere with each other.</a:t>
            </a:r>
          </a:p>
          <a:p>
            <a:r>
              <a:rPr lang="en-US" dirty="0"/>
              <a:t>Therefore version management can be thought of as the process of managing </a:t>
            </a:r>
            <a:r>
              <a:rPr lang="en-US" dirty="0" err="1"/>
              <a:t>codelines</a:t>
            </a:r>
            <a:r>
              <a:rPr lang="en-US" dirty="0"/>
              <a:t> and baselines. </a:t>
            </a:r>
            <a:endParaRPr lang="en-GB"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
        <p:nvSpPr>
          <p:cNvPr id="5" name="Footer Placeholder 4"/>
          <p:cNvSpPr>
            <a:spLocks noGrp="1"/>
          </p:cNvSpPr>
          <p:nvPr>
            <p:ph type="ftr" sz="quarter" idx="11"/>
          </p:nvPr>
        </p:nvSpPr>
        <p:spPr>
          <a:xfrm>
            <a:off x="3124200" y="6356349"/>
            <a:ext cx="2895600" cy="365125"/>
          </a:xfrm>
        </p:spPr>
        <p:txBody>
          <a:bodyPr/>
          <a:lstStyle/>
          <a:p>
            <a:r>
              <a:rPr lang="en-US" dirty="0"/>
              <a:t>Chapter 25 Configuration management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a:t>A </a:t>
            </a:r>
            <a:r>
              <a:rPr lang="en-US" dirty="0" err="1"/>
              <a:t>codeline</a:t>
            </a:r>
            <a:r>
              <a:rPr lang="en-US" dirty="0"/>
              <a:t> is a sequence of versions of  source code with later versions in the sequence derived from earlier versions.</a:t>
            </a:r>
          </a:p>
          <a:p>
            <a:r>
              <a:rPr lang="en-US" dirty="0" err="1"/>
              <a:t>Codelines</a:t>
            </a:r>
            <a:r>
              <a:rPr lang="en-US" dirty="0"/>
              <a:t> normally apply to components of systems so that there are different versions of each component.</a:t>
            </a:r>
          </a:p>
          <a:p>
            <a:r>
              <a:rPr lang="en-US" dirty="0"/>
              <a:t>A baseline is a definition of a specific system.</a:t>
            </a:r>
          </a:p>
          <a:p>
            <a:r>
              <a:rPr lang="en-US" dirty="0"/>
              <a:t>The baseline therefore specifies the component versions that are included in the system plus a specification of the libraries used, configuration files, etc.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p>
        </p:txBody>
      </p:sp>
      <p:pic>
        <p:nvPicPr>
          <p:cNvPr id="4" name="Content Placeholder 3" descr="25.6 CodeandBaselin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96" b="-1696"/>
              <a:stretch>
                <a:fillRect/>
              </a:stretch>
            </p:blipFill>
          </mc:Choice>
          <mc:Fallback>
            <p:blipFill>
              <a:blip r:embed="rId3"/>
              <a:srcRect t="-1696" b="-1696"/>
              <a:stretch>
                <a:fillRect/>
              </a:stretch>
            </p:blipFill>
          </mc:Fallback>
        </mc:AlternateContent>
        <p:spPr/>
      </p:pic>
      <p:sp>
        <p:nvSpPr>
          <p:cNvPr id="5" name="Slide Number Placeholder 4"/>
          <p:cNvSpPr>
            <a:spLocks noGrp="1"/>
          </p:cNvSpPr>
          <p:nvPr>
            <p:ph type="sldNum" sz="quarter" idx="12"/>
          </p:nvPr>
        </p:nvSpPr>
        <p:spPr/>
        <p:txBody>
          <a:bodyPr/>
          <a:lstStyle/>
          <a:p>
            <a:fld id="{7B134961-4B2C-A547-9A54-CB85DA02077E}" type="slidenum">
              <a:rPr lang="en-US" smtClean="0"/>
              <a:pPr/>
              <a:t>17</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Baselines</a:t>
            </a:r>
          </a:p>
        </p:txBody>
      </p:sp>
      <p:sp>
        <p:nvSpPr>
          <p:cNvPr id="3" name="Content Placeholder 2"/>
          <p:cNvSpPr>
            <a:spLocks noGrp="1"/>
          </p:cNvSpPr>
          <p:nvPr>
            <p:ph idx="1"/>
          </p:nvPr>
        </p:nvSpPr>
        <p:spPr/>
        <p:txBody>
          <a:bodyPr>
            <a:normAutofit fontScale="85000" lnSpcReduction="10000"/>
          </a:bodyPr>
          <a:lstStyle/>
          <a:p>
            <a:r>
              <a:rPr lang="en-US" dirty="0"/>
              <a:t>Baselines may be specified using a configuration language, which allows you to define what components are included in a version of a particular system.</a:t>
            </a:r>
            <a:endParaRPr lang="en-GB" dirty="0"/>
          </a:p>
          <a:p>
            <a:r>
              <a:rPr lang="en-US" dirty="0"/>
              <a:t>Baselines are important because you often have to recreate a specific version of a complete system.</a:t>
            </a:r>
          </a:p>
          <a:p>
            <a:pPr lvl="1"/>
            <a:r>
              <a:rPr lang="en-US" dirty="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 systems</a:t>
            </a:r>
          </a:p>
        </p:txBody>
      </p:sp>
      <p:sp>
        <p:nvSpPr>
          <p:cNvPr id="3" name="Content Placeholder 2"/>
          <p:cNvSpPr>
            <a:spLocks noGrp="1"/>
          </p:cNvSpPr>
          <p:nvPr>
            <p:ph idx="1"/>
          </p:nvPr>
        </p:nvSpPr>
        <p:spPr/>
        <p:txBody>
          <a:bodyPr>
            <a:normAutofit fontScale="92500" lnSpcReduction="20000"/>
          </a:bodyPr>
          <a:lstStyle/>
          <a:p>
            <a:r>
              <a:rPr lang="en-US" dirty="0"/>
              <a:t>Version and release identification</a:t>
            </a:r>
          </a:p>
          <a:p>
            <a:pPr lvl="1"/>
            <a:r>
              <a:rPr lang="en-US" dirty="0"/>
              <a:t>Managed versions are assigned identifiers when they are submitted to the system.</a:t>
            </a:r>
          </a:p>
          <a:p>
            <a:r>
              <a:rPr lang="en-US" dirty="0"/>
              <a:t>Storage management</a:t>
            </a:r>
          </a:p>
          <a:p>
            <a:pPr lvl="1"/>
            <a:r>
              <a:rPr lang="en-US" dirty="0"/>
              <a:t>To reduce the storage space required by multiple versions of components that differ only slightly, version management systems usually provide storage management facilities.</a:t>
            </a:r>
          </a:p>
          <a:p>
            <a:r>
              <a:rPr lang="en-US" dirty="0"/>
              <a:t>Change history recording</a:t>
            </a:r>
          </a:p>
          <a:p>
            <a:pPr lvl="1"/>
            <a:r>
              <a:rPr lang="en-US" dirty="0"/>
              <a:t>All of the changes made to the code of a system or component are recorded and listed.</a:t>
            </a:r>
            <a:endParaRPr lang="en-GB"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Change management</a:t>
            </a:r>
            <a:endParaRPr lang="en-GB" dirty="0"/>
          </a:p>
          <a:p>
            <a:r>
              <a:rPr lang="en-US" dirty="0"/>
              <a:t>Version management </a:t>
            </a:r>
            <a:endParaRPr lang="en-GB" dirty="0"/>
          </a:p>
          <a:p>
            <a:pPr>
              <a:buNone/>
            </a:pP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 systems</a:t>
            </a:r>
          </a:p>
        </p:txBody>
      </p:sp>
      <p:sp>
        <p:nvSpPr>
          <p:cNvPr id="3" name="Content Placeholder 2"/>
          <p:cNvSpPr>
            <a:spLocks noGrp="1"/>
          </p:cNvSpPr>
          <p:nvPr>
            <p:ph idx="1"/>
          </p:nvPr>
        </p:nvSpPr>
        <p:spPr/>
        <p:txBody>
          <a:bodyPr>
            <a:normAutofit lnSpcReduction="10000"/>
          </a:bodyPr>
          <a:lstStyle/>
          <a:p>
            <a:r>
              <a:rPr lang="en-US" dirty="0"/>
              <a:t>Independent development </a:t>
            </a:r>
          </a:p>
          <a:p>
            <a:pPr lvl="1"/>
            <a:r>
              <a:rPr lang="en-US" dirty="0"/>
              <a:t>The version management system keeps track of components that have been checked out for editing and ensures that changes made to a component by different developers do not interfere. </a:t>
            </a:r>
          </a:p>
          <a:p>
            <a:r>
              <a:rPr lang="en-US" dirty="0"/>
              <a:t>Project support </a:t>
            </a:r>
          </a:p>
          <a:p>
            <a:pPr lvl="1"/>
            <a:r>
              <a:rPr lang="en-US" dirty="0"/>
              <a:t>A version management system may support the development of several projects, which share components.</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 using deltas</a:t>
            </a:r>
          </a:p>
        </p:txBody>
      </p:sp>
      <p:pic>
        <p:nvPicPr>
          <p:cNvPr id="4" name="Content Placeholder 3" descr="25.7 CodelineDelta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26411" b="-26411"/>
              <a:stretch>
                <a:fillRect/>
              </a:stretch>
            </p:blipFill>
          </mc:Choice>
          <mc:Fallback>
            <p:blipFill>
              <a:blip r:embed="rId3"/>
              <a:srcRect t="-26411" b="-26411"/>
              <a:stretch>
                <a:fillRect/>
              </a:stretch>
            </p:blipFill>
          </mc:Fallback>
        </mc:AlternateContent>
        <p:spPr>
          <a:xfrm>
            <a:off x="1186828" y="1600201"/>
            <a:ext cx="6555339" cy="3605184"/>
          </a:xfrm>
        </p:spPr>
      </p:pic>
      <p:sp>
        <p:nvSpPr>
          <p:cNvPr id="5" name="Slide Number Placeholder 4"/>
          <p:cNvSpPr>
            <a:spLocks noGrp="1"/>
          </p:cNvSpPr>
          <p:nvPr>
            <p:ph type="sldNum" sz="quarter" idx="12"/>
          </p:nvPr>
        </p:nvSpPr>
        <p:spPr/>
        <p:txBody>
          <a:bodyPr/>
          <a:lstStyle/>
          <a:p>
            <a:fld id="{7B134961-4B2C-A547-9A54-CB85DA02077E}" type="slidenum">
              <a:rPr lang="en-US" smtClean="0"/>
              <a:pPr/>
              <a:t>21</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 and check-out from a version repository</a:t>
            </a:r>
          </a:p>
        </p:txBody>
      </p:sp>
      <p:pic>
        <p:nvPicPr>
          <p:cNvPr id="4" name="Content Placeholder 3" descr="25.8 CheckInOu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727" b="-1727"/>
              <a:stretch>
                <a:fillRect/>
              </a:stretch>
            </p:blipFill>
          </mc:Choice>
          <mc:Fallback>
            <p:blipFill>
              <a:blip r:embed="rId3"/>
              <a:srcRect t="-1727" b="-1727"/>
              <a:stretch>
                <a:fillRect/>
              </a:stretch>
            </p:blipFill>
          </mc:Fallback>
        </mc:AlternateContent>
        <p:spPr>
          <a:xfrm>
            <a:off x="1065224" y="1600201"/>
            <a:ext cx="7068782" cy="3887558"/>
          </a:xfrm>
        </p:spPr>
      </p:pic>
      <p:sp>
        <p:nvSpPr>
          <p:cNvPr id="5" name="Slide Number Placeholder 4"/>
          <p:cNvSpPr>
            <a:spLocks noGrp="1"/>
          </p:cNvSpPr>
          <p:nvPr>
            <p:ph type="sldNum" sz="quarter" idx="12"/>
          </p:nvPr>
        </p:nvSpPr>
        <p:spPr/>
        <p:txBody>
          <a:bodyPr/>
          <a:lstStyle/>
          <a:p>
            <a:fld id="{7B134961-4B2C-A547-9A54-CB85DA02077E}" type="slidenum">
              <a:rPr lang="en-US" smtClean="0"/>
              <a:pPr/>
              <a:t>22</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Codeline branches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Rather than a linear sequence of versions that reflect changes to the component over time, there may be several independent sequences. </a:t>
            </a:r>
          </a:p>
          <a:p>
            <a:pPr lvl="1"/>
            <a:r>
              <a:rPr lang="en-US" dirty="0"/>
              <a:t>This is normal in system development, where different developers work independently on different versions of the source code and so change it in different ways. </a:t>
            </a:r>
          </a:p>
          <a:p>
            <a:r>
              <a:rPr lang="en-US" dirty="0"/>
              <a:t>At some stage, it may be necessary to merge </a:t>
            </a:r>
            <a:r>
              <a:rPr lang="en-US" dirty="0" err="1"/>
              <a:t>codeline</a:t>
            </a:r>
            <a:r>
              <a:rPr lang="en-US" dirty="0"/>
              <a:t> branches to create a new version of a component that includes all changes that have been made. </a:t>
            </a:r>
          </a:p>
          <a:p>
            <a:pPr lvl="1"/>
            <a:r>
              <a:rPr lang="en-US" dirty="0"/>
              <a:t>If the changes made involve different parts of the code, the component versions may be merged automatically by combining the deltas that apply to the code.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
        <p:nvSpPr>
          <p:cNvPr id="7" name="Footer Placeholder 6"/>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p>
        </p:txBody>
      </p:sp>
      <p:pic>
        <p:nvPicPr>
          <p:cNvPr id="4" name="Content Placeholder 3" descr="25.9 BranchingMerg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9611" b="-9611"/>
              <a:stretch>
                <a:fillRect/>
              </a:stretch>
            </p:blipFill>
          </mc:Choice>
          <mc:Fallback>
            <p:blipFill>
              <a:blip r:embed="rId3"/>
              <a:srcRect t="-9611" b="-9611"/>
              <a:stretch>
                <a:fillRect/>
              </a:stretch>
            </p:blipFill>
          </mc:Fallback>
        </mc:AlternateContent>
        <p:spPr>
          <a:xfrm>
            <a:off x="822014" y="1600201"/>
            <a:ext cx="7136340" cy="3924712"/>
          </a:xfrm>
        </p:spPr>
      </p:pic>
      <p:sp>
        <p:nvSpPr>
          <p:cNvPr id="5" name="Slide Number Placeholder 4"/>
          <p:cNvSpPr>
            <a:spLocks noGrp="1"/>
          </p:cNvSpPr>
          <p:nvPr>
            <p:ph type="sldNum" sz="quarter" idx="12"/>
          </p:nvPr>
        </p:nvSpPr>
        <p:spPr/>
        <p:txBody>
          <a:bodyPr/>
          <a:lstStyle/>
          <a:p>
            <a:fld id="{7B134961-4B2C-A547-9A54-CB85DA02077E}" type="slidenum">
              <a:rPr lang="en-US" smtClean="0"/>
              <a:pPr/>
              <a:t>24</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a:p>
          <a:p>
            <a:r>
              <a:rPr lang="en-US" sz="2000" dirty="0"/>
              <a:t>The main configuration management processes are change management, version management, system building and release management.</a:t>
            </a:r>
            <a:endParaRPr lang="en-GB" sz="2000" dirty="0"/>
          </a:p>
          <a:p>
            <a:r>
              <a:rPr lang="en-US" sz="2000" dirty="0"/>
              <a:t>Change management involves assessing proposals for changes from system customers and other stakeholders and deciding if it is cost-effective to implement these in a new version of a system.</a:t>
            </a:r>
          </a:p>
          <a:p>
            <a:r>
              <a:rPr lang="en-US" sz="2000" dirty="0"/>
              <a:t>Version management involves keeping track of the different versions of software components as changes are made to them. </a:t>
            </a:r>
            <a:endParaRPr lang="en-GB" sz="2000" dirty="0"/>
          </a:p>
          <a:p>
            <a:endParaRPr lang="en-GB" sz="2000"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fontScale="85000" lnSpcReduction="10000"/>
          </a:bodyPr>
          <a:lstStyle/>
          <a:p>
            <a:r>
              <a:rPr lang="en-US" dirty="0"/>
              <a:t>Because software changes frequently, systems, can be thought of as a set of versions, each of which has to be maintained and managed.</a:t>
            </a:r>
          </a:p>
          <a:p>
            <a:r>
              <a:rPr lang="en-US" dirty="0"/>
              <a:t>Versions implement proposals for change, corrections of faults, and adaptations for different hardware and operating systems. </a:t>
            </a:r>
          </a:p>
          <a:p>
            <a:r>
              <a:rPr lang="en-US" dirty="0"/>
              <a:t>Configuration management (CM) is concerned with the policies, processes and tools for managing changing software systems. You need CM because it is easy to lose track of what changes and component versions have been incorporated into each system version.</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activities</a:t>
            </a:r>
          </a:p>
        </p:txBody>
      </p:sp>
      <p:sp>
        <p:nvSpPr>
          <p:cNvPr id="3" name="Content Placeholder 2"/>
          <p:cNvSpPr>
            <a:spLocks noGrp="1"/>
          </p:cNvSpPr>
          <p:nvPr>
            <p:ph idx="1"/>
          </p:nvPr>
        </p:nvSpPr>
        <p:spPr/>
        <p:txBody>
          <a:bodyPr/>
          <a:lstStyle/>
          <a:p>
            <a:r>
              <a:rPr lang="en-US" sz="2000" dirty="0"/>
              <a:t>Change management</a:t>
            </a:r>
          </a:p>
          <a:p>
            <a:pPr lvl="1"/>
            <a:r>
              <a:rPr lang="en-US" sz="1800" dirty="0"/>
              <a:t>Keeping track of requests for changes to the software from customers and developers, working out the costs and impact of changes, and deciding the changes should be implemented.</a:t>
            </a:r>
            <a:endParaRPr lang="en-GB" sz="1800" dirty="0"/>
          </a:p>
          <a:p>
            <a:r>
              <a:rPr lang="en-US" sz="2000" dirty="0"/>
              <a:t>Version management</a:t>
            </a:r>
          </a:p>
          <a:p>
            <a:pPr lvl="1"/>
            <a:r>
              <a:rPr lang="en-US" sz="1800" dirty="0"/>
              <a:t>Keeping track of the multiple versions of system components and ensuring that changes made to components by different developers do not interfere with each other. </a:t>
            </a:r>
            <a:endParaRPr lang="en-GB" sz="1800" dirty="0"/>
          </a:p>
          <a:p>
            <a:r>
              <a:rPr lang="en-US" sz="2000" dirty="0"/>
              <a:t>System building</a:t>
            </a:r>
          </a:p>
          <a:p>
            <a:pPr lvl="1"/>
            <a:r>
              <a:rPr lang="en-US" sz="1800" dirty="0"/>
              <a:t>The process of assembling program components, data and libraries, then compiling these to create an executable system.</a:t>
            </a:r>
            <a:endParaRPr lang="en-GB" sz="1800" dirty="0"/>
          </a:p>
          <a:p>
            <a:r>
              <a:rPr lang="en-US" sz="2000" dirty="0"/>
              <a:t>Release management</a:t>
            </a:r>
          </a:p>
          <a:p>
            <a:pPr lvl="1"/>
            <a:r>
              <a:rPr lang="en-US" sz="1800" dirty="0"/>
              <a:t>Preparing software for external release and keeping track of the system versions that have been released for customer use.</a:t>
            </a:r>
            <a:endParaRPr lang="en-GB" sz="1800"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management activities</a:t>
            </a:r>
          </a:p>
        </p:txBody>
      </p:sp>
      <p:pic>
        <p:nvPicPr>
          <p:cNvPr id="4" name="Content Placeholder 3" descr="25.1 CM_activiti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9548" b="-9548"/>
              <a:stretch>
                <a:fillRect/>
              </a:stretch>
            </p:blipFill>
          </mc:Choice>
          <mc:Fallback>
            <p:blipFill>
              <a:blip r:embed="rId3"/>
              <a:srcRect t="-9548" b="-9548"/>
              <a:stretch>
                <a:fillRect/>
              </a:stretch>
            </p:blipFill>
          </mc:Fallback>
        </mc:AlternateContent>
        <p:spPr>
          <a:xfrm>
            <a:off x="1235170" y="1600201"/>
            <a:ext cx="6533083" cy="3592944"/>
          </a:xfrm>
        </p:spPr>
      </p:pic>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p>
        </p:txBody>
      </p:sp>
      <p:graphicFrame>
        <p:nvGraphicFramePr>
          <p:cNvPr id="4" name="Content Placeholder 3"/>
          <p:cNvGraphicFramePr>
            <a:graphicFrameLocks noGrp="1"/>
          </p:cNvGraphicFramePr>
          <p:nvPr>
            <p:ph idx="1"/>
          </p:nvPr>
        </p:nvGraphicFramePr>
        <p:xfrm>
          <a:off x="457200" y="1674328"/>
          <a:ext cx="8041619" cy="3784600"/>
        </p:xfrm>
        <a:graphic>
          <a:graphicData uri="http://schemas.openxmlformats.org/drawingml/2006/table">
            <a:tbl>
              <a:tblPr firstRow="1" bandRow="1">
                <a:tableStyleId>{5C22544A-7EE6-4342-B048-85BDC9FD1C3A}</a:tableStyleId>
              </a:tblPr>
              <a:tblGrid>
                <a:gridCol w="1974895">
                  <a:extLst>
                    <a:ext uri="{9D8B030D-6E8A-4147-A177-3AD203B41FA5}">
                      <a16:colId xmlns:a16="http://schemas.microsoft.com/office/drawing/2014/main" val="20000"/>
                    </a:ext>
                  </a:extLst>
                </a:gridCol>
                <a:gridCol w="6066724">
                  <a:extLst>
                    <a:ext uri="{9D8B030D-6E8A-4147-A177-3AD203B41FA5}">
                      <a16:colId xmlns:a16="http://schemas.microsoft.com/office/drawing/2014/main" val="20001"/>
                    </a:ext>
                  </a:extLst>
                </a:gridCol>
              </a:tblGrid>
              <a:tr h="370840">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400" dirty="0">
                          <a:solidFill>
                            <a:srgbClr val="000000"/>
                          </a:solidFill>
                          <a:latin typeface="Arial"/>
                          <a:ea typeface="Times New Roman"/>
                          <a:cs typeface="Arial"/>
                        </a:rPr>
                        <a:t>Configuration item or software configuration item (SCI)</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4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6</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p>
        </p:txBody>
      </p:sp>
      <p:graphicFrame>
        <p:nvGraphicFramePr>
          <p:cNvPr id="4" name="Content Placeholder 3"/>
          <p:cNvGraphicFramePr>
            <a:graphicFrameLocks noGrp="1"/>
          </p:cNvGraphicFramePr>
          <p:nvPr>
            <p:ph idx="1"/>
          </p:nvPr>
        </p:nvGraphicFramePr>
        <p:xfrm>
          <a:off x="457200" y="1769806"/>
          <a:ext cx="8001084" cy="4516120"/>
        </p:xfrm>
        <a:graphic>
          <a:graphicData uri="http://schemas.openxmlformats.org/drawingml/2006/table">
            <a:tbl>
              <a:tblPr firstRow="1" bandRow="1">
                <a:tableStyleId>{5C22544A-7EE6-4342-B048-85BDC9FD1C3A}</a:tableStyleId>
              </a:tblPr>
              <a:tblGrid>
                <a:gridCol w="1814964">
                  <a:extLst>
                    <a:ext uri="{9D8B030D-6E8A-4147-A177-3AD203B41FA5}">
                      <a16:colId xmlns:a16="http://schemas.microsoft.com/office/drawing/2014/main" val="20000"/>
                    </a:ext>
                  </a:extLst>
                </a:gridCol>
                <a:gridCol w="6186120">
                  <a:extLst>
                    <a:ext uri="{9D8B030D-6E8A-4147-A177-3AD203B41FA5}">
                      <a16:colId xmlns:a16="http://schemas.microsoft.com/office/drawing/2014/main" val="20001"/>
                    </a:ext>
                  </a:extLst>
                </a:gridCol>
              </a:tblGrid>
              <a:tr h="370840">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7</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3" name="Content Placeholder 2"/>
          <p:cNvSpPr>
            <a:spLocks noGrp="1"/>
          </p:cNvSpPr>
          <p:nvPr>
            <p:ph idx="1"/>
          </p:nvPr>
        </p:nvSpPr>
        <p:spPr>
          <a:xfrm>
            <a:off x="457200" y="1295400"/>
            <a:ext cx="8229600" cy="4525963"/>
          </a:xfrm>
        </p:spPr>
        <p:txBody>
          <a:bodyPr>
            <a:normAutofit fontScale="85000" lnSpcReduction="10000"/>
          </a:bodyPr>
          <a:lstStyle/>
          <a:p>
            <a:r>
              <a:rPr lang="en-US" dirty="0"/>
              <a:t>Organizational needs and requirements change during the lifetime of a system, bugs have to be repaired and systems have to adapt to changes in their environment.</a:t>
            </a:r>
          </a:p>
          <a:p>
            <a:r>
              <a:rPr lang="en-US" dirty="0"/>
              <a:t>Change management is intended to ensure that system evolution is a managed process and that priority is given to the most urgent and cost-effective changes.</a:t>
            </a:r>
          </a:p>
          <a:p>
            <a:r>
              <a:rPr lang="en-US" dirty="0"/>
              <a:t>The change management process is concerned with analyzing the costs and benefits of proposed changes, approving those changes that are worthwhile and tracking which components in the system have been changed.</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change management process</a:t>
            </a:r>
          </a:p>
        </p:txBody>
      </p:sp>
      <p:pic>
        <p:nvPicPr>
          <p:cNvPr id="4" name="Content Placeholder 3" descr="25.3 ChangReqProc.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834" r="-11067"/>
              <a:stretch>
                <a:fillRect/>
              </a:stretch>
            </p:blipFill>
          </mc:Choice>
          <mc:Fallback>
            <p:blipFill>
              <a:blip r:embed="rId3"/>
              <a:srcRect l="-3834" r="-11067"/>
              <a:stretch>
                <a:fillRect/>
              </a:stretch>
            </p:blipFill>
          </mc:Fallback>
        </mc:AlternateContent>
        <p:spPr>
          <a:xfrm>
            <a:off x="1351152" y="1600200"/>
            <a:ext cx="6336958" cy="4795799"/>
          </a:xfrm>
        </p:spPr>
      </p:pic>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1793</Words>
  <Application>Microsoft Office PowerPoint</Application>
  <PresentationFormat>On-screen Show (4:3)</PresentationFormat>
  <Paragraphs>196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Configuration Management</vt:lpstr>
      <vt:lpstr>Topics covered</vt:lpstr>
      <vt:lpstr>Configuration management</vt:lpstr>
      <vt:lpstr>CM activities</vt:lpstr>
      <vt:lpstr>Configuration management activities</vt:lpstr>
      <vt:lpstr>CM terminology</vt:lpstr>
      <vt:lpstr>CM terminology</vt:lpstr>
      <vt:lpstr>Change management</vt:lpstr>
      <vt:lpstr>The change management process</vt:lpstr>
      <vt:lpstr>A partially completed change request form (a)</vt:lpstr>
      <vt:lpstr>A partially completed change request form (b)</vt:lpstr>
      <vt:lpstr>Factors in change analysis</vt:lpstr>
      <vt:lpstr>Change management and agile methods</vt:lpstr>
      <vt:lpstr>Derivation history</vt:lpstr>
      <vt:lpstr>Version management</vt:lpstr>
      <vt:lpstr>Codelines and baselines</vt:lpstr>
      <vt:lpstr>Codelines and baselines</vt:lpstr>
      <vt:lpstr>Baselines</vt:lpstr>
      <vt:lpstr>Version management systems</vt:lpstr>
      <vt:lpstr>Version management systems</vt:lpstr>
      <vt:lpstr>Storage management using deltas</vt:lpstr>
      <vt:lpstr>Check-in and check-out from a version repository</vt:lpstr>
      <vt:lpstr>Codeline branches</vt:lpstr>
      <vt:lpstr>Branching and merging</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 Management</dc:title>
  <dc:creator>vsr</dc:creator>
  <cp:lastModifiedBy>Avinash Pauskar</cp:lastModifiedBy>
  <cp:revision>2</cp:revision>
  <dcterms:created xsi:type="dcterms:W3CDTF">2017-10-28T14:21:25Z</dcterms:created>
  <dcterms:modified xsi:type="dcterms:W3CDTF">2024-07-11T06:26:57Z</dcterms:modified>
</cp:coreProperties>
</file>