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307" r:id="rId3"/>
    <p:sldId id="308" r:id="rId4"/>
    <p:sldId id="309" r:id="rId5"/>
    <p:sldId id="310" r:id="rId6"/>
    <p:sldId id="271" r:id="rId7"/>
    <p:sldId id="257" r:id="rId8"/>
    <p:sldId id="311" r:id="rId9"/>
    <p:sldId id="299" r:id="rId10"/>
    <p:sldId id="312" r:id="rId11"/>
    <p:sldId id="300" r:id="rId12"/>
    <p:sldId id="258" r:id="rId13"/>
    <p:sldId id="301" r:id="rId14"/>
    <p:sldId id="259" r:id="rId15"/>
    <p:sldId id="302" r:id="rId16"/>
    <p:sldId id="304" r:id="rId17"/>
    <p:sldId id="313" r:id="rId18"/>
    <p:sldId id="260" r:id="rId19"/>
    <p:sldId id="305" r:id="rId20"/>
    <p:sldId id="306" r:id="rId21"/>
    <p:sldId id="261" r:id="rId22"/>
    <p:sldId id="262" r:id="rId23"/>
    <p:sldId id="263" r:id="rId24"/>
    <p:sldId id="303" r:id="rId25"/>
    <p:sldId id="316" r:id="rId26"/>
    <p:sldId id="264" r:id="rId27"/>
    <p:sldId id="317" r:id="rId28"/>
    <p:sldId id="323" r:id="rId29"/>
    <p:sldId id="324" r:id="rId30"/>
    <p:sldId id="272" r:id="rId31"/>
    <p:sldId id="318" r:id="rId32"/>
    <p:sldId id="273" r:id="rId33"/>
    <p:sldId id="274" r:id="rId34"/>
    <p:sldId id="265" r:id="rId35"/>
    <p:sldId id="276" r:id="rId36"/>
    <p:sldId id="279" r:id="rId37"/>
    <p:sldId id="266" r:id="rId38"/>
    <p:sldId id="281" r:id="rId39"/>
    <p:sldId id="267" r:id="rId40"/>
    <p:sldId id="321" r:id="rId41"/>
    <p:sldId id="322" r:id="rId42"/>
    <p:sldId id="285" r:id="rId43"/>
    <p:sldId id="286" r:id="rId44"/>
    <p:sldId id="287" r:id="rId45"/>
    <p:sldId id="288" r:id="rId46"/>
    <p:sldId id="289" r:id="rId47"/>
    <p:sldId id="268" r:id="rId48"/>
    <p:sldId id="291" r:id="rId49"/>
    <p:sldId id="319" r:id="rId50"/>
    <p:sldId id="269" r:id="rId51"/>
    <p:sldId id="297" r:id="rId52"/>
    <p:sldId id="298" r:id="rId53"/>
    <p:sldId id="32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5/4/2024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571625" y="780332"/>
            <a:ext cx="3689350" cy="259218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5/4/2024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5/4/2024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23 – Project planning</a:t>
            </a:r>
          </a:p>
        </p:txBody>
      </p:sp>
      <p:sp>
        <p:nvSpPr>
          <p:cNvPr id="3" name="Subtitle 2"/>
          <p:cNvSpPr>
            <a:spLocks noGrp="1"/>
          </p:cNvSpPr>
          <p:nvPr>
            <p:ph type="subTitle" idx="1"/>
          </p:nvPr>
        </p:nvSpPr>
        <p:spPr/>
        <p:txBody>
          <a:bodyPr/>
          <a:lstStyle/>
          <a:p>
            <a:r>
              <a:rPr lang="en-US"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 – pros and cons</a:t>
            </a:r>
          </a:p>
        </p:txBody>
      </p:sp>
      <p:sp>
        <p:nvSpPr>
          <p:cNvPr id="3" name="Content Placeholder 2"/>
          <p:cNvSpPr>
            <a:spLocks noGrp="1"/>
          </p:cNvSpPr>
          <p:nvPr>
            <p:ph idx="1"/>
          </p:nvPr>
        </p:nvSpPr>
        <p:spPr/>
        <p:txBody>
          <a:bodyPr/>
          <a:lstStyle/>
          <a:p>
            <a:r>
              <a:rPr lang="en-US" dirty="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a:t> </a:t>
            </a:r>
            <a:endParaRPr lang="en-US" dirty="0"/>
          </a:p>
          <a:p>
            <a:r>
              <a:rPr lang="en-US" dirty="0"/>
              <a:t>The principal argument against plan-driven development is that many early decisions have to be revised because of changes to the environment in which the software is to be developed and used.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plans</a:t>
            </a:r>
          </a:p>
        </p:txBody>
      </p:sp>
      <p:sp>
        <p:nvSpPr>
          <p:cNvPr id="3" name="Content Placeholder 2"/>
          <p:cNvSpPr>
            <a:spLocks noGrp="1"/>
          </p:cNvSpPr>
          <p:nvPr>
            <p:ph idx="1"/>
          </p:nvPr>
        </p:nvSpPr>
        <p:spPr>
          <a:xfrm>
            <a:off x="457200" y="2026374"/>
            <a:ext cx="8229600" cy="4525963"/>
          </a:xfrm>
        </p:spPr>
        <p:txBody>
          <a:bodyPr/>
          <a:lstStyle/>
          <a:p>
            <a:r>
              <a:rPr lang="en-US" dirty="0"/>
              <a:t>In a plan-driven development project, a project plan sets out the resources available to the project, the work breakdown and a schedule for carrying out the work. </a:t>
            </a:r>
          </a:p>
          <a:p>
            <a:r>
              <a:rPr lang="en-US" dirty="0"/>
              <a:t>Plan sections</a:t>
            </a:r>
          </a:p>
          <a:p>
            <a:pPr lvl="1"/>
            <a:r>
              <a:rPr lang="en-US" dirty="0"/>
              <a:t>Introduction	</a:t>
            </a:r>
            <a:endParaRPr lang="en-GB" dirty="0"/>
          </a:p>
          <a:p>
            <a:pPr lvl="1"/>
            <a:r>
              <a:rPr lang="en-US" dirty="0"/>
              <a:t>Project organization</a:t>
            </a:r>
            <a:endParaRPr lang="en-GB" dirty="0"/>
          </a:p>
          <a:p>
            <a:pPr lvl="1"/>
            <a:r>
              <a:rPr lang="en-US" dirty="0"/>
              <a:t>Risk analysis</a:t>
            </a:r>
            <a:endParaRPr lang="en-GB" dirty="0"/>
          </a:p>
          <a:p>
            <a:pPr lvl="1"/>
            <a:r>
              <a:rPr lang="en-US" dirty="0"/>
              <a:t>Hardware and software resource requirements</a:t>
            </a:r>
            <a:endParaRPr lang="en-GB" dirty="0"/>
          </a:p>
          <a:p>
            <a:pPr lvl="1"/>
            <a:r>
              <a:rPr lang="en-US" dirty="0"/>
              <a:t>Work breakdown </a:t>
            </a:r>
          </a:p>
          <a:p>
            <a:pPr lvl="1"/>
            <a:r>
              <a:rPr lang="en-US" dirty="0"/>
              <a:t>Project schedule</a:t>
            </a:r>
            <a:endParaRPr lang="en-GB" dirty="0"/>
          </a:p>
          <a:p>
            <a:pPr lvl="1"/>
            <a:r>
              <a:rPr lang="en-US" dirty="0"/>
              <a:t>Monitoring and reporting mechanisms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supplements</a:t>
            </a:r>
            <a:r>
              <a:rPr lang="en-GB" dirty="0"/>
              <a:t> </a:t>
            </a:r>
            <a:endParaRPr lang="en-US" dirty="0"/>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Quality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planning process</a:t>
            </a:r>
          </a:p>
        </p:txBody>
      </p:sp>
      <p:sp>
        <p:nvSpPr>
          <p:cNvPr id="3" name="Content Placeholder 2"/>
          <p:cNvSpPr>
            <a:spLocks noGrp="1"/>
          </p:cNvSpPr>
          <p:nvPr>
            <p:ph idx="1"/>
          </p:nvPr>
        </p:nvSpPr>
        <p:spPr/>
        <p:txBody>
          <a:bodyPr/>
          <a:lstStyle/>
          <a:p>
            <a:r>
              <a:rPr lang="en-US" dirty="0"/>
              <a:t>Project planning is an iterative process that starts when you create an initial project plan during the project startup phase. </a:t>
            </a:r>
          </a:p>
          <a:p>
            <a:r>
              <a:rPr lang="en-US" dirty="0"/>
              <a:t>Plan changes are inevitable. </a:t>
            </a:r>
          </a:p>
          <a:p>
            <a:pPr lvl="1"/>
            <a:r>
              <a:rPr lang="en-US" dirty="0"/>
              <a:t>As more information about the system and the project team becomes available during the project, you should regularly revise the plan to reflect requirements, schedule and risk changes.</a:t>
            </a:r>
          </a:p>
          <a:p>
            <a:pPr lvl="1"/>
            <a:r>
              <a:rPr lang="en-US" dirty="0"/>
              <a:t>Changing business goals also leads to changes in project plans. As business goals change, this could affect all projects, which may then have to be re-planned. </a:t>
            </a:r>
            <a:endParaRPr lang="en-GB"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planning process</a:t>
            </a:r>
            <a:r>
              <a:rPr lang="en-GB" dirty="0"/>
              <a:t> </a:t>
            </a:r>
            <a:endParaRPr lang="en-US" dirty="0"/>
          </a:p>
        </p:txBody>
      </p:sp>
      <p:pic>
        <p:nvPicPr>
          <p:cNvPr id="4" name="Content Placeholder 3" descr="23.3 PlanningProcessActDia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a:t>
            </a:r>
          </a:p>
        </p:txBody>
      </p:sp>
      <p:sp>
        <p:nvSpPr>
          <p:cNvPr id="3" name="Content Placeholder 2"/>
          <p:cNvSpPr>
            <a:spLocks noGrp="1"/>
          </p:cNvSpPr>
          <p:nvPr>
            <p:ph idx="1"/>
          </p:nvPr>
        </p:nvSpPr>
        <p:spPr/>
        <p:txBody>
          <a:bodyPr/>
          <a:lstStyle/>
          <a:p>
            <a:r>
              <a:rPr lang="en-US" dirty="0"/>
              <a:t>Project scheduling is the process of deciding how the work in a project will be organized as separate tasks, and when and how these tasks will be executed. </a:t>
            </a:r>
          </a:p>
          <a:p>
            <a:r>
              <a:rPr lang="en-US" dirty="0"/>
              <a:t>You estimate the calendar time needed to complete each task, the effort required and who will work on the tasks that have been identified. </a:t>
            </a:r>
          </a:p>
          <a:p>
            <a:r>
              <a:rPr lang="en-US" dirty="0"/>
              <a:t>You also have to estimate the resources needed to complete each task, such as the disk space required on a server, the time required on specialized hardware, such as a simulator, and what the travel budget will be.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scheduling activities</a:t>
            </a:r>
          </a:p>
        </p:txBody>
      </p:sp>
      <p:sp>
        <p:nvSpPr>
          <p:cNvPr id="28675" name="Rectangle 3"/>
          <p:cNvSpPr>
            <a:spLocks noGrp="1" noChangeArrowheads="1"/>
          </p:cNvSpPr>
          <p:nvPr>
            <p:ph type="body"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and deliverables</a:t>
            </a:r>
          </a:p>
        </p:txBody>
      </p:sp>
      <p:sp>
        <p:nvSpPr>
          <p:cNvPr id="3" name="Content Placeholder 2"/>
          <p:cNvSpPr>
            <a:spLocks noGrp="1"/>
          </p:cNvSpPr>
          <p:nvPr>
            <p:ph idx="1"/>
          </p:nvPr>
        </p:nvSpPr>
        <p:spPr/>
        <p:txBody>
          <a:bodyPr/>
          <a:lstStyle/>
          <a:p>
            <a:r>
              <a:rPr lang="en-US" dirty="0"/>
              <a:t>Milestones are points in the schedule against which you can assess progress, for example, the handover of the system for testing. </a:t>
            </a:r>
          </a:p>
          <a:p>
            <a:r>
              <a:rPr lang="en-US" dirty="0"/>
              <a:t>Deliverables are work products that are delivered to the customer, e.g. a requirements document for the system.</a:t>
            </a:r>
            <a:endParaRPr lang="en-GB"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scheduling process</a:t>
            </a:r>
            <a:r>
              <a:rPr lang="en-GB" dirty="0"/>
              <a:t> </a:t>
            </a:r>
            <a:endParaRPr lang="en-US" dirty="0"/>
          </a:p>
        </p:txBody>
      </p:sp>
      <p:pic>
        <p:nvPicPr>
          <p:cNvPr id="4" name="Content Placeholder 3" descr="23.4 Schedul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Software pricing</a:t>
            </a:r>
            <a:endParaRPr lang="en-GB" dirty="0"/>
          </a:p>
          <a:p>
            <a:r>
              <a:rPr lang="en-US" dirty="0"/>
              <a:t>Plan-driven development</a:t>
            </a:r>
            <a:endParaRPr lang="en-GB" dirty="0"/>
          </a:p>
          <a:p>
            <a:r>
              <a:rPr lang="en-US" dirty="0"/>
              <a:t>Project scheduling</a:t>
            </a:r>
            <a:endParaRPr lang="en-GB" dirty="0"/>
          </a:p>
          <a:p>
            <a:r>
              <a:rPr lang="en-US" dirty="0"/>
              <a:t>Agile planning</a:t>
            </a:r>
            <a:endParaRPr lang="en-GB" dirty="0"/>
          </a:p>
          <a:p>
            <a:r>
              <a:rPr lang="en-US" dirty="0"/>
              <a:t>Estimation techniques</a:t>
            </a:r>
            <a:r>
              <a:rPr lang="en-GB" dirty="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a:t>Schedule representation</a:t>
            </a:r>
          </a:p>
        </p:txBody>
      </p:sp>
      <p:sp>
        <p:nvSpPr>
          <p:cNvPr id="32771" name="Rectangle 3"/>
          <p:cNvSpPr>
            <a:spLocks noGrp="1" noChangeArrowheads="1"/>
          </p:cNvSpPr>
          <p:nvPr>
            <p:ph type="body" idx="1"/>
          </p:nvPr>
        </p:nvSpPr>
        <p:spPr>
          <a:noFill/>
          <a:ln/>
        </p:spPr>
        <p:txBody>
          <a:bodyPr lIns="90840" tIns="44623" rIns="90840" bIns="44623"/>
          <a:lstStyle/>
          <a:p>
            <a:r>
              <a:rPr lang="en-GB" dirty="0"/>
              <a:t>Graphical notations are normally used to illustrate the project schedule.</a:t>
            </a:r>
          </a:p>
          <a:p>
            <a:r>
              <a:rPr lang="en-GB" dirty="0"/>
              <a:t>These show the project breakdown into tasks. Tasks should not be too small. They should take about a week or two.</a:t>
            </a:r>
          </a:p>
          <a:p>
            <a:r>
              <a:rPr lang="en-GB" dirty="0"/>
              <a:t>Bar charts are the most commonly used representation for project schedules. They show the schedule as activities or resources against time.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durations, and dependencies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bar chart</a:t>
            </a:r>
            <a:r>
              <a:rPr lang="en-GB" dirty="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allocation chart</a:t>
            </a:r>
            <a:r>
              <a:rPr lang="en-GB" dirty="0"/>
              <a:t> </a:t>
            </a:r>
            <a:endParaRPr lang="en-US" dirty="0"/>
          </a:p>
        </p:txBody>
      </p:sp>
      <p:pic>
        <p:nvPicPr>
          <p:cNvPr id="4" name="Content Placeholder 3" descr="23.7 Staff-alloc-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a:t>
            </a:r>
          </a:p>
        </p:txBody>
      </p:sp>
      <p:sp>
        <p:nvSpPr>
          <p:cNvPr id="3" name="Content Placeholder 2"/>
          <p:cNvSpPr>
            <a:spLocks noGrp="1"/>
          </p:cNvSpPr>
          <p:nvPr>
            <p:ph idx="1"/>
          </p:nvPr>
        </p:nvSpPr>
        <p:spPr/>
        <p:txBody>
          <a:bodyPr/>
          <a:lstStyle/>
          <a:p>
            <a:r>
              <a:rPr lang="en-US" dirty="0"/>
              <a:t>Agile methods of software development are iterative approaches where the software is developed and delivered to customers in increments. </a:t>
            </a:r>
          </a:p>
          <a:p>
            <a:r>
              <a:rPr lang="en-US" dirty="0"/>
              <a:t>Unlike plan-driven approaches, the functionality of these increments is not planned in advance but is decided during the development. </a:t>
            </a:r>
          </a:p>
          <a:p>
            <a:pPr lvl="1"/>
            <a:r>
              <a:rPr lang="en-US" dirty="0"/>
              <a:t>The decision on what to include in an increment depends on progress and on the customer’s priorities. </a:t>
            </a:r>
          </a:p>
          <a:p>
            <a:r>
              <a:rPr lang="en-US" dirty="0"/>
              <a:t>The customer’s priorities and requirements change so it makes sense to have a flexible plan that can accommodate these changes.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 stages</a:t>
            </a:r>
          </a:p>
        </p:txBody>
      </p:sp>
      <p:sp>
        <p:nvSpPr>
          <p:cNvPr id="3" name="Content Placeholder 2"/>
          <p:cNvSpPr>
            <a:spLocks noGrp="1"/>
          </p:cNvSpPr>
          <p:nvPr>
            <p:ph idx="1"/>
          </p:nvPr>
        </p:nvSpPr>
        <p:spPr/>
        <p:txBody>
          <a:bodyPr/>
          <a:lstStyle/>
          <a:p>
            <a:r>
              <a:rPr lang="en-US" dirty="0"/>
              <a:t>Release planning, which looks ahead for several months and decides on the features that should be included in a release of a system.</a:t>
            </a:r>
            <a:endParaRPr lang="en-GB" dirty="0"/>
          </a:p>
          <a:p>
            <a:r>
              <a:rPr lang="en-US" dirty="0"/>
              <a:t>Iteration planning, which has a shorter term outlook, and focuses on planning the next increment of a system. This is typically 2-4 weeks of work for the team.</a:t>
            </a:r>
            <a:endParaRPr lang="en-GB"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in XP</a:t>
            </a:r>
            <a:r>
              <a:rPr lang="en-GB" dirty="0"/>
              <a:t> </a:t>
            </a:r>
            <a:endParaRPr lang="en-US" dirty="0"/>
          </a:p>
        </p:txBody>
      </p:sp>
      <p:pic>
        <p:nvPicPr>
          <p:cNvPr id="4" name="Content Placeholder 3" descr="23.8 PlanningGam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Story-based planning</a:t>
            </a:r>
          </a:p>
        </p:txBody>
      </p:sp>
      <p:sp>
        <p:nvSpPr>
          <p:cNvPr id="3" name="Content Placeholder 2"/>
          <p:cNvSpPr>
            <a:spLocks noGrp="1"/>
          </p:cNvSpPr>
          <p:nvPr>
            <p:ph idx="1"/>
          </p:nvPr>
        </p:nvSpPr>
        <p:spPr/>
        <p:txBody>
          <a:bodyPr/>
          <a:lstStyle/>
          <a:p>
            <a:r>
              <a:rPr lang="en-US" sz="2000" dirty="0"/>
              <a:t>The system specification in XP is based on user stories that reflect the features that should be included in the system. </a:t>
            </a:r>
          </a:p>
          <a:p>
            <a:r>
              <a:rPr lang="en-US" sz="2000" dirty="0"/>
              <a:t>The project team read and discuss the stories and rank them in order of the amount of time they think it will take to implement the story.</a:t>
            </a:r>
            <a:r>
              <a:rPr lang="en-GB" sz="2000" dirty="0"/>
              <a:t> </a:t>
            </a:r>
          </a:p>
          <a:p>
            <a:r>
              <a:rPr lang="en-US" sz="2000" dirty="0"/>
              <a:t>Release planning involves selecting and refining the stories that will reflect the features to be implemented in a release of a system and the order in which the stories should be implemented.</a:t>
            </a:r>
            <a:r>
              <a:rPr lang="en-GB" sz="2000" dirty="0"/>
              <a:t> </a:t>
            </a:r>
          </a:p>
          <a:p>
            <a:r>
              <a:rPr lang="en-US" sz="2000" dirty="0"/>
              <a:t>Stories to be implemented in each iteration are chosen, with the number of stories reflecting the time to deliver an iteration (usually 2 or 3 weeks).</a:t>
            </a:r>
            <a:r>
              <a:rPr lang="en-GB" sz="2000" dirty="0"/>
              <a:t>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it may be adjusted depending on the market and organizational priorities. </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r>
              <a:rPr lang="en-US" sz="2000" dirty="0"/>
              <a:t>Project scheduling involves the creation of graphical representations the project plan. Bar </a:t>
            </a:r>
            <a:r>
              <a:rPr lang="en-US" sz="2000" dirty="0" err="1"/>
              <a:t>chartsshow</a:t>
            </a:r>
            <a:r>
              <a:rPr lang="en-US" sz="2000" dirty="0"/>
              <a:t> the activity duration and staffing timelines, are the most commonly used schedule representations. </a:t>
            </a:r>
          </a:p>
          <a:p>
            <a:r>
              <a:rPr lang="en-US" sz="2000" dirty="0"/>
              <a:t>The XP planning game involves the whole team in project planning. The plan is developed incrementally and, if problems arise, is adjusted. Software functionality is reduced instead of delaying delivery of an increment.</a:t>
            </a:r>
            <a:endParaRPr lang="en-GB" sz="2000" dirty="0"/>
          </a:p>
          <a:p>
            <a:endParaRPr lang="en-GB" sz="2000"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23 – Project planning</a:t>
            </a:r>
          </a:p>
        </p:txBody>
      </p:sp>
      <p:sp>
        <p:nvSpPr>
          <p:cNvPr id="3" name="Subtitle 2"/>
          <p:cNvSpPr>
            <a:spLocks noGrp="1"/>
          </p:cNvSpPr>
          <p:nvPr>
            <p:ph type="subTitle" idx="1"/>
          </p:nvPr>
        </p:nvSpPr>
        <p:spPr/>
        <p:txBody>
          <a:bodyPr/>
          <a:lstStyle/>
          <a:p>
            <a:r>
              <a:rPr lang="en-US" dirty="0"/>
              <a:t>Lecture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r>
              <a:rPr lang="en-US" dirty="0"/>
              <a:t>Project planning involves breaking down the work into parts and assign these to project team members, anticipate problems that might arise and prepare tentative solutions to those problems. </a:t>
            </a:r>
          </a:p>
          <a:p>
            <a:r>
              <a:rPr lang="en-US" dirty="0"/>
              <a:t>The project plan, which is created at the start of a project, is used to communicate how the work will be done to the project team and customers, and to help assess progress on the project.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lstStyle/>
          <a:p>
            <a:r>
              <a:rPr lang="en-US" dirty="0"/>
              <a:t>Organizations need to make software effort and cost estimates. There are two types of technique that can be used to do this:</a:t>
            </a:r>
            <a:endParaRPr lang="en-GB" dirty="0"/>
          </a:p>
          <a:p>
            <a:pPr lvl="1"/>
            <a:r>
              <a:rPr lang="en-US" i="1" dirty="0"/>
              <a:t>Experience-based techniques</a:t>
            </a:r>
            <a:r>
              <a:rPr lang="en-US" dirty="0"/>
              <a:t> The estimate of future effort requirements is based on the manager’s experience of past projects and the application domain. Essentially, the manager makes an informed judgment of what the effort requirements are likely to be.</a:t>
            </a:r>
            <a:endParaRPr lang="en-GB" dirty="0"/>
          </a:p>
          <a:p>
            <a:pPr lvl="1"/>
            <a:r>
              <a:rPr lang="en-US" i="1" dirty="0"/>
              <a:t>Algorithmic cost modeling</a:t>
            </a:r>
            <a:r>
              <a:rPr lang="en-US" dirty="0"/>
              <a:t> In this approach, a formulaic approach is used to compute the project effort based on estimates of product attributes, such as size, and process characteristics, such as experience of staff involved.</a:t>
            </a:r>
            <a:endParaRPr lang="en-GB"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approaches</a:t>
            </a:r>
          </a:p>
        </p:txBody>
      </p:sp>
      <p:sp>
        <p:nvSpPr>
          <p:cNvPr id="3" name="Content Placeholder 2"/>
          <p:cNvSpPr>
            <a:spLocks noGrp="1"/>
          </p:cNvSpPr>
          <p:nvPr>
            <p:ph idx="1"/>
          </p:nvPr>
        </p:nvSpPr>
        <p:spPr/>
        <p:txBody>
          <a:bodyPr/>
          <a:lstStyle/>
          <a:p>
            <a:r>
              <a:rPr lang="en-US" dirty="0"/>
              <a:t>Experience-based techniques rely on judgments based on experience of past projects and the effort expended in these projects on software development activities. </a:t>
            </a:r>
          </a:p>
          <a:p>
            <a:r>
              <a:rPr lang="en-US" dirty="0"/>
              <a:t>Typically, you identify the deliverables to be produced in a project and the different software components or systems that are to be developed. </a:t>
            </a:r>
          </a:p>
          <a:p>
            <a:r>
              <a:rPr lang="en-US" dirty="0"/>
              <a:t>You document these in a spreadsheet, estimate them individually and compute the total effort required. </a:t>
            </a:r>
          </a:p>
          <a:p>
            <a:r>
              <a:rPr lang="en-US" dirty="0"/>
              <a:t>It usually helps to get a group of people involved in the effort estimation and to ask each member of the group to explain their estimate.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p>
          <a:p>
            <a:pPr>
              <a:lnSpc>
                <a:spcPct val="90000"/>
              </a:lnSpc>
            </a:pPr>
            <a:r>
              <a:rPr lang="en-GB" dirty="0"/>
              <a:t>The estimates of the factors contributing to B and M are subjective and vary according to the judgment of the estimator.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uncertainty</a:t>
            </a:r>
            <a:r>
              <a:rPr lang="en-GB" dirty="0"/>
              <a:t> </a:t>
            </a:r>
            <a:endParaRPr lang="en-US" dirty="0"/>
          </a:p>
        </p:txBody>
      </p:sp>
      <p:pic>
        <p:nvPicPr>
          <p:cNvPr id="4" name="Content Placeholder 3" descr="23.9 Estimate-refin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5286" r="-5286"/>
              <a:stretch>
                <a:fillRect/>
              </a:stretch>
            </p:blipFill>
          </mc:Choice>
          <mc:Fallback>
            <p:blipFill>
              <a:blip r:embed="rId3"/>
              <a:srcRect l="-5286" r="-5286"/>
              <a:stretch>
                <a:fillRect/>
              </a:stretch>
            </p:blipFill>
          </mc:Fallback>
        </mc:AlternateConten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 2 model</a:t>
            </a:r>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 2.</a:t>
            </a:r>
          </a:p>
          <a:p>
            <a:r>
              <a:rPr lang="en-GB" sz="2400" dirty="0"/>
              <a:t>COCOMO 2 takes into account different approaches to software development, reuse, etc. </a:t>
            </a:r>
          </a:p>
        </p:txBody>
      </p:sp>
    </p:spTree>
  </p:cSld>
  <p:clrMapOvr>
    <a:masterClrMapping/>
  </p:clrMapOvr>
  <p:transition advTm="2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estimation models</a:t>
            </a:r>
            <a:r>
              <a:rPr lang="en-GB" dirty="0"/>
              <a:t> </a:t>
            </a:r>
            <a:endParaRPr lang="en-US" dirty="0"/>
          </a:p>
        </p:txBody>
      </p:sp>
      <p:pic>
        <p:nvPicPr>
          <p:cNvPr id="4" name="Content Placeholder 3" descr="23.10 COCOMO-model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410" r="-3410"/>
              <a:stretch>
                <a:fillRect/>
              </a:stretch>
            </p:blipFill>
          </mc:Choice>
          <mc:Fallback>
            <p:blipFill>
              <a:blip r:embed="rId3"/>
              <a:srcRect l="-3410" r="-3410"/>
              <a:stretch>
                <a:fillRect/>
              </a:stretch>
            </p:blipFill>
          </mc:Fallback>
        </mc:AlternateConten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type="body" idx="1"/>
          </p:nvPr>
        </p:nvSpPr>
        <p:spPr/>
        <p:txBody>
          <a:bodyPr/>
          <a:lstStyle/>
          <a:p>
            <a:r>
              <a:rPr lang="en-GB" sz="2400"/>
              <a:t>Supports prototyping projects and projects where there is extensive reuse.</a:t>
            </a:r>
          </a:p>
          <a:p>
            <a:r>
              <a:rPr lang="en-GB" sz="2400"/>
              <a:t>Based on standard estimates of developer productivity in application (object) points/month.</a:t>
            </a:r>
          </a:p>
          <a:p>
            <a:r>
              <a:rPr lang="en-GB" sz="2400"/>
              <a:t>Takes CASE tool use into account.</a:t>
            </a:r>
          </a:p>
          <a:p>
            <a:r>
              <a:rPr lang="en-GB" sz="2400"/>
              <a:t>Formula is</a:t>
            </a:r>
          </a:p>
          <a:p>
            <a:pPr lvl="1" algn="just">
              <a:spcBef>
                <a:spcPts val="600"/>
              </a:spcBef>
              <a:spcAft>
                <a:spcPts val="600"/>
              </a:spcAft>
            </a:pPr>
            <a:r>
              <a:rPr lang="en-GB" sz="2000">
                <a:latin typeface="Helvetica" charset="0"/>
              </a:rPr>
              <a:t>PM</a:t>
            </a:r>
            <a:r>
              <a:rPr lang="en-GB" sz="2000"/>
              <a:t> = </a:t>
            </a:r>
            <a:r>
              <a:rPr lang="en-GB" sz="2000">
                <a:latin typeface="Helvetica" charset="0"/>
              </a:rPr>
              <a:t>( NAP</a:t>
            </a:r>
            <a:r>
              <a:rPr lang="en-GB" sz="2000"/>
              <a:t> </a:t>
            </a:r>
            <a:r>
              <a:rPr lang="en-GB" sz="2000">
                <a:latin typeface="Symbol" charset="2"/>
              </a:rPr>
              <a:t>´</a:t>
            </a:r>
            <a:r>
              <a:rPr lang="en-GB" sz="2000"/>
              <a:t> </a:t>
            </a:r>
            <a:r>
              <a:rPr lang="en-GB" sz="2000">
                <a:latin typeface="Helvetica" charset="0"/>
              </a:rPr>
              <a:t>(1 - %reuse/100 ) ) / PROD</a:t>
            </a:r>
            <a:endParaRPr lang="en-GB" sz="2000"/>
          </a:p>
          <a:p>
            <a:pPr lvl="1" algn="just"/>
            <a:r>
              <a:rPr lang="en-GB" sz="2000">
                <a:latin typeface="Helvetica" charset="0"/>
              </a:rPr>
              <a:t>PM</a:t>
            </a:r>
            <a:r>
              <a:rPr lang="en-GB" sz="2000"/>
              <a:t> is the effort in person-months, </a:t>
            </a:r>
            <a:r>
              <a:rPr lang="en-GB" sz="2000">
                <a:latin typeface="Helvetica" charset="0"/>
              </a:rPr>
              <a:t>NAP</a:t>
            </a:r>
            <a:r>
              <a:rPr lang="en-GB" sz="2000"/>
              <a:t> is the number of application points and </a:t>
            </a:r>
            <a:r>
              <a:rPr lang="en-GB" sz="2000">
                <a:latin typeface="Helvetica" charset="0"/>
              </a:rPr>
              <a:t>PROD</a:t>
            </a:r>
            <a:r>
              <a:rPr lang="en-GB" sz="2000"/>
              <a:t> is the productivity.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Application-point productivity</a:t>
            </a:r>
          </a:p>
        </p:txBody>
      </p:sp>
      <p:graphicFrame>
        <p:nvGraphicFramePr>
          <p:cNvPr id="4" name="Content Placeholder 3"/>
          <p:cNvGraphicFramePr>
            <a:graphicFrameLocks noGrp="1"/>
          </p:cNvGraphicFramePr>
          <p:nvPr>
            <p:ph idx="1"/>
          </p:nvPr>
        </p:nvGraphicFramePr>
        <p:xfrm>
          <a:off x="457200" y="2529839"/>
          <a:ext cx="8229600" cy="185927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l">
                        <a:spcAft>
                          <a:spcPts val="0"/>
                        </a:spcAft>
                      </a:pPr>
                      <a:r>
                        <a:rPr lang="en-US" sz="1400" dirty="0">
                          <a:solidFill>
                            <a:srgbClr val="000000"/>
                          </a:solidFill>
                          <a:latin typeface="Arial"/>
                          <a:ea typeface="Times New Roman"/>
                          <a:cs typeface="Arial"/>
                        </a:rPr>
                        <a:t>Developer’s 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stages</a:t>
            </a:r>
          </a:p>
        </p:txBody>
      </p:sp>
      <p:sp>
        <p:nvSpPr>
          <p:cNvPr id="3" name="Content Placeholder 2"/>
          <p:cNvSpPr>
            <a:spLocks noGrp="1"/>
          </p:cNvSpPr>
          <p:nvPr>
            <p:ph idx="1"/>
          </p:nvPr>
        </p:nvSpPr>
        <p:spPr/>
        <p:txBody>
          <a:bodyPr/>
          <a:lstStyle/>
          <a:p>
            <a:r>
              <a:rPr lang="en-US" dirty="0"/>
              <a:t>At the proposal stage, when you are bidding for a contract to develop or provide a software system. </a:t>
            </a:r>
          </a:p>
          <a:p>
            <a:r>
              <a:rPr lang="en-US" dirty="0"/>
              <a:t>During the project startup phase, when you have to plan who will work on the project, how the project will be broken down into increments, how resources will be allocated across your company, etc. </a:t>
            </a:r>
          </a:p>
          <a:p>
            <a:r>
              <a:rPr lang="en-US" dirty="0"/>
              <a:t>Periodically throughout the project, when you modify your plan in the light of experience gained and information from monitoring the progress of the work.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type="body" idx="1"/>
          </p:nvPr>
        </p:nvSpPr>
        <p:spPr>
          <a:noFill/>
          <a:ln/>
        </p:spPr>
        <p:txBody>
          <a:bodyPr lIns="90840" tIns="44623" rIns="90840" bIns="44623"/>
          <a:lstStyle/>
          <a:p>
            <a:pPr>
              <a:lnSpc>
                <a:spcPct val="90000"/>
              </a:lnSpc>
            </a:pPr>
            <a:r>
              <a:rPr lang="en-GB"/>
              <a:t>Estimates can be made after the requirements have been agreed.</a:t>
            </a:r>
          </a:p>
          <a:p>
            <a:pPr>
              <a:lnSpc>
                <a:spcPct val="90000"/>
              </a:lnSpc>
            </a:pPr>
            <a:r>
              <a:rPr lang="en-GB"/>
              <a:t>Based on a standard formula for algorithmic models</a:t>
            </a:r>
          </a:p>
          <a:p>
            <a:pPr lvl="1" algn="just">
              <a:lnSpc>
                <a:spcPct val="90000"/>
              </a:lnSpc>
              <a:spcBef>
                <a:spcPts val="600"/>
              </a:spcBef>
              <a:spcAft>
                <a:spcPts val="600"/>
              </a:spcAft>
            </a:pPr>
            <a:r>
              <a:rPr lang="en-GB">
                <a:latin typeface="Helvetica" charset="0"/>
              </a:rPr>
              <a:t>PM</a:t>
            </a:r>
            <a:r>
              <a:rPr lang="en-GB"/>
              <a:t> = </a:t>
            </a:r>
            <a:r>
              <a:rPr lang="en-GB">
                <a:latin typeface="Helvetica" charset="0"/>
              </a:rPr>
              <a:t>A</a:t>
            </a:r>
            <a:r>
              <a:rPr lang="en-GB"/>
              <a:t> </a:t>
            </a:r>
            <a:r>
              <a:rPr lang="en-GB">
                <a:latin typeface="Symbol" charset="2"/>
              </a:rPr>
              <a:t>´</a:t>
            </a:r>
            <a:r>
              <a:rPr lang="en-GB"/>
              <a:t> </a:t>
            </a:r>
            <a:r>
              <a:rPr lang="en-GB">
                <a:latin typeface="Helvetica" charset="0"/>
              </a:rPr>
              <a:t>Size</a:t>
            </a:r>
            <a:r>
              <a:rPr lang="en-GB" baseline="30000">
                <a:latin typeface="Helvetica" charset="0"/>
              </a:rPr>
              <a:t>B</a:t>
            </a:r>
            <a:r>
              <a:rPr lang="en-GB" baseline="30000"/>
              <a:t> </a:t>
            </a:r>
            <a:r>
              <a:rPr lang="en-GB">
                <a:latin typeface="Symbol" charset="2"/>
              </a:rPr>
              <a:t>´</a:t>
            </a:r>
            <a:r>
              <a:rPr lang="en-GB"/>
              <a:t> </a:t>
            </a:r>
            <a:r>
              <a:rPr lang="en-GB">
                <a:latin typeface="Helvetica" charset="0"/>
              </a:rPr>
              <a:t>M</a:t>
            </a:r>
            <a:r>
              <a:rPr lang="en-GB"/>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Size in KLOC, B varies from 1.1 to 1.24 depending on novelty of the project, development flexibility, risk management approaches and the process maturity.</a:t>
            </a:r>
            <a:endParaRPr lang="en-GB" sz="2000"/>
          </a:p>
        </p:txBody>
      </p:sp>
    </p:spTree>
  </p:cSld>
  <p:clrMapOvr>
    <a:masterClrMapping/>
  </p:clrMapOvr>
  <p:transition advTm="2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type="body"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type="body"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Tree>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r>
              <a:rPr lang="en-US" b="1" dirty="0"/>
              <a:t> </a:t>
            </a:r>
            <a:r>
              <a:rPr lang="en-US" dirty="0"/>
              <a:t>factors used in the exponent computation in the post-architecture model</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053839"/>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Scale 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err="1">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63491" name="Rectangle 3"/>
          <p:cNvSpPr>
            <a:spLocks noGrp="1" noChangeArrowheads="1"/>
          </p:cNvSpPr>
          <p:nvPr>
            <p:ph type="title"/>
          </p:nvPr>
        </p:nvSpPr>
        <p:spPr>
          <a:noFill/>
          <a:ln/>
        </p:spPr>
        <p:txBody>
          <a:bodyPr lIns="90840" tIns="44623" rIns="90840" bIns="44623"/>
          <a:lstStyle/>
          <a:p>
            <a:r>
              <a:rPr lang="en-GB"/>
              <a:t>Multipliers</a:t>
            </a:r>
          </a:p>
        </p:txBody>
      </p:sp>
    </p:spTree>
  </p:cSld>
  <p:clrMapOvr>
    <a:masterClrMapping/>
  </p:clrMapOvr>
  <p:transition advTm="2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a:t>The effect of cost drivers on effort estimates</a:t>
            </a:r>
            <a:r>
              <a:rPr lang="en-GB" dirty="0"/>
              <a:t> </a:t>
            </a:r>
            <a:endParaRPr lang="en-US" dirty="0"/>
          </a:p>
        </p:txBody>
      </p:sp>
      <p:graphicFrame>
        <p:nvGraphicFramePr>
          <p:cNvPr id="4" name="Content Placeholder 3"/>
          <p:cNvGraphicFramePr>
            <a:graphicFrameLocks noGrp="1"/>
          </p:cNvGraphicFramePr>
          <p:nvPr>
            <p:ph idx="1"/>
          </p:nvPr>
        </p:nvGraphicFramePr>
        <p:xfrm>
          <a:off x="1879479" y="1956568"/>
          <a:ext cx="5754775" cy="3809999"/>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a:solidFill>
                            <a:srgbClr val="000000"/>
                          </a:solidFill>
                          <a:latin typeface="Arial"/>
                          <a:ea typeface="Times New Roman"/>
                          <a:cs typeface="Arial"/>
                        </a:rPr>
                        <a:t>Exponent 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1"/>
                  </a:ext>
                </a:extLst>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6"/>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7"/>
                  </a:ext>
                </a:extLst>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planning</a:t>
            </a:r>
          </a:p>
        </p:txBody>
      </p:sp>
      <p:sp>
        <p:nvSpPr>
          <p:cNvPr id="3" name="Content Placeholder 2"/>
          <p:cNvSpPr>
            <a:spLocks noGrp="1"/>
          </p:cNvSpPr>
          <p:nvPr>
            <p:ph idx="1"/>
          </p:nvPr>
        </p:nvSpPr>
        <p:spPr/>
        <p:txBody>
          <a:bodyPr/>
          <a:lstStyle/>
          <a:p>
            <a:r>
              <a:rPr lang="en-US" dirty="0"/>
              <a:t>Planning may be necessary with only outline software requirements.</a:t>
            </a:r>
          </a:p>
          <a:p>
            <a:r>
              <a:rPr lang="en-US" dirty="0"/>
              <a:t>The aim of planning at this stage is to provide information that will be used in setting a price for the system to customers.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a:t>The effect of cost drivers on effort estimates</a:t>
            </a:r>
            <a:r>
              <a:rPr lang="en-GB" dirty="0"/>
              <a:t> </a:t>
            </a:r>
            <a:endParaRPr lang="en-US" dirty="0"/>
          </a:p>
        </p:txBody>
      </p:sp>
      <p:graphicFrame>
        <p:nvGraphicFramePr>
          <p:cNvPr id="4" name="Content Placeholder 3"/>
          <p:cNvGraphicFramePr>
            <a:graphicFrameLocks noGrp="1"/>
          </p:cNvGraphicFramePr>
          <p:nvPr>
            <p:ph idx="1"/>
          </p:nvPr>
        </p:nvGraphicFramePr>
        <p:xfrm>
          <a:off x="1433291" y="2634446"/>
          <a:ext cx="5754775" cy="2743199"/>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a:solidFill>
                            <a:srgbClr val="000000"/>
                          </a:solidFill>
                          <a:latin typeface="Arial"/>
                          <a:ea typeface="Times New Roman"/>
                          <a:cs typeface="Arial"/>
                        </a:rPr>
                        <a:t>Exponent 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1"/>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person-months</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type="body"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Estimation techniques for software may be experience-based, where managers judge the effort required, or algorithmic, where the effort required is computed from other estimated project parameters.</a:t>
            </a:r>
            <a:endParaRPr lang="en-GB" dirty="0"/>
          </a:p>
          <a:p>
            <a:r>
              <a:rPr lang="en-US" dirty="0"/>
              <a:t>The COCOMO II costing model is an algorithmic cost model that uses project, product, hardware and personnel attributes as well as product size and complexity attributes to derive a cost estimate.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a:t>Software pricing</a:t>
            </a:r>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discover the cost, to the developer, of producing a software system.</a:t>
            </a:r>
          </a:p>
          <a:p>
            <a:pPr lvl="1"/>
            <a:r>
              <a:rPr lang="en-GB" dirty="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Market 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a:t>
            </a:r>
          </a:p>
        </p:txBody>
      </p:sp>
      <p:sp>
        <p:nvSpPr>
          <p:cNvPr id="3" name="Content Placeholder 2"/>
          <p:cNvSpPr>
            <a:spLocks noGrp="1"/>
          </p:cNvSpPr>
          <p:nvPr>
            <p:ph idx="1"/>
          </p:nvPr>
        </p:nvSpPr>
        <p:spPr/>
        <p:txBody>
          <a:bodyPr/>
          <a:lstStyle/>
          <a:p>
            <a:r>
              <a:rPr lang="en-US" dirty="0"/>
              <a:t>Plan-driven or plan-based development is an approach to software engineering where the development process is planned in detail. </a:t>
            </a:r>
          </a:p>
          <a:p>
            <a:pPr lvl="1"/>
            <a:r>
              <a:rPr lang="en-US" dirty="0"/>
              <a:t>Plan-driven development is based on engineering project management  techniques and is the ‘traditional’ way of managing large software development projects. </a:t>
            </a:r>
          </a:p>
          <a:p>
            <a:r>
              <a:rPr lang="en-US" dirty="0"/>
              <a:t>A project plan is created that records the work to be done, who will do it, the development schedule and the work products. </a:t>
            </a:r>
          </a:p>
          <a:p>
            <a:r>
              <a:rPr lang="en-US" dirty="0"/>
              <a:t>Managers use the plan to support project decision making and as a way of measuring progress. </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287</TotalTime>
  <Words>3473</Words>
  <Application>Microsoft Office PowerPoint</Application>
  <PresentationFormat>On-screen Show (4:3)</PresentationFormat>
  <Paragraphs>350</Paragraphs>
  <Slides>53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ＭＳ Ｐゴシック</vt:lpstr>
      <vt:lpstr>Arial</vt:lpstr>
      <vt:lpstr>Calibri</vt:lpstr>
      <vt:lpstr>Helvetica</vt:lpstr>
      <vt:lpstr>Symbol</vt:lpstr>
      <vt:lpstr>Times New Roman</vt:lpstr>
      <vt:lpstr>Wingdings</vt:lpstr>
      <vt:lpstr>SE9</vt:lpstr>
      <vt:lpstr>Chapter 23 – Project planning</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lpstr>Chapter 23 – Project planning</vt:lpstr>
      <vt:lpstr>Estimation techniques</vt:lpstr>
      <vt:lpstr>Experience-based approaches</vt:lpstr>
      <vt:lpstr>Algorithmic cost modelling</vt:lpstr>
      <vt:lpstr>Estimation accuracy</vt:lpstr>
      <vt:lpstr>Estimate uncertainty </vt:lpstr>
      <vt:lpstr>The COCOMO 2 model</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CAPRICON</cp:lastModifiedBy>
  <cp:revision>6</cp:revision>
  <dcterms:created xsi:type="dcterms:W3CDTF">2010-02-15T19:53:37Z</dcterms:created>
  <dcterms:modified xsi:type="dcterms:W3CDTF">2024-05-04T02:11:18Z</dcterms:modified>
</cp:coreProperties>
</file>