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3.jpeg" ContentType="image/jpeg"/>
  <Override PartName="/ppt/media/image32.jpeg" ContentType="image/jpeg"/>
  <Override PartName="/ppt/media/image31.jpeg" ContentType="image/jpeg"/>
  <Override PartName="/ppt/media/image28.jpeg" ContentType="image/jpeg"/>
  <Override PartName="/ppt/media/image27.jpeg" ContentType="image/jpeg"/>
  <Override PartName="/ppt/media/image26.png" ContentType="image/png"/>
  <Override PartName="/ppt/media/image24.png" ContentType="image/png"/>
  <Override PartName="/ppt/media/image23.png" ContentType="image/png"/>
  <Override PartName="/ppt/media/image10.jpeg" ContentType="image/jpeg"/>
  <Override PartName="/ppt/media/image9.jpeg" ContentType="image/jpeg"/>
  <Override PartName="/ppt/media/image7.jpeg" ContentType="image/jpeg"/>
  <Override PartName="/ppt/media/image30.jpeg" ContentType="image/jpeg"/>
  <Override PartName="/ppt/media/image2.png" ContentType="image/png"/>
  <Override PartName="/ppt/media/image29.jpeg" ContentType="image/jpeg"/>
  <Override PartName="/ppt/media/image22.png" ContentType="image/png"/>
  <Override PartName="/ppt/media/image5.jpeg" ContentType="image/jpeg"/>
  <Override PartName="/ppt/media/image25.png" ContentType="image/png"/>
  <Override PartName="/ppt/media/image8.jpeg" ContentType="image/jpeg"/>
  <Override PartName="/ppt/media/image17.png" ContentType="image/png"/>
  <Override PartName="/ppt/media/image1.png" ContentType="image/png"/>
  <Override PartName="/ppt/media/image3.png" ContentType="image/png"/>
  <Override PartName="/ppt/media/image6.jpeg" ContentType="image/jpeg"/>
  <Override PartName="/ppt/media/image4.png" ContentType="image/png"/>
  <Override PartName="/ppt/media/image12.jpeg" ContentType="image/jpeg"/>
  <Override PartName="/ppt/media/image19.png" ContentType="image/png"/>
  <Override PartName="/ppt/media/image11.png" ContentType="image/png"/>
  <Override PartName="/ppt/media/image13.jpeg" ContentType="image/jpeg"/>
  <Override PartName="/ppt/media/image21.png" ContentType="image/png"/>
  <Override PartName="/ppt/media/image14.jpeg" ContentType="image/jpeg"/>
  <Override PartName="/ppt/media/image20.png" ContentType="image/png"/>
  <Override PartName="/ppt/media/image15.jpeg" ContentType="image/jpeg"/>
  <Override PartName="/ppt/media/image16.png" ContentType="image/png"/>
  <Override PartName="/ppt/media/image18.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431080" y="1152360"/>
            <a:ext cx="4280760" cy="3415680"/>
          </a:xfrm>
          <a:prstGeom prst="rect">
            <a:avLst/>
          </a:prstGeom>
          <a:ln>
            <a:noFill/>
          </a:ln>
        </p:spPr>
      </p:pic>
      <p:pic>
        <p:nvPicPr>
          <p:cNvPr id="35" name="" descr=""/>
          <p:cNvPicPr/>
          <p:nvPr/>
        </p:nvPicPr>
        <p:blipFill>
          <a:blip r:embed="rId3"/>
          <a:stretch/>
        </p:blipFill>
        <p:spPr>
          <a:xfrm>
            <a:off x="2431080" y="1152360"/>
            <a:ext cx="4280760" cy="3415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15236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431080" y="1152360"/>
            <a:ext cx="4280760" cy="3415680"/>
          </a:xfrm>
          <a:prstGeom prst="rect">
            <a:avLst/>
          </a:prstGeom>
          <a:ln>
            <a:noFill/>
          </a:ln>
        </p:spPr>
      </p:pic>
      <p:pic>
        <p:nvPicPr>
          <p:cNvPr id="71" name="" descr=""/>
          <p:cNvPicPr/>
          <p:nvPr/>
        </p:nvPicPr>
        <p:blipFill>
          <a:blip r:embed="rId3"/>
          <a:stretch/>
        </p:blipFill>
        <p:spPr>
          <a:xfrm>
            <a:off x="2431080" y="1152360"/>
            <a:ext cx="4280760" cy="34156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19760" cy="572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311760" y="1152360"/>
            <a:ext cx="8519760" cy="34156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311760" y="744480"/>
            <a:ext cx="8519760" cy="205200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5200" spc="-1" strike="noStrike">
                <a:solidFill>
                  <a:srgbClr val="000000"/>
                </a:solidFill>
                <a:uFill>
                  <a:solidFill>
                    <a:srgbClr val="ffffff"/>
                  </a:solidFill>
                </a:uFill>
                <a:latin typeface="Arial"/>
                <a:ea typeface="Arial"/>
              </a:rPr>
              <a:t>Depth Map Generation</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311760" y="2834280"/>
            <a:ext cx="8519760" cy="152928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595959"/>
                </a:solidFill>
                <a:uFill>
                  <a:solidFill>
                    <a:srgbClr val="ffffff"/>
                  </a:solidFill>
                </a:uFill>
                <a:latin typeface="Arial"/>
                <a:ea typeface="Arial"/>
              </a:rPr>
              <a:t>Project-No :-29</a:t>
            </a:r>
            <a:endParaRPr b="0" lang="en-IN" sz="1800" spc="-1" strike="noStrike">
              <a:solidFill>
                <a:srgbClr val="000000"/>
              </a:solidFill>
              <a:uFill>
                <a:solidFill>
                  <a:srgbClr val="ffffff"/>
                </a:solidFill>
              </a:uFill>
              <a:latin typeface="Arial"/>
            </a:endParaRPr>
          </a:p>
          <a:p>
            <a:pPr algn="ctr">
              <a:lnSpc>
                <a:spcPct val="100000"/>
              </a:lnSpc>
            </a:pPr>
            <a:r>
              <a:rPr b="0" lang="en-IN" sz="2800" spc="-1" strike="noStrike">
                <a:solidFill>
                  <a:srgbClr val="595959"/>
                </a:solidFill>
                <a:uFill>
                  <a:solidFill>
                    <a:srgbClr val="ffffff"/>
                  </a:solidFill>
                </a:uFill>
                <a:latin typeface="Arial"/>
                <a:ea typeface="Arial"/>
              </a:rPr>
              <a:t>Professor: Avinash Sharma</a:t>
            </a:r>
            <a:endParaRPr b="0" lang="en-IN" sz="1800" spc="-1" strike="noStrike">
              <a:solidFill>
                <a:srgbClr val="000000"/>
              </a:solidFill>
              <a:uFill>
                <a:solidFill>
                  <a:srgbClr val="ffffff"/>
                </a:solidFill>
              </a:uFill>
              <a:latin typeface="Arial"/>
            </a:endParaRPr>
          </a:p>
          <a:p>
            <a:pPr algn="ctr">
              <a:lnSpc>
                <a:spcPct val="100000"/>
              </a:lnSpc>
            </a:pPr>
            <a:r>
              <a:rPr b="0" lang="en-IN" sz="2800" spc="-1" strike="noStrike">
                <a:solidFill>
                  <a:srgbClr val="595959"/>
                </a:solidFill>
                <a:uFill>
                  <a:solidFill>
                    <a:srgbClr val="ffffff"/>
                  </a:solidFill>
                </a:uFill>
                <a:latin typeface="Arial"/>
                <a:ea typeface="Arial"/>
              </a:rPr>
              <a:t>TA: Navyasri Reddy</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Image Classification (continued)</a:t>
            </a:r>
            <a:endParaRPr b="0" lang="en-IN" sz="1800" spc="-1" strike="noStrike">
              <a:solidFill>
                <a:srgbClr val="000000"/>
              </a:solidFill>
              <a:uFill>
                <a:solidFill>
                  <a:srgbClr val="ffffff"/>
                </a:solidFill>
              </a:uFill>
              <a:latin typeface="Arial"/>
            </a:endParaRPr>
          </a:p>
        </p:txBody>
      </p:sp>
      <p:sp>
        <p:nvSpPr>
          <p:cNvPr id="96" name="CustomShape 2"/>
          <p:cNvSpPr/>
          <p:nvPr/>
        </p:nvSpPr>
        <p:spPr>
          <a:xfrm>
            <a:off x="311760" y="1152360"/>
            <a:ext cx="8688960" cy="176472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Otherwise, if the value of R2 is greater than K2*N, where K2 is threshold in (0,1), we classify the image as outdoor with geometric elements.</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Else it is classified as indoor.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The values of K1 and K2 are obtained by experimenting on a specific set of images.</a:t>
            </a:r>
            <a:endParaRPr b="0" lang="en-IN" sz="1800" spc="-1" strike="noStrike">
              <a:solidFill>
                <a:srgbClr val="000000"/>
              </a:solidFill>
              <a:uFill>
                <a:solidFill>
                  <a:srgbClr val="ffffff"/>
                </a:solidFill>
              </a:uFill>
              <a:latin typeface="Arial"/>
            </a:endParaRPr>
          </a:p>
        </p:txBody>
      </p:sp>
      <p:pic>
        <p:nvPicPr>
          <p:cNvPr id="97" name="Shape 115" descr=""/>
          <p:cNvPicPr/>
          <p:nvPr/>
        </p:nvPicPr>
        <p:blipFill>
          <a:blip r:embed="rId1"/>
          <a:stretch/>
        </p:blipFill>
        <p:spPr>
          <a:xfrm>
            <a:off x="2100240" y="2917800"/>
            <a:ext cx="4942800" cy="19425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Results:</a:t>
            </a:r>
            <a:endParaRPr b="0" lang="en-IN" sz="1800" spc="-1" strike="noStrike">
              <a:solidFill>
                <a:srgbClr val="000000"/>
              </a:solidFill>
              <a:uFill>
                <a:solidFill>
                  <a:srgbClr val="ffffff"/>
                </a:solidFill>
              </a:uFill>
              <a:latin typeface="Arial"/>
            </a:endParaRPr>
          </a:p>
        </p:txBody>
      </p:sp>
      <p:sp>
        <p:nvSpPr>
          <p:cNvPr id="99" name="CustomShape 2"/>
          <p:cNvSpPr/>
          <p:nvPr/>
        </p:nvSpPr>
        <p:spPr>
          <a:xfrm>
            <a:off x="311760" y="1152360"/>
            <a:ext cx="4311720" cy="134460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Classified as an outdoor image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Without geometric elements.</a:t>
            </a:r>
            <a:endParaRPr b="0" lang="en-IN" sz="1800" spc="-1" strike="noStrike">
              <a:solidFill>
                <a:srgbClr val="000000"/>
              </a:solidFill>
              <a:uFill>
                <a:solidFill>
                  <a:srgbClr val="ffffff"/>
                </a:solidFill>
              </a:uFill>
              <a:latin typeface="Arial"/>
            </a:endParaRPr>
          </a:p>
        </p:txBody>
      </p:sp>
      <p:pic>
        <p:nvPicPr>
          <p:cNvPr id="100" name="Shape 122" descr=""/>
          <p:cNvPicPr/>
          <p:nvPr/>
        </p:nvPicPr>
        <p:blipFill>
          <a:blip r:embed="rId1"/>
          <a:stretch/>
        </p:blipFill>
        <p:spPr>
          <a:xfrm>
            <a:off x="4294080" y="0"/>
            <a:ext cx="4849200" cy="3127320"/>
          </a:xfrm>
          <a:prstGeom prst="rect">
            <a:avLst/>
          </a:prstGeom>
          <a:ln>
            <a:noFill/>
          </a:ln>
        </p:spPr>
      </p:pic>
      <p:sp>
        <p:nvSpPr>
          <p:cNvPr id="101" name="CustomShape 3"/>
          <p:cNvSpPr/>
          <p:nvPr/>
        </p:nvSpPr>
        <p:spPr>
          <a:xfrm>
            <a:off x="311760" y="2497680"/>
            <a:ext cx="4237560" cy="207036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Classified as an outdoor image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With geometric elements.</a:t>
            </a:r>
            <a:endParaRPr b="0" lang="en-IN" sz="1800" spc="-1" strike="noStrike">
              <a:solidFill>
                <a:srgbClr val="000000"/>
              </a:solidFill>
              <a:uFill>
                <a:solidFill>
                  <a:srgbClr val="ffffff"/>
                </a:solidFill>
              </a:uFill>
              <a:latin typeface="Arial"/>
            </a:endParaRPr>
          </a:p>
        </p:txBody>
      </p:sp>
      <p:pic>
        <p:nvPicPr>
          <p:cNvPr id="102" name="Shape 124" descr=""/>
          <p:cNvPicPr/>
          <p:nvPr/>
        </p:nvPicPr>
        <p:blipFill>
          <a:blip r:embed="rId2"/>
          <a:stretch/>
        </p:blipFill>
        <p:spPr>
          <a:xfrm>
            <a:off x="4342680" y="2126520"/>
            <a:ext cx="4752360" cy="30160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1152360"/>
            <a:ext cx="4299480" cy="101052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Classified as an outdoor image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Without geometric elements.</a:t>
            </a:r>
            <a:endParaRPr b="0" lang="en-IN" sz="1800" spc="-1" strike="noStrike">
              <a:solidFill>
                <a:srgbClr val="000000"/>
              </a:solidFill>
              <a:uFill>
                <a:solidFill>
                  <a:srgbClr val="ffffff"/>
                </a:solidFill>
              </a:uFill>
              <a:latin typeface="Arial"/>
            </a:endParaRPr>
          </a:p>
        </p:txBody>
      </p:sp>
      <p:pic>
        <p:nvPicPr>
          <p:cNvPr id="104" name="Shape 130" descr=""/>
          <p:cNvPicPr/>
          <p:nvPr/>
        </p:nvPicPr>
        <p:blipFill>
          <a:blip r:embed="rId1"/>
          <a:stretch/>
        </p:blipFill>
        <p:spPr>
          <a:xfrm>
            <a:off x="4133880" y="0"/>
            <a:ext cx="5009400" cy="3415680"/>
          </a:xfrm>
          <a:prstGeom prst="rect">
            <a:avLst/>
          </a:prstGeom>
          <a:ln>
            <a:noFill/>
          </a:ln>
        </p:spPr>
      </p:pic>
      <p:sp>
        <p:nvSpPr>
          <p:cNvPr id="105" name="CustomShape 2"/>
          <p:cNvSpPr/>
          <p:nvPr/>
        </p:nvSpPr>
        <p:spPr>
          <a:xfrm>
            <a:off x="311760" y="2274840"/>
            <a:ext cx="4250160" cy="229320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Classified as an indoor image</a:t>
            </a:r>
            <a:endParaRPr b="0" lang="en-IN" sz="1800" spc="-1" strike="noStrike">
              <a:solidFill>
                <a:srgbClr val="000000"/>
              </a:solidFill>
              <a:uFill>
                <a:solidFill>
                  <a:srgbClr val="ffffff"/>
                </a:solidFill>
              </a:uFill>
              <a:latin typeface="Arial"/>
            </a:endParaRPr>
          </a:p>
        </p:txBody>
      </p:sp>
      <p:pic>
        <p:nvPicPr>
          <p:cNvPr id="106" name="Shape 132" descr=""/>
          <p:cNvPicPr/>
          <p:nvPr/>
        </p:nvPicPr>
        <p:blipFill>
          <a:blip r:embed="rId2"/>
          <a:stretch/>
        </p:blipFill>
        <p:spPr>
          <a:xfrm>
            <a:off x="4488840" y="2163600"/>
            <a:ext cx="4299480" cy="29826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Geometric Depth Map</a:t>
            </a:r>
            <a:endParaRPr b="0" lang="en-IN" sz="1800" spc="-1" strike="noStrike">
              <a:solidFill>
                <a:srgbClr val="000000"/>
              </a:solidFill>
              <a:uFill>
                <a:solidFill>
                  <a:srgbClr val="ffffff"/>
                </a:solidFill>
              </a:uFill>
              <a:latin typeface="Arial"/>
            </a:endParaRPr>
          </a:p>
        </p:txBody>
      </p:sp>
      <p:sp>
        <p:nvSpPr>
          <p:cNvPr id="108"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r>
              <a:rPr b="1" lang="en-IN" sz="1800" spc="-1" strike="noStrike">
                <a:solidFill>
                  <a:srgbClr val="000000"/>
                </a:solidFill>
                <a:uFill>
                  <a:solidFill>
                    <a:srgbClr val="ffffff"/>
                  </a:solidFill>
                </a:uFill>
                <a:latin typeface="Arial"/>
                <a:ea typeface="Arial"/>
              </a:rPr>
              <a:t>Vanishing point detection:</a:t>
            </a:r>
            <a:endParaRPr b="0" lang="en-IN" sz="1800" spc="-1" strike="noStrike">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If the image is classified as outdoor without Geometric elements, vanishing point is considered as the bottom-most intersection point with mountain or sky with land or others. </a:t>
            </a:r>
            <a:endParaRPr b="0" lang="en-IN" sz="1800" spc="-1" strike="noStrike">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Edge detection using a 3x3 Sobel masks. The resulting images, I</a:t>
            </a:r>
            <a:r>
              <a:rPr b="0" lang="en-IN" sz="1800" spc="-1" strike="noStrike" baseline="-25000">
                <a:solidFill>
                  <a:srgbClr val="595959"/>
                </a:solidFill>
                <a:uFill>
                  <a:solidFill>
                    <a:srgbClr val="ffffff"/>
                  </a:solidFill>
                </a:uFill>
                <a:latin typeface="Arial"/>
                <a:ea typeface="Arial"/>
              </a:rPr>
              <a:t>Sx</a:t>
            </a:r>
            <a:r>
              <a:rPr b="0" lang="en-IN" sz="1800" spc="-1" strike="noStrike">
                <a:solidFill>
                  <a:srgbClr val="595959"/>
                </a:solidFill>
                <a:uFill>
                  <a:solidFill>
                    <a:srgbClr val="ffffff"/>
                  </a:solidFill>
                </a:uFill>
                <a:latin typeface="Arial"/>
                <a:ea typeface="Arial"/>
              </a:rPr>
              <a:t> and I</a:t>
            </a:r>
            <a:r>
              <a:rPr b="0" lang="en-IN" sz="1800" spc="-1" strike="noStrike" baseline="-25000">
                <a:solidFill>
                  <a:srgbClr val="595959"/>
                </a:solidFill>
                <a:uFill>
                  <a:solidFill>
                    <a:srgbClr val="ffffff"/>
                  </a:solidFill>
                </a:uFill>
                <a:latin typeface="Arial"/>
                <a:ea typeface="Arial"/>
              </a:rPr>
              <a:t>Sy</a:t>
            </a:r>
            <a:r>
              <a:rPr b="0" lang="en-IN" sz="1800" spc="-1" strike="noStrike">
                <a:solidFill>
                  <a:srgbClr val="595959"/>
                </a:solidFill>
                <a:uFill>
                  <a:solidFill>
                    <a:srgbClr val="ffffff"/>
                  </a:solidFill>
                </a:uFill>
                <a:latin typeface="Arial"/>
                <a:ea typeface="Arial"/>
              </a:rPr>
              <a:t> , are then normalized and converted into a binary image I E, eliminating redundant information.</a:t>
            </a:r>
            <a:endParaRPr b="0" lang="en-IN" sz="1800" spc="-1" strike="noStrike">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Noise reduction of I</a:t>
            </a:r>
            <a:r>
              <a:rPr b="0" lang="en-IN" sz="1800" spc="-1" strike="noStrike" baseline="-25000">
                <a:solidFill>
                  <a:srgbClr val="595959"/>
                </a:solidFill>
                <a:uFill>
                  <a:solidFill>
                    <a:srgbClr val="ffffff"/>
                  </a:solidFill>
                </a:uFill>
                <a:latin typeface="Arial"/>
                <a:ea typeface="Arial"/>
              </a:rPr>
              <a:t>Sx</a:t>
            </a:r>
            <a:r>
              <a:rPr b="0" lang="en-IN" sz="1800" spc="-1" strike="noStrike">
                <a:solidFill>
                  <a:srgbClr val="595959"/>
                </a:solidFill>
                <a:uFill>
                  <a:solidFill>
                    <a:srgbClr val="ffffff"/>
                  </a:solidFill>
                </a:uFill>
                <a:latin typeface="Arial"/>
                <a:ea typeface="Arial"/>
              </a:rPr>
              <a:t> and I</a:t>
            </a:r>
            <a:r>
              <a:rPr b="0" lang="en-IN" sz="1800" spc="-1" strike="noStrike" baseline="-25000">
                <a:solidFill>
                  <a:srgbClr val="595959"/>
                </a:solidFill>
                <a:uFill>
                  <a:solidFill>
                    <a:srgbClr val="ffffff"/>
                  </a:solidFill>
                </a:uFill>
                <a:latin typeface="Arial"/>
                <a:ea typeface="Arial"/>
              </a:rPr>
              <a:t>Sy</a:t>
            </a:r>
            <a:r>
              <a:rPr b="0" lang="en-IN" sz="1800" spc="-1" strike="noStrike">
                <a:solidFill>
                  <a:srgbClr val="595959"/>
                </a:solidFill>
                <a:uFill>
                  <a:solidFill>
                    <a:srgbClr val="ffffff"/>
                  </a:solidFill>
                </a:uFill>
                <a:latin typeface="Arial"/>
                <a:ea typeface="Arial"/>
              </a:rPr>
              <a:t> using a standard low-pass filter 5x5.</a:t>
            </a:r>
            <a:endParaRPr b="0" lang="en-IN" sz="1800" spc="-1" strike="noStrike">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Detection of line through hough lines by keeping voting threshold.</a:t>
            </a:r>
            <a:endParaRPr b="0" lang="en-IN" sz="1800" spc="-1" strike="noStrike">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Compute of intersection between each pair of straight lines.</a:t>
            </a:r>
            <a:endParaRPr b="0" lang="en-IN" sz="1800" spc="-1" strike="noStrike">
              <a:solidFill>
                <a:srgbClr val="000000"/>
              </a:solidFill>
              <a:uFill>
                <a:solidFill>
                  <a:srgbClr val="ffffff"/>
                </a:solidFill>
              </a:uFill>
              <a:latin typeface="Arial"/>
            </a:endParaRPr>
          </a:p>
          <a:p>
            <a:pPr marL="9144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The Vanishing Point is chosen as the intersection point with the greatest number of intersections around it, while the vanishing lines detected are the main straight lines passing close to Vanishing Point.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Shape 143" descr=""/>
          <p:cNvPicPr/>
          <p:nvPr/>
        </p:nvPicPr>
        <p:blipFill>
          <a:blip r:embed="rId1"/>
          <a:stretch/>
        </p:blipFill>
        <p:spPr>
          <a:xfrm>
            <a:off x="0" y="259560"/>
            <a:ext cx="3417840" cy="2059920"/>
          </a:xfrm>
          <a:prstGeom prst="rect">
            <a:avLst/>
          </a:prstGeom>
          <a:ln>
            <a:noFill/>
          </a:ln>
        </p:spPr>
      </p:pic>
      <p:pic>
        <p:nvPicPr>
          <p:cNvPr id="110" name="Shape 144" descr=""/>
          <p:cNvPicPr/>
          <p:nvPr/>
        </p:nvPicPr>
        <p:blipFill>
          <a:blip r:embed="rId2"/>
          <a:stretch/>
        </p:blipFill>
        <p:spPr>
          <a:xfrm>
            <a:off x="2922120" y="259560"/>
            <a:ext cx="3299040" cy="1979280"/>
          </a:xfrm>
          <a:prstGeom prst="rect">
            <a:avLst/>
          </a:prstGeom>
          <a:ln>
            <a:noFill/>
          </a:ln>
        </p:spPr>
      </p:pic>
      <p:pic>
        <p:nvPicPr>
          <p:cNvPr id="111" name="Shape 145" descr=""/>
          <p:cNvPicPr/>
          <p:nvPr/>
        </p:nvPicPr>
        <p:blipFill>
          <a:blip r:embed="rId3"/>
          <a:stretch/>
        </p:blipFill>
        <p:spPr>
          <a:xfrm>
            <a:off x="5941440" y="259560"/>
            <a:ext cx="3201840" cy="1899360"/>
          </a:xfrm>
          <a:prstGeom prst="rect">
            <a:avLst/>
          </a:prstGeom>
          <a:ln>
            <a:noFill/>
          </a:ln>
        </p:spPr>
      </p:pic>
      <p:pic>
        <p:nvPicPr>
          <p:cNvPr id="112" name="Shape 146" descr=""/>
          <p:cNvPicPr/>
          <p:nvPr/>
        </p:nvPicPr>
        <p:blipFill>
          <a:blip r:embed="rId4"/>
          <a:stretch/>
        </p:blipFill>
        <p:spPr>
          <a:xfrm>
            <a:off x="6221880" y="2762280"/>
            <a:ext cx="2802600" cy="1780560"/>
          </a:xfrm>
          <a:prstGeom prst="rect">
            <a:avLst/>
          </a:prstGeom>
          <a:ln>
            <a:noFill/>
          </a:ln>
        </p:spPr>
      </p:pic>
      <p:pic>
        <p:nvPicPr>
          <p:cNvPr id="113" name="Shape 147" descr=""/>
          <p:cNvPicPr/>
          <p:nvPr/>
        </p:nvPicPr>
        <p:blipFill>
          <a:blip r:embed="rId5"/>
          <a:stretch/>
        </p:blipFill>
        <p:spPr>
          <a:xfrm>
            <a:off x="0" y="2762280"/>
            <a:ext cx="3201840" cy="1977480"/>
          </a:xfrm>
          <a:prstGeom prst="rect">
            <a:avLst/>
          </a:prstGeom>
          <a:ln>
            <a:noFill/>
          </a:ln>
        </p:spPr>
      </p:pic>
      <p:pic>
        <p:nvPicPr>
          <p:cNvPr id="114" name="Shape 148" descr=""/>
          <p:cNvPicPr/>
          <p:nvPr/>
        </p:nvPicPr>
        <p:blipFill>
          <a:blip r:embed="rId6"/>
          <a:stretch/>
        </p:blipFill>
        <p:spPr>
          <a:xfrm>
            <a:off x="3004560" y="2712240"/>
            <a:ext cx="3166200" cy="18993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15000"/>
              </a:lnSpc>
            </a:pPr>
            <a:r>
              <a:rPr b="1" lang="en-IN" sz="1800" spc="-1" strike="noStrike">
                <a:solidFill>
                  <a:srgbClr val="000000"/>
                </a:solidFill>
                <a:uFill>
                  <a:solidFill>
                    <a:srgbClr val="ffffff"/>
                  </a:solidFill>
                </a:uFill>
                <a:latin typeface="Arial"/>
                <a:ea typeface="Arial"/>
              </a:rPr>
              <a:t>Gradient Plane generation  and  Depth gradient Assignment:</a:t>
            </a:r>
            <a:endParaRPr b="0" lang="en-IN" sz="1800" spc="-1" strike="noStrike">
              <a:solidFill>
                <a:srgbClr val="000000"/>
              </a:solidFill>
              <a:uFill>
                <a:solidFill>
                  <a:srgbClr val="ffffff"/>
                </a:solidFill>
              </a:uFill>
              <a:latin typeface="Arial"/>
            </a:endParaRPr>
          </a:p>
        </p:txBody>
      </p:sp>
      <p:pic>
        <p:nvPicPr>
          <p:cNvPr id="116" name="Shape 154" descr=""/>
          <p:cNvPicPr/>
          <p:nvPr/>
        </p:nvPicPr>
        <p:blipFill>
          <a:blip r:embed="rId1"/>
          <a:stretch/>
        </p:blipFill>
        <p:spPr>
          <a:xfrm>
            <a:off x="1075680" y="1174680"/>
            <a:ext cx="6774840" cy="29790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Results:</a:t>
            </a:r>
            <a:endParaRPr b="0" lang="en-IN" sz="1800" spc="-1" strike="noStrike">
              <a:solidFill>
                <a:srgbClr val="000000"/>
              </a:solidFill>
              <a:uFill>
                <a:solidFill>
                  <a:srgbClr val="ffffff"/>
                </a:solidFill>
              </a:uFill>
              <a:latin typeface="Arial"/>
            </a:endParaRPr>
          </a:p>
        </p:txBody>
      </p:sp>
      <p:pic>
        <p:nvPicPr>
          <p:cNvPr id="118" name="Shape 160" descr=""/>
          <p:cNvPicPr/>
          <p:nvPr/>
        </p:nvPicPr>
        <p:blipFill>
          <a:blip r:embed="rId1"/>
          <a:stretch/>
        </p:blipFill>
        <p:spPr>
          <a:xfrm>
            <a:off x="0" y="1143000"/>
            <a:ext cx="4969800" cy="3999960"/>
          </a:xfrm>
          <a:prstGeom prst="rect">
            <a:avLst/>
          </a:prstGeom>
          <a:ln>
            <a:noFill/>
          </a:ln>
        </p:spPr>
      </p:pic>
      <p:pic>
        <p:nvPicPr>
          <p:cNvPr id="119" name="Shape 161" descr=""/>
          <p:cNvPicPr/>
          <p:nvPr/>
        </p:nvPicPr>
        <p:blipFill>
          <a:blip r:embed="rId2"/>
          <a:stretch/>
        </p:blipFill>
        <p:spPr>
          <a:xfrm>
            <a:off x="4587120" y="0"/>
            <a:ext cx="4556160" cy="40665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Shape 166" descr=""/>
          <p:cNvPicPr/>
          <p:nvPr/>
        </p:nvPicPr>
        <p:blipFill>
          <a:blip r:embed="rId1"/>
          <a:stretch/>
        </p:blipFill>
        <p:spPr>
          <a:xfrm>
            <a:off x="0" y="0"/>
            <a:ext cx="4537080" cy="3933000"/>
          </a:xfrm>
          <a:prstGeom prst="rect">
            <a:avLst/>
          </a:prstGeom>
          <a:ln>
            <a:noFill/>
          </a:ln>
        </p:spPr>
      </p:pic>
      <p:pic>
        <p:nvPicPr>
          <p:cNvPr id="121" name="Shape 167" descr=""/>
          <p:cNvPicPr/>
          <p:nvPr/>
        </p:nvPicPr>
        <p:blipFill>
          <a:blip r:embed="rId2"/>
          <a:stretch/>
        </p:blipFill>
        <p:spPr>
          <a:xfrm>
            <a:off x="4203720" y="1143000"/>
            <a:ext cx="4939560" cy="39999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Fusion of Geometric and Qualitative Depth Maps:</a:t>
            </a:r>
            <a:endParaRPr b="0" lang="en-IN" sz="1800" spc="-1" strike="noStrike">
              <a:solidFill>
                <a:srgbClr val="000000"/>
              </a:solidFill>
              <a:uFill>
                <a:solidFill>
                  <a:srgbClr val="ffffff"/>
                </a:solidFill>
              </a:uFill>
              <a:latin typeface="Arial"/>
            </a:endParaRPr>
          </a:p>
        </p:txBody>
      </p:sp>
      <p:sp>
        <p:nvSpPr>
          <p:cNvPr id="123" name="CustomShape 2"/>
          <p:cNvSpPr/>
          <p:nvPr/>
        </p:nvSpPr>
        <p:spPr>
          <a:xfrm>
            <a:off x="311760" y="1152360"/>
            <a:ext cx="8519760" cy="370080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595959"/>
                </a:solidFill>
                <a:uFill>
                  <a:solidFill>
                    <a:srgbClr val="ffffff"/>
                  </a:solidFill>
                </a:uFill>
                <a:latin typeface="Arial"/>
                <a:ea typeface="Arial"/>
              </a:rPr>
              <a:t>The Fusion depends on the image classification: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329400">
              <a:lnSpc>
                <a:spcPct val="100000"/>
              </a:lnSpc>
              <a:buClr>
                <a:srgbClr val="595959"/>
              </a:buClr>
              <a:buFont typeface="Arial"/>
              <a:buAutoNum type="arabicPeriod"/>
            </a:pPr>
            <a:r>
              <a:rPr b="0" lang="en-IN" sz="1600" spc="-1" strike="noStrike">
                <a:solidFill>
                  <a:srgbClr val="595959"/>
                </a:solidFill>
                <a:uFill>
                  <a:solidFill>
                    <a:srgbClr val="ffffff"/>
                  </a:solidFill>
                </a:uFill>
                <a:latin typeface="Arial"/>
                <a:ea typeface="Arial"/>
              </a:rPr>
              <a:t>If the image belongs to the indoor category then M(x,y) coincides with M1(x,y):</a:t>
            </a:r>
            <a:endParaRPr b="0" lang="en-IN" sz="1800" spc="-1" strike="noStrike">
              <a:solidFill>
                <a:srgbClr val="000000"/>
              </a:solidFill>
              <a:uFill>
                <a:solidFill>
                  <a:srgbClr val="ffffff"/>
                </a:solidFill>
              </a:uFill>
              <a:latin typeface="Arial"/>
            </a:endParaRPr>
          </a:p>
          <a:p>
            <a:pPr lvl="1" marL="914400" indent="-32940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 </a:t>
            </a:r>
            <a:r>
              <a:rPr b="0" lang="en-IN" sz="1600" spc="-1" strike="noStrike">
                <a:solidFill>
                  <a:srgbClr val="595959"/>
                </a:solidFill>
                <a:uFill>
                  <a:solidFill>
                    <a:srgbClr val="ffffff"/>
                  </a:solidFill>
                </a:uFill>
                <a:latin typeface="Arial"/>
                <a:ea typeface="Arial"/>
              </a:rPr>
              <a:t>M(x,y) = M1(x,y) ∀(x,y) : 0&lt;=x&lt;=W-1 0&lt;=y&lt;=H-1.</a:t>
            </a:r>
            <a:endParaRPr b="0" lang="en-IN" sz="1800" spc="-1" strike="noStrike">
              <a:solidFill>
                <a:srgbClr val="000000"/>
              </a:solidFill>
              <a:uFill>
                <a:solidFill>
                  <a:srgbClr val="ffffff"/>
                </a:solidFill>
              </a:uFill>
              <a:latin typeface="Arial"/>
            </a:endParaRPr>
          </a:p>
          <a:p>
            <a:pPr marL="457200" indent="-329400">
              <a:lnSpc>
                <a:spcPct val="100000"/>
              </a:lnSpc>
              <a:buClr>
                <a:srgbClr val="595959"/>
              </a:buClr>
              <a:buFont typeface="Arial"/>
              <a:buAutoNum type="arabicPeriod"/>
            </a:pPr>
            <a:r>
              <a:rPr b="0" lang="en-IN" sz="1600" spc="-1" strike="noStrike">
                <a:solidFill>
                  <a:srgbClr val="595959"/>
                </a:solidFill>
                <a:uFill>
                  <a:solidFill>
                    <a:srgbClr val="ffffff"/>
                  </a:solidFill>
                </a:uFill>
                <a:latin typeface="Arial"/>
                <a:ea typeface="Arial"/>
              </a:rPr>
              <a:t>If the image is classified as Outdoor with absence of meaningful geometric components (landscape) then the image M(x,y) is obtained as follows:</a:t>
            </a:r>
            <a:endParaRPr b="0" lang="en-IN" sz="1800" spc="-1" strike="noStrike">
              <a:solidFill>
                <a:srgbClr val="000000"/>
              </a:solidFill>
              <a:uFill>
                <a:solidFill>
                  <a:srgbClr val="ffffff"/>
                </a:solidFill>
              </a:uFill>
              <a:latin typeface="Arial"/>
            </a:endParaRPr>
          </a:p>
          <a:p>
            <a:pPr lvl="1" marL="914400" indent="-32940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M(x,y) = M1(x,y)∀(x,y)∈Land and ∀(x,y) ∈ Other</a:t>
            </a:r>
            <a:endParaRPr b="0" lang="en-IN" sz="1800" spc="-1" strike="noStrike">
              <a:solidFill>
                <a:srgbClr val="000000"/>
              </a:solidFill>
              <a:uFill>
                <a:solidFill>
                  <a:srgbClr val="ffffff"/>
                </a:solidFill>
              </a:uFill>
              <a:latin typeface="Arial"/>
            </a:endParaRPr>
          </a:p>
          <a:p>
            <a:pPr lvl="1" marL="914400" indent="-32940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M(x,y) = M2(x,y) ∀(x,y)∉Land and ∀(x,y) ∉ Other</a:t>
            </a:r>
            <a:endParaRPr b="0" lang="en-IN" sz="1800" spc="-1" strike="noStrike">
              <a:solidFill>
                <a:srgbClr val="000000"/>
              </a:solidFill>
              <a:uFill>
                <a:solidFill>
                  <a:srgbClr val="ffffff"/>
                </a:solidFill>
              </a:uFill>
              <a:latin typeface="Arial"/>
            </a:endParaRPr>
          </a:p>
          <a:p>
            <a:pPr marL="457200" indent="-329400">
              <a:lnSpc>
                <a:spcPct val="100000"/>
              </a:lnSpc>
              <a:buClr>
                <a:srgbClr val="595959"/>
              </a:buClr>
              <a:buFont typeface="Arial"/>
              <a:buAutoNum type="arabicPeriod"/>
            </a:pPr>
            <a:r>
              <a:rPr b="0" lang="en-IN" sz="1600" spc="-1" strike="noStrike">
                <a:solidFill>
                  <a:srgbClr val="595959"/>
                </a:solidFill>
                <a:uFill>
                  <a:solidFill>
                    <a:srgbClr val="ffffff"/>
                  </a:solidFill>
                </a:uFill>
                <a:latin typeface="Arial"/>
                <a:ea typeface="Arial"/>
              </a:rPr>
              <a:t>If the image is classified as Outdoor with geometric characteristics then the image M(x,y) is obtained as follows:</a:t>
            </a:r>
            <a:endParaRPr b="0" lang="en-IN" sz="1800" spc="-1" strike="noStrike">
              <a:solidFill>
                <a:srgbClr val="000000"/>
              </a:solidFill>
              <a:uFill>
                <a:solidFill>
                  <a:srgbClr val="ffffff"/>
                </a:solidFill>
              </a:uFill>
              <a:latin typeface="Arial"/>
            </a:endParaRPr>
          </a:p>
          <a:p>
            <a:pPr lvl="1" marL="914400" indent="-32940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M(x,y) = M2(x,y) ∀(x,y) ∈Sky.</a:t>
            </a:r>
            <a:endParaRPr b="0" lang="en-IN" sz="1800" spc="-1" strike="noStrike">
              <a:solidFill>
                <a:srgbClr val="000000"/>
              </a:solidFill>
              <a:uFill>
                <a:solidFill>
                  <a:srgbClr val="ffffff"/>
                </a:solidFill>
              </a:uFill>
              <a:latin typeface="Arial"/>
            </a:endParaRPr>
          </a:p>
          <a:p>
            <a:pPr lvl="1" marL="914400" indent="-329400">
              <a:lnSpc>
                <a:spcPct val="100000"/>
              </a:lnSpc>
              <a:buClr>
                <a:srgbClr val="595959"/>
              </a:buClr>
              <a:buFont typeface="StarSymbol"/>
              <a:buAutoNum type="alphaLcPeriod"/>
            </a:pPr>
            <a:r>
              <a:rPr b="0" lang="en-IN" sz="1600" spc="-1" strike="noStrike">
                <a:solidFill>
                  <a:srgbClr val="595959"/>
                </a:solidFill>
                <a:uFill>
                  <a:solidFill>
                    <a:srgbClr val="ffffff"/>
                  </a:solidFill>
                </a:uFill>
                <a:latin typeface="Arial"/>
                <a:ea typeface="Arial"/>
              </a:rPr>
              <a:t>M(x,y) = M1(x,y) ∀(x,y) ∉Sky.</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595959"/>
                </a:solidFill>
                <a:uFill>
                  <a:solidFill>
                    <a:srgbClr val="ffffff"/>
                  </a:solidFill>
                </a:uFill>
                <a:latin typeface="Arial"/>
                <a:ea typeface="Arial"/>
              </a:rPr>
              <a:t>Where M1(x,y) is Geometric DepthMap and M2(x,y) is Qualitative DepthMap</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Final Results:</a:t>
            </a:r>
            <a:endParaRPr b="0" lang="en-IN" sz="1800" spc="-1" strike="noStrike">
              <a:solidFill>
                <a:srgbClr val="000000"/>
              </a:solidFill>
              <a:uFill>
                <a:solidFill>
                  <a:srgbClr val="ffffff"/>
                </a:solidFill>
              </a:uFill>
              <a:latin typeface="Arial"/>
            </a:endParaRPr>
          </a:p>
        </p:txBody>
      </p:sp>
      <p:pic>
        <p:nvPicPr>
          <p:cNvPr id="125" name="Shape 179" descr=""/>
          <p:cNvPicPr/>
          <p:nvPr/>
        </p:nvPicPr>
        <p:blipFill>
          <a:blip r:embed="rId1"/>
          <a:stretch/>
        </p:blipFill>
        <p:spPr>
          <a:xfrm>
            <a:off x="1869840" y="1090440"/>
            <a:ext cx="5403240" cy="40521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Team Members :</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311760" y="1130040"/>
            <a:ext cx="8519760" cy="341568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J.S.S Sravan Chandra   -   201501025</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Kamineni Vikas</a:t>
            </a:r>
            <a:r>
              <a:rPr b="0" lang="en-IN" sz="1800" spc="-1" strike="noStrike">
                <a:solidFill>
                  <a:srgbClr val="595959"/>
                </a:solidFill>
                <a:uFill>
                  <a:solidFill>
                    <a:srgbClr val="ffffff"/>
                  </a:solidFill>
                </a:uFill>
                <a:latin typeface="Arial"/>
                <a:ea typeface="Arial"/>
              </a:rPr>
              <a:t>	</a:t>
            </a:r>
            <a:r>
              <a:rPr b="0" lang="en-IN" sz="1800" spc="-1" strike="noStrike">
                <a:solidFill>
                  <a:srgbClr val="595959"/>
                </a:solidFill>
                <a:uFill>
                  <a:solidFill>
                    <a:srgbClr val="ffffff"/>
                  </a:solidFill>
                </a:uFill>
                <a:latin typeface="Arial"/>
                <a:ea typeface="Arial"/>
              </a:rPr>
              <a:t>	</a:t>
            </a:r>
            <a:r>
              <a:rPr b="0" lang="en-IN" sz="1800" spc="-1" strike="noStrike">
                <a:solidFill>
                  <a:srgbClr val="595959"/>
                </a:solidFill>
                <a:uFill>
                  <a:solidFill>
                    <a:srgbClr val="ffffff"/>
                  </a:solidFill>
                </a:uFill>
                <a:latin typeface="Arial"/>
                <a:ea typeface="Arial"/>
              </a:rPr>
              <a:t>   -   201501092</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Arial"/>
                <a:ea typeface="Arial"/>
              </a:rPr>
              <a:t>Avinash Vadlamudi</a:t>
            </a:r>
            <a:r>
              <a:rPr b="0" lang="en-IN" sz="1800" spc="-1" strike="noStrike">
                <a:solidFill>
                  <a:srgbClr val="595959"/>
                </a:solidFill>
                <a:uFill>
                  <a:solidFill>
                    <a:srgbClr val="ffffff"/>
                  </a:solidFill>
                </a:uFill>
                <a:latin typeface="Arial"/>
                <a:ea typeface="Arial"/>
              </a:rPr>
              <a:t>	</a:t>
            </a:r>
            <a:r>
              <a:rPr b="0" lang="en-IN" sz="1800" spc="-1" strike="noStrike">
                <a:solidFill>
                  <a:srgbClr val="595959"/>
                </a:solidFill>
                <a:uFill>
                  <a:solidFill>
                    <a:srgbClr val="ffffff"/>
                  </a:solidFill>
                </a:uFill>
                <a:latin typeface="Arial"/>
                <a:ea typeface="Arial"/>
              </a:rPr>
              <a:t>   -   201501164</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Shape 184" descr=""/>
          <p:cNvPicPr/>
          <p:nvPr/>
        </p:nvPicPr>
        <p:blipFill>
          <a:blip r:embed="rId1"/>
          <a:stretch/>
        </p:blipFill>
        <p:spPr>
          <a:xfrm>
            <a:off x="1590840" y="671760"/>
            <a:ext cx="5961600" cy="44708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Shape 189" descr=""/>
          <p:cNvPicPr/>
          <p:nvPr/>
        </p:nvPicPr>
        <p:blipFill>
          <a:blip r:embed="rId1"/>
          <a:stretch/>
        </p:blipFill>
        <p:spPr>
          <a:xfrm>
            <a:off x="1406880" y="469800"/>
            <a:ext cx="6329880" cy="46728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Shape 194" descr=""/>
          <p:cNvPicPr/>
          <p:nvPr/>
        </p:nvPicPr>
        <p:blipFill>
          <a:blip r:embed="rId1"/>
          <a:stretch/>
        </p:blipFill>
        <p:spPr>
          <a:xfrm>
            <a:off x="1470240" y="432720"/>
            <a:ext cx="6202800" cy="470988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Shape 199" descr=""/>
          <p:cNvPicPr/>
          <p:nvPr/>
        </p:nvPicPr>
        <p:blipFill>
          <a:blip r:embed="rId1"/>
          <a:stretch/>
        </p:blipFill>
        <p:spPr>
          <a:xfrm>
            <a:off x="1607760" y="469800"/>
            <a:ext cx="5927760" cy="46728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Limitations:</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We don’t have the training dataset so we cannot get the appropriate color values which can classify all the regions correctly for all types of images and Geometric Depth map heuristics.</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Similarly we cannot get the appropriate k1 and k2 values which could classify the image correctly for any image.</a:t>
            </a: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Shape 210" descr=""/>
          <p:cNvPicPr/>
          <p:nvPr/>
        </p:nvPicPr>
        <p:blipFill>
          <a:blip r:embed="rId1"/>
          <a:stretch/>
        </p:blipFill>
        <p:spPr>
          <a:xfrm>
            <a:off x="1788840" y="624240"/>
            <a:ext cx="5333400" cy="399996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Shape 215" descr=""/>
          <p:cNvPicPr/>
          <p:nvPr/>
        </p:nvPicPr>
        <p:blipFill>
          <a:blip r:embed="rId1"/>
          <a:stretch/>
        </p:blipFill>
        <p:spPr>
          <a:xfrm>
            <a:off x="1778760" y="571680"/>
            <a:ext cx="5333400" cy="399996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Description</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2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To estimate depth information from a single view of rgb image.</a:t>
            </a:r>
            <a:endParaRPr b="0" lang="en-IN" sz="1800" spc="-1" strike="noStrike">
              <a:solidFill>
                <a:srgbClr val="000000"/>
              </a:solidFill>
              <a:uFill>
                <a:solidFill>
                  <a:srgbClr val="ffffff"/>
                </a:solidFill>
              </a:uFill>
              <a:latin typeface="Arial"/>
            </a:endParaRPr>
          </a:p>
          <a:p>
            <a:pPr marL="457200" indent="-342360">
              <a:lnSpc>
                <a:spcPct val="15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This method is based on the new view of image classification technique, which is able to classify the images into outdoor without geometric elements, outdoor with geometric elements or indoor.</a:t>
            </a:r>
            <a:endParaRPr b="0" lang="en-IN" sz="1800" spc="-1" strike="noStrike">
              <a:solidFill>
                <a:srgbClr val="000000"/>
              </a:solidFill>
              <a:uFill>
                <a:solidFill>
                  <a:srgbClr val="ffffff"/>
                </a:solidFill>
              </a:uFill>
              <a:latin typeface="Arial"/>
            </a:endParaRPr>
          </a:p>
          <a:p>
            <a:pPr marL="457200" indent="-342360">
              <a:lnSpc>
                <a:spcPct val="200000"/>
              </a:lnSpc>
              <a:buClr>
                <a:srgbClr val="595959"/>
              </a:buClr>
              <a:buFont typeface="Wingdings" charset="2"/>
              <a:buChar char=""/>
            </a:pPr>
            <a:r>
              <a:rPr b="0" lang="en-IN" sz="1800" spc="-1" strike="noStrike">
                <a:solidFill>
                  <a:srgbClr val="595959"/>
                </a:solidFill>
                <a:uFill>
                  <a:solidFill>
                    <a:srgbClr val="ffffff"/>
                  </a:solidFill>
                </a:uFill>
                <a:latin typeface="Arial"/>
                <a:ea typeface="Arial"/>
              </a:rPr>
              <a:t>This method requires less computational effort.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Procedure:</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Color Based Segmentation </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Region Detection</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Image Classification</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Geometric depth map Generation</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StarSymbol"/>
              <a:buAutoNum type="arabicParenR"/>
            </a:pPr>
            <a:r>
              <a:rPr b="0" lang="en-IN" sz="1800" spc="-1" strike="noStrike">
                <a:solidFill>
                  <a:srgbClr val="595959"/>
                </a:solidFill>
                <a:uFill>
                  <a:solidFill>
                    <a:srgbClr val="ffffff"/>
                  </a:solidFill>
                </a:uFill>
                <a:latin typeface="Arial"/>
                <a:ea typeface="Arial"/>
              </a:rPr>
              <a:t>Depth Map Generation by Fusion</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Color Based Segmentation</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Here we used mean shift algorithm to segment the image based on color.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82" name="Shape 80" descr=""/>
          <p:cNvPicPr/>
          <p:nvPr/>
        </p:nvPicPr>
        <p:blipFill>
          <a:blip r:embed="rId1"/>
          <a:stretch/>
        </p:blipFill>
        <p:spPr>
          <a:xfrm>
            <a:off x="456480" y="1755720"/>
            <a:ext cx="4107600" cy="3314160"/>
          </a:xfrm>
          <a:prstGeom prst="rect">
            <a:avLst/>
          </a:prstGeom>
          <a:ln>
            <a:noFill/>
          </a:ln>
        </p:spPr>
      </p:pic>
      <p:pic>
        <p:nvPicPr>
          <p:cNvPr id="83" name="Shape 81" descr=""/>
          <p:cNvPicPr/>
          <p:nvPr/>
        </p:nvPicPr>
        <p:blipFill>
          <a:blip r:embed="rId2"/>
          <a:stretch/>
        </p:blipFill>
        <p:spPr>
          <a:xfrm>
            <a:off x="4733280" y="1755720"/>
            <a:ext cx="4107600" cy="32202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1760" y="25992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Region Detection:</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311760" y="832680"/>
            <a:ext cx="8519760" cy="4190400"/>
          </a:xfrm>
          <a:prstGeom prst="rect">
            <a:avLst/>
          </a:prstGeom>
          <a:noFill/>
          <a:ln>
            <a:noFill/>
          </a:ln>
        </p:spPr>
        <p:style>
          <a:lnRef idx="0"/>
          <a:fillRef idx="0"/>
          <a:effectRef idx="0"/>
          <a:fontRef idx="minor"/>
        </p:style>
        <p:txBody>
          <a:bodyPr lIns="90000" rIns="90000" tIns="91440" bIns="91440"/>
          <a:p>
            <a:pPr>
              <a:lnSpc>
                <a:spcPct val="130000"/>
              </a:lnSpc>
            </a:pPr>
            <a:r>
              <a:rPr b="0" lang="en-IN" sz="1600" spc="-1" strike="noStrike">
                <a:solidFill>
                  <a:srgbClr val="595959"/>
                </a:solidFill>
                <a:uFill>
                  <a:solidFill>
                    <a:srgbClr val="ffffff"/>
                  </a:solidFill>
                </a:uFill>
                <a:latin typeface="Arial"/>
                <a:ea typeface="Arial"/>
              </a:rPr>
              <a:t>The semantic region detection can be based on color-based rules aimed to characterize specific regions such as: Sky, Far Mountain, Near Mountain, Land and Other.</a:t>
            </a:r>
            <a:endParaRPr b="0" lang="en-IN" sz="1800" spc="-1" strike="noStrike">
              <a:solidFill>
                <a:srgbClr val="000000"/>
              </a:solidFill>
              <a:uFill>
                <a:solidFill>
                  <a:srgbClr val="ffffff"/>
                </a:solidFill>
              </a:uFill>
              <a:latin typeface="Arial"/>
            </a:endParaRPr>
          </a:p>
          <a:p>
            <a:pPr>
              <a:lnSpc>
                <a:spcPct val="130000"/>
              </a:lnSpc>
            </a:pPr>
            <a:r>
              <a:rPr b="0" lang="en-IN" sz="1600" spc="-1" strike="noStrike">
                <a:solidFill>
                  <a:srgbClr val="595959"/>
                </a:solidFill>
                <a:uFill>
                  <a:solidFill>
                    <a:srgbClr val="ffffff"/>
                  </a:solidFill>
                </a:uFill>
                <a:latin typeface="Arial"/>
                <a:ea typeface="Arial"/>
              </a:rPr>
              <a:t>For this we need to perform the following steps:</a:t>
            </a:r>
            <a:endParaRPr b="0" lang="en-IN" sz="1800" spc="-1" strike="noStrike">
              <a:solidFill>
                <a:srgbClr val="000000"/>
              </a:solidFill>
              <a:uFill>
                <a:solidFill>
                  <a:srgbClr val="ffffff"/>
                </a:solidFill>
              </a:uFill>
              <a:latin typeface="Arial"/>
            </a:endParaRPr>
          </a:p>
          <a:p>
            <a:pPr marL="457200" indent="-316800">
              <a:lnSpc>
                <a:spcPct val="130000"/>
              </a:lnSpc>
              <a:buClr>
                <a:srgbClr val="595959"/>
              </a:buClr>
              <a:buFont typeface="Arial"/>
              <a:buAutoNum type="arabicParenR"/>
            </a:pPr>
            <a:r>
              <a:rPr b="0" lang="en-IN" sz="1600" spc="-1" strike="noStrike">
                <a:solidFill>
                  <a:srgbClr val="595959"/>
                </a:solidFill>
                <a:uFill>
                  <a:solidFill>
                    <a:srgbClr val="ffffff"/>
                  </a:solidFill>
                </a:uFill>
                <a:latin typeface="Arial"/>
                <a:ea typeface="Arial"/>
              </a:rPr>
              <a:t>Apply a 5X5 median filter to the segmented image</a:t>
            </a:r>
            <a:endParaRPr b="0" lang="en-IN" sz="1800" spc="-1" strike="noStrike">
              <a:solidFill>
                <a:srgbClr val="000000"/>
              </a:solidFill>
              <a:uFill>
                <a:solidFill>
                  <a:srgbClr val="ffffff"/>
                </a:solidFill>
              </a:uFill>
              <a:latin typeface="Arial"/>
            </a:endParaRPr>
          </a:p>
          <a:p>
            <a:pPr marL="457200" indent="-316800">
              <a:lnSpc>
                <a:spcPct val="130000"/>
              </a:lnSpc>
              <a:buClr>
                <a:srgbClr val="595959"/>
              </a:buClr>
              <a:buFont typeface="Arial"/>
              <a:buAutoNum type="arabicParenR"/>
            </a:pPr>
            <a:r>
              <a:rPr b="0" lang="en-IN" sz="1600" spc="-1" strike="noStrike">
                <a:solidFill>
                  <a:srgbClr val="595959"/>
                </a:solidFill>
                <a:uFill>
                  <a:solidFill>
                    <a:srgbClr val="ffffff"/>
                  </a:solidFill>
                </a:uFill>
                <a:latin typeface="Arial"/>
                <a:ea typeface="Arial"/>
              </a:rPr>
              <a:t>Compute HSV image from segmented image</a:t>
            </a:r>
            <a:endParaRPr b="0" lang="en-IN" sz="1800" spc="-1" strike="noStrike">
              <a:solidFill>
                <a:srgbClr val="000000"/>
              </a:solidFill>
              <a:uFill>
                <a:solidFill>
                  <a:srgbClr val="ffffff"/>
                </a:solidFill>
              </a:uFill>
              <a:latin typeface="Arial"/>
            </a:endParaRPr>
          </a:p>
          <a:p>
            <a:pPr marL="457200" indent="-316800">
              <a:lnSpc>
                <a:spcPct val="130000"/>
              </a:lnSpc>
              <a:buClr>
                <a:srgbClr val="595959"/>
              </a:buClr>
              <a:buFont typeface="Arial"/>
              <a:buAutoNum type="arabicParenR"/>
            </a:pPr>
            <a:r>
              <a:rPr b="0" lang="en-IN" sz="1600" spc="-1" strike="noStrike">
                <a:solidFill>
                  <a:srgbClr val="595959"/>
                </a:solidFill>
                <a:uFill>
                  <a:solidFill>
                    <a:srgbClr val="ffffff"/>
                  </a:solidFill>
                </a:uFill>
                <a:latin typeface="Arial"/>
                <a:ea typeface="Arial"/>
              </a:rPr>
              <a:t>The above specific regions are detected by following color-based rules. These rules are made by experimenting with specific set of images.(Actually, the paper has implemented these by training on a data set, which we don’t have access to)</a:t>
            </a:r>
            <a:endParaRPr b="0" lang="en-IN" sz="1800" spc="-1" strike="noStrike">
              <a:solidFill>
                <a:srgbClr val="000000"/>
              </a:solidFill>
              <a:uFill>
                <a:solidFill>
                  <a:srgbClr val="ffffff"/>
                </a:solidFill>
              </a:uFill>
              <a:latin typeface="Arial"/>
            </a:endParaRPr>
          </a:p>
          <a:p>
            <a:pPr marL="457200" indent="-316800">
              <a:lnSpc>
                <a:spcPct val="130000"/>
              </a:lnSpc>
              <a:buClr>
                <a:srgbClr val="595959"/>
              </a:buClr>
              <a:buFont typeface="Arial"/>
              <a:buAutoNum type="arabicParenR"/>
            </a:pPr>
            <a:r>
              <a:rPr b="0" lang="en-IN" sz="1600" spc="-1" strike="noStrike">
                <a:solidFill>
                  <a:srgbClr val="595959"/>
                </a:solidFill>
                <a:uFill>
                  <a:solidFill>
                    <a:srgbClr val="ffffff"/>
                  </a:solidFill>
                </a:uFill>
                <a:latin typeface="Arial"/>
                <a:ea typeface="Arial"/>
              </a:rPr>
              <a:t>After this , each region is assigned a specific gray value based on following order:</a:t>
            </a:r>
            <a:endParaRPr b="0" lang="en-IN" sz="1800" spc="-1" strike="noStrike">
              <a:solidFill>
                <a:srgbClr val="000000"/>
              </a:solidFill>
              <a:uFill>
                <a:solidFill>
                  <a:srgbClr val="ffffff"/>
                </a:solidFill>
              </a:uFill>
              <a:latin typeface="Arial"/>
            </a:endParaRPr>
          </a:p>
          <a:p>
            <a:pPr>
              <a:lnSpc>
                <a:spcPct val="130000"/>
              </a:lnSpc>
            </a:pPr>
            <a:endParaRPr b="0" lang="en-IN" sz="1800" spc="-1" strike="noStrike">
              <a:solidFill>
                <a:srgbClr val="000000"/>
              </a:solidFill>
              <a:uFill>
                <a:solidFill>
                  <a:srgbClr val="ffffff"/>
                </a:solidFill>
              </a:uFill>
              <a:latin typeface="Arial"/>
            </a:endParaRPr>
          </a:p>
          <a:p>
            <a:pPr>
              <a:lnSpc>
                <a:spcPct val="130000"/>
              </a:lnSpc>
            </a:pPr>
            <a:r>
              <a:rPr b="0" i="1" lang="en-IN" sz="1600" spc="-1" strike="noStrike">
                <a:solidFill>
                  <a:srgbClr val="595959"/>
                </a:solidFill>
                <a:uFill>
                  <a:solidFill>
                    <a:srgbClr val="ffffff"/>
                  </a:solidFill>
                </a:uFill>
                <a:latin typeface="Arial"/>
                <a:ea typeface="Arial"/>
              </a:rPr>
              <a:t>Gray(Other) &gt; Gray(Land) &gt; Gray(Near Mountain) &gt; Gray(Far Mountain) &gt; Gray(Sky) </a:t>
            </a:r>
            <a:endParaRPr b="0" lang="en-IN" sz="1800" spc="-1" strike="noStrike">
              <a:solidFill>
                <a:srgbClr val="000000"/>
              </a:solidFill>
              <a:uFill>
                <a:solidFill>
                  <a:srgbClr val="ffffff"/>
                </a:solidFill>
              </a:uFill>
              <a:latin typeface="Arial"/>
            </a:endParaRPr>
          </a:p>
          <a:p>
            <a:pPr>
              <a:lnSpc>
                <a:spcPct val="130000"/>
              </a:lnSpc>
            </a:pPr>
            <a:endParaRPr b="0" lang="en-IN" sz="1800" spc="-1" strike="noStrike">
              <a:solidFill>
                <a:srgbClr val="000000"/>
              </a:solidFill>
              <a:uFill>
                <a:solidFill>
                  <a:srgbClr val="ffffff"/>
                </a:solidFill>
              </a:uFill>
              <a:latin typeface="Arial"/>
            </a:endParaRPr>
          </a:p>
          <a:p>
            <a:pPr marL="139680">
              <a:lnSpc>
                <a:spcPct val="130000"/>
              </a:lnSpc>
            </a:pPr>
            <a:r>
              <a:rPr b="0" lang="en-IN" sz="1600" spc="-1" strike="noStrike">
                <a:solidFill>
                  <a:srgbClr val="595959"/>
                </a:solidFill>
                <a:uFill>
                  <a:solidFill>
                    <a:srgbClr val="ffffff"/>
                  </a:solidFill>
                </a:uFill>
                <a:latin typeface="Arial"/>
                <a:ea typeface="Arial"/>
              </a:rPr>
              <a:t>5)  Apply median filter again to remove the outliers in the above classified image.</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Results:</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311760" y="1152360"/>
            <a:ext cx="8519760" cy="3415680"/>
          </a:xfrm>
          <a:prstGeom prst="rect">
            <a:avLst/>
          </a:prstGeom>
          <a:noFill/>
          <a:ln>
            <a:noFill/>
          </a:ln>
        </p:spPr>
        <p:style>
          <a:lnRef idx="0"/>
          <a:fillRef idx="0"/>
          <a:effectRef idx="0"/>
          <a:fontRef idx="minor"/>
        </p:style>
      </p:sp>
      <p:pic>
        <p:nvPicPr>
          <p:cNvPr id="88" name="Shape 94" descr=""/>
          <p:cNvPicPr/>
          <p:nvPr/>
        </p:nvPicPr>
        <p:blipFill>
          <a:blip r:embed="rId1"/>
          <a:stretch/>
        </p:blipFill>
        <p:spPr>
          <a:xfrm>
            <a:off x="356400" y="1152360"/>
            <a:ext cx="4040640" cy="3415680"/>
          </a:xfrm>
          <a:prstGeom prst="rect">
            <a:avLst/>
          </a:prstGeom>
          <a:ln>
            <a:noFill/>
          </a:ln>
        </p:spPr>
      </p:pic>
      <p:pic>
        <p:nvPicPr>
          <p:cNvPr id="89" name="Shape 95" descr=""/>
          <p:cNvPicPr/>
          <p:nvPr/>
        </p:nvPicPr>
        <p:blipFill>
          <a:blip r:embed="rId2"/>
          <a:stretch/>
        </p:blipFill>
        <p:spPr>
          <a:xfrm>
            <a:off x="4790880" y="1193760"/>
            <a:ext cx="4040640" cy="33336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1152360"/>
            <a:ext cx="8519760" cy="3415680"/>
          </a:xfrm>
          <a:prstGeom prst="rect">
            <a:avLst/>
          </a:prstGeom>
          <a:noFill/>
          <a:ln>
            <a:noFill/>
          </a:ln>
        </p:spPr>
        <p:style>
          <a:lnRef idx="0"/>
          <a:fillRef idx="0"/>
          <a:effectRef idx="0"/>
          <a:fontRef idx="minor"/>
        </p:style>
      </p:sp>
      <p:pic>
        <p:nvPicPr>
          <p:cNvPr id="91" name="Shape 101" descr=""/>
          <p:cNvPicPr/>
          <p:nvPr/>
        </p:nvPicPr>
        <p:blipFill>
          <a:blip r:embed="rId1"/>
          <a:stretch/>
        </p:blipFill>
        <p:spPr>
          <a:xfrm>
            <a:off x="311760" y="1152360"/>
            <a:ext cx="4085280" cy="3415680"/>
          </a:xfrm>
          <a:prstGeom prst="rect">
            <a:avLst/>
          </a:prstGeom>
          <a:ln>
            <a:noFill/>
          </a:ln>
        </p:spPr>
      </p:pic>
      <p:pic>
        <p:nvPicPr>
          <p:cNvPr id="92" name="Shape 102" descr=""/>
          <p:cNvPicPr/>
          <p:nvPr/>
        </p:nvPicPr>
        <p:blipFill>
          <a:blip r:embed="rId2"/>
          <a:stretch/>
        </p:blipFill>
        <p:spPr>
          <a:xfrm>
            <a:off x="4653720" y="1152360"/>
            <a:ext cx="4177800" cy="34156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Image Classification:</a:t>
            </a:r>
            <a:endParaRPr b="0" lang="en-IN" sz="1800" spc="-1" strike="noStrike">
              <a:solidFill>
                <a:srgbClr val="000000"/>
              </a:solidFill>
              <a:uFill>
                <a:solidFill>
                  <a:srgbClr val="ffffff"/>
                </a:solidFill>
              </a:uFill>
              <a:latin typeface="Arial"/>
            </a:endParaRPr>
          </a:p>
        </p:txBody>
      </p:sp>
      <p:sp>
        <p:nvSpPr>
          <p:cNvPr id="94" name="CustomShape 2"/>
          <p:cNvSpPr/>
          <p:nvPr/>
        </p:nvSpPr>
        <p:spPr>
          <a:xfrm>
            <a:off x="311760" y="1017720"/>
            <a:ext cx="8519760" cy="4125240"/>
          </a:xfrm>
          <a:prstGeom prst="rect">
            <a:avLst/>
          </a:prstGeom>
          <a:noFill/>
          <a:ln>
            <a:noFill/>
          </a:ln>
        </p:spPr>
        <p:style>
          <a:lnRef idx="0"/>
          <a:fillRef idx="0"/>
          <a:effectRef idx="0"/>
          <a:fontRef idx="minor"/>
        </p:style>
        <p:txBody>
          <a:bodyPr lIns="90000" rIns="90000" tIns="91440" bIns="91440"/>
          <a:p>
            <a:pPr>
              <a:lnSpc>
                <a:spcPct val="100000"/>
              </a:lnSpc>
            </a:pPr>
            <a:r>
              <a:rPr b="0" lang="en-IN" sz="1600" spc="-1" strike="noStrike">
                <a:solidFill>
                  <a:srgbClr val="595959"/>
                </a:solidFill>
                <a:uFill>
                  <a:solidFill>
                    <a:srgbClr val="ffffff"/>
                  </a:solidFill>
                </a:uFill>
                <a:latin typeface="Arial"/>
                <a:ea typeface="Arial"/>
              </a:rPr>
              <a:t>We need to classify the image into outdoor without geometric elements, outdoor with geometric elements or indoor.</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b="0" lang="en-IN" sz="1600" spc="-1" strike="noStrike">
                <a:solidFill>
                  <a:srgbClr val="595959"/>
                </a:solidFill>
                <a:uFill>
                  <a:solidFill>
                    <a:srgbClr val="ffffff"/>
                  </a:solidFill>
                </a:uFill>
                <a:latin typeface="Arial"/>
                <a:ea typeface="Arial"/>
              </a:rPr>
              <a:t>We select some column regions from the above obtained qualitative depth map </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b="0" lang="en-IN" sz="1600" spc="-1" strike="noStrike">
                <a:solidFill>
                  <a:srgbClr val="595959"/>
                </a:solidFill>
                <a:uFill>
                  <a:solidFill>
                    <a:srgbClr val="ffffff"/>
                  </a:solidFill>
                </a:uFill>
                <a:latin typeface="Arial"/>
                <a:ea typeface="Arial"/>
              </a:rPr>
              <a:t>Find the number of region changes while we traverse the column from top to bottom</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b="0" lang="en-IN" sz="1600" spc="-1" strike="noStrike">
                <a:solidFill>
                  <a:srgbClr val="595959"/>
                </a:solidFill>
                <a:uFill>
                  <a:solidFill>
                    <a:srgbClr val="ffffff"/>
                  </a:solidFill>
                </a:uFill>
                <a:latin typeface="Arial"/>
                <a:ea typeface="Arial"/>
              </a:rPr>
              <a:t>If the top region is sky and if the number of region changes are less than a particular threshold, we increment the count of R by 1 or else if the sky is top region we increment the count of R2 by 1 </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Wingdings" charset="2"/>
              <a:buChar char=""/>
            </a:pPr>
            <a:r>
              <a:rPr b="0" lang="en-IN" sz="1600" spc="-1" strike="noStrike">
                <a:solidFill>
                  <a:srgbClr val="595959"/>
                </a:solidFill>
                <a:uFill>
                  <a:solidFill>
                    <a:srgbClr val="ffffff"/>
                  </a:solidFill>
                </a:uFill>
                <a:latin typeface="Arial"/>
                <a:ea typeface="Arial"/>
              </a:rPr>
              <a:t>If the R value is greater than K1*N, where N is the number of analyzed column regions and K1 is a threshold in (0,1), we classify the image as outdoor without geometric elements.</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TotalTime>
  <Application>LibreOffice/5.1.6.2$Linux_X86_64 LibreOffice_project/10m0$Build-2</Application>
  <Words>828</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2017-11-03T14:23:26Z</dcterms:modified>
  <cp:revision>5</cp:revision>
  <dc:subject/>
  <dc:title>Depth Map Generation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26</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