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7737193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375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71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1839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017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3448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89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551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385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48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9871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1806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7736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2445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2843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41965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1361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420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551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6407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0344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570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86622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607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Depth Map Generation</a:t>
            </a:r>
          </a:p>
        </p:txBody>
      </p:sp>
      <p:sp>
        <p:nvSpPr>
          <p:cNvPr id="55" name="Shape 55"/>
          <p:cNvSpPr txBox="1">
            <a:spLocks noGrp="1"/>
          </p:cNvSpPr>
          <p:nvPr>
            <p:ph type="subTitle" idx="1"/>
          </p:nvPr>
        </p:nvSpPr>
        <p:spPr>
          <a:xfrm>
            <a:off x="311700" y="2834125"/>
            <a:ext cx="8520600" cy="1530000"/>
          </a:xfrm>
          <a:prstGeom prst="rect">
            <a:avLst/>
          </a:prstGeom>
        </p:spPr>
        <p:txBody>
          <a:bodyPr wrap="square" lIns="91425" tIns="91425" rIns="91425" bIns="91425" anchor="t" anchorCtr="0">
            <a:noAutofit/>
          </a:bodyPr>
          <a:lstStyle/>
          <a:p>
            <a:pPr lvl="0">
              <a:spcBef>
                <a:spcPts val="0"/>
              </a:spcBef>
              <a:buNone/>
            </a:pPr>
            <a:r>
              <a:rPr lang="en"/>
              <a:t>Project-No :-29</a:t>
            </a:r>
          </a:p>
          <a:p>
            <a:pPr lvl="0">
              <a:spcBef>
                <a:spcPts val="0"/>
              </a:spcBef>
              <a:buNone/>
            </a:pPr>
            <a:r>
              <a:rPr lang="en"/>
              <a:t>Professor: Avinash Sharma</a:t>
            </a:r>
          </a:p>
          <a:p>
            <a:pPr lvl="0">
              <a:spcBef>
                <a:spcPts val="0"/>
              </a:spcBef>
              <a:buNone/>
            </a:pPr>
            <a:r>
              <a:rPr lang="en"/>
              <a:t>TA: Navyasri 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Image Classification (continued)</a:t>
            </a:r>
          </a:p>
        </p:txBody>
      </p:sp>
      <p:sp>
        <p:nvSpPr>
          <p:cNvPr id="114" name="Shape 114"/>
          <p:cNvSpPr txBox="1">
            <a:spLocks noGrp="1"/>
          </p:cNvSpPr>
          <p:nvPr>
            <p:ph type="body" idx="1"/>
          </p:nvPr>
        </p:nvSpPr>
        <p:spPr>
          <a:xfrm>
            <a:off x="311700" y="1152475"/>
            <a:ext cx="8689500" cy="1765500"/>
          </a:xfrm>
          <a:prstGeom prst="rect">
            <a:avLst/>
          </a:prstGeom>
        </p:spPr>
        <p:txBody>
          <a:bodyPr wrap="square" lIns="91425" tIns="91425" rIns="91425" bIns="91425" anchor="t" anchorCtr="0">
            <a:noAutofit/>
          </a:bodyPr>
          <a:lstStyle/>
          <a:p>
            <a:pPr marL="457200" lvl="0" indent="-342900" rtl="0">
              <a:spcBef>
                <a:spcPts val="0"/>
              </a:spcBef>
            </a:pPr>
            <a:r>
              <a:rPr lang="en"/>
              <a:t>Otherwise, if the value of R2 is greater than K2*N, where K2 is threshold in (0,1), we classify the image as outdoor with geometric elements.</a:t>
            </a:r>
          </a:p>
          <a:p>
            <a:pPr marL="457200" lvl="0" indent="-342900" rtl="0">
              <a:spcBef>
                <a:spcPts val="0"/>
              </a:spcBef>
            </a:pPr>
            <a:r>
              <a:rPr lang="en"/>
              <a:t>Else it is classified as indoor.</a:t>
            </a:r>
          </a:p>
          <a:p>
            <a:pPr lvl="0" rtl="0">
              <a:spcBef>
                <a:spcPts val="0"/>
              </a:spcBef>
              <a:buNone/>
            </a:pPr>
            <a:r>
              <a:rPr lang="en"/>
              <a:t>The values of K1 and K2 are obtained by experimenting on a specific set of images.</a:t>
            </a:r>
          </a:p>
        </p:txBody>
      </p:sp>
      <p:pic>
        <p:nvPicPr>
          <p:cNvPr id="115" name="Shape 115"/>
          <p:cNvPicPr preferRelativeResize="0"/>
          <p:nvPr/>
        </p:nvPicPr>
        <p:blipFill>
          <a:blip r:embed="rId3">
            <a:alphaModFix/>
          </a:blip>
          <a:stretch>
            <a:fillRect/>
          </a:stretch>
        </p:blipFill>
        <p:spPr>
          <a:xfrm>
            <a:off x="2100250" y="2917975"/>
            <a:ext cx="4943475" cy="194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Results:</a:t>
            </a:r>
          </a:p>
        </p:txBody>
      </p:sp>
      <p:sp>
        <p:nvSpPr>
          <p:cNvPr id="121" name="Shape 121"/>
          <p:cNvSpPr txBox="1">
            <a:spLocks noGrp="1"/>
          </p:cNvSpPr>
          <p:nvPr>
            <p:ph type="body" idx="1"/>
          </p:nvPr>
        </p:nvSpPr>
        <p:spPr>
          <a:xfrm>
            <a:off x="311700" y="1152475"/>
            <a:ext cx="4312500" cy="1345200"/>
          </a:xfrm>
          <a:prstGeom prst="rect">
            <a:avLst/>
          </a:prstGeom>
        </p:spPr>
        <p:txBody>
          <a:bodyPr wrap="square" lIns="91425" tIns="91425" rIns="91425" bIns="91425" anchor="t" anchorCtr="0">
            <a:noAutofit/>
          </a:bodyPr>
          <a:lstStyle/>
          <a:p>
            <a:pPr lvl="0">
              <a:spcBef>
                <a:spcPts val="0"/>
              </a:spcBef>
              <a:buNone/>
            </a:pPr>
            <a:r>
              <a:rPr lang="en"/>
              <a:t>Classified as an outdoor image</a:t>
            </a:r>
          </a:p>
          <a:p>
            <a:pPr lvl="0">
              <a:spcBef>
                <a:spcPts val="0"/>
              </a:spcBef>
              <a:buNone/>
            </a:pPr>
            <a:r>
              <a:rPr lang="en"/>
              <a:t>Without geometric elements.</a:t>
            </a:r>
          </a:p>
        </p:txBody>
      </p:sp>
      <p:pic>
        <p:nvPicPr>
          <p:cNvPr id="122" name="Shape 122" descr="fin_im21.jpg"/>
          <p:cNvPicPr preferRelativeResize="0"/>
          <p:nvPr/>
        </p:nvPicPr>
        <p:blipFill>
          <a:blip r:embed="rId3">
            <a:alphaModFix/>
          </a:blip>
          <a:stretch>
            <a:fillRect/>
          </a:stretch>
        </p:blipFill>
        <p:spPr>
          <a:xfrm>
            <a:off x="4294175" y="0"/>
            <a:ext cx="4849825" cy="3128150"/>
          </a:xfrm>
          <a:prstGeom prst="rect">
            <a:avLst/>
          </a:prstGeom>
          <a:noFill/>
          <a:ln>
            <a:noFill/>
          </a:ln>
        </p:spPr>
      </p:pic>
      <p:sp>
        <p:nvSpPr>
          <p:cNvPr id="123" name="Shape 123"/>
          <p:cNvSpPr txBox="1">
            <a:spLocks noGrp="1"/>
          </p:cNvSpPr>
          <p:nvPr>
            <p:ph type="body" idx="1"/>
          </p:nvPr>
        </p:nvSpPr>
        <p:spPr>
          <a:xfrm>
            <a:off x="311700" y="2497675"/>
            <a:ext cx="4238400" cy="2071200"/>
          </a:xfrm>
          <a:prstGeom prst="rect">
            <a:avLst/>
          </a:prstGeom>
        </p:spPr>
        <p:txBody>
          <a:bodyPr wrap="square" lIns="91425" tIns="91425" rIns="91425" bIns="91425" anchor="t" anchorCtr="0">
            <a:noAutofit/>
          </a:bodyPr>
          <a:lstStyle/>
          <a:p>
            <a:pPr lvl="0">
              <a:spcBef>
                <a:spcPts val="0"/>
              </a:spcBef>
              <a:buNone/>
            </a:pPr>
            <a:endParaRPr/>
          </a:p>
          <a:p>
            <a:pPr lvl="0" rtl="0">
              <a:spcBef>
                <a:spcPts val="0"/>
              </a:spcBef>
              <a:buNone/>
            </a:pPr>
            <a:r>
              <a:rPr lang="en"/>
              <a:t>Classified as an outdoor image</a:t>
            </a:r>
          </a:p>
          <a:p>
            <a:pPr lvl="0" rtl="0">
              <a:spcBef>
                <a:spcPts val="0"/>
              </a:spcBef>
              <a:buNone/>
            </a:pPr>
            <a:r>
              <a:rPr lang="en"/>
              <a:t>With geometric elements.</a:t>
            </a:r>
          </a:p>
        </p:txBody>
      </p:sp>
      <p:pic>
        <p:nvPicPr>
          <p:cNvPr id="124" name="Shape 124" descr="fin_im23.jpg"/>
          <p:cNvPicPr preferRelativeResize="0"/>
          <p:nvPr/>
        </p:nvPicPr>
        <p:blipFill>
          <a:blip r:embed="rId4">
            <a:alphaModFix/>
          </a:blip>
          <a:stretch>
            <a:fillRect/>
          </a:stretch>
        </p:blipFill>
        <p:spPr>
          <a:xfrm>
            <a:off x="4342600" y="2126650"/>
            <a:ext cx="4752975" cy="301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311700" y="1152475"/>
            <a:ext cx="4300200" cy="1011300"/>
          </a:xfrm>
          <a:prstGeom prst="rect">
            <a:avLst/>
          </a:prstGeom>
        </p:spPr>
        <p:txBody>
          <a:bodyPr wrap="square" lIns="91425" tIns="91425" rIns="91425" bIns="91425" anchor="t" anchorCtr="0">
            <a:noAutofit/>
          </a:bodyPr>
          <a:lstStyle/>
          <a:p>
            <a:pPr lvl="0">
              <a:spcBef>
                <a:spcPts val="0"/>
              </a:spcBef>
              <a:buNone/>
            </a:pPr>
            <a:r>
              <a:rPr lang="en"/>
              <a:t>Classified as an outdoor image</a:t>
            </a:r>
          </a:p>
          <a:p>
            <a:pPr lvl="0">
              <a:spcBef>
                <a:spcPts val="0"/>
              </a:spcBef>
              <a:buNone/>
            </a:pPr>
            <a:r>
              <a:rPr lang="en"/>
              <a:t>Without geometric elements.</a:t>
            </a:r>
          </a:p>
        </p:txBody>
      </p:sp>
      <p:pic>
        <p:nvPicPr>
          <p:cNvPr id="130" name="Shape 130" descr="fin_im25.jpg"/>
          <p:cNvPicPr preferRelativeResize="0"/>
          <p:nvPr/>
        </p:nvPicPr>
        <p:blipFill>
          <a:blip r:embed="rId3">
            <a:alphaModFix/>
          </a:blip>
          <a:stretch>
            <a:fillRect/>
          </a:stretch>
        </p:blipFill>
        <p:spPr>
          <a:xfrm>
            <a:off x="4133850" y="0"/>
            <a:ext cx="5010150" cy="3416400"/>
          </a:xfrm>
          <a:prstGeom prst="rect">
            <a:avLst/>
          </a:prstGeom>
          <a:noFill/>
          <a:ln>
            <a:noFill/>
          </a:ln>
        </p:spPr>
      </p:pic>
      <p:sp>
        <p:nvSpPr>
          <p:cNvPr id="131" name="Shape 131"/>
          <p:cNvSpPr txBox="1">
            <a:spLocks noGrp="1"/>
          </p:cNvSpPr>
          <p:nvPr>
            <p:ph type="body" idx="1"/>
          </p:nvPr>
        </p:nvSpPr>
        <p:spPr>
          <a:xfrm>
            <a:off x="311700" y="2275000"/>
            <a:ext cx="4250700" cy="2293800"/>
          </a:xfrm>
          <a:prstGeom prst="rect">
            <a:avLst/>
          </a:prstGeom>
        </p:spPr>
        <p:txBody>
          <a:bodyPr wrap="square" lIns="91425" tIns="91425" rIns="91425" bIns="91425" anchor="t" anchorCtr="0">
            <a:noAutofit/>
          </a:bodyPr>
          <a:lstStyle/>
          <a:p>
            <a:pPr lvl="0">
              <a:spcBef>
                <a:spcPts val="0"/>
              </a:spcBef>
              <a:buNone/>
            </a:pPr>
            <a:endParaRPr/>
          </a:p>
          <a:p>
            <a:pPr lvl="0" rtl="0">
              <a:spcBef>
                <a:spcPts val="0"/>
              </a:spcBef>
              <a:buNone/>
            </a:pPr>
            <a:endParaRPr/>
          </a:p>
          <a:p>
            <a:pPr lvl="0" rtl="0">
              <a:spcBef>
                <a:spcPts val="0"/>
              </a:spcBef>
              <a:buNone/>
            </a:pPr>
            <a:r>
              <a:rPr lang="en"/>
              <a:t>Classified as an indoor image</a:t>
            </a:r>
          </a:p>
        </p:txBody>
      </p:sp>
      <p:pic>
        <p:nvPicPr>
          <p:cNvPr id="132" name="Shape 132" descr="fin_im22.jpg"/>
          <p:cNvPicPr preferRelativeResize="0"/>
          <p:nvPr/>
        </p:nvPicPr>
        <p:blipFill>
          <a:blip r:embed="rId4">
            <a:alphaModFix/>
          </a:blip>
          <a:stretch>
            <a:fillRect/>
          </a:stretch>
        </p:blipFill>
        <p:spPr>
          <a:xfrm>
            <a:off x="4488825" y="2163766"/>
            <a:ext cx="4300200" cy="29833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Geometric Depth Map</a:t>
            </a:r>
          </a:p>
        </p:txBody>
      </p:sp>
      <p:sp>
        <p:nvSpPr>
          <p:cNvPr id="138" name="Shape 13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spcAft>
                <a:spcPts val="0"/>
              </a:spcAft>
              <a:buNone/>
            </a:pPr>
            <a:r>
              <a:rPr lang="en" b="1">
                <a:solidFill>
                  <a:schemeClr val="dk1"/>
                </a:solidFill>
              </a:rPr>
              <a:t>Vanishing point detection:</a:t>
            </a:r>
          </a:p>
          <a:p>
            <a:pPr marL="914400" lvl="0" indent="-342900" rtl="0">
              <a:spcBef>
                <a:spcPts val="0"/>
              </a:spcBef>
              <a:spcAft>
                <a:spcPts val="0"/>
              </a:spcAft>
              <a:buAutoNum type="arabicPeriod"/>
            </a:pPr>
            <a:r>
              <a:rPr lang="en"/>
              <a:t>Edge detection using a 3x3 Sobel masks. The resulting images, I</a:t>
            </a:r>
            <a:r>
              <a:rPr lang="en" baseline="-25000"/>
              <a:t>Sx</a:t>
            </a:r>
            <a:r>
              <a:rPr lang="en"/>
              <a:t> and I</a:t>
            </a:r>
            <a:r>
              <a:rPr lang="en" baseline="-25000"/>
              <a:t>Sy</a:t>
            </a:r>
            <a:r>
              <a:rPr lang="en"/>
              <a:t> , are then normalized and converted into a binary image I E, eliminating redundant information.</a:t>
            </a:r>
          </a:p>
          <a:p>
            <a:pPr marL="914400" lvl="0" indent="-342900" rtl="0">
              <a:spcBef>
                <a:spcPts val="0"/>
              </a:spcBef>
              <a:spcAft>
                <a:spcPts val="0"/>
              </a:spcAft>
              <a:buAutoNum type="arabicPeriod"/>
            </a:pPr>
            <a:r>
              <a:rPr lang="en"/>
              <a:t>Noise reduction of I</a:t>
            </a:r>
            <a:r>
              <a:rPr lang="en" baseline="-25000"/>
              <a:t>Sx</a:t>
            </a:r>
            <a:r>
              <a:rPr lang="en"/>
              <a:t> and I</a:t>
            </a:r>
            <a:r>
              <a:rPr lang="en" baseline="-25000"/>
              <a:t>Sy</a:t>
            </a:r>
            <a:r>
              <a:rPr lang="en"/>
              <a:t> using a standard low-pass filter 5x5.</a:t>
            </a:r>
          </a:p>
          <a:p>
            <a:pPr marL="914400" lvl="0" indent="-342900" rtl="0">
              <a:spcBef>
                <a:spcPts val="0"/>
              </a:spcBef>
              <a:spcAft>
                <a:spcPts val="0"/>
              </a:spcAft>
              <a:buAutoNum type="arabicPeriod"/>
            </a:pPr>
            <a:r>
              <a:rPr lang="en"/>
              <a:t>Detection of line through hough lines by keeping voting threshold.</a:t>
            </a:r>
          </a:p>
          <a:p>
            <a:pPr marL="914400" lvl="0" indent="-342900" rtl="0">
              <a:spcBef>
                <a:spcPts val="0"/>
              </a:spcBef>
              <a:spcAft>
                <a:spcPts val="0"/>
              </a:spcAft>
              <a:buAutoNum type="arabicPeriod"/>
            </a:pPr>
            <a:r>
              <a:rPr lang="en"/>
              <a:t>Compute of intersection between each pair of straight lines.</a:t>
            </a:r>
          </a:p>
          <a:p>
            <a:pPr marL="914400" lvl="0" indent="-342900" rtl="0">
              <a:spcBef>
                <a:spcPts val="0"/>
              </a:spcBef>
              <a:spcAft>
                <a:spcPts val="0"/>
              </a:spcAft>
              <a:buAutoNum type="arabicPeriod"/>
            </a:pPr>
            <a:r>
              <a:rPr lang="en"/>
              <a:t>The Vanishing Point is chosen as the intersection point with the greatest number of intersections around it, while the vanishing lines detected are the main straight lines passing close to Vanishing Point.</a:t>
            </a:r>
          </a:p>
          <a:p>
            <a:pPr lvl="0" rtl="0">
              <a:spcBef>
                <a:spcPts val="0"/>
              </a:spcBef>
              <a:spcAft>
                <a:spcPts val="0"/>
              </a:spcAft>
              <a:buNone/>
            </a:pPr>
            <a:endParaRPr sz="14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0" y="259650"/>
            <a:ext cx="3418500" cy="2060800"/>
          </a:xfrm>
          <a:prstGeom prst="rect">
            <a:avLst/>
          </a:prstGeom>
          <a:noFill/>
          <a:ln>
            <a:noFill/>
          </a:ln>
        </p:spPr>
      </p:pic>
      <p:pic>
        <p:nvPicPr>
          <p:cNvPr id="144" name="Shape 144"/>
          <p:cNvPicPr preferRelativeResize="0"/>
          <p:nvPr/>
        </p:nvPicPr>
        <p:blipFill>
          <a:blip r:embed="rId4">
            <a:alphaModFix/>
          </a:blip>
          <a:stretch>
            <a:fillRect/>
          </a:stretch>
        </p:blipFill>
        <p:spPr>
          <a:xfrm>
            <a:off x="2922150" y="259642"/>
            <a:ext cx="3299708" cy="1979825"/>
          </a:xfrm>
          <a:prstGeom prst="rect">
            <a:avLst/>
          </a:prstGeom>
          <a:noFill/>
          <a:ln>
            <a:noFill/>
          </a:ln>
        </p:spPr>
      </p:pic>
      <p:pic>
        <p:nvPicPr>
          <p:cNvPr id="145" name="Shape 145"/>
          <p:cNvPicPr preferRelativeResize="0"/>
          <p:nvPr/>
        </p:nvPicPr>
        <p:blipFill>
          <a:blip r:embed="rId5">
            <a:alphaModFix/>
          </a:blip>
          <a:stretch>
            <a:fillRect/>
          </a:stretch>
        </p:blipFill>
        <p:spPr>
          <a:xfrm>
            <a:off x="5941400" y="259650"/>
            <a:ext cx="3202600" cy="1900050"/>
          </a:xfrm>
          <a:prstGeom prst="rect">
            <a:avLst/>
          </a:prstGeom>
          <a:noFill/>
          <a:ln>
            <a:noFill/>
          </a:ln>
        </p:spPr>
      </p:pic>
      <p:pic>
        <p:nvPicPr>
          <p:cNvPr id="146" name="Shape 146"/>
          <p:cNvPicPr preferRelativeResize="0"/>
          <p:nvPr/>
        </p:nvPicPr>
        <p:blipFill>
          <a:blip r:embed="rId6">
            <a:alphaModFix/>
          </a:blip>
          <a:stretch>
            <a:fillRect/>
          </a:stretch>
        </p:blipFill>
        <p:spPr>
          <a:xfrm>
            <a:off x="6221850" y="2762150"/>
            <a:ext cx="2803350" cy="1781175"/>
          </a:xfrm>
          <a:prstGeom prst="rect">
            <a:avLst/>
          </a:prstGeom>
          <a:noFill/>
          <a:ln>
            <a:noFill/>
          </a:ln>
        </p:spPr>
      </p:pic>
      <p:pic>
        <p:nvPicPr>
          <p:cNvPr id="147" name="Shape 147"/>
          <p:cNvPicPr preferRelativeResize="0"/>
          <p:nvPr/>
        </p:nvPicPr>
        <p:blipFill>
          <a:blip r:embed="rId7">
            <a:alphaModFix/>
          </a:blip>
          <a:stretch>
            <a:fillRect/>
          </a:stretch>
        </p:blipFill>
        <p:spPr>
          <a:xfrm>
            <a:off x="0" y="2762149"/>
            <a:ext cx="3202600" cy="1978076"/>
          </a:xfrm>
          <a:prstGeom prst="rect">
            <a:avLst/>
          </a:prstGeom>
          <a:noFill/>
          <a:ln>
            <a:noFill/>
          </a:ln>
        </p:spPr>
      </p:pic>
      <p:pic>
        <p:nvPicPr>
          <p:cNvPr id="148" name="Shape 148"/>
          <p:cNvPicPr preferRelativeResize="0"/>
          <p:nvPr/>
        </p:nvPicPr>
        <p:blipFill>
          <a:blip r:embed="rId8">
            <a:alphaModFix/>
          </a:blip>
          <a:stretch>
            <a:fillRect/>
          </a:stretch>
        </p:blipFill>
        <p:spPr>
          <a:xfrm>
            <a:off x="3004500" y="2712250"/>
            <a:ext cx="3166787" cy="190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61111"/>
              <a:buFont typeface="Arial"/>
              <a:buNone/>
            </a:pPr>
            <a:r>
              <a:rPr lang="en" sz="1800" b="1"/>
              <a:t>Gradient Plane generation  and  Depth gradient Assignment:</a:t>
            </a:r>
          </a:p>
        </p:txBody>
      </p:sp>
      <p:pic>
        <p:nvPicPr>
          <p:cNvPr id="154" name="Shape 154"/>
          <p:cNvPicPr preferRelativeResize="0"/>
          <p:nvPr/>
        </p:nvPicPr>
        <p:blipFill>
          <a:blip r:embed="rId3">
            <a:alphaModFix/>
          </a:blip>
          <a:stretch>
            <a:fillRect/>
          </a:stretch>
        </p:blipFill>
        <p:spPr>
          <a:xfrm>
            <a:off x="1075675" y="1174600"/>
            <a:ext cx="6775576" cy="2979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Results:</a:t>
            </a:r>
          </a:p>
        </p:txBody>
      </p:sp>
      <p:pic>
        <p:nvPicPr>
          <p:cNvPr id="160" name="Shape 160"/>
          <p:cNvPicPr preferRelativeResize="0"/>
          <p:nvPr/>
        </p:nvPicPr>
        <p:blipFill>
          <a:blip r:embed="rId3">
            <a:alphaModFix/>
          </a:blip>
          <a:stretch>
            <a:fillRect/>
          </a:stretch>
        </p:blipFill>
        <p:spPr>
          <a:xfrm>
            <a:off x="0" y="1143000"/>
            <a:ext cx="4970400" cy="4000500"/>
          </a:xfrm>
          <a:prstGeom prst="rect">
            <a:avLst/>
          </a:prstGeom>
          <a:noFill/>
          <a:ln>
            <a:noFill/>
          </a:ln>
        </p:spPr>
      </p:pic>
      <p:pic>
        <p:nvPicPr>
          <p:cNvPr id="161" name="Shape 161"/>
          <p:cNvPicPr preferRelativeResize="0"/>
          <p:nvPr/>
        </p:nvPicPr>
        <p:blipFill>
          <a:blip r:embed="rId4">
            <a:alphaModFix/>
          </a:blip>
          <a:stretch>
            <a:fillRect/>
          </a:stretch>
        </p:blipFill>
        <p:spPr>
          <a:xfrm>
            <a:off x="4587100" y="0"/>
            <a:ext cx="4556900" cy="406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Shape 166"/>
          <p:cNvPicPr preferRelativeResize="0"/>
          <p:nvPr/>
        </p:nvPicPr>
        <p:blipFill>
          <a:blip r:embed="rId3">
            <a:alphaModFix/>
          </a:blip>
          <a:stretch>
            <a:fillRect/>
          </a:stretch>
        </p:blipFill>
        <p:spPr>
          <a:xfrm>
            <a:off x="0" y="0"/>
            <a:ext cx="4537650" cy="3933825"/>
          </a:xfrm>
          <a:prstGeom prst="rect">
            <a:avLst/>
          </a:prstGeom>
          <a:noFill/>
          <a:ln>
            <a:noFill/>
          </a:ln>
        </p:spPr>
      </p:pic>
      <p:pic>
        <p:nvPicPr>
          <p:cNvPr id="167" name="Shape 167"/>
          <p:cNvPicPr preferRelativeResize="0"/>
          <p:nvPr/>
        </p:nvPicPr>
        <p:blipFill>
          <a:blip r:embed="rId4">
            <a:alphaModFix/>
          </a:blip>
          <a:stretch>
            <a:fillRect/>
          </a:stretch>
        </p:blipFill>
        <p:spPr>
          <a:xfrm>
            <a:off x="4203825" y="1143000"/>
            <a:ext cx="4940174" cy="400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Fusion of Geometric and Qualitative Depth Maps:</a:t>
            </a:r>
          </a:p>
        </p:txBody>
      </p:sp>
      <p:sp>
        <p:nvSpPr>
          <p:cNvPr id="173" name="Shape 173"/>
          <p:cNvSpPr txBox="1">
            <a:spLocks noGrp="1"/>
          </p:cNvSpPr>
          <p:nvPr>
            <p:ph type="body" idx="1"/>
          </p:nvPr>
        </p:nvSpPr>
        <p:spPr>
          <a:xfrm>
            <a:off x="311700" y="1152475"/>
            <a:ext cx="8520600" cy="3701400"/>
          </a:xfrm>
          <a:prstGeom prst="rect">
            <a:avLst/>
          </a:prstGeom>
        </p:spPr>
        <p:txBody>
          <a:bodyPr wrap="square" lIns="91425" tIns="91425" rIns="91425" bIns="91425" anchor="t" anchorCtr="0">
            <a:noAutofit/>
          </a:bodyPr>
          <a:lstStyle/>
          <a:p>
            <a:pPr lvl="0" rtl="0">
              <a:spcBef>
                <a:spcPts val="0"/>
              </a:spcBef>
              <a:spcAft>
                <a:spcPts val="0"/>
              </a:spcAft>
              <a:buClr>
                <a:schemeClr val="dk1"/>
              </a:buClr>
              <a:buSzPct val="68750"/>
              <a:buFont typeface="Arial"/>
              <a:buNone/>
            </a:pPr>
            <a:r>
              <a:rPr lang="en" sz="1600"/>
              <a:t>The Fusion depends on the image classification:</a:t>
            </a:r>
          </a:p>
          <a:p>
            <a:pPr lvl="0" rtl="0">
              <a:spcBef>
                <a:spcPts val="0"/>
              </a:spcBef>
              <a:spcAft>
                <a:spcPts val="0"/>
              </a:spcAft>
              <a:buClr>
                <a:schemeClr val="dk1"/>
              </a:buClr>
              <a:buSzPct val="68750"/>
              <a:buFont typeface="Arial"/>
              <a:buNone/>
            </a:pPr>
            <a:endParaRPr sz="1600"/>
          </a:p>
          <a:p>
            <a:pPr marL="457200" lvl="0" indent="-330200" rtl="0">
              <a:spcBef>
                <a:spcPts val="0"/>
              </a:spcBef>
              <a:spcAft>
                <a:spcPts val="0"/>
              </a:spcAft>
              <a:buSzPct val="100000"/>
              <a:buAutoNum type="arabicPeriod"/>
            </a:pPr>
            <a:r>
              <a:rPr lang="en" sz="1600"/>
              <a:t>If the image belongs to the indoor category then M(x,y) coincides with M1(x,y):</a:t>
            </a:r>
          </a:p>
          <a:p>
            <a:pPr marL="914400" lvl="1" indent="-330200" rtl="0">
              <a:spcBef>
                <a:spcPts val="0"/>
              </a:spcBef>
              <a:spcAft>
                <a:spcPts val="0"/>
              </a:spcAft>
              <a:buSzPct val="100000"/>
              <a:buAutoNum type="alphaLcPeriod"/>
            </a:pPr>
            <a:r>
              <a:rPr lang="en" sz="1600"/>
              <a:t> M(x,y) = M1(x,y) ∀(x,y) : 0&lt;=x&lt;=W-1 0&lt;=y&lt;=H-1.</a:t>
            </a:r>
          </a:p>
          <a:p>
            <a:pPr marL="457200" lvl="0" indent="-330200" rtl="0">
              <a:spcBef>
                <a:spcPts val="0"/>
              </a:spcBef>
              <a:spcAft>
                <a:spcPts val="0"/>
              </a:spcAft>
              <a:buSzPct val="100000"/>
              <a:buAutoNum type="arabicPeriod"/>
            </a:pPr>
            <a:r>
              <a:rPr lang="en" sz="1600"/>
              <a:t>If the image is classified as Outdoor with absence of meaningful geometric components (landscape) then the image M(x,y) is obtained as follows:</a:t>
            </a:r>
          </a:p>
          <a:p>
            <a:pPr marL="914400" lvl="1" indent="-330200" rtl="0">
              <a:spcBef>
                <a:spcPts val="0"/>
              </a:spcBef>
              <a:spcAft>
                <a:spcPts val="0"/>
              </a:spcAft>
              <a:buSzPct val="100000"/>
              <a:buAutoNum type="alphaLcPeriod"/>
            </a:pPr>
            <a:r>
              <a:rPr lang="en" sz="1600"/>
              <a:t>M(x,y) = M1(x,y)∀(x,y)∈Land and ∀(x,y) ∈ Other</a:t>
            </a:r>
          </a:p>
          <a:p>
            <a:pPr marL="914400" lvl="1" indent="-330200" rtl="0">
              <a:spcBef>
                <a:spcPts val="0"/>
              </a:spcBef>
              <a:spcAft>
                <a:spcPts val="0"/>
              </a:spcAft>
              <a:buSzPct val="100000"/>
              <a:buAutoNum type="alphaLcPeriod"/>
            </a:pPr>
            <a:r>
              <a:rPr lang="en" sz="1600"/>
              <a:t>M(x,y) = M2(x,y) ∀(x,y)∉Land and ∀(x,y) ∉ Other</a:t>
            </a:r>
          </a:p>
          <a:p>
            <a:pPr marL="457200" lvl="0" indent="-330200" rtl="0">
              <a:spcBef>
                <a:spcPts val="0"/>
              </a:spcBef>
              <a:spcAft>
                <a:spcPts val="0"/>
              </a:spcAft>
              <a:buSzPct val="100000"/>
              <a:buAutoNum type="arabicPeriod"/>
            </a:pPr>
            <a:r>
              <a:rPr lang="en" sz="1600"/>
              <a:t>If the image is classified as Outdoor with geometric characteristics then the image M(x,y) is obtained as follows:</a:t>
            </a:r>
          </a:p>
          <a:p>
            <a:pPr marL="914400" lvl="1" indent="-330200" rtl="0">
              <a:spcBef>
                <a:spcPts val="0"/>
              </a:spcBef>
              <a:spcAft>
                <a:spcPts val="0"/>
              </a:spcAft>
              <a:buSzPct val="100000"/>
              <a:buAutoNum type="alphaLcPeriod"/>
            </a:pPr>
            <a:r>
              <a:rPr lang="en" sz="1600"/>
              <a:t>M(x,y) = M2(x,y) ∀(x,y) ∈Sky.</a:t>
            </a:r>
          </a:p>
          <a:p>
            <a:pPr marL="914400" lvl="1" indent="-330200" rtl="0">
              <a:spcBef>
                <a:spcPts val="0"/>
              </a:spcBef>
              <a:spcAft>
                <a:spcPts val="0"/>
              </a:spcAft>
              <a:buSzPct val="100000"/>
              <a:buAutoNum type="alphaLcPeriod"/>
            </a:pPr>
            <a:r>
              <a:rPr lang="en" sz="1600"/>
              <a:t>M(x,y) = M1(x,y) ∀(x,y) ∉Sky.</a:t>
            </a:r>
          </a:p>
          <a:p>
            <a:pPr marL="0" lvl="0" indent="0" rtl="0">
              <a:spcBef>
                <a:spcPts val="0"/>
              </a:spcBef>
              <a:spcAft>
                <a:spcPts val="0"/>
              </a:spcAft>
              <a:buNone/>
            </a:pPr>
            <a:r>
              <a:rPr lang="en" sz="1600"/>
              <a:t>Where M1(x,y) is Geometric DepthMap and M2(x,y) is Qualitative DepthMap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Final Results:</a:t>
            </a:r>
          </a:p>
        </p:txBody>
      </p:sp>
      <p:pic>
        <p:nvPicPr>
          <p:cNvPr id="179" name="Shape 179" descr="im1.jpg"/>
          <p:cNvPicPr preferRelativeResize="0"/>
          <p:nvPr/>
        </p:nvPicPr>
        <p:blipFill>
          <a:blip r:embed="rId3">
            <a:alphaModFix/>
          </a:blip>
          <a:stretch>
            <a:fillRect/>
          </a:stretch>
        </p:blipFill>
        <p:spPr>
          <a:xfrm>
            <a:off x="1870013" y="1090525"/>
            <a:ext cx="5403975" cy="405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sz="1800">
                <a:solidFill>
                  <a:schemeClr val="dk2"/>
                </a:solidFill>
              </a:rPr>
              <a:t>Team Members :</a:t>
            </a:r>
          </a:p>
        </p:txBody>
      </p:sp>
      <p:sp>
        <p:nvSpPr>
          <p:cNvPr id="61" name="Shape 61"/>
          <p:cNvSpPr txBox="1">
            <a:spLocks noGrp="1"/>
          </p:cNvSpPr>
          <p:nvPr>
            <p:ph type="body" idx="1"/>
          </p:nvPr>
        </p:nvSpPr>
        <p:spPr>
          <a:xfrm>
            <a:off x="311700" y="1130200"/>
            <a:ext cx="8520600" cy="3416400"/>
          </a:xfrm>
          <a:prstGeom prst="rect">
            <a:avLst/>
          </a:prstGeom>
        </p:spPr>
        <p:txBody>
          <a:bodyPr wrap="square" lIns="91425" tIns="91425" rIns="91425" bIns="91425" anchor="t" anchorCtr="0">
            <a:noAutofit/>
          </a:bodyPr>
          <a:lstStyle/>
          <a:p>
            <a:pPr lvl="0" rtl="0">
              <a:spcBef>
                <a:spcPts val="0"/>
              </a:spcBef>
              <a:buNone/>
            </a:pPr>
            <a:r>
              <a:rPr lang="en" dirty="0"/>
              <a:t>J.S.S Sravan Chandra   </a:t>
            </a:r>
            <a:r>
              <a:rPr lang="en" dirty="0" smtClean="0"/>
              <a:t>	   -   </a:t>
            </a:r>
            <a:r>
              <a:rPr lang="en" dirty="0"/>
              <a:t>201501025</a:t>
            </a:r>
          </a:p>
          <a:p>
            <a:pPr lvl="0" rtl="0">
              <a:spcBef>
                <a:spcPts val="0"/>
              </a:spcBef>
              <a:buNone/>
            </a:pPr>
            <a:r>
              <a:rPr lang="en" dirty="0"/>
              <a:t>Kamineni Vikas		   -  </a:t>
            </a:r>
            <a:r>
              <a:rPr lang="en" dirty="0" smtClean="0"/>
              <a:t> 201501092</a:t>
            </a:r>
            <a:endParaRPr lang="en" dirty="0"/>
          </a:p>
          <a:p>
            <a:pPr lvl="0">
              <a:spcBef>
                <a:spcPts val="0"/>
              </a:spcBef>
              <a:buNone/>
            </a:pPr>
            <a:r>
              <a:rPr lang="en" dirty="0"/>
              <a:t>Avinash Vadlamudi	   -   201501164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descr="im2.jpg"/>
          <p:cNvPicPr preferRelativeResize="0"/>
          <p:nvPr/>
        </p:nvPicPr>
        <p:blipFill>
          <a:blip r:embed="rId3">
            <a:alphaModFix/>
          </a:blip>
          <a:stretch>
            <a:fillRect/>
          </a:stretch>
        </p:blipFill>
        <p:spPr>
          <a:xfrm>
            <a:off x="1590850" y="671775"/>
            <a:ext cx="5962300" cy="447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Shape 189" descr="im3.jpg"/>
          <p:cNvPicPr preferRelativeResize="0"/>
          <p:nvPr/>
        </p:nvPicPr>
        <p:blipFill>
          <a:blip r:embed="rId3">
            <a:alphaModFix/>
          </a:blip>
          <a:stretch>
            <a:fillRect/>
          </a:stretch>
        </p:blipFill>
        <p:spPr>
          <a:xfrm>
            <a:off x="1406750" y="469850"/>
            <a:ext cx="6330475" cy="4673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Shape 194" descr="im6.jpg"/>
          <p:cNvPicPr preferRelativeResize="0"/>
          <p:nvPr/>
        </p:nvPicPr>
        <p:blipFill>
          <a:blip r:embed="rId3">
            <a:alphaModFix/>
          </a:blip>
          <a:stretch>
            <a:fillRect/>
          </a:stretch>
        </p:blipFill>
        <p:spPr>
          <a:xfrm>
            <a:off x="1470225" y="432750"/>
            <a:ext cx="6203550" cy="471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Shape 199" descr="im5.jpg"/>
          <p:cNvPicPr preferRelativeResize="0"/>
          <p:nvPr/>
        </p:nvPicPr>
        <p:blipFill>
          <a:blip r:embed="rId3">
            <a:alphaModFix/>
          </a:blip>
          <a:stretch>
            <a:fillRect/>
          </a:stretch>
        </p:blipFill>
        <p:spPr>
          <a:xfrm>
            <a:off x="1607800" y="469850"/>
            <a:ext cx="5928399" cy="467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Limitations:</a:t>
            </a:r>
          </a:p>
        </p:txBody>
      </p:sp>
      <p:sp>
        <p:nvSpPr>
          <p:cNvPr id="205" name="Shape 20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115000"/>
              </a:lnSpc>
              <a:spcBef>
                <a:spcPts val="0"/>
              </a:spcBef>
              <a:spcAft>
                <a:spcPts val="1000"/>
              </a:spcAft>
              <a:buAutoNum type="arabicParenR"/>
            </a:pPr>
            <a:r>
              <a:rPr lang="en"/>
              <a:t>We don’t have the training dataset so we cannot get the appropriate color values which can classify all the regions correctly for all types of images and Geometric Depth map heuristics.</a:t>
            </a:r>
          </a:p>
          <a:p>
            <a:pPr marL="457200" lvl="0" indent="-342900" rtl="0">
              <a:spcBef>
                <a:spcPts val="1000"/>
              </a:spcBef>
              <a:spcAft>
                <a:spcPts val="0"/>
              </a:spcAft>
              <a:buAutoNum type="arabicParenR"/>
            </a:pPr>
            <a:r>
              <a:rPr lang="en"/>
              <a:t>Similarly we cannot get the appropriate k1 and k2 values which could classify the image correctly for any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Description</a:t>
            </a:r>
          </a:p>
        </p:txBody>
      </p:sp>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pPr>
            <a:r>
              <a:rPr lang="en"/>
              <a:t>To estimate depth information from a single view of rgb image.</a:t>
            </a:r>
          </a:p>
          <a:p>
            <a:pPr marL="457200" lvl="0" indent="-342900" rtl="0">
              <a:lnSpc>
                <a:spcPct val="150000"/>
              </a:lnSpc>
              <a:spcBef>
                <a:spcPts val="0"/>
              </a:spcBef>
              <a:spcAft>
                <a:spcPts val="0"/>
              </a:spcAft>
            </a:pPr>
            <a:r>
              <a:rPr lang="en"/>
              <a:t>This method is based on the new view of image classification technique, which is able to classify the images into outdoor without geometric elements, outdoor with geometric elements or indoor.</a:t>
            </a:r>
          </a:p>
          <a:p>
            <a:pPr marL="457200" lvl="0" indent="-342900" rtl="0">
              <a:lnSpc>
                <a:spcPct val="200000"/>
              </a:lnSpc>
              <a:spcBef>
                <a:spcPts val="1000"/>
              </a:spcBef>
              <a:spcAft>
                <a:spcPts val="0"/>
              </a:spcAft>
            </a:pPr>
            <a:r>
              <a:rPr lang="en"/>
              <a:t>This method requires less computational effort.</a:t>
            </a:r>
          </a:p>
          <a:p>
            <a:pPr lvl="0" rtl="0">
              <a:spcBef>
                <a:spcPts val="0"/>
              </a:spcBef>
              <a:spcAft>
                <a:spcPts val="0"/>
              </a:spcAft>
              <a:buNone/>
            </a:pP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Procedure:</a:t>
            </a:r>
          </a:p>
        </p:txBody>
      </p:sp>
      <p:sp>
        <p:nvSpPr>
          <p:cNvPr id="73" name="Shape 7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buAutoNum type="arabicParenR"/>
            </a:pPr>
            <a:r>
              <a:rPr lang="en"/>
              <a:t>Color Based Segmentation </a:t>
            </a:r>
          </a:p>
          <a:p>
            <a:pPr marL="457200" lvl="0" indent="-342900" rtl="0">
              <a:spcBef>
                <a:spcPts val="0"/>
              </a:spcBef>
              <a:buAutoNum type="arabicParenR"/>
            </a:pPr>
            <a:r>
              <a:rPr lang="en"/>
              <a:t>Region Detection</a:t>
            </a:r>
          </a:p>
          <a:p>
            <a:pPr marL="457200" lvl="0" indent="-342900" rtl="0">
              <a:spcBef>
                <a:spcPts val="0"/>
              </a:spcBef>
              <a:buAutoNum type="arabicParenR"/>
            </a:pPr>
            <a:r>
              <a:rPr lang="en"/>
              <a:t>Image Classification</a:t>
            </a:r>
          </a:p>
          <a:p>
            <a:pPr marL="457200" lvl="0" indent="-342900" rtl="0">
              <a:spcBef>
                <a:spcPts val="0"/>
              </a:spcBef>
              <a:buAutoNum type="arabicParenR"/>
            </a:pPr>
            <a:r>
              <a:rPr lang="en"/>
              <a:t>Geometric depth map Generation</a:t>
            </a:r>
          </a:p>
          <a:p>
            <a:pPr marL="457200" lvl="0" indent="-342900">
              <a:spcBef>
                <a:spcPts val="0"/>
              </a:spcBef>
              <a:buAutoNum type="arabicParenR"/>
            </a:pPr>
            <a:r>
              <a:rPr lang="en"/>
              <a:t>Depth Map Generation by Fusion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Color Based Segmentation</a:t>
            </a:r>
          </a:p>
        </p:txBody>
      </p:sp>
      <p:sp>
        <p:nvSpPr>
          <p:cNvPr id="79" name="Shape 79"/>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a:t>Here we used mean shift algorithm to segment the image based on color.</a:t>
            </a:r>
          </a:p>
          <a:p>
            <a:pPr lvl="0">
              <a:spcBef>
                <a:spcPts val="0"/>
              </a:spcBef>
              <a:buNone/>
            </a:pPr>
            <a:endParaRPr/>
          </a:p>
        </p:txBody>
      </p:sp>
      <p:pic>
        <p:nvPicPr>
          <p:cNvPr id="80" name="Shape 80" descr="fin_im1.jpg"/>
          <p:cNvPicPr preferRelativeResize="0"/>
          <p:nvPr/>
        </p:nvPicPr>
        <p:blipFill>
          <a:blip r:embed="rId3">
            <a:alphaModFix/>
          </a:blip>
          <a:stretch>
            <a:fillRect/>
          </a:stretch>
        </p:blipFill>
        <p:spPr>
          <a:xfrm>
            <a:off x="456425" y="1755550"/>
            <a:ext cx="4108149" cy="3314700"/>
          </a:xfrm>
          <a:prstGeom prst="rect">
            <a:avLst/>
          </a:prstGeom>
          <a:noFill/>
          <a:ln>
            <a:noFill/>
          </a:ln>
        </p:spPr>
      </p:pic>
      <p:pic>
        <p:nvPicPr>
          <p:cNvPr id="81" name="Shape 81" descr="fin_im2.jpg"/>
          <p:cNvPicPr preferRelativeResize="0"/>
          <p:nvPr/>
        </p:nvPicPr>
        <p:blipFill>
          <a:blip r:embed="rId4">
            <a:alphaModFix/>
          </a:blip>
          <a:stretch>
            <a:fillRect/>
          </a:stretch>
        </p:blipFill>
        <p:spPr>
          <a:xfrm>
            <a:off x="4733325" y="1755550"/>
            <a:ext cx="4108150" cy="322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Region Detection:</a:t>
            </a:r>
          </a:p>
        </p:txBody>
      </p:sp>
      <p:sp>
        <p:nvSpPr>
          <p:cNvPr id="87" name="Shape 87"/>
          <p:cNvSpPr txBox="1">
            <a:spLocks noGrp="1"/>
          </p:cNvSpPr>
          <p:nvPr>
            <p:ph type="body" idx="1"/>
          </p:nvPr>
        </p:nvSpPr>
        <p:spPr>
          <a:xfrm>
            <a:off x="311700" y="1152475"/>
            <a:ext cx="8520600" cy="3735000"/>
          </a:xfrm>
          <a:prstGeom prst="rect">
            <a:avLst/>
          </a:prstGeom>
        </p:spPr>
        <p:txBody>
          <a:bodyPr wrap="square" lIns="91425" tIns="91425" rIns="91425" bIns="91425" anchor="t" anchorCtr="0">
            <a:noAutofit/>
          </a:bodyPr>
          <a:lstStyle/>
          <a:p>
            <a:pPr lvl="0" rtl="0">
              <a:lnSpc>
                <a:spcPct val="130000"/>
              </a:lnSpc>
              <a:spcBef>
                <a:spcPts val="0"/>
              </a:spcBef>
              <a:spcAft>
                <a:spcPts val="0"/>
              </a:spcAft>
              <a:buClr>
                <a:schemeClr val="dk1"/>
              </a:buClr>
              <a:buSzPct val="78571"/>
              <a:buFont typeface="Arial"/>
              <a:buNone/>
            </a:pPr>
            <a:r>
              <a:rPr lang="en" sz="1600" dirty="0"/>
              <a:t>The semantic region detection can be based on color-based rules aimed to characterize specific regions such as: Sky, Far Mountain, Near Mountain, Land and Other.</a:t>
            </a:r>
          </a:p>
          <a:p>
            <a:pPr lvl="0" rtl="0">
              <a:lnSpc>
                <a:spcPct val="130000"/>
              </a:lnSpc>
              <a:spcBef>
                <a:spcPts val="0"/>
              </a:spcBef>
              <a:spcAft>
                <a:spcPts val="0"/>
              </a:spcAft>
              <a:buClr>
                <a:schemeClr val="dk1"/>
              </a:buClr>
              <a:buSzPct val="78571"/>
              <a:buFont typeface="Arial"/>
              <a:buNone/>
            </a:pPr>
            <a:r>
              <a:rPr lang="en" sz="1600" dirty="0"/>
              <a:t>For this we need to perform the following steps:</a:t>
            </a:r>
          </a:p>
          <a:p>
            <a:pPr marL="457200" lvl="0" indent="-317500" rtl="0">
              <a:lnSpc>
                <a:spcPct val="130000"/>
              </a:lnSpc>
              <a:spcBef>
                <a:spcPts val="0"/>
              </a:spcBef>
              <a:spcAft>
                <a:spcPts val="0"/>
              </a:spcAft>
              <a:buSzPct val="100000"/>
              <a:buAutoNum type="arabicParenR"/>
            </a:pPr>
            <a:r>
              <a:rPr lang="en" sz="1600" dirty="0"/>
              <a:t>Apply a 5X5 median filter to the segmented image</a:t>
            </a:r>
          </a:p>
          <a:p>
            <a:pPr marL="457200" lvl="0" indent="-317500" rtl="0">
              <a:lnSpc>
                <a:spcPct val="130000"/>
              </a:lnSpc>
              <a:spcBef>
                <a:spcPts val="0"/>
              </a:spcBef>
              <a:spcAft>
                <a:spcPts val="0"/>
              </a:spcAft>
              <a:buSzPct val="100000"/>
              <a:buAutoNum type="arabicParenR"/>
            </a:pPr>
            <a:r>
              <a:rPr lang="en" sz="1600" dirty="0"/>
              <a:t>Compute HSV image from segmented image</a:t>
            </a:r>
          </a:p>
          <a:p>
            <a:pPr marL="457200" lvl="0" indent="-317500" rtl="0">
              <a:lnSpc>
                <a:spcPct val="130000"/>
              </a:lnSpc>
              <a:spcBef>
                <a:spcPts val="0"/>
              </a:spcBef>
              <a:spcAft>
                <a:spcPts val="0"/>
              </a:spcAft>
              <a:buSzPct val="100000"/>
              <a:buAutoNum type="arabicParenR"/>
            </a:pPr>
            <a:r>
              <a:rPr lang="en" sz="1600" dirty="0"/>
              <a:t>The above specific regions are detected by following color-based rules. These rules are made by experimenting with specific set of images.(Actually, the paper has implemented these by training on a data set, which we don’t have access to)</a:t>
            </a:r>
          </a:p>
          <a:p>
            <a:pPr marL="457200" lvl="0" indent="-317500" rtl="0">
              <a:lnSpc>
                <a:spcPct val="130000"/>
              </a:lnSpc>
              <a:spcBef>
                <a:spcPts val="0"/>
              </a:spcBef>
              <a:spcAft>
                <a:spcPts val="0"/>
              </a:spcAft>
              <a:buSzPct val="100000"/>
              <a:buAutoNum type="arabicParenR"/>
            </a:pPr>
            <a:r>
              <a:rPr lang="en" sz="1600" dirty="0"/>
              <a:t>After this , each region is assigned a specific gray value based on following </a:t>
            </a:r>
            <a:r>
              <a:rPr lang="en" sz="1600" dirty="0" smtClean="0"/>
              <a:t>order:                       </a:t>
            </a:r>
            <a:r>
              <a:rPr lang="en" sz="1600" i="1" dirty="0" smtClean="0"/>
              <a:t>Gray(Other</a:t>
            </a:r>
            <a:r>
              <a:rPr lang="en" sz="1600" i="1" dirty="0"/>
              <a:t>) &gt; Gray(Land) &gt; Gray(Near Mountain) &gt; Gray(Far Mountain) &gt; Gray(Sky) </a:t>
            </a:r>
            <a:endParaRPr lang="en" sz="1600" i="1" dirty="0"/>
          </a:p>
          <a:p>
            <a:pPr marL="457200" lvl="0" indent="-317500" rtl="0">
              <a:lnSpc>
                <a:spcPct val="130000"/>
              </a:lnSpc>
              <a:spcBef>
                <a:spcPts val="0"/>
              </a:spcBef>
              <a:spcAft>
                <a:spcPts val="0"/>
              </a:spcAft>
              <a:buSzPct val="100000"/>
              <a:buAutoNum type="arabicParenR"/>
            </a:pPr>
            <a:r>
              <a:rPr lang="en" sz="1600" dirty="0" smtClean="0"/>
              <a:t>Apply </a:t>
            </a:r>
            <a:r>
              <a:rPr lang="en" sz="1600" dirty="0"/>
              <a:t>median filter again to remove the outliers in the above classified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Results:</a:t>
            </a:r>
          </a:p>
        </p:txBody>
      </p:sp>
      <p:sp>
        <p:nvSpPr>
          <p:cNvPr id="93" name="Shape 9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94" name="Shape 94" descr="fin_im21.jpg"/>
          <p:cNvPicPr preferRelativeResize="0"/>
          <p:nvPr/>
        </p:nvPicPr>
        <p:blipFill>
          <a:blip r:embed="rId3">
            <a:alphaModFix/>
          </a:blip>
          <a:stretch>
            <a:fillRect/>
          </a:stretch>
        </p:blipFill>
        <p:spPr>
          <a:xfrm>
            <a:off x="356250" y="1152475"/>
            <a:ext cx="4041325" cy="3416400"/>
          </a:xfrm>
          <a:prstGeom prst="rect">
            <a:avLst/>
          </a:prstGeom>
          <a:noFill/>
          <a:ln>
            <a:noFill/>
          </a:ln>
        </p:spPr>
      </p:pic>
      <p:pic>
        <p:nvPicPr>
          <p:cNvPr id="95" name="Shape 95" descr="fin_im22.jpg"/>
          <p:cNvPicPr preferRelativeResize="0"/>
          <p:nvPr/>
        </p:nvPicPr>
        <p:blipFill>
          <a:blip r:embed="rId4">
            <a:alphaModFix/>
          </a:blip>
          <a:stretch>
            <a:fillRect/>
          </a:stretch>
        </p:blipFill>
        <p:spPr>
          <a:xfrm>
            <a:off x="4790975" y="1193600"/>
            <a:ext cx="4041325" cy="33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a:p>
        </p:txBody>
      </p:sp>
      <p:pic>
        <p:nvPicPr>
          <p:cNvPr id="101" name="Shape 101" descr="fin_im23.jpg"/>
          <p:cNvPicPr preferRelativeResize="0"/>
          <p:nvPr/>
        </p:nvPicPr>
        <p:blipFill>
          <a:blip r:embed="rId3">
            <a:alphaModFix/>
          </a:blip>
          <a:stretch>
            <a:fillRect/>
          </a:stretch>
        </p:blipFill>
        <p:spPr>
          <a:xfrm>
            <a:off x="311700" y="1152475"/>
            <a:ext cx="4085875" cy="3416400"/>
          </a:xfrm>
          <a:prstGeom prst="rect">
            <a:avLst/>
          </a:prstGeom>
          <a:noFill/>
          <a:ln>
            <a:noFill/>
          </a:ln>
        </p:spPr>
      </p:pic>
      <p:pic>
        <p:nvPicPr>
          <p:cNvPr id="102" name="Shape 102" descr="fin_im24.jpg"/>
          <p:cNvPicPr preferRelativeResize="0"/>
          <p:nvPr/>
        </p:nvPicPr>
        <p:blipFill>
          <a:blip r:embed="rId4">
            <a:alphaModFix/>
          </a:blip>
          <a:stretch>
            <a:fillRect/>
          </a:stretch>
        </p:blipFill>
        <p:spPr>
          <a:xfrm>
            <a:off x="4653650" y="1152475"/>
            <a:ext cx="417865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301187"/>
            <a:ext cx="8520600" cy="572700"/>
          </a:xfrm>
          <a:prstGeom prst="rect">
            <a:avLst/>
          </a:prstGeom>
        </p:spPr>
        <p:txBody>
          <a:bodyPr wrap="square" lIns="91425" tIns="91425" rIns="91425" bIns="91425" anchor="t" anchorCtr="0">
            <a:noAutofit/>
          </a:bodyPr>
          <a:lstStyle/>
          <a:p>
            <a:pPr lvl="0">
              <a:spcBef>
                <a:spcPts val="0"/>
              </a:spcBef>
              <a:buNone/>
            </a:pPr>
            <a:r>
              <a:rPr lang="en" dirty="0"/>
              <a:t>Image Classification:</a:t>
            </a:r>
          </a:p>
        </p:txBody>
      </p:sp>
      <p:sp>
        <p:nvSpPr>
          <p:cNvPr id="108" name="Shape 108"/>
          <p:cNvSpPr txBox="1">
            <a:spLocks noGrp="1"/>
          </p:cNvSpPr>
          <p:nvPr>
            <p:ph type="body" idx="1"/>
          </p:nvPr>
        </p:nvSpPr>
        <p:spPr>
          <a:xfrm>
            <a:off x="311700" y="884161"/>
            <a:ext cx="8520600" cy="4125900"/>
          </a:xfrm>
          <a:prstGeom prst="rect">
            <a:avLst/>
          </a:prstGeom>
        </p:spPr>
        <p:txBody>
          <a:bodyPr wrap="square" lIns="91425" tIns="91425" rIns="91425" bIns="91425" anchor="t" anchorCtr="0">
            <a:noAutofit/>
          </a:bodyPr>
          <a:lstStyle/>
          <a:p>
            <a:pPr lvl="0">
              <a:spcBef>
                <a:spcPts val="0"/>
              </a:spcBef>
              <a:buNone/>
            </a:pPr>
            <a:r>
              <a:rPr lang="en" sz="1700" dirty="0"/>
              <a:t>We need to classify the image into outdoor without geometric elements, outdoor with geometric elements or indoor.</a:t>
            </a:r>
          </a:p>
          <a:p>
            <a:pPr marL="457200" lvl="0" indent="-342900" rtl="0">
              <a:spcBef>
                <a:spcPts val="0"/>
              </a:spcBef>
              <a:buChar char="●"/>
            </a:pPr>
            <a:r>
              <a:rPr lang="en" sz="1700" dirty="0"/>
              <a:t>We select some column regions from the above obtained qualitative depth map </a:t>
            </a:r>
          </a:p>
          <a:p>
            <a:pPr marL="457200" lvl="0" indent="-342900" rtl="0">
              <a:spcBef>
                <a:spcPts val="0"/>
              </a:spcBef>
              <a:buChar char="●"/>
            </a:pPr>
            <a:r>
              <a:rPr lang="en" sz="1700" dirty="0"/>
              <a:t>Find the number of region changes while we traverse the column from top to bottom</a:t>
            </a:r>
          </a:p>
          <a:p>
            <a:pPr marL="457200" lvl="0" indent="-342900" rtl="0">
              <a:spcBef>
                <a:spcPts val="0"/>
              </a:spcBef>
              <a:buChar char="●"/>
            </a:pPr>
            <a:r>
              <a:rPr lang="en" sz="1700" dirty="0"/>
              <a:t>If the top region is sky and if the number of region changes are less than a particular threshold, we increment the count of R by 1 or else if the sky is top region we increment the count of R2 by 1 </a:t>
            </a:r>
          </a:p>
          <a:p>
            <a:pPr marL="457200" lvl="0" indent="-342900" rtl="0">
              <a:spcBef>
                <a:spcPts val="0"/>
              </a:spcBef>
              <a:buChar char="●"/>
            </a:pPr>
            <a:r>
              <a:rPr lang="en" sz="1700" dirty="0"/>
              <a:t>If the R value is greater than K1*N, where N is the number of analyzed column regions and K1 is a threshold in (0,1), we classify the image as outdoor without geometric elements.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826</Words>
  <Application>Microsoft Office PowerPoint</Application>
  <PresentationFormat>On-screen Show (16:9)</PresentationFormat>
  <Paragraphs>75</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Depth Map Generation</vt:lpstr>
      <vt:lpstr>Team Members :</vt:lpstr>
      <vt:lpstr>Description</vt:lpstr>
      <vt:lpstr>Procedure:</vt:lpstr>
      <vt:lpstr>Color Based Segmentation</vt:lpstr>
      <vt:lpstr>Region Detection:</vt:lpstr>
      <vt:lpstr>Results:</vt:lpstr>
      <vt:lpstr>PowerPoint Presentation</vt:lpstr>
      <vt:lpstr>Image Classification:</vt:lpstr>
      <vt:lpstr>Image Classification (continued)</vt:lpstr>
      <vt:lpstr>Results:</vt:lpstr>
      <vt:lpstr>PowerPoint Presentation</vt:lpstr>
      <vt:lpstr>Geometric Depth Map</vt:lpstr>
      <vt:lpstr>PowerPoint Presentation</vt:lpstr>
      <vt:lpstr>Gradient Plane generation  and  Depth gradient Assignment:</vt:lpstr>
      <vt:lpstr>Results:</vt:lpstr>
      <vt:lpstr>PowerPoint Presentation</vt:lpstr>
      <vt:lpstr>Fusion of Geometric and Qualitative Depth Maps:</vt:lpstr>
      <vt:lpstr>Final Results:</vt:lpstr>
      <vt:lpstr>PowerPoint Presentation</vt:lpstr>
      <vt:lpstr>PowerPoint Presentation</vt:lpstr>
      <vt:lpstr>PowerPoint Presentation</vt:lpstr>
      <vt:lpstr>PowerPoint Presentation</vt:lpstr>
      <vt:lpstr>Limitations: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Map Generation</dc:title>
  <cp:lastModifiedBy>vadlamudi avinash</cp:lastModifiedBy>
  <cp:revision>2</cp:revision>
  <dcterms:modified xsi:type="dcterms:W3CDTF">2017-10-29T10:54:01Z</dcterms:modified>
</cp:coreProperties>
</file>