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87" r:id="rId7"/>
    <p:sldId id="289" r:id="rId8"/>
    <p:sldId id="290" r:id="rId9"/>
    <p:sldId id="288" r:id="rId10"/>
    <p:sldId id="261" r:id="rId11"/>
    <p:sldId id="291" r:id="rId12"/>
    <p:sldId id="298" r:id="rId13"/>
    <p:sldId id="295" r:id="rId14"/>
    <p:sldId id="296" r:id="rId15"/>
    <p:sldId id="300" r:id="rId16"/>
    <p:sldId id="301" r:id="rId17"/>
    <p:sldId id="303" r:id="rId18"/>
    <p:sldId id="302" r:id="rId19"/>
    <p:sldId id="297" r:id="rId20"/>
    <p:sldId id="276" r:id="rId21"/>
    <p:sldId id="275"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82746" autoAdjust="0"/>
  </p:normalViewPr>
  <p:slideViewPr>
    <p:cSldViewPr snapToGrid="0">
      <p:cViewPr varScale="1">
        <p:scale>
          <a:sx n="72" d="100"/>
          <a:sy n="72" d="100"/>
        </p:scale>
        <p:origin x="456" y="66"/>
      </p:cViewPr>
      <p:guideLst>
        <p:guide orient="horz" pos="2160"/>
        <p:guide pos="3840"/>
      </p:guideLst>
    </p:cSldViewPr>
  </p:slideViewPr>
  <p:outlineViewPr>
    <p:cViewPr>
      <p:scale>
        <a:sx n="33" d="100"/>
        <a:sy n="33" d="100"/>
      </p:scale>
      <p:origin x="0" y="-6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D4459-1FB5-4B8E-A722-026AD32B812E}" type="datetimeFigureOut">
              <a:rPr lang="en-US" smtClean="0"/>
              <a:pPr/>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9B2D0-8F6D-451A-8848-339FB2FA48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93805" y="1354668"/>
            <a:ext cx="8204391" cy="2346475"/>
          </a:xfrm>
        </p:spPr>
        <p:txBody>
          <a:bodyPr>
            <a:noAutofit/>
          </a:bodyPr>
          <a:lstStyle/>
          <a:p>
            <a:pPr algn="ctr">
              <a:lnSpc>
                <a:spcPct val="90000"/>
              </a:lnSpc>
            </a:pP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br>
              <a:rPr lang="en-US" sz="3200">
                <a:latin typeface="+mn-lt"/>
                <a:cs typeface="Times New Roman" panose="02020603050405020304" pitchFamily="18" charset="0"/>
              </a:rPr>
            </a:br>
            <a:r>
              <a:rPr lang="en-US" sz="3200">
                <a:latin typeface="+mn-lt"/>
                <a:cs typeface="Times New Roman" panose="02020603050405020304" pitchFamily="18" charset="0"/>
              </a:rPr>
              <a:t>Movie Booking Mobile Application</a:t>
            </a:r>
            <a:endParaRPr lang="en-US" sz="3200" dirty="0">
              <a:latin typeface="+mn-lt"/>
              <a:cs typeface="Times New Roman" panose="02020603050405020304" pitchFamily="18" charset="0"/>
            </a:endParaRPr>
          </a:p>
        </p:txBody>
      </p:sp>
      <p:sp>
        <p:nvSpPr>
          <p:cNvPr id="3" name="Subtitle 2"/>
          <p:cNvSpPr>
            <a:spLocks noGrp="1"/>
          </p:cNvSpPr>
          <p:nvPr>
            <p:ph type="subTitle" idx="1"/>
          </p:nvPr>
        </p:nvSpPr>
        <p:spPr>
          <a:xfrm>
            <a:off x="2497137" y="3940629"/>
            <a:ext cx="7197726" cy="1240970"/>
          </a:xfrm>
        </p:spPr>
        <p:txBody>
          <a:bodyPr>
            <a:normAutofit/>
          </a:bodyPr>
          <a:lstStyle/>
          <a:p>
            <a:pPr algn="ctr"/>
            <a:r>
              <a:rPr lang="en-US"/>
              <a:t>Mobile Computing Project-Phase 2</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7" name="Graphic 6" descr="Receipt Chec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5434" y="1218337"/>
            <a:ext cx="3445714" cy="3445714"/>
          </a:xfrm>
          <a:prstGeom prst="roundRect">
            <a:avLst>
              <a:gd name="adj" fmla="val 4380"/>
            </a:avLst>
          </a:prstGeom>
          <a:effectLst>
            <a:outerShdw blurRad="254000" algn="tl" rotWithShape="0">
              <a:srgbClr val="000000">
                <a:alpha val="43000"/>
              </a:srgbClr>
            </a:outerShdw>
          </a:effectLst>
        </p:spPr>
      </p:pic>
      <p:sp>
        <p:nvSpPr>
          <p:cNvPr id="4" name="Title 1"/>
          <p:cNvSpPr>
            <a:spLocks noGrp="1"/>
          </p:cNvSpPr>
          <p:nvPr/>
        </p:nvSpPr>
        <p:spPr>
          <a:xfrm>
            <a:off x="527040" y="2260730"/>
            <a:ext cx="3680885" cy="1371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Integration</a:t>
            </a:r>
          </a:p>
        </p:txBody>
      </p:sp>
      <p:sp>
        <p:nvSpPr>
          <p:cNvPr id="8" name="Content Placeholder 7">
            <a:extLst>
              <a:ext uri="{FF2B5EF4-FFF2-40B4-BE49-F238E27FC236}">
                <a16:creationId xmlns:a16="http://schemas.microsoft.com/office/drawing/2014/main" id="{EB8FB0F7-EF9C-4D7F-A557-2868675355C1}"/>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17A15B36-19BA-4954-AA9E-A08A7122141B}"/>
              </a:ext>
            </a:extLst>
          </p:cNvPr>
          <p:cNvPicPr>
            <a:picLocks noChangeAspect="1"/>
          </p:cNvPicPr>
          <p:nvPr/>
        </p:nvPicPr>
        <p:blipFill>
          <a:blip r:embed="rId5"/>
          <a:stretch>
            <a:fillRect/>
          </a:stretch>
        </p:blipFill>
        <p:spPr>
          <a:xfrm>
            <a:off x="4527031" y="539646"/>
            <a:ext cx="4392118" cy="57262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Integration(contd.,)</a:t>
            </a:r>
          </a:p>
        </p:txBody>
      </p:sp>
      <p:sp>
        <p:nvSpPr>
          <p:cNvPr id="4" name="Content Placeholder 3">
            <a:extLst>
              <a:ext uri="{FF2B5EF4-FFF2-40B4-BE49-F238E27FC236}">
                <a16:creationId xmlns:a16="http://schemas.microsoft.com/office/drawing/2014/main" id="{060423AF-5E32-47E3-B840-D4ACF036085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814EE4E-E6A6-4DE0-9B8E-A0791464FE6C}"/>
              </a:ext>
            </a:extLst>
          </p:cNvPr>
          <p:cNvPicPr>
            <a:picLocks noChangeAspect="1"/>
          </p:cNvPicPr>
          <p:nvPr/>
        </p:nvPicPr>
        <p:blipFill>
          <a:blip r:embed="rId2"/>
          <a:stretch>
            <a:fillRect/>
          </a:stretch>
        </p:blipFill>
        <p:spPr>
          <a:xfrm>
            <a:off x="4542020" y="284814"/>
            <a:ext cx="4661941" cy="58611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678270"/>
          </a:xfrm>
        </p:spPr>
        <p:txBody>
          <a:bodyPr>
            <a:normAutofit/>
          </a:bodyPr>
          <a:lstStyle/>
          <a:p>
            <a:r>
              <a:rPr lang="en-US" sz="3600" b="1" dirty="0"/>
              <a:t>  Test-Cases</a:t>
            </a:r>
            <a:r>
              <a:rPr lang="en-US" sz="3200" b="1" dirty="0"/>
              <a:t> </a:t>
            </a:r>
            <a:endParaRPr lang="en-IN" sz="3200" b="1" dirty="0"/>
          </a:p>
        </p:txBody>
      </p:sp>
      <p:sp>
        <p:nvSpPr>
          <p:cNvPr id="3" name="Content Placeholder 2"/>
          <p:cNvSpPr>
            <a:spLocks noGrp="1"/>
          </p:cNvSpPr>
          <p:nvPr>
            <p:ph idx="1"/>
          </p:nvPr>
        </p:nvSpPr>
        <p:spPr>
          <a:xfrm>
            <a:off x="3480502" y="138200"/>
            <a:ext cx="7445829" cy="7445829"/>
          </a:xfrm>
        </p:spPr>
        <p:txBody>
          <a:bodyPr>
            <a:normAutofit/>
          </a:bodyPr>
          <a:lstStyle/>
          <a:p>
            <a:pPr>
              <a:buNone/>
            </a:pPr>
            <a:r>
              <a:rPr lang="en-US" sz="1900" b="1" dirty="0"/>
              <a:t>HOME-PAGE:</a:t>
            </a:r>
          </a:p>
          <a:p>
            <a:r>
              <a:rPr lang="en-US" sz="1900" dirty="0"/>
              <a:t>Click on any button in the home page like Home, Bookings, Profile page should get navigated to particular page.</a:t>
            </a:r>
          </a:p>
          <a:p>
            <a:pPr>
              <a:buNone/>
            </a:pPr>
            <a:r>
              <a:rPr lang="en-US" sz="1900" b="1" dirty="0"/>
              <a:t>MENU PAGE:</a:t>
            </a:r>
          </a:p>
          <a:p>
            <a:r>
              <a:rPr lang="en-US" sz="1900" dirty="0"/>
              <a:t>Click on corresponding movie page and the page should redirect to the particular page.</a:t>
            </a:r>
          </a:p>
          <a:p>
            <a:r>
              <a:rPr lang="en-US" sz="1900" dirty="0"/>
              <a:t>Check whether user can see available screens under the movie that has selected.</a:t>
            </a:r>
          </a:p>
          <a:p>
            <a:endParaRPr lang="en-US" dirty="0"/>
          </a:p>
          <a:p>
            <a:endParaRPr lang="en-US" dirty="0"/>
          </a:p>
          <a:p>
            <a:endParaRPr lang="en-US" dirty="0"/>
          </a:p>
          <a:p>
            <a:endParaRPr lang="en-US" dirty="0"/>
          </a:p>
          <a:p>
            <a:endParaRPr lang="en-US" dirty="0"/>
          </a:p>
          <a:p>
            <a:endParaRPr lang="en-US"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02577"/>
            <a:ext cx="3054926" cy="1128155"/>
          </a:xfrm>
        </p:spPr>
        <p:txBody>
          <a:bodyPr>
            <a:normAutofit/>
          </a:bodyPr>
          <a:lstStyle/>
          <a:p>
            <a:pPr algn="ctr"/>
            <a:r>
              <a:rPr lang="en-US" sz="3600" dirty="0"/>
              <a:t>Test-Cases </a:t>
            </a:r>
          </a:p>
        </p:txBody>
      </p:sp>
      <p:sp>
        <p:nvSpPr>
          <p:cNvPr id="3" name="Content Placeholder 2"/>
          <p:cNvSpPr>
            <a:spLocks noGrp="1"/>
          </p:cNvSpPr>
          <p:nvPr>
            <p:ph idx="1"/>
          </p:nvPr>
        </p:nvSpPr>
        <p:spPr>
          <a:xfrm>
            <a:off x="3788230" y="870857"/>
            <a:ext cx="8063346" cy="6821714"/>
          </a:xfrm>
        </p:spPr>
        <p:txBody>
          <a:bodyPr>
            <a:normAutofit fontScale="92500" lnSpcReduction="10000"/>
          </a:bodyPr>
          <a:lstStyle/>
          <a:p>
            <a:pPr>
              <a:buNone/>
            </a:pPr>
            <a:endParaRPr lang="en-US" sz="2400" b="1" dirty="0"/>
          </a:p>
          <a:p>
            <a:pPr>
              <a:buNone/>
            </a:pPr>
            <a:endParaRPr lang="en-US" sz="2400" b="1" dirty="0"/>
          </a:p>
          <a:p>
            <a:pPr>
              <a:buNone/>
            </a:pPr>
            <a:r>
              <a:rPr lang="en-US" sz="2400" b="1" dirty="0"/>
              <a:t>Seat Selection Page:</a:t>
            </a:r>
          </a:p>
          <a:p>
            <a:r>
              <a:rPr lang="en-US" dirty="0"/>
              <a:t>When We click on particular seat, check whether it is adding to cart or not.</a:t>
            </a:r>
            <a:endParaRPr lang="en-IN" dirty="0"/>
          </a:p>
          <a:p>
            <a:r>
              <a:rPr lang="en-US" dirty="0"/>
              <a:t>Check whether the second seat is adding to list or not.</a:t>
            </a:r>
            <a:endParaRPr lang="en-IN" dirty="0"/>
          </a:p>
          <a:p>
            <a:r>
              <a:rPr lang="en-US" dirty="0"/>
              <a:t>Verify whether the total price is calculating correct.</a:t>
            </a:r>
            <a:endParaRPr lang="en-IN" dirty="0"/>
          </a:p>
          <a:p>
            <a:r>
              <a:rPr lang="en-US" dirty="0"/>
              <a:t>Check by clicking the seat button on one of the seat selected and verify the item is removed from list or not.</a:t>
            </a:r>
            <a:endParaRPr lang="en-IN" dirty="0"/>
          </a:p>
          <a:p>
            <a:r>
              <a:rPr lang="en-US" b="1" dirty="0"/>
              <a:t> </a:t>
            </a:r>
            <a:r>
              <a:rPr lang="en-US" dirty="0"/>
              <a:t>Check whether the total price is changed for the number of quantity added.</a:t>
            </a:r>
            <a:endParaRPr lang="en-IN" dirty="0"/>
          </a:p>
          <a:p>
            <a:r>
              <a:rPr lang="en-US" dirty="0"/>
              <a:t>Click action on Book seats is redirecting to payment page or not.</a:t>
            </a:r>
            <a:endParaRPr lang="en-US" b="1" dirty="0"/>
          </a:p>
          <a:p>
            <a:pPr>
              <a:buNone/>
            </a:pPr>
            <a:r>
              <a:rPr lang="en-US" sz="2300" b="1" dirty="0"/>
              <a:t>Payment Page:</a:t>
            </a:r>
          </a:p>
          <a:p>
            <a:r>
              <a:rPr lang="en-US" dirty="0"/>
              <a:t>Validate whether user is able to pay through card.</a:t>
            </a:r>
            <a:endParaRPr lang="en-IN" dirty="0"/>
          </a:p>
          <a:p>
            <a:r>
              <a:rPr lang="en-US" dirty="0"/>
              <a:t>Check whether the Radio buttons are getting selected or Not.</a:t>
            </a:r>
            <a:endParaRPr lang="en-IN" dirty="0"/>
          </a:p>
          <a:p>
            <a:r>
              <a:rPr lang="en-US" dirty="0"/>
              <a:t>Verify whether the payment is done once all the fields are filled.</a:t>
            </a:r>
            <a:endParaRPr lang="en-IN" dirty="0"/>
          </a:p>
          <a:p>
            <a:r>
              <a:rPr lang="en-US" dirty="0"/>
              <a:t>Check whether the Popup Message is displaying after Confirm Payment or not Like “Thank for your Purchase”.</a:t>
            </a:r>
            <a:endParaRPr lang="en-IN" dirty="0"/>
          </a:p>
          <a:p>
            <a:r>
              <a:rPr lang="en-US" dirty="0"/>
              <a:t>When we click on Menu Button check whether it is redirecting to the menu page or not.</a:t>
            </a:r>
            <a:endParaRPr lang="en-IN" dirty="0"/>
          </a:p>
          <a:p>
            <a:endParaRPr lang="en-US" dirty="0"/>
          </a:p>
          <a:p>
            <a:endParaRPr lang="en-US" dirty="0"/>
          </a:p>
          <a:p>
            <a:endParaRPr lang="en-IN" dirty="0"/>
          </a:p>
          <a:p>
            <a:endParaRPr lang="en-IN" dirty="0"/>
          </a:p>
          <a:p>
            <a:endParaRPr lang="en-IN"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3829"/>
            <a:ext cx="3680885" cy="1146629"/>
          </a:xfrm>
        </p:spPr>
        <p:txBody>
          <a:bodyPr>
            <a:normAutofit/>
          </a:bodyPr>
          <a:lstStyle/>
          <a:p>
            <a:pPr algn="ctr"/>
            <a:r>
              <a:rPr lang="en-US" b="1" dirty="0"/>
              <a:t>Implementation – HOME PAGE OF THE APPLICATION</a:t>
            </a:r>
          </a:p>
        </p:txBody>
      </p:sp>
      <p:sp>
        <p:nvSpPr>
          <p:cNvPr id="4" name="Text Placeholder 3"/>
          <p:cNvSpPr>
            <a:spLocks noGrp="1"/>
          </p:cNvSpPr>
          <p:nvPr>
            <p:ph type="body" sz="half" idx="2"/>
          </p:nvPr>
        </p:nvSpPr>
        <p:spPr>
          <a:xfrm>
            <a:off x="304800" y="1509486"/>
            <a:ext cx="4659086" cy="5348514"/>
          </a:xfrm>
        </p:spPr>
        <p:txBody>
          <a:bodyPr>
            <a:normAutofit/>
          </a:bodyPr>
          <a:lstStyle/>
          <a:p>
            <a:pPr lvl="0">
              <a:buFont typeface="Arial" pitchFamily="34" charset="0"/>
              <a:buChar char="•"/>
            </a:pPr>
            <a:r>
              <a:rPr lang="en-US" sz="1800" dirty="0"/>
              <a:t>A mobile app for Movie bookings  is our team plan to develop and design based on the developing technology with internet where users spend more time to purchase and book in online rather than going to theatre and book tickets. Developing this application helps to develop the business sales and services in the real world.</a:t>
            </a:r>
            <a:endParaRPr lang="en-IN" sz="1800" dirty="0"/>
          </a:p>
          <a:p>
            <a:pPr>
              <a:buFont typeface="Arial" pitchFamily="34" charset="0"/>
              <a:buChar char="•"/>
            </a:pPr>
            <a:r>
              <a:rPr lang="en-US" sz="1800" dirty="0"/>
              <a:t>A user friendly application is designed taking-in view of the user’s perspective. To make application work more efficiently and satisfy user convenience page navigation and instructions are more accurate and clearly to be designed</a:t>
            </a:r>
          </a:p>
          <a:p>
            <a:pPr>
              <a:buFont typeface="Arial" pitchFamily="34" charset="0"/>
              <a:buChar char="•"/>
            </a:pPr>
            <a:r>
              <a:rPr lang="en-US" dirty="0"/>
              <a:t>Application includes the title, Home, Menu, Payment page, Seat selection page.</a:t>
            </a:r>
          </a:p>
        </p:txBody>
      </p:sp>
      <p:pic>
        <p:nvPicPr>
          <p:cNvPr id="6" name="Content Placeholder 5">
            <a:extLst>
              <a:ext uri="{FF2B5EF4-FFF2-40B4-BE49-F238E27FC236}">
                <a16:creationId xmlns:a16="http://schemas.microsoft.com/office/drawing/2014/main" id="{80D05152-991A-4FA9-AB60-54F458E86D08}"/>
              </a:ext>
            </a:extLst>
          </p:cNvPr>
          <p:cNvPicPr>
            <a:picLocks noGrp="1" noChangeAspect="1"/>
          </p:cNvPicPr>
          <p:nvPr>
            <p:ph idx="1"/>
          </p:nvPr>
        </p:nvPicPr>
        <p:blipFill>
          <a:blip r:embed="rId2"/>
          <a:stretch>
            <a:fillRect/>
          </a:stretch>
        </p:blipFill>
        <p:spPr>
          <a:xfrm>
            <a:off x="5621311" y="609600"/>
            <a:ext cx="4335271" cy="5821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3486"/>
            <a:ext cx="5685971" cy="856343"/>
          </a:xfrm>
        </p:spPr>
        <p:txBody>
          <a:bodyPr>
            <a:normAutofit fontScale="90000"/>
          </a:bodyPr>
          <a:lstStyle/>
          <a:p>
            <a:r>
              <a:rPr lang="en-IN" sz="2800" b="1" dirty="0"/>
              <a:t>IMPLEMENTATION –Screen selection page</a:t>
            </a:r>
          </a:p>
        </p:txBody>
      </p:sp>
      <p:sp>
        <p:nvSpPr>
          <p:cNvPr id="4" name="Text Placeholder 3"/>
          <p:cNvSpPr>
            <a:spLocks noGrp="1"/>
          </p:cNvSpPr>
          <p:nvPr>
            <p:ph type="body" sz="half" idx="2"/>
          </p:nvPr>
        </p:nvSpPr>
        <p:spPr>
          <a:xfrm>
            <a:off x="319314" y="1712687"/>
            <a:ext cx="5617029" cy="4586514"/>
          </a:xfrm>
        </p:spPr>
        <p:txBody>
          <a:bodyPr>
            <a:normAutofit/>
          </a:bodyPr>
          <a:lstStyle/>
          <a:p>
            <a:pPr>
              <a:buFont typeface="Arial" pitchFamily="34" charset="0"/>
              <a:buChar char="•"/>
            </a:pPr>
            <a:r>
              <a:rPr lang="en-IN" sz="1800" dirty="0"/>
              <a:t>Click on the particular movie page the that is displayed in the home page.</a:t>
            </a:r>
          </a:p>
          <a:p>
            <a:pPr>
              <a:buFont typeface="Arial" pitchFamily="34" charset="0"/>
              <a:buChar char="•"/>
            </a:pPr>
            <a:r>
              <a:rPr lang="en-IN" sz="1800" dirty="0"/>
              <a:t>Select the date in which user wants to go to movie.</a:t>
            </a:r>
          </a:p>
          <a:p>
            <a:pPr>
              <a:buFont typeface="Arial" pitchFamily="34" charset="0"/>
              <a:buChar char="•"/>
            </a:pPr>
            <a:r>
              <a:rPr lang="en-IN" sz="1800" dirty="0"/>
              <a:t>User has option to select the different screens provided for that movie .</a:t>
            </a:r>
          </a:p>
          <a:p>
            <a:pPr>
              <a:buFont typeface="Arial" pitchFamily="34" charset="0"/>
              <a:buChar char="•"/>
            </a:pPr>
            <a:r>
              <a:rPr lang="en-IN" sz="1800" dirty="0"/>
              <a:t>If user selects any of the screens the show timings the available seats of the screen page will be displayed.</a:t>
            </a:r>
          </a:p>
          <a:p>
            <a:pPr>
              <a:buFont typeface="Arial" pitchFamily="34" charset="0"/>
              <a:buChar char="•"/>
            </a:pPr>
            <a:endParaRPr lang="en-IN" dirty="0"/>
          </a:p>
        </p:txBody>
      </p:sp>
      <p:pic>
        <p:nvPicPr>
          <p:cNvPr id="7" name="Content Placeholder 6">
            <a:extLst>
              <a:ext uri="{FF2B5EF4-FFF2-40B4-BE49-F238E27FC236}">
                <a16:creationId xmlns:a16="http://schemas.microsoft.com/office/drawing/2014/main" id="{5415D60F-889E-4AA6-BD80-0A0C1C73BB80}"/>
              </a:ext>
            </a:extLst>
          </p:cNvPr>
          <p:cNvPicPr>
            <a:picLocks noGrp="1" noChangeAspect="1"/>
          </p:cNvPicPr>
          <p:nvPr>
            <p:ph idx="1"/>
          </p:nvPr>
        </p:nvPicPr>
        <p:blipFill>
          <a:blip r:embed="rId2"/>
          <a:stretch>
            <a:fillRect/>
          </a:stretch>
        </p:blipFill>
        <p:spPr>
          <a:xfrm>
            <a:off x="6490741" y="609600"/>
            <a:ext cx="3447738" cy="518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8001"/>
            <a:ext cx="5003800" cy="1320800"/>
          </a:xfrm>
        </p:spPr>
        <p:txBody>
          <a:bodyPr>
            <a:normAutofit/>
          </a:bodyPr>
          <a:lstStyle/>
          <a:p>
            <a:r>
              <a:rPr lang="en-US" sz="2800" b="1" dirty="0"/>
              <a:t>Implementation – SEAT SELECTION PAGE</a:t>
            </a:r>
            <a:endParaRPr lang="en-IN" sz="2800" b="1" dirty="0"/>
          </a:p>
        </p:txBody>
      </p:sp>
      <p:sp>
        <p:nvSpPr>
          <p:cNvPr id="4" name="Text Placeholder 3"/>
          <p:cNvSpPr>
            <a:spLocks noGrp="1"/>
          </p:cNvSpPr>
          <p:nvPr>
            <p:ph type="body" sz="half" idx="2"/>
          </p:nvPr>
        </p:nvSpPr>
        <p:spPr>
          <a:xfrm>
            <a:off x="526143" y="1843313"/>
            <a:ext cx="5119914" cy="4426857"/>
          </a:xfrm>
        </p:spPr>
        <p:txBody>
          <a:bodyPr/>
          <a:lstStyle/>
          <a:p>
            <a:endParaRPr lang="en-IN" dirty="0"/>
          </a:p>
          <a:p>
            <a:pPr>
              <a:buFont typeface="Arial" pitchFamily="34" charset="0"/>
              <a:buChar char="•"/>
            </a:pPr>
            <a:endParaRPr lang="en-IN" dirty="0"/>
          </a:p>
          <a:p>
            <a:pPr>
              <a:buFont typeface="Arial" pitchFamily="34" charset="0"/>
              <a:buChar char="•"/>
            </a:pPr>
            <a:r>
              <a:rPr lang="en-IN" sz="1800" dirty="0"/>
              <a:t>The list of seats  that are used  to book  by the user are displayed under the Seat selection page.</a:t>
            </a:r>
          </a:p>
          <a:p>
            <a:pPr>
              <a:buFont typeface="Arial" pitchFamily="34" charset="0"/>
              <a:buChar char="•"/>
            </a:pPr>
            <a:r>
              <a:rPr lang="en-IN" sz="1800" dirty="0"/>
              <a:t>If user wants to remove the seat from the list , simply click on seat Button to delete the seat from page.</a:t>
            </a:r>
          </a:p>
          <a:p>
            <a:pPr>
              <a:buFont typeface="Arial" pitchFamily="34" charset="0"/>
              <a:buChar char="•"/>
            </a:pPr>
            <a:r>
              <a:rPr lang="en-IN" sz="1800" dirty="0"/>
              <a:t>After user selects  the seats and the proceed to book tickets, the page will redirect to the payment page.</a:t>
            </a:r>
          </a:p>
        </p:txBody>
      </p:sp>
      <p:pic>
        <p:nvPicPr>
          <p:cNvPr id="7" name="Content Placeholder 6">
            <a:extLst>
              <a:ext uri="{FF2B5EF4-FFF2-40B4-BE49-F238E27FC236}">
                <a16:creationId xmlns:a16="http://schemas.microsoft.com/office/drawing/2014/main" id="{D2D77767-C441-4C06-85DD-206D49D781B7}"/>
              </a:ext>
            </a:extLst>
          </p:cNvPr>
          <p:cNvPicPr>
            <a:picLocks noGrp="1" noChangeAspect="1"/>
          </p:cNvPicPr>
          <p:nvPr>
            <p:ph idx="1"/>
          </p:nvPr>
        </p:nvPicPr>
        <p:blipFill>
          <a:blip r:embed="rId2"/>
          <a:stretch>
            <a:fillRect/>
          </a:stretch>
        </p:blipFill>
        <p:spPr>
          <a:xfrm>
            <a:off x="5951095" y="609600"/>
            <a:ext cx="3567659" cy="55963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5430"/>
            <a:ext cx="4771571" cy="928914"/>
          </a:xfrm>
        </p:spPr>
        <p:txBody>
          <a:bodyPr>
            <a:normAutofit fontScale="90000"/>
          </a:bodyPr>
          <a:lstStyle/>
          <a:p>
            <a:pPr algn="ctr"/>
            <a:r>
              <a:rPr lang="en-IN" sz="2800" b="1" dirty="0"/>
              <a:t>IMPLEMENTATION –PAYMENT</a:t>
            </a:r>
            <a:br>
              <a:rPr lang="en-IN" sz="2800" b="1" dirty="0"/>
            </a:br>
            <a:r>
              <a:rPr lang="en-IN" sz="2800" b="1" dirty="0"/>
              <a:t>Page</a:t>
            </a:r>
          </a:p>
        </p:txBody>
      </p:sp>
      <p:sp>
        <p:nvSpPr>
          <p:cNvPr id="4" name="Text Placeholder 3"/>
          <p:cNvSpPr>
            <a:spLocks noGrp="1"/>
          </p:cNvSpPr>
          <p:nvPr>
            <p:ph type="body" sz="half" idx="2"/>
          </p:nvPr>
        </p:nvSpPr>
        <p:spPr>
          <a:xfrm>
            <a:off x="685800" y="1553029"/>
            <a:ext cx="4757057" cy="4992914"/>
          </a:xfrm>
        </p:spPr>
        <p:txBody>
          <a:bodyPr/>
          <a:lstStyle/>
          <a:p>
            <a:pPr>
              <a:buFont typeface="Arial" pitchFamily="34" charset="0"/>
              <a:buChar char="•"/>
            </a:pPr>
            <a:endParaRPr lang="en-IN" dirty="0"/>
          </a:p>
          <a:p>
            <a:endParaRPr lang="en-IN" sz="1800" dirty="0"/>
          </a:p>
          <a:p>
            <a:pPr>
              <a:buFont typeface="Arial" pitchFamily="34" charset="0"/>
              <a:buChar char="•"/>
            </a:pPr>
            <a:r>
              <a:rPr lang="en-IN" sz="1800" dirty="0"/>
              <a:t>Here is the user payment Page after the seat selection Page.</a:t>
            </a:r>
          </a:p>
          <a:p>
            <a:pPr>
              <a:buFont typeface="Arial" pitchFamily="34" charset="0"/>
              <a:buChar char="•"/>
            </a:pPr>
            <a:r>
              <a:rPr lang="en-IN" sz="1800" dirty="0"/>
              <a:t>User enters the card details with name , card number, Address etc and click on proceed to make the Payment.</a:t>
            </a:r>
          </a:p>
        </p:txBody>
      </p:sp>
      <p:pic>
        <p:nvPicPr>
          <p:cNvPr id="7" name="Content Placeholder 6">
            <a:extLst>
              <a:ext uri="{FF2B5EF4-FFF2-40B4-BE49-F238E27FC236}">
                <a16:creationId xmlns:a16="http://schemas.microsoft.com/office/drawing/2014/main" id="{5E51BFA1-77F2-409E-82A7-643C063605C6}"/>
              </a:ext>
            </a:extLst>
          </p:cNvPr>
          <p:cNvPicPr>
            <a:picLocks noGrp="1" noChangeAspect="1"/>
          </p:cNvPicPr>
          <p:nvPr>
            <p:ph idx="1"/>
          </p:nvPr>
        </p:nvPicPr>
        <p:blipFill>
          <a:blip r:embed="rId2"/>
          <a:stretch>
            <a:fillRect/>
          </a:stretch>
        </p:blipFill>
        <p:spPr>
          <a:xfrm>
            <a:off x="5636302" y="609600"/>
            <a:ext cx="3610708" cy="56263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8629"/>
            <a:ext cx="5758543" cy="870857"/>
          </a:xfrm>
        </p:spPr>
        <p:txBody>
          <a:bodyPr>
            <a:normAutofit fontScale="90000"/>
          </a:bodyPr>
          <a:lstStyle/>
          <a:p>
            <a:r>
              <a:rPr lang="en-US" sz="2800" b="1" dirty="0"/>
              <a:t>Implementation – </a:t>
            </a:r>
            <a:r>
              <a:rPr lang="en-US" sz="2800" b="1" dirty="0" err="1"/>
              <a:t>ConFIRMATION</a:t>
            </a:r>
            <a:r>
              <a:rPr lang="en-US" sz="2800" b="1" dirty="0"/>
              <a:t> page</a:t>
            </a:r>
            <a:endParaRPr lang="en-IN" sz="2800" dirty="0"/>
          </a:p>
        </p:txBody>
      </p:sp>
      <p:sp>
        <p:nvSpPr>
          <p:cNvPr id="4" name="Text Placeholder 3"/>
          <p:cNvSpPr>
            <a:spLocks noGrp="1"/>
          </p:cNvSpPr>
          <p:nvPr>
            <p:ph type="body" sz="half" idx="2"/>
          </p:nvPr>
        </p:nvSpPr>
        <p:spPr>
          <a:xfrm>
            <a:off x="685800" y="1886858"/>
            <a:ext cx="5729514" cy="4659086"/>
          </a:xfrm>
        </p:spPr>
        <p:txBody>
          <a:bodyPr>
            <a:normAutofit/>
          </a:bodyPr>
          <a:lstStyle/>
          <a:p>
            <a:pPr>
              <a:buFont typeface="Arial" pitchFamily="34" charset="0"/>
              <a:buChar char="•"/>
            </a:pPr>
            <a:endParaRPr lang="en-IN" sz="2000" dirty="0"/>
          </a:p>
          <a:p>
            <a:pPr>
              <a:buFont typeface="Arial" pitchFamily="34" charset="0"/>
              <a:buChar char="•"/>
            </a:pPr>
            <a:r>
              <a:rPr lang="en-IN" sz="2000" dirty="0"/>
              <a:t>The confirmation details of the tickets booked page is displayed in this page for user to use it as a reference.</a:t>
            </a:r>
          </a:p>
          <a:p>
            <a:pPr>
              <a:buFont typeface="Arial" pitchFamily="34" charset="0"/>
              <a:buChar char="•"/>
            </a:pPr>
            <a:r>
              <a:rPr lang="en-IN" sz="2000" dirty="0"/>
              <a:t>Seat </a:t>
            </a:r>
            <a:r>
              <a:rPr lang="en-IN" sz="2000" dirty="0" err="1"/>
              <a:t>numbers,Timings</a:t>
            </a:r>
            <a:r>
              <a:rPr lang="en-IN" sz="2000" dirty="0"/>
              <a:t> and screen of the theatre will be displayed in this page. </a:t>
            </a:r>
            <a:endParaRPr lang="en-IN" sz="1800" dirty="0"/>
          </a:p>
        </p:txBody>
      </p:sp>
      <p:pic>
        <p:nvPicPr>
          <p:cNvPr id="7" name="Content Placeholder 6">
            <a:extLst>
              <a:ext uri="{FF2B5EF4-FFF2-40B4-BE49-F238E27FC236}">
                <a16:creationId xmlns:a16="http://schemas.microsoft.com/office/drawing/2014/main" id="{DFB36FCD-EBE2-4FA2-8A40-D8DD2FE2BFBE}"/>
              </a:ext>
            </a:extLst>
          </p:cNvPr>
          <p:cNvPicPr>
            <a:picLocks noGrp="1" noChangeAspect="1"/>
          </p:cNvPicPr>
          <p:nvPr>
            <p:ph idx="1"/>
          </p:nvPr>
        </p:nvPicPr>
        <p:blipFill>
          <a:blip r:embed="rId2"/>
          <a:stretch>
            <a:fillRect/>
          </a:stretch>
        </p:blipFill>
        <p:spPr>
          <a:xfrm>
            <a:off x="6355830" y="609600"/>
            <a:ext cx="3867462" cy="518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927651"/>
          </a:xfrm>
        </p:spPr>
        <p:txBody>
          <a:bodyPr>
            <a:normAutofit/>
          </a:bodyPr>
          <a:lstStyle/>
          <a:p>
            <a:pPr algn="ctr"/>
            <a:r>
              <a:rPr lang="en-US" sz="3200" b="1" dirty="0"/>
              <a:t>Future Work</a:t>
            </a:r>
          </a:p>
        </p:txBody>
      </p:sp>
      <p:sp>
        <p:nvSpPr>
          <p:cNvPr id="6" name="Content Placeholder 5"/>
          <p:cNvSpPr>
            <a:spLocks noGrp="1"/>
          </p:cNvSpPr>
          <p:nvPr>
            <p:ph idx="1"/>
          </p:nvPr>
        </p:nvSpPr>
        <p:spPr>
          <a:xfrm>
            <a:off x="4660076" y="823357"/>
            <a:ext cx="6169026" cy="5708072"/>
          </a:xfrm>
        </p:spPr>
        <p:txBody>
          <a:bodyPr/>
          <a:lstStyle/>
          <a:p>
            <a:r>
              <a:rPr lang="en-IN" dirty="0"/>
              <a:t>Analysing the user data by saving user data and store the details of user into the database and giving suggestions for the future bookings.</a:t>
            </a:r>
          </a:p>
          <a:p>
            <a:r>
              <a:rPr lang="en-IN" dirty="0"/>
              <a:t>Using the recent booking details of user and auto populate those details into current bookings.</a:t>
            </a:r>
          </a:p>
          <a:p>
            <a:r>
              <a:rPr lang="en-IN" dirty="0"/>
              <a:t> Giving deals for the regular customers.</a:t>
            </a:r>
          </a:p>
          <a:p>
            <a:r>
              <a:rPr lang="en-IN" dirty="0"/>
              <a:t>Blog for future events can be designed in the existing pages.</a:t>
            </a:r>
          </a:p>
          <a:p>
            <a:r>
              <a:rPr lang="en-IN" dirty="0"/>
              <a:t>Improvement in page response time.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6282266" cy="1456267"/>
          </a:xfrm>
        </p:spPr>
        <p:txBody>
          <a:bodyPr>
            <a:normAutofit/>
          </a:bodyPr>
          <a:lstStyle/>
          <a:p>
            <a:r>
              <a:rPr lang="en-US"/>
              <a:t>Project Members</a:t>
            </a:r>
            <a:endParaRPr lang="en-US" dirty="0"/>
          </a:p>
        </p:txBody>
      </p:sp>
      <p:sp>
        <p:nvSpPr>
          <p:cNvPr id="3" name="Content Placeholder 2"/>
          <p:cNvSpPr>
            <a:spLocks noGrp="1"/>
          </p:cNvSpPr>
          <p:nvPr>
            <p:ph idx="1"/>
          </p:nvPr>
        </p:nvSpPr>
        <p:spPr>
          <a:xfrm>
            <a:off x="685802" y="2142067"/>
            <a:ext cx="6282266" cy="3649133"/>
          </a:xfrm>
        </p:spPr>
        <p:txBody>
          <a:bodyPr>
            <a:normAutofit/>
          </a:bodyPr>
          <a:lstStyle/>
          <a:p>
            <a:r>
              <a:rPr lang="en-US" dirty="0"/>
              <a:t>Santhosh Reddy Velpula(S02015486)-Team Leader</a:t>
            </a:r>
          </a:p>
          <a:p>
            <a:r>
              <a:rPr lang="en-US" dirty="0"/>
              <a:t>Satish Reddy Velpula(S02008578)</a:t>
            </a:r>
          </a:p>
          <a:p>
            <a:r>
              <a:rPr lang="en-US" dirty="0"/>
              <a:t>Venkata Naga Bhaskar </a:t>
            </a:r>
            <a:r>
              <a:rPr lang="en-US" dirty="0" err="1"/>
              <a:t>Chennupati</a:t>
            </a:r>
            <a:r>
              <a:rPr lang="en-US" dirty="0"/>
              <a:t>(S02012416)</a:t>
            </a:r>
          </a:p>
          <a:p>
            <a:r>
              <a:rPr lang="en-US" dirty="0"/>
              <a:t>Venkata </a:t>
            </a:r>
            <a:r>
              <a:rPr lang="en-US" dirty="0" err="1"/>
              <a:t>Avinash</a:t>
            </a:r>
            <a:r>
              <a:rPr lang="en-US" dirty="0"/>
              <a:t> Gupta(S02012660)</a:t>
            </a:r>
          </a:p>
          <a:p>
            <a:r>
              <a:rPr lang="en-US" dirty="0"/>
              <a:t>Baby Laxmi Sindhu </a:t>
            </a:r>
            <a:r>
              <a:rPr lang="en-US" dirty="0" err="1"/>
              <a:t>Yanala</a:t>
            </a:r>
            <a:r>
              <a:rPr lang="en-US" dirty="0"/>
              <a:t>(S02009823)</a:t>
            </a:r>
          </a:p>
          <a:p>
            <a:endParaRPr lang="en-US" dirty="0"/>
          </a:p>
        </p:txBody>
      </p:sp>
      <p:pic>
        <p:nvPicPr>
          <p:cNvPr id="5" name="Content Placeholder 4"/>
          <p:cNvPicPr>
            <a:picLocks noChangeAspect="1"/>
          </p:cNvPicPr>
          <p:nvPr/>
        </p:nvPicPr>
        <p:blipFill>
          <a:blip r:embed="rId3"/>
          <a:stretch>
            <a:fillRect/>
          </a:stretch>
        </p:blipFill>
        <p:spPr>
          <a:xfrm>
            <a:off x="5814645" y="2158692"/>
            <a:ext cx="5873262" cy="25017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8" name="Title 17"/>
          <p:cNvSpPr>
            <a:spLocks noGrp="1"/>
          </p:cNvSpPr>
          <p:nvPr>
            <p:ph type="title"/>
          </p:nvPr>
        </p:nvSpPr>
        <p:spPr>
          <a:xfrm>
            <a:off x="825909" y="808055"/>
            <a:ext cx="9249116" cy="588483"/>
          </a:xfrm>
        </p:spPr>
        <p:txBody>
          <a:bodyPr vert="horz" lIns="91440" tIns="45720" rIns="91440" bIns="45720" rtlCol="0" anchor="ctr">
            <a:normAutofit fontScale="90000"/>
          </a:bodyPr>
          <a:lstStyle/>
          <a:p>
            <a:r>
              <a:rPr lang="en-US" sz="3600" dirty="0"/>
              <a:t>Individual Contribution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6489278"/>
              </p:ext>
            </p:extLst>
          </p:nvPr>
        </p:nvGraphicFramePr>
        <p:xfrm>
          <a:off x="1016000" y="1625599"/>
          <a:ext cx="8991325" cy="4397827"/>
        </p:xfrm>
        <a:graphic>
          <a:graphicData uri="http://schemas.openxmlformats.org/drawingml/2006/table">
            <a:tbl>
              <a:tblPr/>
              <a:tblGrid>
                <a:gridCol w="1909741">
                  <a:extLst>
                    <a:ext uri="{9D8B030D-6E8A-4147-A177-3AD203B41FA5}">
                      <a16:colId xmlns:a16="http://schemas.microsoft.com/office/drawing/2014/main" val="20000"/>
                    </a:ext>
                  </a:extLst>
                </a:gridCol>
                <a:gridCol w="1377131">
                  <a:extLst>
                    <a:ext uri="{9D8B030D-6E8A-4147-A177-3AD203B41FA5}">
                      <a16:colId xmlns:a16="http://schemas.microsoft.com/office/drawing/2014/main" val="20001"/>
                    </a:ext>
                  </a:extLst>
                </a:gridCol>
                <a:gridCol w="1621479">
                  <a:extLst>
                    <a:ext uri="{9D8B030D-6E8A-4147-A177-3AD203B41FA5}">
                      <a16:colId xmlns:a16="http://schemas.microsoft.com/office/drawing/2014/main" val="20002"/>
                    </a:ext>
                  </a:extLst>
                </a:gridCol>
                <a:gridCol w="1332089">
                  <a:extLst>
                    <a:ext uri="{9D8B030D-6E8A-4147-A177-3AD203B41FA5}">
                      <a16:colId xmlns:a16="http://schemas.microsoft.com/office/drawing/2014/main" val="20003"/>
                    </a:ext>
                  </a:extLst>
                </a:gridCol>
                <a:gridCol w="1355737">
                  <a:extLst>
                    <a:ext uri="{9D8B030D-6E8A-4147-A177-3AD203B41FA5}">
                      <a16:colId xmlns:a16="http://schemas.microsoft.com/office/drawing/2014/main" val="20004"/>
                    </a:ext>
                  </a:extLst>
                </a:gridCol>
                <a:gridCol w="1395148">
                  <a:extLst>
                    <a:ext uri="{9D8B030D-6E8A-4147-A177-3AD203B41FA5}">
                      <a16:colId xmlns:a16="http://schemas.microsoft.com/office/drawing/2014/main" val="20005"/>
                    </a:ext>
                  </a:extLst>
                </a:gridCol>
              </a:tblGrid>
              <a:tr h="1107175">
                <a:tc>
                  <a:txBody>
                    <a:bodyPr/>
                    <a:lstStyle/>
                    <a:p>
                      <a:pPr algn="ctr">
                        <a:lnSpc>
                          <a:spcPct val="115000"/>
                        </a:lnSpc>
                        <a:spcAft>
                          <a:spcPts val="0"/>
                        </a:spcAft>
                      </a:pPr>
                      <a:r>
                        <a:rPr lang="en-IN" sz="1800" b="1" dirty="0">
                          <a:latin typeface="Calibri"/>
                          <a:ea typeface="Calibri"/>
                          <a:cs typeface="Times New Roman"/>
                        </a:rPr>
                        <a:t>Task/Team Member Contribution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err="1">
                          <a:latin typeface="Calibri"/>
                          <a:ea typeface="Calibri"/>
                          <a:cs typeface="Times New Roman"/>
                        </a:rPr>
                        <a:t>Santosh</a:t>
                      </a:r>
                      <a:r>
                        <a:rPr lang="en-IN" sz="1800" b="1" dirty="0">
                          <a:latin typeface="Calibri"/>
                          <a:ea typeface="Calibri"/>
                          <a:cs typeface="Times New Roman"/>
                        </a:rPr>
                        <a:t> Reddy V</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Venkata Naga Bhaskar </a:t>
                      </a:r>
                      <a:r>
                        <a:rPr lang="en-IN" sz="1800" b="1" dirty="0" err="1">
                          <a:latin typeface="Calibri"/>
                          <a:ea typeface="Calibri"/>
                          <a:cs typeface="Times New Roman"/>
                        </a:rPr>
                        <a:t>Chennupati</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Satish Reddy V</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Sindhu </a:t>
                      </a:r>
                      <a:r>
                        <a:rPr lang="en-IN" sz="1800" b="1" dirty="0" err="1">
                          <a:latin typeface="Calibri"/>
                          <a:ea typeface="Calibri"/>
                          <a:cs typeface="Times New Roman"/>
                        </a:rPr>
                        <a:t>Yanala</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Venkata </a:t>
                      </a:r>
                      <a:r>
                        <a:rPr lang="en-IN" sz="1800" b="1" dirty="0" err="1">
                          <a:latin typeface="Calibri"/>
                          <a:ea typeface="Calibri"/>
                          <a:cs typeface="Times New Roman"/>
                        </a:rPr>
                        <a:t>Avinash</a:t>
                      </a:r>
                      <a:r>
                        <a:rPr lang="en-IN" sz="1800" b="1" dirty="0">
                          <a:latin typeface="Calibri"/>
                          <a:ea typeface="Calibri"/>
                          <a:cs typeface="Times New Roman"/>
                        </a:rPr>
                        <a:t> Gupta C R</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442">
                <a:tc>
                  <a:txBody>
                    <a:bodyPr/>
                    <a:lstStyle/>
                    <a:p>
                      <a:pPr algn="ctr">
                        <a:lnSpc>
                          <a:spcPct val="115000"/>
                        </a:lnSpc>
                        <a:spcAft>
                          <a:spcPts val="0"/>
                        </a:spcAft>
                      </a:pPr>
                      <a:r>
                        <a:rPr lang="en-IN" sz="1800" b="1" dirty="0">
                          <a:latin typeface="Calibri"/>
                          <a:ea typeface="Calibri"/>
                          <a:cs typeface="Times New Roman"/>
                        </a:rPr>
                        <a:t>Development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30%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15%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15%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8442">
                <a:tc>
                  <a:txBody>
                    <a:bodyPr/>
                    <a:lstStyle/>
                    <a:p>
                      <a:pPr algn="ctr">
                        <a:lnSpc>
                          <a:spcPct val="115000"/>
                        </a:lnSpc>
                        <a:spcAft>
                          <a:spcPts val="0"/>
                        </a:spcAft>
                      </a:pPr>
                      <a:r>
                        <a:rPr lang="en-IN" sz="1800" b="1" dirty="0">
                          <a:latin typeface="Calibri"/>
                          <a:ea typeface="Calibri"/>
                          <a:cs typeface="Times New Roman"/>
                        </a:rPr>
                        <a:t>Integration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30%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10%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8442">
                <a:tc>
                  <a:txBody>
                    <a:bodyPr/>
                    <a:lstStyle/>
                    <a:p>
                      <a:pPr algn="ctr">
                        <a:lnSpc>
                          <a:spcPct val="115000"/>
                        </a:lnSpc>
                        <a:spcAft>
                          <a:spcPts val="0"/>
                        </a:spcAft>
                      </a:pPr>
                      <a:r>
                        <a:rPr lang="en-IN" sz="1800" b="1" dirty="0">
                          <a:latin typeface="Calibri"/>
                          <a:ea typeface="Calibri"/>
                          <a:cs typeface="Times New Roman"/>
                        </a:rPr>
                        <a:t>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15%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442">
                <a:tc>
                  <a:txBody>
                    <a:bodyPr/>
                    <a:lstStyle/>
                    <a:p>
                      <a:pPr algn="ctr">
                        <a:lnSpc>
                          <a:spcPct val="115000"/>
                        </a:lnSpc>
                        <a:spcAft>
                          <a:spcPts val="0"/>
                        </a:spcAft>
                      </a:pPr>
                      <a:r>
                        <a:rPr lang="en-IN" sz="1800" b="1" dirty="0">
                          <a:latin typeface="Calibri"/>
                          <a:ea typeface="Calibri"/>
                          <a:cs typeface="Times New Roman"/>
                        </a:rPr>
                        <a:t>Implementation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8442">
                <a:tc>
                  <a:txBody>
                    <a:bodyPr/>
                    <a:lstStyle/>
                    <a:p>
                      <a:pPr algn="ctr">
                        <a:lnSpc>
                          <a:spcPct val="115000"/>
                        </a:lnSpc>
                        <a:spcAft>
                          <a:spcPts val="0"/>
                        </a:spcAft>
                      </a:pPr>
                      <a:r>
                        <a:rPr lang="en-IN" sz="1800" b="1" dirty="0">
                          <a:latin typeface="Calibri"/>
                          <a:ea typeface="Calibri"/>
                          <a:cs typeface="Times New Roman"/>
                        </a:rPr>
                        <a:t>Evaluation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8442">
                <a:tc>
                  <a:txBody>
                    <a:bodyPr/>
                    <a:lstStyle/>
                    <a:p>
                      <a:pPr algn="ctr">
                        <a:lnSpc>
                          <a:spcPct val="115000"/>
                        </a:lnSpc>
                        <a:spcAft>
                          <a:spcPts val="0"/>
                        </a:spcAft>
                      </a:pPr>
                      <a:r>
                        <a:rPr lang="en-IN" sz="1800" b="1" dirty="0">
                          <a:latin typeface="Calibri"/>
                          <a:ea typeface="Calibri"/>
                          <a:cs typeface="Times New Roman"/>
                        </a:rPr>
                        <a:t>Future 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15%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20%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dirty="0">
                          <a:latin typeface="Calibri"/>
                          <a:ea typeface="Calibri"/>
                          <a:cs typeface="Times New Roman"/>
                        </a:rPr>
                        <a:t>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1150076"/>
            <a:ext cx="3659389" cy="4557849"/>
          </a:xfrm>
        </p:spPr>
        <p:txBody>
          <a:bodyPr>
            <a:normAutofit/>
          </a:bodyPr>
          <a:lstStyle/>
          <a:p>
            <a:r>
              <a:rPr lang="en-US"/>
              <a:t>Any queries?</a:t>
            </a:r>
            <a:br>
              <a:rPr lang="en-US"/>
            </a:br>
            <a:endParaRPr lang="en-US" sz="2000" dirty="0"/>
          </a:p>
        </p:txBody>
      </p:sp>
      <p:pic>
        <p:nvPicPr>
          <p:cNvPr id="7" name="Content Placeholder 6" descr="Questions"/>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796171" y="1682646"/>
            <a:ext cx="3182938" cy="3182938"/>
          </a:xfrm>
        </p:spPr>
      </p:pic>
      <p:sp>
        <p:nvSpPr>
          <p:cNvPr id="11" name="TextBox 10"/>
          <p:cNvSpPr txBox="1"/>
          <p:nvPr/>
        </p:nvSpPr>
        <p:spPr>
          <a:xfrm>
            <a:off x="5947116" y="4788263"/>
            <a:ext cx="6098344" cy="369332"/>
          </a:xfrm>
          <a:prstGeom prst="rect">
            <a:avLst/>
          </a:prstGeom>
          <a:noFill/>
        </p:spPr>
        <p:txBody>
          <a:bodyPr wrap="square">
            <a:spAutoFit/>
          </a:bodyPr>
          <a:lstStyle/>
          <a:p>
            <a:r>
              <a:rPr lang="en-US" sz="1800" dirty="0"/>
              <a:t>Please ask in the discussion forum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CBEA2-A7AC-4238-85B5-21DCEC2E56C5}"/>
              </a:ext>
            </a:extLst>
          </p:cNvPr>
          <p:cNvSpPr>
            <a:spLocks noGrp="1"/>
          </p:cNvSpPr>
          <p:nvPr>
            <p:ph type="title"/>
          </p:nvPr>
        </p:nvSpPr>
        <p:spPr>
          <a:xfrm>
            <a:off x="804672" y="802955"/>
            <a:ext cx="4977976" cy="1454051"/>
          </a:xfrm>
        </p:spPr>
        <p:txBody>
          <a:bodyPr>
            <a:normAutofit/>
          </a:bodyPr>
          <a:lstStyle/>
          <a:p>
            <a:endParaRPr lang="en-US">
              <a:solidFill>
                <a:schemeClr val="tx2"/>
              </a:solidFill>
            </a:endParaRPr>
          </a:p>
        </p:txBody>
      </p:sp>
      <p:sp>
        <p:nvSpPr>
          <p:cNvPr id="3" name="Content Placeholder 2">
            <a:extLst>
              <a:ext uri="{FF2B5EF4-FFF2-40B4-BE49-F238E27FC236}">
                <a16:creationId xmlns:a16="http://schemas.microsoft.com/office/drawing/2014/main" id="{7F492FA0-8159-47D3-B563-4AEDCF66708D}"/>
              </a:ext>
            </a:extLst>
          </p:cNvPr>
          <p:cNvSpPr>
            <a:spLocks noGrp="1"/>
          </p:cNvSpPr>
          <p:nvPr>
            <p:ph idx="1"/>
          </p:nvPr>
        </p:nvSpPr>
        <p:spPr>
          <a:xfrm>
            <a:off x="804672" y="2421682"/>
            <a:ext cx="4977578" cy="3639289"/>
          </a:xfrm>
        </p:spPr>
        <p:txBody>
          <a:bodyPr anchor="ctr">
            <a:normAutofit/>
          </a:bodyPr>
          <a:lstStyle/>
          <a:p>
            <a:pPr marL="0" indent="0">
              <a:buNone/>
            </a:pPr>
            <a:r>
              <a:rPr lang="en-US" sz="4800" dirty="0">
                <a:solidFill>
                  <a:schemeClr val="tx2"/>
                </a:solidFill>
              </a:rPr>
              <a:t>Thank you</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iling Face with No Fill">
            <a:extLst>
              <a:ext uri="{FF2B5EF4-FFF2-40B4-BE49-F238E27FC236}">
                <a16:creationId xmlns:a16="http://schemas.microsoft.com/office/drawing/2014/main" id="{8E92A41A-1005-4693-9952-343F13541D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93979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182880"/>
            <a:ext cx="3979205" cy="1197034"/>
          </a:xfrm>
        </p:spPr>
        <p:txBody>
          <a:bodyPr>
            <a:normAutofit/>
          </a:bodyPr>
          <a:lstStyle/>
          <a:p>
            <a:r>
              <a:rPr lang="en-US" b="1">
                <a:effectLst/>
                <a:latin typeface="Calibri" panose="020F0502020204030204" pitchFamily="34" charset="0"/>
                <a:cs typeface="Times New Roman" panose="02020603050405020304" pitchFamily="18" charset="0"/>
              </a:rPr>
              <a:t>Abstract:</a:t>
            </a:r>
            <a:br>
              <a:rPr lang="en-US">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02178" y="1230284"/>
            <a:ext cx="4002936" cy="5453149"/>
          </a:xfrm>
        </p:spPr>
        <p:txBody>
          <a:bodyPr>
            <a:noAutofit/>
          </a:bodyPr>
          <a:lstStyle/>
          <a:p>
            <a:r>
              <a:rPr lang="en-US" sz="2000">
                <a:effectLst/>
                <a:latin typeface="Calibri" panose="020F0502020204030204" pitchFamily="34" charset="0"/>
                <a:cs typeface="Times New Roman" panose="02020603050405020304" pitchFamily="18" charset="0"/>
              </a:rPr>
              <a:t>Movie Booking app is a ticket Booking application use to provide  easy service of tickets to the customers and improve the sales by being available to the users all the time. The service that is provided through this application is ticket ordering by customer through </a:t>
            </a:r>
            <a:r>
              <a:rPr lang="en-US" sz="2000">
                <a:latin typeface="Calibri" panose="020F0502020204030204" pitchFamily="34" charset="0"/>
                <a:cs typeface="Times New Roman" panose="02020603050405020304" pitchFamily="18" charset="0"/>
              </a:rPr>
              <a:t>mobile app</a:t>
            </a:r>
            <a:r>
              <a:rPr lang="en-US" sz="2000">
                <a:effectLst/>
                <a:latin typeface="Calibri" panose="020F0502020204030204" pitchFamily="34" charset="0"/>
                <a:cs typeface="Times New Roman" panose="02020603050405020304" pitchFamily="18" charset="0"/>
              </a:rPr>
              <a:t> using internet. Application helps user to reduce work and time in day-to-day life. </a:t>
            </a:r>
          </a:p>
          <a:p>
            <a:endParaRPr lang="en-US" sz="2000" dirty="0"/>
          </a:p>
        </p:txBody>
      </p:sp>
      <p:pic>
        <p:nvPicPr>
          <p:cNvPr id="7" name="Graphic 6" descr="CRM Customer Insights App"/>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1150076"/>
            <a:ext cx="3659389" cy="4557849"/>
          </a:xfrm>
        </p:spPr>
        <p:txBody>
          <a:bodyPr>
            <a:normAutofit/>
          </a:bodyPr>
          <a:lstStyle/>
          <a:p>
            <a:pPr algn="r"/>
            <a:r>
              <a:rPr lang="en-US" b="1">
                <a:effectLst/>
                <a:latin typeface="Calibri" panose="020F0502020204030204" pitchFamily="34" charset="0"/>
                <a:cs typeface="Times New Roman" panose="02020603050405020304" pitchFamily="18" charset="0"/>
              </a:rPr>
              <a:t>Agenda</a:t>
            </a:r>
            <a:endParaRPr lang="en-US"/>
          </a:p>
        </p:txBody>
      </p:sp>
      <p:sp>
        <p:nvSpPr>
          <p:cNvPr id="3" name="Content Placeholder 2"/>
          <p:cNvSpPr>
            <a:spLocks noGrp="1"/>
          </p:cNvSpPr>
          <p:nvPr>
            <p:ph idx="1"/>
          </p:nvPr>
        </p:nvSpPr>
        <p:spPr>
          <a:xfrm>
            <a:off x="4988658" y="1150076"/>
            <a:ext cx="6517543" cy="4557849"/>
          </a:xfrm>
        </p:spPr>
        <p:txBody>
          <a:bodyPr>
            <a:normAutofit/>
          </a:bodyPr>
          <a:lstStyle/>
          <a:p>
            <a:r>
              <a:rPr lang="en-US" sz="2000"/>
              <a:t>1 Development</a:t>
            </a:r>
          </a:p>
          <a:p>
            <a:endParaRPr lang="en-US" sz="2000"/>
          </a:p>
          <a:p>
            <a:r>
              <a:rPr lang="en-US" sz="2000"/>
              <a:t>2 Integration and testing</a:t>
            </a:r>
          </a:p>
          <a:p>
            <a:endParaRPr lang="en-US" sz="2000"/>
          </a:p>
          <a:p>
            <a:r>
              <a:rPr lang="en-US" sz="2000"/>
              <a:t>3 Implementation</a:t>
            </a:r>
          </a:p>
          <a:p>
            <a:endParaRPr lang="en-US" sz="2000"/>
          </a:p>
          <a:p>
            <a:r>
              <a:rPr lang="en-US" sz="2000"/>
              <a:t>4 Evaluation and future work.</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1150076"/>
            <a:ext cx="3659389" cy="4557849"/>
          </a:xfrm>
        </p:spPr>
        <p:txBody>
          <a:bodyPr>
            <a:normAutofit/>
          </a:bodyPr>
          <a:lstStyle/>
          <a:p>
            <a:pPr algn="r"/>
            <a:r>
              <a:rPr lang="en-US"/>
              <a:t>Development</a:t>
            </a:r>
            <a:endParaRPr lang="en-US" dirty="0"/>
          </a:p>
        </p:txBody>
      </p:sp>
      <p:sp>
        <p:nvSpPr>
          <p:cNvPr id="3" name="Content Placeholder 2"/>
          <p:cNvSpPr>
            <a:spLocks noGrp="1"/>
          </p:cNvSpPr>
          <p:nvPr>
            <p:ph idx="1"/>
          </p:nvPr>
        </p:nvSpPr>
        <p:spPr>
          <a:xfrm>
            <a:off x="4988658" y="1150076"/>
            <a:ext cx="6517543" cy="4557849"/>
          </a:xfrm>
        </p:spPr>
        <p:txBody>
          <a:bodyPr>
            <a:normAutofit fontScale="92500" lnSpcReduction="20000"/>
          </a:bodyPr>
          <a:lstStyle/>
          <a:p>
            <a:r>
              <a:rPr lang="en-US" sz="2000"/>
              <a:t>In this second phase of project we have developed  the online ticket booking application in html, css, JavaScript, Java and Docker .</a:t>
            </a:r>
          </a:p>
          <a:p>
            <a:r>
              <a:rPr lang="en-US" sz="2000"/>
              <a:t>Technologies used :</a:t>
            </a:r>
          </a:p>
          <a:p>
            <a:r>
              <a:rPr lang="en-US" sz="2000"/>
              <a:t>XML</a:t>
            </a:r>
          </a:p>
          <a:p>
            <a:r>
              <a:rPr lang="en-US" sz="2000"/>
              <a:t>Java</a:t>
            </a:r>
          </a:p>
          <a:p>
            <a:r>
              <a:rPr lang="en-US" sz="2000"/>
              <a:t>HTML</a:t>
            </a:r>
          </a:p>
          <a:p>
            <a:r>
              <a:rPr lang="en-US" sz="2000"/>
              <a:t>CSS </a:t>
            </a:r>
          </a:p>
          <a:p>
            <a:r>
              <a:rPr lang="en-US" sz="2000"/>
              <a:t>Docker </a:t>
            </a:r>
          </a:p>
          <a:p>
            <a:r>
              <a:rPr lang="en-US" sz="2000"/>
              <a:t>SQL</a:t>
            </a:r>
          </a:p>
          <a:p>
            <a:pPr marL="0" indent="0">
              <a:buNone/>
            </a:pPr>
            <a:r>
              <a:rPr lang="en-US" sz="2000"/>
              <a:t> </a:t>
            </a:r>
          </a:p>
          <a:p>
            <a:endParaRPr lang="en-US" sz="2000"/>
          </a:p>
          <a:p>
            <a:pPr marL="0" indent="0">
              <a:buFont typeface="Wingdings" panose="05000000000000000000" charset="0"/>
              <a:buNone/>
            </a:pPr>
            <a:r>
              <a:rPr lang="en-US" sz="200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861060"/>
            <a:ext cx="2595245" cy="1699895"/>
          </a:xfrm>
        </p:spPr>
        <p:txBody>
          <a:bodyPr>
            <a:normAutofit/>
          </a:bodyPr>
          <a:lstStyle/>
          <a:p>
            <a:pPr algn="r"/>
            <a:r>
              <a:rPr lang="en-US"/>
              <a:t>Development-Home Page</a:t>
            </a:r>
            <a:endParaRPr lang="en-US" dirty="0"/>
          </a:p>
        </p:txBody>
      </p:sp>
      <p:sp>
        <p:nvSpPr>
          <p:cNvPr id="6" name="Text Placeholder 5"/>
          <p:cNvSpPr>
            <a:spLocks noGrp="1"/>
          </p:cNvSpPr>
          <p:nvPr>
            <p:ph type="body" sz="half" idx="2"/>
          </p:nvPr>
        </p:nvSpPr>
        <p:spPr/>
        <p:txBody>
          <a:bodyPr>
            <a:normAutofit/>
          </a:bodyPr>
          <a:lstStyle/>
          <a:p>
            <a:pPr marL="285750" indent="-285750">
              <a:buFont typeface="Arial" panose="020B0604020202020204" pitchFamily="34" charset="0"/>
              <a:buChar char="•"/>
            </a:pPr>
            <a:r>
              <a:rPr lang="en-US" sz="2400"/>
              <a:t>The snippet shows development code of the Home Page of the application.</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p:txBody>
      </p:sp>
      <p:pic>
        <p:nvPicPr>
          <p:cNvPr id="7" name="Content Placeholder 6">
            <a:extLst>
              <a:ext uri="{FF2B5EF4-FFF2-40B4-BE49-F238E27FC236}">
                <a16:creationId xmlns:a16="http://schemas.microsoft.com/office/drawing/2014/main" id="{4DB5FF9E-42D3-4C41-ADA8-C6557472B122}"/>
              </a:ext>
            </a:extLst>
          </p:cNvPr>
          <p:cNvPicPr>
            <a:picLocks noGrp="1" noChangeAspect="1"/>
          </p:cNvPicPr>
          <p:nvPr>
            <p:ph idx="1"/>
          </p:nvPr>
        </p:nvPicPr>
        <p:blipFill>
          <a:blip r:embed="rId3"/>
          <a:stretch>
            <a:fillRect/>
          </a:stretch>
        </p:blipFill>
        <p:spPr>
          <a:xfrm>
            <a:off x="4648200" y="1465362"/>
            <a:ext cx="6169025" cy="34700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861060"/>
            <a:ext cx="2595245" cy="1699895"/>
          </a:xfrm>
        </p:spPr>
        <p:txBody>
          <a:bodyPr>
            <a:normAutofit/>
          </a:bodyPr>
          <a:lstStyle/>
          <a:p>
            <a:pPr algn="r"/>
            <a:r>
              <a:rPr lang="en-US"/>
              <a:t>Development-Register Page</a:t>
            </a:r>
            <a:endParaRPr lang="en-US" dirty="0"/>
          </a:p>
        </p:txBody>
      </p:sp>
      <p:sp>
        <p:nvSpPr>
          <p:cNvPr id="6" name="Text Placeholder 5"/>
          <p:cNvSpPr>
            <a:spLocks noGrp="1"/>
          </p:cNvSpPr>
          <p:nvPr>
            <p:ph type="body" sz="half" idx="2"/>
          </p:nvPr>
        </p:nvSpPr>
        <p:spPr/>
        <p:txBody>
          <a:bodyPr>
            <a:normAutofit fontScale="97500"/>
          </a:bodyPr>
          <a:lstStyle/>
          <a:p>
            <a:pPr marL="285750" indent="-285750">
              <a:buFont typeface="Arial" panose="020B0604020202020204" pitchFamily="34" charset="0"/>
              <a:buChar char="•"/>
            </a:pPr>
            <a:r>
              <a:rPr lang="en-US" sz="2400"/>
              <a:t>The snippet shows development code of the Register Page of the application.</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dirty="0"/>
          </a:p>
        </p:txBody>
      </p:sp>
      <p:pic>
        <p:nvPicPr>
          <p:cNvPr id="7" name="Content Placeholder 6">
            <a:extLst>
              <a:ext uri="{FF2B5EF4-FFF2-40B4-BE49-F238E27FC236}">
                <a16:creationId xmlns:a16="http://schemas.microsoft.com/office/drawing/2014/main" id="{B4110143-9A49-4022-B909-8513CA53AC0A}"/>
              </a:ext>
            </a:extLst>
          </p:cNvPr>
          <p:cNvPicPr>
            <a:picLocks noGrp="1" noChangeAspect="1"/>
          </p:cNvPicPr>
          <p:nvPr>
            <p:ph idx="1"/>
          </p:nvPr>
        </p:nvPicPr>
        <p:blipFill>
          <a:blip r:embed="rId3"/>
          <a:stretch>
            <a:fillRect/>
          </a:stretch>
        </p:blipFill>
        <p:spPr>
          <a:xfrm>
            <a:off x="4648200" y="1465361"/>
            <a:ext cx="6169025" cy="39011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861060"/>
            <a:ext cx="2595245" cy="1699895"/>
          </a:xfrm>
        </p:spPr>
        <p:txBody>
          <a:bodyPr>
            <a:normAutofit/>
          </a:bodyPr>
          <a:lstStyle/>
          <a:p>
            <a:pPr algn="l"/>
            <a:r>
              <a:rPr lang="en-US"/>
              <a:t>Development-PAYMENT Page</a:t>
            </a:r>
            <a:endParaRPr lang="en-US" dirty="0"/>
          </a:p>
        </p:txBody>
      </p:sp>
      <p:sp>
        <p:nvSpPr>
          <p:cNvPr id="6" name="Text Placeholder 5"/>
          <p:cNvSpPr>
            <a:spLocks noGrp="1"/>
          </p:cNvSpPr>
          <p:nvPr>
            <p:ph type="body" sz="half" idx="2"/>
          </p:nvPr>
        </p:nvSpPr>
        <p:spPr/>
        <p:txBody>
          <a:bodyPr>
            <a:normAutofit fontScale="97500"/>
          </a:bodyPr>
          <a:lstStyle/>
          <a:p>
            <a:pPr marL="285750" indent="-285750">
              <a:buFont typeface="Arial" panose="020B0604020202020204" pitchFamily="34" charset="0"/>
              <a:buChar char="•"/>
            </a:pPr>
            <a:r>
              <a:rPr lang="en-US" sz="2400"/>
              <a:t>The snippet shows development code of the Payment Page of the application.</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p:txBody>
      </p:sp>
      <p:pic>
        <p:nvPicPr>
          <p:cNvPr id="7" name="Content Placeholder 6">
            <a:extLst>
              <a:ext uri="{FF2B5EF4-FFF2-40B4-BE49-F238E27FC236}">
                <a16:creationId xmlns:a16="http://schemas.microsoft.com/office/drawing/2014/main" id="{3F92E503-66EF-4C4D-81EC-37A4F76970A0}"/>
              </a:ext>
            </a:extLst>
          </p:cNvPr>
          <p:cNvPicPr>
            <a:picLocks noGrp="1" noChangeAspect="1"/>
          </p:cNvPicPr>
          <p:nvPr>
            <p:ph idx="1"/>
          </p:nvPr>
        </p:nvPicPr>
        <p:blipFill>
          <a:blip r:embed="rId3"/>
          <a:stretch>
            <a:fillRect/>
          </a:stretch>
        </p:blipFill>
        <p:spPr>
          <a:xfrm>
            <a:off x="4648200" y="794479"/>
            <a:ext cx="6789295" cy="48568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1150076"/>
            <a:ext cx="3659389" cy="4557849"/>
          </a:xfrm>
        </p:spPr>
        <p:txBody>
          <a:bodyPr>
            <a:normAutofit/>
          </a:bodyPr>
          <a:lstStyle/>
          <a:p>
            <a:pPr algn="l"/>
            <a:r>
              <a:rPr lang="en-US">
                <a:sym typeface="+mn-ea"/>
              </a:rPr>
              <a:t>Integration</a:t>
            </a:r>
            <a:endParaRPr lang="en-US" dirty="0"/>
          </a:p>
        </p:txBody>
      </p:sp>
      <p:sp>
        <p:nvSpPr>
          <p:cNvPr id="3" name="Content Placeholder 2"/>
          <p:cNvSpPr>
            <a:spLocks noGrp="1"/>
          </p:cNvSpPr>
          <p:nvPr>
            <p:ph idx="1"/>
          </p:nvPr>
        </p:nvSpPr>
        <p:spPr>
          <a:xfrm>
            <a:off x="4988658" y="1150076"/>
            <a:ext cx="6517543" cy="4557849"/>
          </a:xfrm>
        </p:spPr>
        <p:txBody>
          <a:bodyPr>
            <a:normAutofit lnSpcReduction="10000"/>
          </a:bodyPr>
          <a:lstStyle/>
          <a:p>
            <a:pPr algn="l"/>
            <a:r>
              <a:rPr lang="en-US" sz="2000" b="1">
                <a:latin typeface="+mn-ea"/>
                <a:cs typeface="+mn-ea"/>
                <a:sym typeface="+mn-ea"/>
              </a:rPr>
              <a:t>Software integration</a:t>
            </a:r>
            <a:r>
              <a:rPr lang="en-US" sz="2000">
                <a:latin typeface="+mn-ea"/>
                <a:cs typeface="+mn-ea"/>
                <a:sym typeface="+mn-ea"/>
              </a:rPr>
              <a:t> is the process of bringing together various types of </a:t>
            </a:r>
            <a:r>
              <a:rPr lang="en-US" sz="2000" b="1">
                <a:latin typeface="+mn-ea"/>
                <a:cs typeface="+mn-ea"/>
                <a:sym typeface="+mn-ea"/>
              </a:rPr>
              <a:t>software</a:t>
            </a:r>
            <a:r>
              <a:rPr lang="en-US" sz="2000">
                <a:latin typeface="+mn-ea"/>
                <a:cs typeface="+mn-ea"/>
                <a:sym typeface="+mn-ea"/>
              </a:rPr>
              <a:t> sub-systems so that they create a unified single system. </a:t>
            </a:r>
            <a:r>
              <a:rPr lang="en-US" sz="2000" b="1">
                <a:latin typeface="+mn-ea"/>
                <a:cs typeface="+mn-ea"/>
                <a:sym typeface="+mn-ea"/>
              </a:rPr>
              <a:t>Software integration</a:t>
            </a:r>
            <a:r>
              <a:rPr lang="en-US" sz="2000">
                <a:latin typeface="+mn-ea"/>
                <a:cs typeface="+mn-ea"/>
                <a:sym typeface="+mn-ea"/>
              </a:rPr>
              <a:t> can be required for a number of reasons, such as: Migrating from a legacy system to a new cloud system, including cloud-based data storage.</a:t>
            </a:r>
          </a:p>
          <a:p>
            <a:pPr algn="l"/>
            <a:r>
              <a:rPr lang="en-US" sz="2000">
                <a:latin typeface="+mn-ea"/>
                <a:cs typeface="+mn-ea"/>
                <a:sym typeface="+mn-ea"/>
              </a:rPr>
              <a:t>I have used GIT as version controlling system to integrate all the components that each member developed.</a:t>
            </a:r>
          </a:p>
          <a:p>
            <a:pPr algn="l"/>
            <a:r>
              <a:rPr lang="en-US" sz="2000">
                <a:latin typeface="+mn-ea"/>
                <a:cs typeface="+mn-ea"/>
                <a:sym typeface="+mn-ea"/>
              </a:rPr>
              <a:t> Junit and Appium is used for unit and integration testing.</a:t>
            </a:r>
          </a:p>
          <a:p>
            <a:pPr algn="l"/>
            <a:r>
              <a:rPr lang="en-US" sz="2000">
                <a:latin typeface="+mn-ea"/>
                <a:cs typeface="+mn-ea"/>
                <a:sym typeface="+mn-ea"/>
              </a:rPr>
              <a:t> localhost server to run the application on local host ser</a:t>
            </a:r>
            <a:endParaRPr lang="en-US" sz="2000">
              <a:latin typeface="+mn-ea"/>
              <a:cs typeface="+mn-ea"/>
            </a:endParaRPr>
          </a:p>
          <a:p>
            <a:pPr marL="0" indent="0" algn="l">
              <a:buNone/>
            </a:pPr>
            <a:endParaRPr lang="en-US" sz="2000" dirty="0">
              <a:latin typeface="+mn-ea"/>
              <a:cs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4539</TotalTime>
  <Words>1053</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Celestial</vt:lpstr>
      <vt:lpstr>                 Movie Booking Mobile Application</vt:lpstr>
      <vt:lpstr>Project Members</vt:lpstr>
      <vt:lpstr>Abstract: </vt:lpstr>
      <vt:lpstr>Agenda</vt:lpstr>
      <vt:lpstr>Development</vt:lpstr>
      <vt:lpstr>Development-Home Page</vt:lpstr>
      <vt:lpstr>Development-Register Page</vt:lpstr>
      <vt:lpstr>Development-PAYMENT Page</vt:lpstr>
      <vt:lpstr>Integration</vt:lpstr>
      <vt:lpstr>PowerPoint Presentation</vt:lpstr>
      <vt:lpstr>Integration(contd.,)</vt:lpstr>
      <vt:lpstr>  Test-Cases </vt:lpstr>
      <vt:lpstr>Test-Cases </vt:lpstr>
      <vt:lpstr>Implementation – HOME PAGE OF THE APPLICATION</vt:lpstr>
      <vt:lpstr>IMPLEMENTATION –Screen selection page</vt:lpstr>
      <vt:lpstr>Implementation – SEAT SELECTION PAGE</vt:lpstr>
      <vt:lpstr>IMPLEMENTATION –PAYMENT Page</vt:lpstr>
      <vt:lpstr>Implementation – ConFIRMATION page</vt:lpstr>
      <vt:lpstr>Future Work</vt:lpstr>
      <vt:lpstr>Individual Contribution</vt:lpstr>
      <vt:lpstr>Any queries?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Hosting static web application(ONLINE FOOD BOOKING APP) in AWS(S3).</dc:title>
  <dc:creator>Velpula, Santhosh Reddy</dc:creator>
  <cp:lastModifiedBy>Velpula, Santhosh Reddy</cp:lastModifiedBy>
  <cp:revision>48</cp:revision>
  <dcterms:created xsi:type="dcterms:W3CDTF">2020-10-22T19:00:00Z</dcterms:created>
  <dcterms:modified xsi:type="dcterms:W3CDTF">2021-05-09T14:15:10Z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