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80" r:id="rId3"/>
    <p:sldId id="292" r:id="rId4"/>
    <p:sldId id="343" r:id="rId5"/>
    <p:sldId id="259" r:id="rId6"/>
    <p:sldId id="300" r:id="rId7"/>
    <p:sldId id="262" r:id="rId8"/>
    <p:sldId id="263" r:id="rId9"/>
    <p:sldId id="264" r:id="rId10"/>
    <p:sldId id="267" r:id="rId11"/>
    <p:sldId id="314" r:id="rId12"/>
    <p:sldId id="315" r:id="rId13"/>
    <p:sldId id="317" r:id="rId14"/>
    <p:sldId id="322" r:id="rId15"/>
    <p:sldId id="297" r:id="rId16"/>
    <p:sldId id="268" r:id="rId17"/>
    <p:sldId id="269" r:id="rId18"/>
    <p:sldId id="276" r:id="rId19"/>
    <p:sldId id="277" r:id="rId20"/>
    <p:sldId id="278" r:id="rId21"/>
    <p:sldId id="279" r:id="rId22"/>
    <p:sldId id="296" r:id="rId23"/>
    <p:sldId id="274" r:id="rId24"/>
    <p:sldId id="27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196" autoAdjust="0"/>
  </p:normalViewPr>
  <p:slideViewPr>
    <p:cSldViewPr>
      <p:cViewPr varScale="1">
        <p:scale>
          <a:sx n="88" d="100"/>
          <a:sy n="88" d="100"/>
        </p:scale>
        <p:origin x="133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7F5B7F-8512-41E7-A035-99AF5AE4F19F}" type="datetimeFigureOut">
              <a:rPr lang="en-US" smtClean="0"/>
              <a:pPr/>
              <a:t>4/9/2024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DBF95E-DA7F-4100-90CB-4D99A6961DE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 </a:t>
            </a:r>
          </a:p>
          <a:p>
            <a:r>
              <a:rPr lang="en-US" sz="1200" b="1" kern="1200" dirty="0">
                <a:solidFill>
                  <a:schemeClr val="tx1"/>
                </a:solidFill>
                <a:latin typeface="+mn-lt"/>
                <a:ea typeface="+mn-ea"/>
                <a:cs typeface="+mn-cs"/>
              </a:rPr>
              <a:t>USECASE DIAGRAM: </a:t>
            </a:r>
            <a:r>
              <a:rPr lang="en-US" sz="1200" kern="1200" dirty="0">
                <a:solidFill>
                  <a:schemeClr val="tx1"/>
                </a:solidFill>
                <a:latin typeface="+mn-lt"/>
                <a:ea typeface="+mn-ea"/>
                <a:cs typeface="+mn-cs"/>
              </a:rPr>
              <a:t>A Use case is a description of set of sequence of actions.  Graphically it is rendered as an ellipse with solid line including only its name.  Use case diagram is a behavioral diagram that shows a set of use cases and actors and their relationship.  It is an association between the use cases and actors.  An actor represents a real-world object.  Primary Actor – Sender, Secondary Actor Receiver.</a:t>
            </a:r>
          </a:p>
          <a:p>
            <a:endParaRPr lang="en-US" dirty="0"/>
          </a:p>
        </p:txBody>
      </p:sp>
      <p:sp>
        <p:nvSpPr>
          <p:cNvPr id="4" name="Slide Number Placeholder 3"/>
          <p:cNvSpPr>
            <a:spLocks noGrp="1"/>
          </p:cNvSpPr>
          <p:nvPr>
            <p:ph type="sldNum" sz="quarter" idx="10"/>
          </p:nvPr>
        </p:nvSpPr>
        <p:spPr/>
        <p:txBody>
          <a:bodyPr/>
          <a:lstStyle/>
          <a:p>
            <a:fld id="{5FDBF95E-DA7F-4100-90CB-4D99A6961DEE}" type="slidenum">
              <a:rPr lang="en-US" smtClean="0"/>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class diagram shows a set of classes, interfaces, collaborations and their relationships.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5FDBF95E-DA7F-4100-90CB-4D99A6961DEE}" type="slidenum">
              <a:rPr lang="en-US" smtClean="0"/>
              <a:pPr/>
              <a:t>15</a:t>
            </a:fld>
            <a:endParaRPr lang="en-US"/>
          </a:p>
        </p:txBody>
      </p:sp>
    </p:spTree>
    <p:extLst>
      <p:ext uri="{BB962C8B-B14F-4D97-AF65-F5344CB8AC3E}">
        <p14:creationId xmlns:p14="http://schemas.microsoft.com/office/powerpoint/2010/main" val="4104748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DBDE36E3-064B-4319-8971-DB24598FB7A4}" type="datetimeFigureOut">
              <a:rPr lang="en-US" smtClean="0"/>
              <a:pPr/>
              <a:t>4/9/2024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401026F-F1B0-4023-B4A0-A3D8B50537F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DE36E3-064B-4319-8971-DB24598FB7A4}"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DE36E3-064B-4319-8971-DB24598FB7A4}"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DE36E3-064B-4319-8971-DB24598FB7A4}"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BDE36E3-064B-4319-8971-DB24598FB7A4}"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BDE36E3-064B-4319-8971-DB24598FB7A4}" type="datetimeFigureOut">
              <a:rPr lang="en-US" smtClean="0"/>
              <a:pPr/>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BDE36E3-064B-4319-8971-DB24598FB7A4}" type="datetimeFigureOut">
              <a:rPr lang="en-US" smtClean="0"/>
              <a:pPr/>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DBDE36E3-064B-4319-8971-DB24598FB7A4}" type="datetimeFigureOut">
              <a:rPr lang="en-US" smtClean="0"/>
              <a:pPr/>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DBDE36E3-064B-4319-8971-DB24598FB7A4}" type="datetimeFigureOut">
              <a:rPr lang="en-US" smtClean="0"/>
              <a:pPr/>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1026F-F1B0-4023-B4A0-A3D8B50537F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BDE36E3-064B-4319-8971-DB24598FB7A4}" type="datetimeFigureOut">
              <a:rPr lang="en-US" smtClean="0"/>
              <a:pPr/>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DBDE36E3-064B-4319-8971-DB24598FB7A4}" type="datetimeFigureOut">
              <a:rPr lang="en-US" smtClean="0"/>
              <a:pPr/>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026F-F1B0-4023-B4A0-A3D8B50537F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BDE36E3-064B-4319-8971-DB24598FB7A4}" type="datetimeFigureOut">
              <a:rPr lang="en-US" smtClean="0"/>
              <a:pPr/>
              <a:t>4/9/2024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401026F-F1B0-4023-B4A0-A3D8B50537F2}"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928670"/>
            <a:ext cx="8429684" cy="4084506"/>
          </a:xfrm>
        </p:spPr>
        <p:txBody>
          <a:bodyPr>
            <a:normAutofit/>
          </a:bodyPr>
          <a:lstStyle/>
          <a:p>
            <a:pPr algn="ctr"/>
            <a:r>
              <a:rPr lang="en-US" sz="5400" b="1" u="sng" dirty="0"/>
              <a:t>Student Study</a:t>
            </a:r>
            <a:br>
              <a:rPr lang="en-US" sz="5400" b="1" u="sng" dirty="0"/>
            </a:br>
            <a:r>
              <a:rPr lang="en-US" sz="5400" b="1" u="sng" dirty="0"/>
              <a:t>Management System</a:t>
            </a:r>
            <a:r>
              <a:rPr lang="en-US" b="1" u="sng" dirty="0"/>
              <a:t/>
            </a:r>
            <a:br>
              <a:rPr lang="en-US" b="1" u="sng" dirty="0"/>
            </a:br>
            <a:r>
              <a:rPr lang="en-US" b="1" u="sng" dirty="0"/>
              <a:t/>
            </a:r>
            <a:br>
              <a:rPr lang="en-US" b="1" u="sng" dirty="0"/>
            </a:br>
            <a:r>
              <a:rPr lang="en-US" sz="3200" b="1" u="sng" dirty="0"/>
              <a:t>Developed in PHP &amp; MySQL</a:t>
            </a:r>
            <a:r>
              <a:rPr lang="en-US" dirty="0"/>
              <a:t/>
            </a: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2984"/>
          </a:xfrm>
        </p:spPr>
        <p:txBody>
          <a:bodyPr/>
          <a:lstStyle/>
          <a:p>
            <a:pPr algn="ctr"/>
            <a:r>
              <a:rPr lang="en-IN" b="1" dirty="0"/>
              <a:t>ER Diagram</a:t>
            </a:r>
            <a:endParaRPr lang="en-US" b="1" dirty="0"/>
          </a:p>
        </p:txBody>
      </p:sp>
      <p:pic>
        <p:nvPicPr>
          <p:cNvPr id="1026" name="Picture 2">
            <a:extLst>
              <a:ext uri="{FF2B5EF4-FFF2-40B4-BE49-F238E27FC236}">
                <a16:creationId xmlns:a16="http://schemas.microsoft.com/office/drawing/2014/main" id="{DCD53B75-CF63-F4B6-EFCA-63CB88039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608" y="1268760"/>
            <a:ext cx="7498080"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199F2-AF9F-DB9A-77E0-00FEF2FAF8C0}"/>
              </a:ext>
            </a:extLst>
          </p:cNvPr>
          <p:cNvSpPr>
            <a:spLocks noGrp="1"/>
          </p:cNvSpPr>
          <p:nvPr>
            <p:ph type="title"/>
          </p:nvPr>
        </p:nvSpPr>
        <p:spPr/>
        <p:txBody>
          <a:bodyPr/>
          <a:lstStyle/>
          <a:p>
            <a:pPr algn="ctr"/>
            <a:r>
              <a:rPr lang="en-IN" b="1" dirty="0"/>
              <a:t>Dataflow Diagrams (DFDs)</a:t>
            </a:r>
          </a:p>
        </p:txBody>
      </p:sp>
      <p:sp>
        <p:nvSpPr>
          <p:cNvPr id="3" name="Content Placeholder 2">
            <a:extLst>
              <a:ext uri="{FF2B5EF4-FFF2-40B4-BE49-F238E27FC236}">
                <a16:creationId xmlns:a16="http://schemas.microsoft.com/office/drawing/2014/main" id="{6666F14B-DADB-066E-F2A5-FEA50377177D}"/>
              </a:ext>
            </a:extLst>
          </p:cNvPr>
          <p:cNvSpPr>
            <a:spLocks noGrp="1"/>
          </p:cNvSpPr>
          <p:nvPr>
            <p:ph idx="1"/>
          </p:nvPr>
        </p:nvSpPr>
        <p:spPr/>
        <p:txBody>
          <a:bodyPr>
            <a:normAutofit fontScale="77500" lnSpcReduction="20000"/>
          </a:bodyPr>
          <a:lstStyle/>
          <a:p>
            <a:pPr marL="82296" indent="0" algn="just">
              <a:buNone/>
            </a:pPr>
            <a:r>
              <a:rPr lang="en-US" sz="3200" dirty="0">
                <a:solidFill>
                  <a:srgbClr val="333333"/>
                </a:solidFill>
                <a:effectLst/>
                <a:latin typeface="Calibri" panose="020F0502020204030204" pitchFamily="34" charset="0"/>
                <a:ea typeface="Times New Roman" panose="02020603050405020304" pitchFamily="18" charset="0"/>
              </a:rPr>
              <a:t>A Data Flow Diagram (DFD) is a traditional visual representation of the information flows within a system. A neat and clear DFD can depict the right amount of the system requirement graphically. It can be manual, automated, or a combination of both.</a:t>
            </a:r>
            <a:endParaRPr lang="en-IN" sz="3200" dirty="0">
              <a:effectLst/>
              <a:latin typeface="Times New Roman" panose="02020603050405020304" pitchFamily="18" charset="0"/>
              <a:ea typeface="Times New Roman" panose="02020603050405020304" pitchFamily="18" charset="0"/>
            </a:endParaRPr>
          </a:p>
          <a:p>
            <a:pPr marL="82296" indent="0" algn="just">
              <a:buNone/>
            </a:pPr>
            <a:r>
              <a:rPr lang="en-US" sz="3200" dirty="0">
                <a:solidFill>
                  <a:srgbClr val="333333"/>
                </a:solidFill>
                <a:effectLst/>
                <a:latin typeface="Calibri" panose="020F0502020204030204" pitchFamily="34" charset="0"/>
                <a:ea typeface="Times New Roman" panose="02020603050405020304" pitchFamily="18" charset="0"/>
              </a:rPr>
              <a:t>It shows how data enters and leaves the system, what changes the information, and where data is stored.</a:t>
            </a:r>
            <a:endParaRPr lang="en-IN" sz="3200" dirty="0">
              <a:effectLst/>
              <a:latin typeface="Times New Roman" panose="02020603050405020304" pitchFamily="18" charset="0"/>
              <a:ea typeface="Times New Roman" panose="02020603050405020304" pitchFamily="18" charset="0"/>
            </a:endParaRPr>
          </a:p>
          <a:p>
            <a:pPr marL="82296" indent="0" algn="just">
              <a:buNone/>
            </a:pPr>
            <a:r>
              <a:rPr lang="en-US" sz="3200" dirty="0">
                <a:solidFill>
                  <a:srgbClr val="333333"/>
                </a:solidFill>
                <a:effectLst/>
                <a:latin typeface="Calibri" panose="020F0502020204030204" pitchFamily="34" charset="0"/>
                <a:ea typeface="Times New Roman" panose="02020603050405020304" pitchFamily="18" charset="0"/>
              </a:rPr>
              <a:t>The objective of a DFD is to show the scope and boundaries of a system as a whole. It may be used as a communication tool between a system analyst and any person who plays a part in the order that acts as a starting point for redesigning a system. The DFD is also called as a data flow graph or bubble chart.</a:t>
            </a:r>
            <a:endParaRPr lang="en-IN" sz="3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967653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9DD89D-4A56-DC50-09E3-2E2909DCE8F5}"/>
              </a:ext>
            </a:extLst>
          </p:cNvPr>
          <p:cNvSpPr txBox="1"/>
          <p:nvPr/>
        </p:nvSpPr>
        <p:spPr>
          <a:xfrm>
            <a:off x="1259632" y="332656"/>
            <a:ext cx="5328592" cy="400110"/>
          </a:xfrm>
          <a:prstGeom prst="rect">
            <a:avLst/>
          </a:prstGeom>
          <a:noFill/>
        </p:spPr>
        <p:txBody>
          <a:bodyPr wrap="square" rtlCol="0">
            <a:spAutoFit/>
          </a:bodyPr>
          <a:lstStyle/>
          <a:p>
            <a:r>
              <a:rPr lang="en-IN" sz="2000" b="1" dirty="0"/>
              <a:t>Zero level</a:t>
            </a:r>
          </a:p>
        </p:txBody>
      </p:sp>
      <p:pic>
        <p:nvPicPr>
          <p:cNvPr id="4" name="Picture 3">
            <a:extLst>
              <a:ext uri="{FF2B5EF4-FFF2-40B4-BE49-F238E27FC236}">
                <a16:creationId xmlns:a16="http://schemas.microsoft.com/office/drawing/2014/main" id="{EF92DBD3-597A-2035-94B8-61EFB34B8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1556792"/>
            <a:ext cx="7200800" cy="4968552"/>
          </a:xfrm>
          <a:prstGeom prst="rect">
            <a:avLst/>
          </a:prstGeom>
        </p:spPr>
      </p:pic>
    </p:spTree>
    <p:extLst>
      <p:ext uri="{BB962C8B-B14F-4D97-AF65-F5344CB8AC3E}">
        <p14:creationId xmlns:p14="http://schemas.microsoft.com/office/powerpoint/2010/main" val="1663597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D2E0AB-2096-04B4-39B8-40D047890E64}"/>
              </a:ext>
            </a:extLst>
          </p:cNvPr>
          <p:cNvSpPr txBox="1"/>
          <p:nvPr/>
        </p:nvSpPr>
        <p:spPr>
          <a:xfrm>
            <a:off x="1403648" y="404664"/>
            <a:ext cx="4320480" cy="400110"/>
          </a:xfrm>
          <a:prstGeom prst="rect">
            <a:avLst/>
          </a:prstGeom>
          <a:noFill/>
        </p:spPr>
        <p:txBody>
          <a:bodyPr wrap="square" rtlCol="0">
            <a:spAutoFit/>
          </a:bodyPr>
          <a:lstStyle/>
          <a:p>
            <a:r>
              <a:rPr lang="en-IN" sz="2000" b="1" dirty="0"/>
              <a:t>First level</a:t>
            </a:r>
          </a:p>
        </p:txBody>
      </p:sp>
      <p:pic>
        <p:nvPicPr>
          <p:cNvPr id="4" name="Picture 3">
            <a:extLst>
              <a:ext uri="{FF2B5EF4-FFF2-40B4-BE49-F238E27FC236}">
                <a16:creationId xmlns:a16="http://schemas.microsoft.com/office/drawing/2014/main" id="{65506095-2EA1-9F50-D8CC-8873EEDD8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052736"/>
            <a:ext cx="7272808" cy="5472608"/>
          </a:xfrm>
          <a:prstGeom prst="rect">
            <a:avLst/>
          </a:prstGeom>
        </p:spPr>
      </p:pic>
    </p:spTree>
    <p:extLst>
      <p:ext uri="{BB962C8B-B14F-4D97-AF65-F5344CB8AC3E}">
        <p14:creationId xmlns:p14="http://schemas.microsoft.com/office/powerpoint/2010/main" val="404903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8BA8E5-3BCA-3C8E-02BD-AE5D76FC1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339" y="476672"/>
            <a:ext cx="7225117" cy="6048672"/>
          </a:xfrm>
          <a:prstGeom prst="rect">
            <a:avLst/>
          </a:prstGeom>
        </p:spPr>
      </p:pic>
    </p:spTree>
    <p:extLst>
      <p:ext uri="{BB962C8B-B14F-4D97-AF65-F5344CB8AC3E}">
        <p14:creationId xmlns:p14="http://schemas.microsoft.com/office/powerpoint/2010/main" val="970272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0386-8B12-CC23-A99D-098C6B343917}"/>
              </a:ext>
            </a:extLst>
          </p:cNvPr>
          <p:cNvSpPr>
            <a:spLocks noGrp="1"/>
          </p:cNvSpPr>
          <p:nvPr>
            <p:ph type="title"/>
          </p:nvPr>
        </p:nvSpPr>
        <p:spPr>
          <a:xfrm>
            <a:off x="1435608" y="-99392"/>
            <a:ext cx="7498080" cy="1152128"/>
          </a:xfrm>
        </p:spPr>
        <p:txBody>
          <a:bodyPr/>
          <a:lstStyle/>
          <a:p>
            <a:pPr algn="ctr"/>
            <a:r>
              <a:rPr lang="en-IN" b="1" dirty="0"/>
              <a:t>Class Diagram</a:t>
            </a:r>
          </a:p>
        </p:txBody>
      </p:sp>
      <p:pic>
        <p:nvPicPr>
          <p:cNvPr id="3" name="Picture 2">
            <a:extLst>
              <a:ext uri="{FF2B5EF4-FFF2-40B4-BE49-F238E27FC236}">
                <a16:creationId xmlns:a16="http://schemas.microsoft.com/office/drawing/2014/main" id="{3923F2D9-06D8-B00A-7FAE-EB240C6603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980728"/>
            <a:ext cx="6624736" cy="5585460"/>
          </a:xfrm>
          <a:prstGeom prst="rect">
            <a:avLst/>
          </a:prstGeom>
          <a:noFill/>
          <a:ln>
            <a:noFill/>
          </a:ln>
        </p:spPr>
      </p:pic>
    </p:spTree>
    <p:extLst>
      <p:ext uri="{BB962C8B-B14F-4D97-AF65-F5344CB8AC3E}">
        <p14:creationId xmlns:p14="http://schemas.microsoft.com/office/powerpoint/2010/main" val="3941425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42852"/>
            <a:ext cx="7498080" cy="2071702"/>
          </a:xfrm>
        </p:spPr>
        <p:txBody>
          <a:bodyPr>
            <a:normAutofit/>
          </a:bodyPr>
          <a:lstStyle/>
          <a:p>
            <a:pPr algn="ctr"/>
            <a:r>
              <a:rPr lang="en-US" b="1" u="sng" dirty="0"/>
              <a:t>Implementation and </a:t>
            </a:r>
            <a:br>
              <a:rPr lang="en-US" b="1" u="sng" dirty="0"/>
            </a:br>
            <a:r>
              <a:rPr lang="en-US" b="1" u="sng" dirty="0"/>
              <a:t>System Testing</a:t>
            </a:r>
            <a:r>
              <a:rPr lang="en-US" dirty="0"/>
              <a:t/>
            </a:r>
            <a:br>
              <a:rPr lang="en-US" dirty="0"/>
            </a:br>
            <a:endParaRPr lang="en-US" dirty="0"/>
          </a:p>
        </p:txBody>
      </p:sp>
      <p:sp>
        <p:nvSpPr>
          <p:cNvPr id="3" name="Content Placeholder 2"/>
          <p:cNvSpPr>
            <a:spLocks noGrp="1"/>
          </p:cNvSpPr>
          <p:nvPr>
            <p:ph idx="1"/>
          </p:nvPr>
        </p:nvSpPr>
        <p:spPr>
          <a:xfrm>
            <a:off x="1435608" y="1643050"/>
            <a:ext cx="7498080" cy="4605350"/>
          </a:xfrm>
        </p:spPr>
        <p:txBody>
          <a:bodyPr>
            <a:normAutofit fontScale="70000" lnSpcReduction="20000"/>
          </a:bodyPr>
          <a:lstStyle/>
          <a:p>
            <a:r>
              <a:rPr lang="en-US" dirty="0"/>
              <a:t>After all phase have been perfectly done, the system will be implemented to the server and the system can be used.</a:t>
            </a:r>
          </a:p>
          <a:p>
            <a:endParaRPr lang="en-US" dirty="0"/>
          </a:p>
          <a:p>
            <a:pPr>
              <a:buNone/>
            </a:pPr>
            <a:r>
              <a:rPr lang="en-US" b="1" u="sng" dirty="0"/>
              <a:t>System Testing</a:t>
            </a:r>
          </a:p>
          <a:p>
            <a:pPr>
              <a:buNone/>
            </a:pPr>
            <a:endParaRPr lang="en-US" dirty="0"/>
          </a:p>
          <a:p>
            <a:r>
              <a:rPr lang="en-US" dirty="0"/>
              <a:t>The goal of the system testing process was to determine all faults in our project .The program was subjected to a set of test inputs and many explanations were made and based on these explanations it will be decided whether the program behaves as expected or not. Our Project went through two levels of testing</a:t>
            </a:r>
          </a:p>
          <a:p>
            <a:pPr>
              <a:buFont typeface="Wingdings" pitchFamily="2" charset="2"/>
              <a:buChar char="q"/>
            </a:pPr>
            <a:endParaRPr lang="en-US" dirty="0"/>
          </a:p>
          <a:p>
            <a:pPr>
              <a:buFont typeface="Wingdings" pitchFamily="2" charset="2"/>
              <a:buChar char="q"/>
            </a:pPr>
            <a:r>
              <a:rPr lang="en-US" dirty="0"/>
              <a:t>Unit testing</a:t>
            </a:r>
          </a:p>
          <a:p>
            <a:pPr>
              <a:buFont typeface="Wingdings" pitchFamily="2" charset="2"/>
              <a:buChar char="q"/>
            </a:pPr>
            <a:r>
              <a:rPr lang="en-US" dirty="0"/>
              <a:t>Integration testing</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25470"/>
          </a:xfrm>
        </p:spPr>
        <p:txBody>
          <a:bodyPr>
            <a:normAutofit fontScale="90000"/>
          </a:bodyPr>
          <a:lstStyle/>
          <a:p>
            <a:pPr algn="ctr"/>
            <a:r>
              <a:rPr lang="en-US" b="1" u="sng" dirty="0"/>
              <a:t>Project Screens</a:t>
            </a:r>
            <a:r>
              <a:rPr lang="en-US" dirty="0"/>
              <a:t/>
            </a:r>
            <a:br>
              <a:rPr lang="en-US" dirty="0"/>
            </a:b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5652" y="692696"/>
            <a:ext cx="6840760" cy="307027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1534" y="3788732"/>
            <a:ext cx="6624736" cy="288652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1452" y="404665"/>
            <a:ext cx="6164924" cy="309160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5468" y="3645024"/>
            <a:ext cx="5948900" cy="310786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35575" y="404664"/>
            <a:ext cx="7056784" cy="313513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3688" y="3789040"/>
            <a:ext cx="6831010" cy="26358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25470"/>
          </a:xfrm>
        </p:spPr>
        <p:txBody>
          <a:bodyPr>
            <a:normAutofit fontScale="90000"/>
          </a:bodyPr>
          <a:lstStyle/>
          <a:p>
            <a:pPr algn="ctr"/>
            <a:r>
              <a:rPr lang="en-GB" b="1" u="sng" dirty="0"/>
              <a:t>Abstract</a:t>
            </a:r>
            <a:r>
              <a:rPr lang="en-US" dirty="0"/>
              <a:t/>
            </a:r>
            <a:br>
              <a:rPr lang="en-US" dirty="0"/>
            </a:br>
            <a:endParaRPr lang="en-US" dirty="0"/>
          </a:p>
        </p:txBody>
      </p:sp>
      <p:sp>
        <p:nvSpPr>
          <p:cNvPr id="3" name="Content Placeholder 2"/>
          <p:cNvSpPr>
            <a:spLocks noGrp="1"/>
          </p:cNvSpPr>
          <p:nvPr>
            <p:ph idx="1"/>
          </p:nvPr>
        </p:nvSpPr>
        <p:spPr>
          <a:xfrm>
            <a:off x="1187624" y="1000108"/>
            <a:ext cx="7746064" cy="5957284"/>
          </a:xfrm>
        </p:spPr>
        <p:txBody>
          <a:bodyPr>
            <a:normAutofit lnSpcReduction="10000"/>
          </a:bodyPr>
          <a:lstStyle/>
          <a:p>
            <a:pPr algn="just">
              <a:lnSpc>
                <a:spcPct val="115000"/>
              </a:lnSpc>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“Student Study Center Management System” contains data and information of student who want to study in study center. The main purpose of SSCM is to systematically record, store and update the details of admin/student and also manage the desk to students. </a:t>
            </a:r>
            <a:r>
              <a:rPr lang="en-US" sz="1800" dirty="0">
                <a:effectLst/>
                <a:latin typeface="Calibri" panose="020F0502020204030204" pitchFamily="34" charset="0"/>
                <a:ea typeface="Times New Roman" panose="02020603050405020304" pitchFamily="18" charset="0"/>
                <a:cs typeface="Calibri" panose="020F0502020204030204" pitchFamily="34" charset="0"/>
              </a:rPr>
              <a:t>It is a user friendly system which is used by any study center easily.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800" dirty="0">
                <a:effectLst/>
                <a:latin typeface="Calibri" panose="020F0502020204030204" pitchFamily="34" charset="0"/>
                <a:ea typeface="Calibri" panose="020F0502020204030204" pitchFamily="34" charset="0"/>
                <a:cs typeface="Calibri" panose="020F0502020204030204" pitchFamily="34" charset="0"/>
              </a:rPr>
              <a:t>Student Study Center Management System”</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can lead to error free, secure, reliable and fast management system. It assists the user to concentrate on their other activities rather concentrate on the record keeping. Thus it will help study centers in better utilization of resources. The study centers can maintain computerized records without redundant entries. That means that one need not be distracted by information that not relevant, while being able to reach the information.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aim to automate its existing manual system by the help of computerized equipment's and full-fledge computer software, fulfilling their requirements, so that their valuable data/information can be stored for a long period with easy accessing and manipulation of the same. Basically the project describes how to manage for good performance and better services for the study centers.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lnSpc>
                <a:spcPct val="115000"/>
              </a:lnSpc>
              <a:spcAft>
                <a:spcPts val="10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marR="12700" indent="0" algn="just">
              <a:lnSpc>
                <a:spcPct val="114000"/>
              </a:lnSpc>
              <a:buNone/>
            </a:pPr>
            <a:endParaRPr lang="en-IN" sz="24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3688" y="404664"/>
            <a:ext cx="6840760" cy="295232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5676" y="3429000"/>
            <a:ext cx="7056784" cy="306789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1680" y="332656"/>
            <a:ext cx="6768752" cy="316835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7664" y="3717032"/>
            <a:ext cx="7056784" cy="277090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6DD0-4D5C-3C1C-222D-A083EF7058A7}"/>
              </a:ext>
            </a:extLst>
          </p:cNvPr>
          <p:cNvSpPr>
            <a:spLocks noGrp="1"/>
          </p:cNvSpPr>
          <p:nvPr>
            <p:ph type="title"/>
          </p:nvPr>
        </p:nvSpPr>
        <p:spPr>
          <a:xfrm>
            <a:off x="1115616" y="548680"/>
            <a:ext cx="8064896" cy="360040"/>
          </a:xfrm>
        </p:spPr>
        <p:txBody>
          <a:bodyPr>
            <a:normAutofit fontScale="90000"/>
          </a:bodyPr>
          <a:lstStyle/>
          <a:p>
            <a:pPr algn="ctr"/>
            <a:r>
              <a:rPr lang="en-US" sz="4000" b="1"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rPr>
              <a:t>Conclusion</a:t>
            </a:r>
            <a:r>
              <a:rPr lang="en-IN" sz="1800" b="1"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rPr>
              <a:t/>
            </a:r>
            <a:br>
              <a:rPr lang="en-IN" sz="1800" b="1"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F4CC09E-328C-FC4A-6A9B-8669484BF513}"/>
              </a:ext>
            </a:extLst>
          </p:cNvPr>
          <p:cNvSpPr>
            <a:spLocks noGrp="1"/>
          </p:cNvSpPr>
          <p:nvPr>
            <p:ph idx="1"/>
          </p:nvPr>
        </p:nvSpPr>
        <p:spPr>
          <a:xfrm>
            <a:off x="1043608" y="764704"/>
            <a:ext cx="8100392" cy="5976664"/>
          </a:xfrm>
        </p:spPr>
        <p:txBody>
          <a:bodyPr>
            <a:normAutofit fontScale="77500" lnSpcReduction="20000"/>
          </a:bodyPr>
          <a:lstStyle/>
          <a:p>
            <a:pPr marL="82296" marR="114300" indent="0" algn="just">
              <a:lnSpc>
                <a:spcPct val="145000"/>
              </a:lnSpc>
              <a:spcAft>
                <a:spcPts val="10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This Application provides an online version of Student Study Center Management System which will benefit the study centers who want to maintain records of student’s details and assigned desk to student without wasting a time and apply with their convenience.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marR="101600" indent="0" algn="just">
              <a:lnSpc>
                <a:spcPct val="148000"/>
              </a:lnSpc>
              <a:spcAft>
                <a:spcPts val="10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It makes entire process online and can generate reports.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lgn="just">
              <a:lnSpc>
                <a:spcPct val="150000"/>
              </a:lnSpc>
              <a:spcAft>
                <a:spcPts val="1000"/>
              </a:spcAft>
              <a:buNone/>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Application was designed in such a way that future changes can be done easily. The following conclusions can be deduced from the development of the project.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ü"/>
              <a:tabLst>
                <a:tab pos="914400" algn="l"/>
              </a:tabLs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Automation of the entire system improves the productivity.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ü"/>
              <a:tabLst>
                <a:tab pos="914400" algn="l"/>
              </a:tabLs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 provides a friendly graphical user interface which proves to be better when compared to the existing system.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ü"/>
              <a:tabLst>
                <a:tab pos="914400" algn="l"/>
              </a:tabLs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 gives appropriate access to the authorized users depending on their permissions.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ü"/>
              <a:tabLst>
                <a:tab pos="914400" algn="l"/>
              </a:tabLs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 effectively overcomes the delay in communications.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ü"/>
              <a:tabLst>
                <a:tab pos="914400" algn="l"/>
              </a:tabLs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Updating of information becomes so easier.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ü"/>
              <a:tabLst>
                <a:tab pos="914400" algn="l"/>
              </a:tabLs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System security, data security and reliability are the striking features.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ü"/>
              <a:tabLst>
                <a:tab pos="914400" algn="l"/>
              </a:tabLs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has adequate scope for modification in future if it is necessary.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lgn="just">
              <a:lnSpc>
                <a:spcPct val="115000"/>
              </a:lnSpc>
              <a:spcAft>
                <a:spcPts val="1000"/>
              </a:spcAft>
              <a:buNone/>
              <a:tabLst>
                <a:tab pos="1995805" algn="l"/>
              </a:tabLs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buNone/>
            </a:pPr>
            <a:endParaRPr lang="en-IN" dirty="0"/>
          </a:p>
        </p:txBody>
      </p:sp>
    </p:spTree>
    <p:extLst>
      <p:ext uri="{BB962C8B-B14F-4D97-AF65-F5344CB8AC3E}">
        <p14:creationId xmlns:p14="http://schemas.microsoft.com/office/powerpoint/2010/main" val="4264840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25470"/>
          </a:xfrm>
        </p:spPr>
        <p:txBody>
          <a:bodyPr>
            <a:normAutofit fontScale="90000"/>
          </a:bodyPr>
          <a:lstStyle/>
          <a:p>
            <a:pPr algn="ctr"/>
            <a:r>
              <a:rPr lang="en-US" b="1" u="sng" dirty="0"/>
              <a:t>References</a:t>
            </a:r>
            <a:r>
              <a:rPr lang="en-US" dirty="0"/>
              <a:t/>
            </a:r>
            <a:br>
              <a:rPr lang="en-US" dirty="0"/>
            </a:br>
            <a:endParaRPr lang="en-US" dirty="0"/>
          </a:p>
        </p:txBody>
      </p:sp>
      <p:sp>
        <p:nvSpPr>
          <p:cNvPr id="3" name="Content Placeholder 2"/>
          <p:cNvSpPr>
            <a:spLocks noGrp="1"/>
          </p:cNvSpPr>
          <p:nvPr>
            <p:ph idx="1"/>
          </p:nvPr>
        </p:nvSpPr>
        <p:spPr>
          <a:xfrm>
            <a:off x="1435608" y="785794"/>
            <a:ext cx="7498080" cy="5462606"/>
          </a:xfrm>
        </p:spPr>
        <p:txBody>
          <a:bodyPr>
            <a:normAutofit/>
          </a:bodyPr>
          <a:lstStyle/>
          <a:p>
            <a:pPr marL="342900" lvl="0" indent="-342900" algn="just" hangingPunct="0">
              <a:buFont typeface="Wingdings" panose="05000000000000000000" pitchFamily="2" charset="2"/>
              <a:buChar char=""/>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hangingPunct="0">
              <a:buFont typeface="Wingdings" panose="05000000000000000000" pitchFamily="2" charset="2"/>
              <a:buChar char=""/>
            </a:pPr>
            <a:endParaRPr lang="en-IN" sz="180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hangingPunct="0">
              <a:buFont typeface="Wingdings" panose="05000000000000000000" pitchFamily="2" charset="2"/>
              <a:buChar char=""/>
            </a:pPr>
            <a:r>
              <a:rPr lang="en-IN" sz="1800">
                <a:effectLst/>
                <a:latin typeface="Calibri" panose="020F0502020204030204" pitchFamily="34" charset="0"/>
                <a:ea typeface="Calibri" panose="020F0502020204030204" pitchFamily="34" charset="0"/>
                <a:cs typeface="Calibri" panose="020F0502020204030204" pitchFamily="34" charset="0"/>
              </a:rPr>
              <a:t>www</a:t>
            </a:r>
            <a:r>
              <a:rPr lang="en-IN" sz="1800" dirty="0">
                <a:effectLst/>
                <a:latin typeface="Calibri" panose="020F0502020204030204" pitchFamily="34" charset="0"/>
                <a:ea typeface="Calibri" panose="020F0502020204030204" pitchFamily="34" charset="0"/>
                <a:cs typeface="Calibri" panose="020F0502020204030204" pitchFamily="34" charset="0"/>
              </a:rPr>
              <a:t>.w3schools.com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hangingPunct="0">
              <a:buFont typeface="Wingdings" panose="05000000000000000000" pitchFamily="2" charset="2"/>
              <a:buChar char=""/>
            </a:pPr>
            <a:r>
              <a:rPr lang="en-IN" sz="1800" b="1" i="1" dirty="0">
                <a:effectLst/>
                <a:latin typeface="Calibri" panose="020F0502020204030204" pitchFamily="34" charset="0"/>
                <a:ea typeface="Calibri" panose="020F0502020204030204" pitchFamily="34" charset="0"/>
                <a:cs typeface="Calibri" panose="020F0502020204030204" pitchFamily="34" charset="0"/>
              </a:rPr>
              <a:t>php</a:t>
            </a:r>
            <a:r>
              <a:rPr lang="en-IN" sz="1800" i="1" dirty="0">
                <a:effectLst/>
                <a:latin typeface="Calibri" panose="020F0502020204030204" pitchFamily="34" charset="0"/>
                <a:ea typeface="Calibri" panose="020F0502020204030204" pitchFamily="34" charset="0"/>
                <a:cs typeface="Calibri" panose="020F0502020204030204" pitchFamily="34" charset="0"/>
              </a:rPr>
              <a:t>.net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hangingPunct="0">
              <a:buFont typeface="Wingdings" panose="05000000000000000000" pitchFamily="2" charset="2"/>
              <a:buChar char=""/>
            </a:pPr>
            <a:r>
              <a:rPr lang="en-IN" sz="1800" i="1" dirty="0">
                <a:effectLst/>
                <a:latin typeface="Calibri" panose="020F0502020204030204" pitchFamily="34" charset="0"/>
                <a:ea typeface="Calibri" panose="020F0502020204030204" pitchFamily="34" charset="0"/>
                <a:cs typeface="Calibri" panose="020F0502020204030204" pitchFamily="34" charset="0"/>
              </a:rPr>
              <a:t>en.wikipedia.org/wiki/</a:t>
            </a:r>
            <a:r>
              <a:rPr lang="en-IN" sz="1800" b="1" i="1" dirty="0">
                <a:effectLst/>
                <a:latin typeface="Calibri" panose="020F0502020204030204" pitchFamily="34" charset="0"/>
                <a:ea typeface="Calibri" panose="020F0502020204030204" pitchFamily="34" charset="0"/>
                <a:cs typeface="Calibri" panose="020F0502020204030204" pitchFamily="34" charset="0"/>
              </a:rPr>
              <a:t>PHP</a:t>
            </a:r>
            <a:r>
              <a:rPr lang="en-IN" sz="1800" i="1"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www.hotscripts.com/category/</a:t>
            </a:r>
            <a:r>
              <a:rPr lang="en-IN" sz="1800" b="1" dirty="0">
                <a:effectLst/>
                <a:latin typeface="Calibri" panose="020F0502020204030204" pitchFamily="34" charset="0"/>
                <a:ea typeface="Calibri" panose="020F0502020204030204" pitchFamily="34" charset="0"/>
                <a:cs typeface="Calibri" panose="020F0502020204030204" pitchFamily="34" charset="0"/>
              </a:rPr>
              <a:t>php</a:t>
            </a:r>
            <a:r>
              <a:rPr lang="en-IN" sz="1800" dirty="0">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hangingPunct="0">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www.</a:t>
            </a:r>
            <a:r>
              <a:rPr lang="en-IN" sz="1800" b="1" dirty="0">
                <a:effectLst/>
                <a:latin typeface="Calibri" panose="020F0502020204030204" pitchFamily="34" charset="0"/>
                <a:ea typeface="Calibri" panose="020F0502020204030204" pitchFamily="34" charset="0"/>
                <a:cs typeface="Calibri" panose="020F0502020204030204" pitchFamily="34" charset="0"/>
              </a:rPr>
              <a:t>apache</a:t>
            </a:r>
            <a:r>
              <a:rPr lang="en-IN" sz="1800" dirty="0">
                <a:effectLst/>
                <a:latin typeface="Calibri" panose="020F0502020204030204" pitchFamily="34" charset="0"/>
                <a:ea typeface="Calibri" panose="020F0502020204030204" pitchFamily="34" charset="0"/>
                <a:cs typeface="Calibri" panose="020F0502020204030204" pitchFamily="34" charset="0"/>
              </a:rPr>
              <a:t>.org</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hangingPunct="0">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www.</a:t>
            </a:r>
            <a:r>
              <a:rPr lang="en-IN" sz="1800" b="1" dirty="0">
                <a:effectLst/>
                <a:latin typeface="Calibri" panose="020F0502020204030204" pitchFamily="34" charset="0"/>
                <a:ea typeface="Calibri" panose="020F0502020204030204" pitchFamily="34" charset="0"/>
                <a:cs typeface="Calibri" panose="020F0502020204030204" pitchFamily="34" charset="0"/>
              </a:rPr>
              <a:t>mysql</a:t>
            </a:r>
            <a:r>
              <a:rPr lang="en-IN" sz="1800" dirty="0">
                <a:effectLst/>
                <a:latin typeface="Calibri" panose="020F0502020204030204" pitchFamily="34" charset="0"/>
                <a:ea typeface="Calibri" panose="020F0502020204030204" pitchFamily="34" charset="0"/>
                <a:cs typeface="Calibri" panose="020F0502020204030204" pitchFamily="34" charset="0"/>
              </a:rPr>
              <a:t>.com/click.php?e=35050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821436" indent="0">
              <a:buNone/>
            </a:pPr>
            <a:endParaRPr lang="en-IN" sz="2400" b="1" dirty="0">
              <a:solidFill>
                <a:schemeClr val="tx1">
                  <a:lumMod val="85000"/>
                  <a:lumOff val="15000"/>
                </a:schemeClr>
              </a:solidFill>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2428868"/>
            <a:ext cx="7498080" cy="1143000"/>
          </a:xfrm>
        </p:spPr>
        <p:txBody>
          <a:bodyPr>
            <a:normAutofit/>
          </a:bodyPr>
          <a:lstStyle/>
          <a:p>
            <a:pPr algn="ctr"/>
            <a:r>
              <a:rPr lang="en-IN" sz="6600" b="1" dirty="0"/>
              <a:t>Thank You</a:t>
            </a:r>
            <a:endParaRPr lang="en-US" sz="6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369B0-BB9F-784F-4B98-FB926F0C3A62}"/>
              </a:ext>
            </a:extLst>
          </p:cNvPr>
          <p:cNvSpPr>
            <a:spLocks noGrp="1"/>
          </p:cNvSpPr>
          <p:nvPr>
            <p:ph type="title"/>
          </p:nvPr>
        </p:nvSpPr>
        <p:spPr>
          <a:xfrm>
            <a:off x="1435608" y="0"/>
            <a:ext cx="7498080" cy="980728"/>
          </a:xfrm>
        </p:spPr>
        <p:txBody>
          <a:bodyPr/>
          <a:lstStyle/>
          <a:p>
            <a:pPr algn="ctr"/>
            <a:r>
              <a:rPr lang="en-IN" b="1" dirty="0"/>
              <a:t>Purpose of the Project</a:t>
            </a:r>
          </a:p>
        </p:txBody>
      </p:sp>
      <p:sp>
        <p:nvSpPr>
          <p:cNvPr id="3" name="Content Placeholder 2">
            <a:extLst>
              <a:ext uri="{FF2B5EF4-FFF2-40B4-BE49-F238E27FC236}">
                <a16:creationId xmlns:a16="http://schemas.microsoft.com/office/drawing/2014/main" id="{63AA11BA-B415-1FB6-C626-6A663C90E87B}"/>
              </a:ext>
            </a:extLst>
          </p:cNvPr>
          <p:cNvSpPr>
            <a:spLocks noGrp="1"/>
          </p:cNvSpPr>
          <p:nvPr>
            <p:ph idx="1"/>
          </p:nvPr>
        </p:nvSpPr>
        <p:spPr>
          <a:xfrm>
            <a:off x="1259632" y="1268760"/>
            <a:ext cx="7674056" cy="5760640"/>
          </a:xfrm>
        </p:spPr>
        <p:txBody>
          <a:bodyPr>
            <a:normAutofit/>
          </a:bodyPr>
          <a:lstStyle/>
          <a:p>
            <a:pPr>
              <a:lnSpc>
                <a:spcPct val="150000"/>
              </a:lnSpc>
              <a:spcAft>
                <a:spcPts val="10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In the Previous System, Details are Stored Manually in papers, to share the details between study centers was a financial drawback.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Updations</a:t>
            </a:r>
            <a:r>
              <a:rPr lang="en-US" sz="1800" dirty="0">
                <a:effectLst/>
                <a:latin typeface="Calibri" panose="020F0502020204030204" pitchFamily="34" charset="0"/>
                <a:ea typeface="Times New Roman" panose="02020603050405020304" pitchFamily="18" charset="0"/>
                <a:cs typeface="Calibri" panose="020F0502020204030204" pitchFamily="34" charset="0"/>
              </a:rPr>
              <a:t> in the details is a tedious task</a:t>
            </a:r>
            <a:r>
              <a:rPr lang="en-US" sz="1800" dirty="0" smtClean="0">
                <a:effectLst/>
                <a:latin typeface="Calibri" panose="020F0502020204030204" pitchFamily="34" charset="0"/>
                <a:ea typeface="Times New Roman" panose="02020603050405020304" pitchFamily="18" charset="0"/>
                <a:cs typeface="Calibri" panose="020F0502020204030204" pitchFamily="34" charset="0"/>
              </a:rPr>
              <a:t>. But </a:t>
            </a:r>
            <a:r>
              <a:rPr lang="en-US" sz="1800" dirty="0">
                <a:effectLst/>
                <a:latin typeface="Calibri" panose="020F0502020204030204" pitchFamily="34" charset="0"/>
                <a:ea typeface="Times New Roman" panose="02020603050405020304" pitchFamily="18" charset="0"/>
                <a:cs typeface="Calibri" panose="020F0502020204030204" pitchFamily="34" charset="0"/>
              </a:rPr>
              <a:t>a new system was proposed to overcome the above drawbacks.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Functionalities and advantages of proposed system are: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Data is Centralized which has overcome the Sharing problem in previous system.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As data is Maintained electronically, it’s easy for a person to update the details, which has overcome the tedious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updation</a:t>
            </a:r>
            <a:r>
              <a:rPr lang="en-US" sz="1800" dirty="0">
                <a:effectLst/>
                <a:latin typeface="Calibri" panose="020F0502020204030204" pitchFamily="34" charset="0"/>
                <a:ea typeface="Times New Roman" panose="02020603050405020304" pitchFamily="18" charset="0"/>
                <a:cs typeface="Calibri" panose="020F0502020204030204" pitchFamily="34" charset="0"/>
              </a:rPr>
              <a:t> in previous system.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Maintenance is easy and performance is good.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100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82296" indent="0">
              <a:buNone/>
            </a:pPr>
            <a:endParaRPr lang="en-IN" dirty="0"/>
          </a:p>
        </p:txBody>
      </p:sp>
    </p:spTree>
    <p:extLst>
      <p:ext uri="{BB962C8B-B14F-4D97-AF65-F5344CB8AC3E}">
        <p14:creationId xmlns:p14="http://schemas.microsoft.com/office/powerpoint/2010/main" val="914662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4BFF-1A9E-6DC3-F398-AC09B168AAD2}"/>
              </a:ext>
            </a:extLst>
          </p:cNvPr>
          <p:cNvSpPr>
            <a:spLocks noGrp="1"/>
          </p:cNvSpPr>
          <p:nvPr>
            <p:ph type="title"/>
          </p:nvPr>
        </p:nvSpPr>
        <p:spPr>
          <a:xfrm>
            <a:off x="1435608" y="-99392"/>
            <a:ext cx="7498080" cy="1152128"/>
          </a:xfrm>
        </p:spPr>
        <p:txBody>
          <a:bodyPr/>
          <a:lstStyle/>
          <a:p>
            <a:pPr algn="ctr"/>
            <a:r>
              <a:rPr lang="en-IN" b="1" dirty="0"/>
              <a:t>Scope of the Project</a:t>
            </a:r>
          </a:p>
        </p:txBody>
      </p:sp>
      <p:sp>
        <p:nvSpPr>
          <p:cNvPr id="3" name="Content Placeholder 2">
            <a:extLst>
              <a:ext uri="{FF2B5EF4-FFF2-40B4-BE49-F238E27FC236}">
                <a16:creationId xmlns:a16="http://schemas.microsoft.com/office/drawing/2014/main" id="{B10174A9-196C-2A8E-CB6D-830194155067}"/>
              </a:ext>
            </a:extLst>
          </p:cNvPr>
          <p:cNvSpPr>
            <a:spLocks noGrp="1"/>
          </p:cNvSpPr>
          <p:nvPr>
            <p:ph idx="1"/>
          </p:nvPr>
        </p:nvSpPr>
        <p:spPr>
          <a:xfrm>
            <a:off x="1435608" y="980728"/>
            <a:ext cx="7498080" cy="5267672"/>
          </a:xfrm>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“Student Study Center Management System” contains data and information of student who want to study in study center. The main purpose of SSCM is to systematically record, store and update the details of admin/student and also manage the desk to students. </a:t>
            </a:r>
            <a:r>
              <a:rPr lang="en-US" sz="1800" dirty="0">
                <a:effectLst/>
                <a:latin typeface="Calibri" panose="020F0502020204030204" pitchFamily="34" charset="0"/>
                <a:ea typeface="Times New Roman" panose="02020603050405020304" pitchFamily="18" charset="0"/>
                <a:cs typeface="Calibri" panose="020F0502020204030204" pitchFamily="34" charset="0"/>
              </a:rPr>
              <a:t>It is a user friendly system which is used by any study center easily.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aim to automate its existing manual system by the help of computerized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equipments</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full-fledge computer software, fulfilling their requirements, so that their valuable data/information can be stored for a long period with easy accessing and manipulation of the same. Basically the project describes how to manage for good performance and better services for the study centers.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buNone/>
            </a:pPr>
            <a:endParaRPr lang="en-IN" b="1" dirty="0"/>
          </a:p>
        </p:txBody>
      </p:sp>
    </p:spTree>
    <p:extLst>
      <p:ext uri="{BB962C8B-B14F-4D97-AF65-F5344CB8AC3E}">
        <p14:creationId xmlns:p14="http://schemas.microsoft.com/office/powerpoint/2010/main" val="3598660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285728"/>
            <a:ext cx="7498080" cy="714380"/>
          </a:xfrm>
        </p:spPr>
        <p:txBody>
          <a:bodyPr>
            <a:normAutofit fontScale="90000"/>
          </a:bodyPr>
          <a:lstStyle/>
          <a:p>
            <a:pPr algn="ctr"/>
            <a:r>
              <a:rPr lang="en-US" sz="4400" b="1" u="sng" dirty="0"/>
              <a:t>Project</a:t>
            </a:r>
            <a:r>
              <a:rPr lang="en-US" sz="4900" b="1" u="sng" dirty="0"/>
              <a:t> </a:t>
            </a:r>
            <a:r>
              <a:rPr lang="en-US" sz="4400" b="1" u="sng" dirty="0"/>
              <a:t>Modules</a:t>
            </a:r>
            <a:r>
              <a:rPr lang="en-US" dirty="0"/>
              <a:t/>
            </a:r>
            <a:br>
              <a:rPr lang="en-US" dirty="0"/>
            </a:br>
            <a:endParaRPr lang="en-US" dirty="0"/>
          </a:p>
        </p:txBody>
      </p:sp>
      <p:sp>
        <p:nvSpPr>
          <p:cNvPr id="3" name="Content Placeholder 2"/>
          <p:cNvSpPr>
            <a:spLocks noGrp="1"/>
          </p:cNvSpPr>
          <p:nvPr>
            <p:ph idx="1"/>
          </p:nvPr>
        </p:nvSpPr>
        <p:spPr>
          <a:xfrm>
            <a:off x="1435608" y="857232"/>
            <a:ext cx="7498080" cy="5391168"/>
          </a:xfrm>
        </p:spPr>
        <p:txBody>
          <a:bodyPr>
            <a:normAutofit/>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“Student Study Center Management System” contains data and information of student who want to study in study center. The main purpose of SSCM is to systematically record, store and update the details of admin/student and also manage the desk to students.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a:t>
            </a:r>
            <a:r>
              <a:rPr lang="en-US" sz="1800" dirty="0">
                <a:effectLst/>
                <a:latin typeface="Calibri" panose="020F0502020204030204" pitchFamily="34" charset="0"/>
                <a:ea typeface="Calibri" panose="020F0502020204030204" pitchFamily="34" charset="0"/>
                <a:cs typeface="Calibri" panose="020F0502020204030204" pitchFamily="34" charset="0"/>
              </a:rPr>
              <a:t>“Student Study Center Management System”</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we use PHP and MySQL database. This is the project which keeps records of </a:t>
            </a:r>
            <a:r>
              <a:rPr lang="en-US" sz="1800" dirty="0">
                <a:effectLst/>
                <a:latin typeface="Calibri" panose="020F0502020204030204" pitchFamily="34" charset="0"/>
                <a:ea typeface="Calibri" panose="020F0502020204030204" pitchFamily="34" charset="0"/>
                <a:cs typeface="Calibri" panose="020F0502020204030204" pitchFamily="34" charset="0"/>
              </a:rPr>
              <a:t>admin/student and also manage the desk to students.</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SSCMS project we use PHP and MySQL database. It has One module.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lnSpc>
                <a:spcPct val="115000"/>
              </a:lnSpc>
              <a:spcAft>
                <a:spcPts val="1000"/>
              </a:spcAft>
              <a:buNone/>
            </a:pPr>
            <a:endParaRPr lang="en-IN" b="1" u="sng"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94F28-49AE-774F-083E-DD44D65AB3B9}"/>
              </a:ext>
            </a:extLst>
          </p:cNvPr>
          <p:cNvSpPr>
            <a:spLocks noGrp="1"/>
          </p:cNvSpPr>
          <p:nvPr>
            <p:ph type="title"/>
          </p:nvPr>
        </p:nvSpPr>
        <p:spPr>
          <a:xfrm>
            <a:off x="1435608" y="-315416"/>
            <a:ext cx="7498080" cy="1728192"/>
          </a:xfrm>
        </p:spPr>
        <p:txBody>
          <a:bodyPr/>
          <a:lstStyle/>
          <a:p>
            <a:pPr algn="ctr"/>
            <a:r>
              <a:rPr lang="en-IN" b="1" dirty="0"/>
              <a:t>Admin Module</a:t>
            </a:r>
          </a:p>
        </p:txBody>
      </p:sp>
      <p:sp>
        <p:nvSpPr>
          <p:cNvPr id="3" name="Content Placeholder 2">
            <a:extLst>
              <a:ext uri="{FF2B5EF4-FFF2-40B4-BE49-F238E27FC236}">
                <a16:creationId xmlns:a16="http://schemas.microsoft.com/office/drawing/2014/main" id="{537E97F1-8CFB-5A8E-5E21-EF71AA6F3E85}"/>
              </a:ext>
            </a:extLst>
          </p:cNvPr>
          <p:cNvSpPr>
            <a:spLocks noGrp="1"/>
          </p:cNvSpPr>
          <p:nvPr>
            <p:ph idx="1"/>
          </p:nvPr>
        </p:nvSpPr>
        <p:spPr>
          <a:xfrm>
            <a:off x="1187624" y="1484784"/>
            <a:ext cx="7848872" cy="5328592"/>
          </a:xfrm>
        </p:spPr>
        <p:txBody>
          <a:bodyPr>
            <a:normAutofit/>
          </a:bodyPr>
          <a:lstStyle/>
          <a:p>
            <a:pPr fontAlgn="base"/>
            <a:r>
              <a:rPr lang="en-US" sz="1800" b="1" dirty="0">
                <a:solidFill>
                  <a:srgbClr val="000000"/>
                </a:solidFill>
                <a:effectLst/>
                <a:latin typeface="Calibri" panose="020F0502020204030204" pitchFamily="34" charset="0"/>
                <a:ea typeface="Times New Roman" panose="02020603050405020304" pitchFamily="18" charset="0"/>
              </a:rPr>
              <a:t>Dashboard:</a:t>
            </a:r>
            <a:r>
              <a:rPr lang="en-US" sz="1800" dirty="0">
                <a:solidFill>
                  <a:srgbClr val="000000"/>
                </a:solidFill>
                <a:effectLst/>
                <a:latin typeface="Calibri" panose="020F0502020204030204" pitchFamily="34" charset="0"/>
                <a:ea typeface="Times New Roman" panose="02020603050405020304" pitchFamily="18" charset="0"/>
              </a:rPr>
              <a:t> In this section, admin can view the total, available, and occupied Desks. Admin can also view the total registered users.</a:t>
            </a:r>
            <a:endParaRPr lang="en-IN" sz="1800" dirty="0">
              <a:effectLst/>
              <a:latin typeface="Times New Roman" panose="02020603050405020304" pitchFamily="18" charset="0"/>
              <a:ea typeface="Times New Roman" panose="02020603050405020304" pitchFamily="18" charset="0"/>
            </a:endParaRPr>
          </a:p>
          <a:p>
            <a:pPr fontAlgn="base"/>
            <a:r>
              <a:rPr lang="en-US" sz="1800" b="1" dirty="0">
                <a:solidFill>
                  <a:srgbClr val="000000"/>
                </a:solidFill>
                <a:effectLst/>
                <a:latin typeface="Calibri" panose="020F0502020204030204" pitchFamily="34" charset="0"/>
                <a:ea typeface="Times New Roman" panose="02020603050405020304" pitchFamily="18" charset="0"/>
              </a:rPr>
              <a:t>Desks:</a:t>
            </a:r>
            <a:r>
              <a:rPr lang="en-US" sz="1800" dirty="0">
                <a:solidFill>
                  <a:srgbClr val="000000"/>
                </a:solidFill>
                <a:effectLst/>
                <a:latin typeface="Calibri" panose="020F0502020204030204" pitchFamily="34" charset="0"/>
                <a:ea typeface="Times New Roman" panose="02020603050405020304" pitchFamily="18" charset="0"/>
              </a:rPr>
              <a:t> In this section, admin can manage the desks (add, update, delete).</a:t>
            </a:r>
            <a:endParaRPr lang="en-IN" sz="1800" dirty="0">
              <a:effectLst/>
              <a:latin typeface="Times New Roman" panose="02020603050405020304" pitchFamily="18" charset="0"/>
              <a:ea typeface="Times New Roman" panose="02020603050405020304" pitchFamily="18" charset="0"/>
            </a:endParaRPr>
          </a:p>
          <a:p>
            <a:pPr fontAlgn="base"/>
            <a:r>
              <a:rPr lang="en-US" sz="1800" b="1" dirty="0">
                <a:solidFill>
                  <a:srgbClr val="000000"/>
                </a:solidFill>
                <a:effectLst/>
                <a:latin typeface="Calibri" panose="020F0502020204030204" pitchFamily="34" charset="0"/>
                <a:ea typeface="Times New Roman" panose="02020603050405020304" pitchFamily="18" charset="0"/>
              </a:rPr>
              <a:t>Students: </a:t>
            </a:r>
            <a:r>
              <a:rPr lang="en-US" sz="1800" dirty="0">
                <a:solidFill>
                  <a:srgbClr val="000000"/>
                </a:solidFill>
                <a:effectLst/>
                <a:latin typeface="Calibri" panose="020F0502020204030204" pitchFamily="34" charset="0"/>
                <a:ea typeface="Times New Roman" panose="02020603050405020304" pitchFamily="18" charset="0"/>
              </a:rPr>
              <a:t>In this section, admin can manage the students (add, update, delete, view details).</a:t>
            </a:r>
            <a:endParaRPr lang="en-IN" sz="1800" dirty="0">
              <a:effectLst/>
              <a:latin typeface="Times New Roman" panose="02020603050405020304" pitchFamily="18" charset="0"/>
              <a:ea typeface="Times New Roman" panose="02020603050405020304" pitchFamily="18" charset="0"/>
            </a:endParaRPr>
          </a:p>
          <a:p>
            <a:pPr fontAlgn="base"/>
            <a:r>
              <a:rPr lang="en-US" sz="1800" b="1" dirty="0">
                <a:solidFill>
                  <a:srgbClr val="000000"/>
                </a:solidFill>
                <a:effectLst/>
                <a:latin typeface="Calibri" panose="020F0502020204030204" pitchFamily="34" charset="0"/>
                <a:ea typeface="Times New Roman" panose="02020603050405020304" pitchFamily="18" charset="0"/>
              </a:rPr>
              <a:t>Assigned/Un-Assigned Desk: </a:t>
            </a:r>
            <a:r>
              <a:rPr lang="en-US" sz="1800" dirty="0">
                <a:solidFill>
                  <a:srgbClr val="000000"/>
                </a:solidFill>
                <a:effectLst/>
                <a:latin typeface="Calibri" panose="020F0502020204030204" pitchFamily="34" charset="0"/>
                <a:ea typeface="Times New Roman" panose="02020603050405020304" pitchFamily="18" charset="0"/>
              </a:rPr>
              <a:t>In this section, admin can assign and un-assign the desk to the students.</a:t>
            </a:r>
            <a:endParaRPr lang="en-IN" sz="1800" dirty="0">
              <a:effectLst/>
              <a:latin typeface="Times New Roman" panose="02020603050405020304" pitchFamily="18" charset="0"/>
              <a:ea typeface="Times New Roman" panose="02020603050405020304" pitchFamily="18" charset="0"/>
            </a:endParaRPr>
          </a:p>
          <a:p>
            <a:pPr fontAlgn="base"/>
            <a:r>
              <a:rPr lang="en-US" sz="1800" b="1" dirty="0">
                <a:solidFill>
                  <a:srgbClr val="000000"/>
                </a:solidFill>
                <a:effectLst/>
                <a:latin typeface="Calibri" panose="020F0502020204030204" pitchFamily="34" charset="0"/>
                <a:ea typeface="Times New Roman" panose="02020603050405020304" pitchFamily="18" charset="0"/>
              </a:rPr>
              <a:t>Report: </a:t>
            </a:r>
            <a:r>
              <a:rPr lang="en-US" sz="1800" dirty="0">
                <a:solidFill>
                  <a:srgbClr val="000000"/>
                </a:solidFill>
                <a:effectLst/>
                <a:latin typeface="Calibri" panose="020F0502020204030204" pitchFamily="34" charset="0"/>
                <a:ea typeface="Times New Roman" panose="02020603050405020304" pitchFamily="18" charset="0"/>
              </a:rPr>
              <a:t>In this section, admin can generate the b/w dates report of assigned desks.</a:t>
            </a:r>
            <a:endParaRPr lang="en-IN" sz="1800" dirty="0">
              <a:effectLst/>
              <a:latin typeface="Times New Roman" panose="02020603050405020304" pitchFamily="18" charset="0"/>
              <a:ea typeface="Times New Roman" panose="02020603050405020304" pitchFamily="18" charset="0"/>
            </a:endParaRPr>
          </a:p>
          <a:p>
            <a:pPr fontAlgn="base">
              <a:spcAft>
                <a:spcPts val="1200"/>
              </a:spcAft>
            </a:pPr>
            <a:r>
              <a:rPr lang="en-US" sz="1800" dirty="0">
                <a:solidFill>
                  <a:srgbClr val="000000"/>
                </a:solidFill>
                <a:effectLst/>
                <a:latin typeface="Calibri" panose="020F0502020204030204" pitchFamily="34" charset="0"/>
                <a:ea typeface="Times New Roman" panose="02020603050405020304" pitchFamily="18" charset="0"/>
              </a:rPr>
              <a:t>Admin can also update his profile, change password and recover password.</a:t>
            </a:r>
            <a:endParaRPr lang="en-IN" sz="1800" dirty="0">
              <a:effectLst/>
              <a:latin typeface="Times New Roman" panose="02020603050405020304" pitchFamily="18" charset="0"/>
              <a:ea typeface="Times New Roman" panose="02020603050405020304" pitchFamily="18" charset="0"/>
            </a:endParaRPr>
          </a:p>
          <a:p>
            <a:pPr marL="0" lvl="0" indent="0">
              <a:lnSpc>
                <a:spcPct val="115000"/>
              </a:lnSpc>
              <a:buNone/>
            </a:pP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50427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a:t>Requirement Specification</a:t>
            </a:r>
            <a:r>
              <a:rPr lang="en-US" dirty="0"/>
              <a:t/>
            </a:r>
            <a:br>
              <a:rPr lang="en-US" dirty="0"/>
            </a:br>
            <a:endParaRPr lang="en-US" dirty="0"/>
          </a:p>
        </p:txBody>
      </p:sp>
      <p:sp>
        <p:nvSpPr>
          <p:cNvPr id="3" name="Content Placeholder 2"/>
          <p:cNvSpPr>
            <a:spLocks noGrp="1"/>
          </p:cNvSpPr>
          <p:nvPr>
            <p:ph idx="1"/>
          </p:nvPr>
        </p:nvSpPr>
        <p:spPr>
          <a:xfrm>
            <a:off x="1435608" y="1142984"/>
            <a:ext cx="7498080" cy="5105416"/>
          </a:xfrm>
        </p:spPr>
        <p:txBody>
          <a:bodyPr/>
          <a:lstStyle/>
          <a:p>
            <a:pPr>
              <a:buFont typeface="Wingdings" pitchFamily="2" charset="2"/>
              <a:buChar char="Ø"/>
            </a:pPr>
            <a:r>
              <a:rPr lang="en-US" sz="2000" b="1" u="sng" dirty="0"/>
              <a:t>Hardware Configuration:</a:t>
            </a:r>
            <a:endParaRPr lang="en-US" sz="2000" dirty="0"/>
          </a:p>
          <a:p>
            <a:pPr>
              <a:buNone/>
            </a:pPr>
            <a:r>
              <a:rPr lang="en-IN" sz="2400" dirty="0"/>
              <a:t>    </a:t>
            </a:r>
            <a:r>
              <a:rPr lang="en-IN" sz="1800" b="1" dirty="0"/>
              <a:t>Client Side</a:t>
            </a:r>
          </a:p>
          <a:p>
            <a:pPr>
              <a:buNone/>
            </a:pPr>
            <a:endParaRPr lang="en-IN" sz="1800" b="1" dirty="0"/>
          </a:p>
          <a:p>
            <a:pPr>
              <a:buNone/>
            </a:pPr>
            <a:endParaRPr lang="en-IN" sz="1800" b="1" dirty="0"/>
          </a:p>
          <a:p>
            <a:pPr>
              <a:buNone/>
            </a:pPr>
            <a:endParaRPr lang="en-IN" sz="1800" b="1" dirty="0"/>
          </a:p>
          <a:p>
            <a:pPr>
              <a:buNone/>
            </a:pPr>
            <a:r>
              <a:rPr lang="en-IN" sz="1800" b="1" dirty="0"/>
              <a:t>  </a:t>
            </a:r>
          </a:p>
          <a:p>
            <a:pPr>
              <a:buNone/>
            </a:pPr>
            <a:r>
              <a:rPr lang="en-IN" sz="1800" b="1" dirty="0"/>
              <a:t>  </a:t>
            </a:r>
          </a:p>
          <a:p>
            <a:pPr>
              <a:buNone/>
            </a:pPr>
            <a:r>
              <a:rPr lang="en-IN" sz="1800" b="1" dirty="0"/>
              <a:t>    Server Side</a:t>
            </a:r>
            <a:endParaRPr lang="en-US" sz="2400" b="1" dirty="0"/>
          </a:p>
        </p:txBody>
      </p:sp>
      <p:graphicFrame>
        <p:nvGraphicFramePr>
          <p:cNvPr id="4" name="Table 3"/>
          <p:cNvGraphicFramePr>
            <a:graphicFrameLocks noGrp="1"/>
          </p:cNvGraphicFramePr>
          <p:nvPr/>
        </p:nvGraphicFramePr>
        <p:xfrm>
          <a:off x="1857356" y="4429132"/>
          <a:ext cx="6096000" cy="11074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0">
                <a:tc>
                  <a:txBody>
                    <a:bodyPr/>
                    <a:lstStyle/>
                    <a:p>
                      <a:r>
                        <a:rPr lang="en-IN" dirty="0"/>
                        <a:t>RAM</a:t>
                      </a:r>
                      <a:endParaRPr lang="en-US" dirty="0"/>
                    </a:p>
                  </a:txBody>
                  <a:tcPr/>
                </a:tc>
                <a:tc>
                  <a:txBody>
                    <a:bodyPr/>
                    <a:lstStyle/>
                    <a:p>
                      <a:r>
                        <a:rPr lang="en-IN" dirty="0"/>
                        <a:t>1 GB</a:t>
                      </a:r>
                      <a:endParaRPr lang="en-US" dirty="0"/>
                    </a:p>
                  </a:txBody>
                  <a:tcPr/>
                </a:tc>
                <a:extLst>
                  <a:ext uri="{0D108BD9-81ED-4DB2-BD59-A6C34878D82A}">
                    <a16:rowId xmlns:a16="http://schemas.microsoft.com/office/drawing/2014/main" val="10000"/>
                  </a:ext>
                </a:extLst>
              </a:tr>
              <a:tr h="370840">
                <a:tc>
                  <a:txBody>
                    <a:bodyPr/>
                    <a:lstStyle/>
                    <a:p>
                      <a:r>
                        <a:rPr lang="en-IN" dirty="0"/>
                        <a:t>Hard Disk</a:t>
                      </a:r>
                      <a:endParaRPr lang="en-US" dirty="0"/>
                    </a:p>
                  </a:txBody>
                  <a:tcPr/>
                </a:tc>
                <a:tc>
                  <a:txBody>
                    <a:bodyPr/>
                    <a:lstStyle/>
                    <a:p>
                      <a:r>
                        <a:rPr lang="en-IN" dirty="0"/>
                        <a:t>20GB</a:t>
                      </a:r>
                      <a:endParaRPr lang="en-US" dirty="0"/>
                    </a:p>
                  </a:txBody>
                  <a:tcPr/>
                </a:tc>
                <a:extLst>
                  <a:ext uri="{0D108BD9-81ED-4DB2-BD59-A6C34878D82A}">
                    <a16:rowId xmlns:a16="http://schemas.microsoft.com/office/drawing/2014/main" val="10001"/>
                  </a:ext>
                </a:extLst>
              </a:tr>
              <a:tr h="370840">
                <a:tc>
                  <a:txBody>
                    <a:bodyPr/>
                    <a:lstStyle/>
                    <a:p>
                      <a:r>
                        <a:rPr lang="en-IN" dirty="0"/>
                        <a:t>Processor</a:t>
                      </a:r>
                      <a:endParaRPr lang="en-US" dirty="0"/>
                    </a:p>
                  </a:txBody>
                  <a:tcPr/>
                </a:tc>
                <a:tc>
                  <a:txBody>
                    <a:bodyPr/>
                    <a:lstStyle/>
                    <a:p>
                      <a:r>
                        <a:rPr lang="en-IN" dirty="0"/>
                        <a:t>2.0GHz</a:t>
                      </a:r>
                      <a:endParaRPr lang="en-US" dirty="0"/>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1785918" y="2285992"/>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IN" dirty="0"/>
                        <a:t>RAM</a:t>
                      </a:r>
                      <a:endParaRPr lang="en-US" dirty="0"/>
                    </a:p>
                  </a:txBody>
                  <a:tcPr/>
                </a:tc>
                <a:tc>
                  <a:txBody>
                    <a:bodyPr/>
                    <a:lstStyle/>
                    <a:p>
                      <a:r>
                        <a:rPr lang="en-IN" dirty="0"/>
                        <a:t>512 MB</a:t>
                      </a:r>
                      <a:endParaRPr lang="en-US" dirty="0"/>
                    </a:p>
                  </a:txBody>
                  <a:tcPr/>
                </a:tc>
                <a:extLst>
                  <a:ext uri="{0D108BD9-81ED-4DB2-BD59-A6C34878D82A}">
                    <a16:rowId xmlns:a16="http://schemas.microsoft.com/office/drawing/2014/main" val="10000"/>
                  </a:ext>
                </a:extLst>
              </a:tr>
              <a:tr h="370840">
                <a:tc>
                  <a:txBody>
                    <a:bodyPr/>
                    <a:lstStyle/>
                    <a:p>
                      <a:r>
                        <a:rPr lang="en-IN" dirty="0"/>
                        <a:t>Hard Disk</a:t>
                      </a:r>
                      <a:endParaRPr lang="en-US" dirty="0"/>
                    </a:p>
                  </a:txBody>
                  <a:tcPr/>
                </a:tc>
                <a:tc>
                  <a:txBody>
                    <a:bodyPr/>
                    <a:lstStyle/>
                    <a:p>
                      <a:r>
                        <a:rPr lang="en-IN" dirty="0"/>
                        <a:t>10GB</a:t>
                      </a:r>
                      <a:endParaRPr lang="en-US" dirty="0"/>
                    </a:p>
                  </a:txBody>
                  <a:tcPr/>
                </a:tc>
                <a:extLst>
                  <a:ext uri="{0D108BD9-81ED-4DB2-BD59-A6C34878D82A}">
                    <a16:rowId xmlns:a16="http://schemas.microsoft.com/office/drawing/2014/main" val="10001"/>
                  </a:ext>
                </a:extLst>
              </a:tr>
              <a:tr h="370840">
                <a:tc>
                  <a:txBody>
                    <a:bodyPr/>
                    <a:lstStyle/>
                    <a:p>
                      <a:r>
                        <a:rPr lang="en-IN" dirty="0"/>
                        <a:t>Processor</a:t>
                      </a:r>
                      <a:endParaRPr lang="en-US" dirty="0"/>
                    </a:p>
                  </a:txBody>
                  <a:tcPr/>
                </a:tc>
                <a:tc>
                  <a:txBody>
                    <a:bodyPr/>
                    <a:lstStyle/>
                    <a:p>
                      <a:r>
                        <a:rPr lang="en-IN" dirty="0"/>
                        <a:t>1.0 GHz</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785794"/>
          </a:xfrm>
        </p:spPr>
        <p:txBody>
          <a:bodyPr/>
          <a:lstStyle/>
          <a:p>
            <a:pPr algn="ctr"/>
            <a:r>
              <a:rPr lang="en-IN" b="1" dirty="0"/>
              <a:t>Continue.....</a:t>
            </a:r>
            <a:endParaRPr lang="en-US" b="1" dirty="0"/>
          </a:p>
        </p:txBody>
      </p:sp>
      <p:sp>
        <p:nvSpPr>
          <p:cNvPr id="3" name="Content Placeholder 2"/>
          <p:cNvSpPr>
            <a:spLocks noGrp="1"/>
          </p:cNvSpPr>
          <p:nvPr>
            <p:ph idx="1"/>
          </p:nvPr>
        </p:nvSpPr>
        <p:spPr>
          <a:xfrm>
            <a:off x="1435608" y="928670"/>
            <a:ext cx="7498080" cy="5319730"/>
          </a:xfrm>
        </p:spPr>
        <p:txBody>
          <a:bodyPr/>
          <a:lstStyle/>
          <a:p>
            <a:r>
              <a:rPr lang="en-US" sz="2000" b="1" u="sng" dirty="0"/>
              <a:t>Software Requirement:</a:t>
            </a:r>
          </a:p>
          <a:p>
            <a:pPr>
              <a:buNone/>
            </a:pPr>
            <a:r>
              <a:rPr lang="en-IN" sz="1800" b="1" dirty="0"/>
              <a:t>    Client Side</a:t>
            </a:r>
          </a:p>
          <a:p>
            <a:endParaRPr lang="en-IN" sz="2000" b="1" u="sng" dirty="0"/>
          </a:p>
          <a:p>
            <a:endParaRPr lang="en-IN" sz="2000" b="1" u="sng" dirty="0"/>
          </a:p>
          <a:p>
            <a:pPr>
              <a:buNone/>
            </a:pPr>
            <a:endParaRPr lang="en-US" sz="2000" b="1" u="sng" dirty="0"/>
          </a:p>
          <a:p>
            <a:pPr>
              <a:buNone/>
            </a:pPr>
            <a:r>
              <a:rPr lang="en-IN" sz="2000" dirty="0"/>
              <a:t> </a:t>
            </a:r>
          </a:p>
          <a:p>
            <a:pPr>
              <a:buNone/>
            </a:pPr>
            <a:r>
              <a:rPr lang="en-IN" sz="1800" b="1" dirty="0"/>
              <a:t>  Server Side</a:t>
            </a:r>
          </a:p>
          <a:p>
            <a:pPr>
              <a:buNone/>
            </a:pPr>
            <a:endParaRPr lang="en-US" sz="1800" b="1" dirty="0"/>
          </a:p>
        </p:txBody>
      </p:sp>
      <p:graphicFrame>
        <p:nvGraphicFramePr>
          <p:cNvPr id="4" name="Table 3"/>
          <p:cNvGraphicFramePr>
            <a:graphicFrameLocks noGrp="1"/>
          </p:cNvGraphicFramePr>
          <p:nvPr/>
        </p:nvGraphicFramePr>
        <p:xfrm>
          <a:off x="1643042" y="1857364"/>
          <a:ext cx="6905652" cy="1010920"/>
        </p:xfrm>
        <a:graphic>
          <a:graphicData uri="http://schemas.openxmlformats.org/drawingml/2006/table">
            <a:tbl>
              <a:tblPr firstRow="1" bandRow="1">
                <a:tableStyleId>{5C22544A-7EE6-4342-B048-85BDC9FD1C3A}</a:tableStyleId>
              </a:tblPr>
              <a:tblGrid>
                <a:gridCol w="3452826">
                  <a:extLst>
                    <a:ext uri="{9D8B030D-6E8A-4147-A177-3AD203B41FA5}">
                      <a16:colId xmlns:a16="http://schemas.microsoft.com/office/drawing/2014/main" val="20000"/>
                    </a:ext>
                  </a:extLst>
                </a:gridCol>
                <a:gridCol w="3452826">
                  <a:extLst>
                    <a:ext uri="{9D8B030D-6E8A-4147-A177-3AD203B41FA5}">
                      <a16:colId xmlns:a16="http://schemas.microsoft.com/office/drawing/2014/main" val="20001"/>
                    </a:ext>
                  </a:extLst>
                </a:gridCol>
              </a:tblGrid>
              <a:tr h="370840">
                <a:tc>
                  <a:txBody>
                    <a:bodyPr/>
                    <a:lstStyle/>
                    <a:p>
                      <a:r>
                        <a:rPr lang="en-IN" dirty="0"/>
                        <a:t>Web Browser</a:t>
                      </a:r>
                      <a:endParaRPr lang="en-US" dirty="0"/>
                    </a:p>
                  </a:txBody>
                  <a:tcPr/>
                </a:tc>
                <a:tc>
                  <a:txBody>
                    <a:bodyPr/>
                    <a:lstStyle/>
                    <a:p>
                      <a:r>
                        <a:rPr kumimoji="0" lang="en-US" sz="1800" b="1" kern="1200" dirty="0">
                          <a:solidFill>
                            <a:schemeClr val="lt1"/>
                          </a:solidFill>
                          <a:latin typeface="+mn-lt"/>
                          <a:ea typeface="+mn-ea"/>
                          <a:cs typeface="+mn-cs"/>
                        </a:rPr>
                        <a:t>Google Chrome or any compatible browser</a:t>
                      </a:r>
                      <a:endParaRPr lang="en-US" dirty="0"/>
                    </a:p>
                  </a:txBody>
                  <a:tcPr/>
                </a:tc>
                <a:extLst>
                  <a:ext uri="{0D108BD9-81ED-4DB2-BD59-A6C34878D82A}">
                    <a16:rowId xmlns:a16="http://schemas.microsoft.com/office/drawing/2014/main" val="10000"/>
                  </a:ext>
                </a:extLst>
              </a:tr>
              <a:tr h="370840">
                <a:tc>
                  <a:txBody>
                    <a:bodyPr/>
                    <a:lstStyle/>
                    <a:p>
                      <a:r>
                        <a:rPr kumimoji="0" lang="en-US" sz="1800" b="1" kern="1200" dirty="0">
                          <a:solidFill>
                            <a:schemeClr val="dk1"/>
                          </a:solidFill>
                          <a:latin typeface="+mn-lt"/>
                          <a:ea typeface="+mn-ea"/>
                          <a:cs typeface="+mn-cs"/>
                        </a:rPr>
                        <a:t>Operating System</a:t>
                      </a:r>
                      <a:endParaRPr lang="en-US" dirty="0"/>
                    </a:p>
                  </a:txBody>
                  <a:tcPr/>
                </a:tc>
                <a:tc>
                  <a:txBody>
                    <a:bodyPr/>
                    <a:lstStyle/>
                    <a:p>
                      <a:r>
                        <a:rPr kumimoji="0" lang="en-US" sz="1800" kern="1200" dirty="0">
                          <a:solidFill>
                            <a:schemeClr val="dk1"/>
                          </a:solidFill>
                          <a:latin typeface="+mn-lt"/>
                          <a:ea typeface="+mn-ea"/>
                          <a:cs typeface="+mn-cs"/>
                        </a:rPr>
                        <a:t>Windows or any equivalent OS</a:t>
                      </a:r>
                      <a:endParaRPr lang="en-US"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1714480" y="3929066"/>
          <a:ext cx="6715172" cy="2123440"/>
        </p:xfrm>
        <a:graphic>
          <a:graphicData uri="http://schemas.openxmlformats.org/drawingml/2006/table">
            <a:tbl>
              <a:tblPr firstRow="1" bandRow="1">
                <a:tableStyleId>{5C22544A-7EE6-4342-B048-85BDC9FD1C3A}</a:tableStyleId>
              </a:tblPr>
              <a:tblGrid>
                <a:gridCol w="3357586">
                  <a:extLst>
                    <a:ext uri="{9D8B030D-6E8A-4147-A177-3AD203B41FA5}">
                      <a16:colId xmlns:a16="http://schemas.microsoft.com/office/drawing/2014/main" val="20000"/>
                    </a:ext>
                  </a:extLst>
                </a:gridCol>
                <a:gridCol w="3357586">
                  <a:extLst>
                    <a:ext uri="{9D8B030D-6E8A-4147-A177-3AD203B41FA5}">
                      <a16:colId xmlns:a16="http://schemas.microsoft.com/office/drawing/2014/main" val="20001"/>
                    </a:ext>
                  </a:extLst>
                </a:gridCol>
              </a:tblGrid>
              <a:tr h="370840">
                <a:tc>
                  <a:txBody>
                    <a:bodyPr/>
                    <a:lstStyle/>
                    <a:p>
                      <a:r>
                        <a:rPr kumimoji="0" lang="en-US" sz="1800" b="1" kern="1200" dirty="0">
                          <a:solidFill>
                            <a:schemeClr val="lt1"/>
                          </a:solidFill>
                          <a:latin typeface="+mn-lt"/>
                          <a:ea typeface="+mn-ea"/>
                          <a:cs typeface="+mn-cs"/>
                        </a:rPr>
                        <a:t>Web Server</a:t>
                      </a:r>
                      <a:endParaRPr lang="en-US" dirty="0"/>
                    </a:p>
                  </a:txBody>
                  <a:tcPr/>
                </a:tc>
                <a:tc>
                  <a:txBody>
                    <a:bodyPr/>
                    <a:lstStyle/>
                    <a:p>
                      <a:r>
                        <a:rPr kumimoji="0" lang="en-US" sz="1800" b="1" kern="1200" dirty="0">
                          <a:solidFill>
                            <a:schemeClr val="lt1"/>
                          </a:solidFill>
                          <a:latin typeface="+mn-lt"/>
                          <a:ea typeface="+mn-ea"/>
                          <a:cs typeface="+mn-cs"/>
                        </a:rPr>
                        <a:t>APACHE</a:t>
                      </a:r>
                      <a:endParaRPr lang="en-US" dirty="0"/>
                    </a:p>
                  </a:txBody>
                  <a:tcPr/>
                </a:tc>
                <a:extLst>
                  <a:ext uri="{0D108BD9-81ED-4DB2-BD59-A6C34878D82A}">
                    <a16:rowId xmlns:a16="http://schemas.microsoft.com/office/drawing/2014/main" val="10000"/>
                  </a:ext>
                </a:extLst>
              </a:tr>
              <a:tr h="370840">
                <a:tc>
                  <a:txBody>
                    <a:bodyPr/>
                    <a:lstStyle/>
                    <a:p>
                      <a:r>
                        <a:rPr kumimoji="0" lang="en-US" sz="1800" b="1" kern="1200" dirty="0">
                          <a:solidFill>
                            <a:schemeClr val="dk1"/>
                          </a:solidFill>
                          <a:latin typeface="+mn-lt"/>
                          <a:ea typeface="+mn-ea"/>
                          <a:cs typeface="+mn-cs"/>
                        </a:rPr>
                        <a:t>Server side Language</a:t>
                      </a:r>
                      <a:endParaRPr lang="en-US" dirty="0"/>
                    </a:p>
                  </a:txBody>
                  <a:tcPr/>
                </a:tc>
                <a:tc>
                  <a:txBody>
                    <a:bodyPr/>
                    <a:lstStyle/>
                    <a:p>
                      <a:r>
                        <a:rPr kumimoji="0" lang="en-US" sz="1800" kern="1200" dirty="0">
                          <a:solidFill>
                            <a:schemeClr val="dk1"/>
                          </a:solidFill>
                          <a:latin typeface="+mn-lt"/>
                          <a:ea typeface="+mn-ea"/>
                          <a:cs typeface="+mn-cs"/>
                        </a:rPr>
                        <a:t>PHP5.6 or above version</a:t>
                      </a:r>
                      <a:endParaRPr lang="en-US" dirty="0"/>
                    </a:p>
                  </a:txBody>
                  <a:tcPr/>
                </a:tc>
                <a:extLst>
                  <a:ext uri="{0D108BD9-81ED-4DB2-BD59-A6C34878D82A}">
                    <a16:rowId xmlns:a16="http://schemas.microsoft.com/office/drawing/2014/main" val="10001"/>
                  </a:ext>
                </a:extLst>
              </a:tr>
              <a:tr h="370840">
                <a:tc>
                  <a:txBody>
                    <a:bodyPr/>
                    <a:lstStyle/>
                    <a:p>
                      <a:r>
                        <a:rPr kumimoji="0" lang="en-US" sz="1800" b="1" kern="1200" dirty="0">
                          <a:solidFill>
                            <a:schemeClr val="dk1"/>
                          </a:solidFill>
                          <a:latin typeface="+mn-lt"/>
                          <a:ea typeface="+mn-ea"/>
                          <a:cs typeface="+mn-cs"/>
                        </a:rPr>
                        <a:t>Database Server</a:t>
                      </a:r>
                      <a:endParaRPr lang="en-US" dirty="0"/>
                    </a:p>
                  </a:txBody>
                  <a:tcPr/>
                </a:tc>
                <a:tc>
                  <a:txBody>
                    <a:bodyPr/>
                    <a:lstStyle/>
                    <a:p>
                      <a:r>
                        <a:rPr kumimoji="0" lang="en-US" sz="1800" kern="1200" dirty="0" err="1">
                          <a:solidFill>
                            <a:schemeClr val="dk1"/>
                          </a:solidFill>
                          <a:latin typeface="+mn-lt"/>
                          <a:ea typeface="+mn-ea"/>
                          <a:cs typeface="+mn-cs"/>
                        </a:rPr>
                        <a:t>MySQL</a:t>
                      </a:r>
                      <a:endParaRPr lang="en-US" dirty="0"/>
                    </a:p>
                  </a:txBody>
                  <a:tcPr/>
                </a:tc>
                <a:extLst>
                  <a:ext uri="{0D108BD9-81ED-4DB2-BD59-A6C34878D82A}">
                    <a16:rowId xmlns:a16="http://schemas.microsoft.com/office/drawing/2014/main" val="10002"/>
                  </a:ext>
                </a:extLst>
              </a:tr>
              <a:tr h="370840">
                <a:tc>
                  <a:txBody>
                    <a:bodyPr/>
                    <a:lstStyle/>
                    <a:p>
                      <a:r>
                        <a:rPr kumimoji="0" lang="en-US" sz="1800" b="1" kern="1200" dirty="0">
                          <a:solidFill>
                            <a:schemeClr val="dk1"/>
                          </a:solidFill>
                          <a:latin typeface="+mn-lt"/>
                          <a:ea typeface="+mn-ea"/>
                          <a:cs typeface="+mn-cs"/>
                        </a:rPr>
                        <a:t>Web Browser</a:t>
                      </a:r>
                      <a:endParaRPr lang="en-US" dirty="0"/>
                    </a:p>
                  </a:txBody>
                  <a:tcPr/>
                </a:tc>
                <a:tc>
                  <a:txBody>
                    <a:bodyPr/>
                    <a:lstStyle/>
                    <a:p>
                      <a:r>
                        <a:rPr kumimoji="0" lang="en-US" sz="1800" kern="1200" dirty="0">
                          <a:solidFill>
                            <a:schemeClr val="dk1"/>
                          </a:solidFill>
                          <a:latin typeface="+mn-lt"/>
                          <a:ea typeface="+mn-ea"/>
                          <a:cs typeface="+mn-cs"/>
                        </a:rPr>
                        <a:t>Google Chrome or any compatible browser</a:t>
                      </a:r>
                      <a:endParaRPr lang="en-US" dirty="0"/>
                    </a:p>
                  </a:txBody>
                  <a:tcPr/>
                </a:tc>
                <a:extLst>
                  <a:ext uri="{0D108BD9-81ED-4DB2-BD59-A6C34878D82A}">
                    <a16:rowId xmlns:a16="http://schemas.microsoft.com/office/drawing/2014/main" val="10003"/>
                  </a:ext>
                </a:extLst>
              </a:tr>
              <a:tr h="370840">
                <a:tc>
                  <a:txBody>
                    <a:bodyPr/>
                    <a:lstStyle/>
                    <a:p>
                      <a:r>
                        <a:rPr kumimoji="0" lang="en-US" sz="1800" b="1" kern="1200" dirty="0">
                          <a:solidFill>
                            <a:schemeClr val="dk1"/>
                          </a:solidFill>
                          <a:latin typeface="+mn-lt"/>
                          <a:ea typeface="+mn-ea"/>
                          <a:cs typeface="+mn-cs"/>
                        </a:rPr>
                        <a:t>Operating System</a:t>
                      </a:r>
                      <a:endParaRPr lang="en-US" dirty="0"/>
                    </a:p>
                  </a:txBody>
                  <a:tcPr/>
                </a:tc>
                <a:tc>
                  <a:txBody>
                    <a:bodyPr/>
                    <a:lstStyle/>
                    <a:p>
                      <a:r>
                        <a:rPr kumimoji="0" lang="en-US" sz="1800" kern="1200" dirty="0">
                          <a:solidFill>
                            <a:schemeClr val="dk1"/>
                          </a:solidFill>
                          <a:latin typeface="+mn-lt"/>
                          <a:ea typeface="+mn-ea"/>
                          <a:cs typeface="+mn-cs"/>
                        </a:rPr>
                        <a:t>Windows or any equivalent OS</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000108"/>
          </a:xfrm>
        </p:spPr>
        <p:txBody>
          <a:bodyPr/>
          <a:lstStyle/>
          <a:p>
            <a:pPr algn="ctr"/>
            <a:r>
              <a:rPr lang="en-IN" b="1" dirty="0"/>
              <a:t>Use Case Diagram</a:t>
            </a:r>
            <a:endParaRPr lang="en-US" b="1" dirty="0"/>
          </a:p>
        </p:txBody>
      </p:sp>
      <p:pic>
        <p:nvPicPr>
          <p:cNvPr id="5" name="Picture 4">
            <a:extLst>
              <a:ext uri="{FF2B5EF4-FFF2-40B4-BE49-F238E27FC236}">
                <a16:creationId xmlns:a16="http://schemas.microsoft.com/office/drawing/2014/main" id="{89357828-6952-2754-0667-7910D4EA6D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596" y="908720"/>
            <a:ext cx="6917828" cy="576064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4387</TotalTime>
  <Words>1275</Words>
  <Application>Microsoft Office PowerPoint</Application>
  <PresentationFormat>On-screen Show (4:3)</PresentationFormat>
  <Paragraphs>114</Paragraphs>
  <Slides>24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Gill Sans MT</vt:lpstr>
      <vt:lpstr>Times New Roman</vt:lpstr>
      <vt:lpstr>Verdana</vt:lpstr>
      <vt:lpstr>Wingdings</vt:lpstr>
      <vt:lpstr>Wingdings 2</vt:lpstr>
      <vt:lpstr>Solstice</vt:lpstr>
      <vt:lpstr>Student Study Management System  Developed in PHP &amp; MySQL </vt:lpstr>
      <vt:lpstr>Abstract </vt:lpstr>
      <vt:lpstr>Purpose of the Project</vt:lpstr>
      <vt:lpstr>Scope of the Project</vt:lpstr>
      <vt:lpstr>Project Modules </vt:lpstr>
      <vt:lpstr>Admin Module</vt:lpstr>
      <vt:lpstr>Requirement Specification </vt:lpstr>
      <vt:lpstr>Continue.....</vt:lpstr>
      <vt:lpstr>Use Case Diagram</vt:lpstr>
      <vt:lpstr>ER Diagram</vt:lpstr>
      <vt:lpstr>Dataflow Diagrams (DFDs)</vt:lpstr>
      <vt:lpstr>PowerPoint Presentation</vt:lpstr>
      <vt:lpstr>PowerPoint Presentation</vt:lpstr>
      <vt:lpstr>PowerPoint Presentation</vt:lpstr>
      <vt:lpstr>Class Diagram</vt:lpstr>
      <vt:lpstr>Implementation and  System Testing </vt:lpstr>
      <vt:lpstr>Project Screens </vt:lpstr>
      <vt:lpstr>PowerPoint Presentation</vt:lpstr>
      <vt:lpstr>PowerPoint Presentation</vt:lpstr>
      <vt:lpstr>PowerPoint Presentation</vt:lpstr>
      <vt:lpstr>PowerPoint Presentation</vt:lpstr>
      <vt:lpstr>Conclusion </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Testing  Management System</dc:title>
  <dc:creator>Anuj kumar</dc:creator>
  <cp:lastModifiedBy>Chinmay</cp:lastModifiedBy>
  <cp:revision>75</cp:revision>
  <dcterms:created xsi:type="dcterms:W3CDTF">2021-11-06T13:13:02Z</dcterms:created>
  <dcterms:modified xsi:type="dcterms:W3CDTF">2024-04-10T00:05:59Z</dcterms:modified>
</cp:coreProperties>
</file>