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5"/>
    <p:sldMasterId id="2147483673"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BC710E-4642-4229-89A5-955837F318FA}">
  <a:tblStyle styleId="{89BC710E-4642-4229-89A5-955837F318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5"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958da5cd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8958da5cdc_1_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958da5cdc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8958da5cdc_1_2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958da5cdc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8958da5cdc_1_28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8958da5cdc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8958da5cdc_1_3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8958da5cdc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8958da5cdc_1_3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8958da5cdc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8958da5cdc_1_3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8958da5cdc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8958da5cdc_1_40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8958da5cdc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8958da5cdc_1_4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8958da5cdc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8958da5cdc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958da5cd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8958da5cdc_1_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958da5cdc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8958da5cdc_1_1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958da5cdc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8958da5cdc_1_1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958da5cdc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958da5cdc_1_20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952dec2fb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952dec2f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958da5cdc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8958da5cdc_1_2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958da5cdc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8958da5cdc_1_2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958da5cdc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8958da5cdc_1_2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90000"/>
              </a:lnSpc>
              <a:spcBef>
                <a:spcPts val="0"/>
              </a:spcBef>
              <a:spcAft>
                <a:spcPts val="0"/>
              </a:spcAft>
              <a:buClr>
                <a:schemeClr val="lt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90000"/>
              </a:lnSpc>
              <a:spcBef>
                <a:spcPts val="0"/>
              </a:spcBef>
              <a:spcAft>
                <a:spcPts val="0"/>
              </a:spcAft>
              <a:buClr>
                <a:schemeClr val="lt1"/>
              </a:buClr>
              <a:buSzPts val="1800"/>
              <a:buChar char="●"/>
              <a:defRPr/>
            </a:lvl1pPr>
            <a:lvl2pPr indent="-317500" lvl="1" marL="914400" rtl="0" algn="l">
              <a:lnSpc>
                <a:spcPct val="90000"/>
              </a:lnSpc>
              <a:spcBef>
                <a:spcPts val="1600"/>
              </a:spcBef>
              <a:spcAft>
                <a:spcPts val="0"/>
              </a:spcAft>
              <a:buClr>
                <a:schemeClr val="lt1"/>
              </a:buClr>
              <a:buSzPts val="1400"/>
              <a:buChar char="○"/>
              <a:defRPr/>
            </a:lvl2pPr>
            <a:lvl3pPr indent="-317500" lvl="2" marL="1371600" rtl="0" algn="l">
              <a:lnSpc>
                <a:spcPct val="90000"/>
              </a:lnSpc>
              <a:spcBef>
                <a:spcPts val="1600"/>
              </a:spcBef>
              <a:spcAft>
                <a:spcPts val="0"/>
              </a:spcAft>
              <a:buClr>
                <a:schemeClr val="lt1"/>
              </a:buClr>
              <a:buSzPts val="1400"/>
              <a:buChar char="■"/>
              <a:defRPr/>
            </a:lvl3pPr>
            <a:lvl4pPr indent="-317500" lvl="3" marL="1828800" rtl="0" algn="l">
              <a:lnSpc>
                <a:spcPct val="90000"/>
              </a:lnSpc>
              <a:spcBef>
                <a:spcPts val="1600"/>
              </a:spcBef>
              <a:spcAft>
                <a:spcPts val="0"/>
              </a:spcAft>
              <a:buClr>
                <a:schemeClr val="lt1"/>
              </a:buClr>
              <a:buSzPts val="1400"/>
              <a:buChar char="●"/>
              <a:defRPr/>
            </a:lvl4pPr>
            <a:lvl5pPr indent="-317500" lvl="4" marL="2286000" rtl="0" algn="l">
              <a:lnSpc>
                <a:spcPct val="90000"/>
              </a:lnSpc>
              <a:spcBef>
                <a:spcPts val="1600"/>
              </a:spcBef>
              <a:spcAft>
                <a:spcPts val="0"/>
              </a:spcAft>
              <a:buClr>
                <a:schemeClr val="lt1"/>
              </a:buClr>
              <a:buSzPts val="1400"/>
              <a:buChar char="○"/>
              <a:defRPr/>
            </a:lvl5pPr>
            <a:lvl6pPr indent="-317500" lvl="5" marL="2743200" rtl="0" algn="l">
              <a:lnSpc>
                <a:spcPct val="90000"/>
              </a:lnSpc>
              <a:spcBef>
                <a:spcPts val="1600"/>
              </a:spcBef>
              <a:spcAft>
                <a:spcPts val="0"/>
              </a:spcAft>
              <a:buClr>
                <a:schemeClr val="lt1"/>
              </a:buClr>
              <a:buSzPts val="1400"/>
              <a:buChar char="■"/>
              <a:defRPr/>
            </a:lvl6pPr>
            <a:lvl7pPr indent="-317500" lvl="6" marL="3200400" rtl="0" algn="l">
              <a:lnSpc>
                <a:spcPct val="90000"/>
              </a:lnSpc>
              <a:spcBef>
                <a:spcPts val="1600"/>
              </a:spcBef>
              <a:spcAft>
                <a:spcPts val="0"/>
              </a:spcAft>
              <a:buClr>
                <a:schemeClr val="lt1"/>
              </a:buClr>
              <a:buSzPts val="1400"/>
              <a:buChar char="●"/>
              <a:defRPr/>
            </a:lvl7pPr>
            <a:lvl8pPr indent="-317500" lvl="7" marL="3657600" rtl="0" algn="l">
              <a:lnSpc>
                <a:spcPct val="90000"/>
              </a:lnSpc>
              <a:spcBef>
                <a:spcPts val="1600"/>
              </a:spcBef>
              <a:spcAft>
                <a:spcPts val="0"/>
              </a:spcAft>
              <a:buClr>
                <a:schemeClr val="lt1"/>
              </a:buClr>
              <a:buSzPts val="1400"/>
              <a:buChar char="○"/>
              <a:defRPr/>
            </a:lvl8pPr>
            <a:lvl9pPr indent="-317500" lvl="8" marL="4114800" rtl="0" algn="l">
              <a:lnSpc>
                <a:spcPct val="90000"/>
              </a:lnSpc>
              <a:spcBef>
                <a:spcPts val="1600"/>
              </a:spcBef>
              <a:spcAft>
                <a:spcPts val="1600"/>
              </a:spcAft>
              <a:buClr>
                <a:schemeClr val="lt1"/>
              </a:buClr>
              <a:buSzPts val="1400"/>
              <a:buChar char="■"/>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sp>
        <p:nvSpPr>
          <p:cNvPr id="67" name="Google Shape;6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90000"/>
              </a:lnSpc>
              <a:spcBef>
                <a:spcPts val="0"/>
              </a:spcBef>
              <a:spcAft>
                <a:spcPts val="0"/>
              </a:spcAft>
              <a:buClr>
                <a:schemeClr val="dk1"/>
              </a:buClr>
              <a:buSzPts val="18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69" name="Google Shape;6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0" name="Shape 70"/>
        <p:cNvGrpSpPr/>
        <p:nvPr/>
      </p:nvGrpSpPr>
      <p:grpSpPr>
        <a:xfrm>
          <a:off x="0" y="0"/>
          <a:ext cx="0" cy="0"/>
          <a:chOff x="0" y="0"/>
          <a:chExt cx="0" cy="0"/>
        </a:xfrm>
      </p:grpSpPr>
      <p:sp>
        <p:nvSpPr>
          <p:cNvPr id="71" name="Google Shape;71;p17"/>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7"/>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750"/>
              </a:spcBef>
              <a:spcAft>
                <a:spcPts val="0"/>
              </a:spcAft>
              <a:buClr>
                <a:schemeClr val="dk1"/>
              </a:buClr>
              <a:buSzPts val="1800"/>
              <a:buNone/>
              <a:defRPr sz="1800"/>
            </a:lvl1pPr>
            <a:lvl2pPr lvl="1" rtl="0" algn="ctr">
              <a:lnSpc>
                <a:spcPct val="90000"/>
              </a:lnSpc>
              <a:spcBef>
                <a:spcPts val="375"/>
              </a:spcBef>
              <a:spcAft>
                <a:spcPts val="0"/>
              </a:spcAft>
              <a:buClr>
                <a:schemeClr val="dk1"/>
              </a:buClr>
              <a:buSzPts val="1500"/>
              <a:buNone/>
              <a:defRPr sz="1500"/>
            </a:lvl2pPr>
            <a:lvl3pPr lvl="2" rtl="0" algn="ctr">
              <a:lnSpc>
                <a:spcPct val="90000"/>
              </a:lnSpc>
              <a:spcBef>
                <a:spcPts val="375"/>
              </a:spcBef>
              <a:spcAft>
                <a:spcPts val="0"/>
              </a:spcAft>
              <a:buClr>
                <a:schemeClr val="dk1"/>
              </a:buClr>
              <a:buSzPts val="1350"/>
              <a:buNone/>
              <a:defRPr sz="1350"/>
            </a:lvl3pPr>
            <a:lvl4pPr lvl="3" rtl="0" algn="ctr">
              <a:lnSpc>
                <a:spcPct val="90000"/>
              </a:lnSpc>
              <a:spcBef>
                <a:spcPts val="375"/>
              </a:spcBef>
              <a:spcAft>
                <a:spcPts val="0"/>
              </a:spcAft>
              <a:buClr>
                <a:schemeClr val="dk1"/>
              </a:buClr>
              <a:buSzPts val="1200"/>
              <a:buNone/>
              <a:defRPr sz="1200"/>
            </a:lvl4pPr>
            <a:lvl5pPr lvl="4" rtl="0" algn="ctr">
              <a:lnSpc>
                <a:spcPct val="90000"/>
              </a:lnSpc>
              <a:spcBef>
                <a:spcPts val="375"/>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73" name="Google Shape;73;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6" name="Shape 76"/>
        <p:cNvGrpSpPr/>
        <p:nvPr/>
      </p:nvGrpSpPr>
      <p:grpSpPr>
        <a:xfrm>
          <a:off x="0" y="0"/>
          <a:ext cx="0" cy="0"/>
          <a:chOff x="0" y="0"/>
          <a:chExt cx="0" cy="0"/>
        </a:xfrm>
      </p:grpSpPr>
      <p:sp>
        <p:nvSpPr>
          <p:cNvPr id="77" name="Google Shape;77;p1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8"/>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79" name="Google Shape;79;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2" name="Shape 82"/>
        <p:cNvGrpSpPr/>
        <p:nvPr/>
      </p:nvGrpSpPr>
      <p:grpSpPr>
        <a:xfrm>
          <a:off x="0" y="0"/>
          <a:ext cx="0" cy="0"/>
          <a:chOff x="0" y="0"/>
          <a:chExt cx="0" cy="0"/>
        </a:xfrm>
      </p:grpSpPr>
      <p:sp>
        <p:nvSpPr>
          <p:cNvPr id="83" name="Google Shape;83;p19"/>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 name="Google Shape;84;p19"/>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85" name="Google Shape;85;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8" name="Shape 88"/>
        <p:cNvGrpSpPr/>
        <p:nvPr/>
      </p:nvGrpSpPr>
      <p:grpSpPr>
        <a:xfrm>
          <a:off x="0" y="0"/>
          <a:ext cx="0" cy="0"/>
          <a:chOff x="0" y="0"/>
          <a:chExt cx="0" cy="0"/>
        </a:xfrm>
      </p:grpSpPr>
      <p:sp>
        <p:nvSpPr>
          <p:cNvPr id="89" name="Google Shape;89;p20"/>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20"/>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1" name="Google Shape;91;p20"/>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2" name="Google Shape;92;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5" name="Shape 95"/>
        <p:cNvGrpSpPr/>
        <p:nvPr/>
      </p:nvGrpSpPr>
      <p:grpSpPr>
        <a:xfrm>
          <a:off x="0" y="0"/>
          <a:ext cx="0" cy="0"/>
          <a:chOff x="0" y="0"/>
          <a:chExt cx="0" cy="0"/>
        </a:xfrm>
      </p:grpSpPr>
      <p:sp>
        <p:nvSpPr>
          <p:cNvPr id="96" name="Google Shape;96;p21"/>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21"/>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98" name="Google Shape;98;p21"/>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9" name="Google Shape;99;p21"/>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00" name="Google Shape;100;p21"/>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1" name="Google Shape;101;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22"/>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9" name="Shape 109"/>
        <p:cNvGrpSpPr/>
        <p:nvPr/>
      </p:nvGrpSpPr>
      <p:grpSpPr>
        <a:xfrm>
          <a:off x="0" y="0"/>
          <a:ext cx="0" cy="0"/>
          <a:chOff x="0" y="0"/>
          <a:chExt cx="0" cy="0"/>
        </a:xfrm>
      </p:grpSpPr>
      <p:sp>
        <p:nvSpPr>
          <p:cNvPr id="110" name="Google Shape;110;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24"/>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4"/>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16" name="Google Shape;116;p24"/>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17" name="Google Shape;117;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0" name="Shape 120"/>
        <p:cNvGrpSpPr/>
        <p:nvPr/>
      </p:nvGrpSpPr>
      <p:grpSpPr>
        <a:xfrm>
          <a:off x="0" y="0"/>
          <a:ext cx="0" cy="0"/>
          <a:chOff x="0" y="0"/>
          <a:chExt cx="0" cy="0"/>
        </a:xfrm>
      </p:grpSpPr>
      <p:sp>
        <p:nvSpPr>
          <p:cNvPr id="121" name="Google Shape;121;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5"/>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23" name="Google Shape;123;p25"/>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24" name="Google Shape;124;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2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26"/>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30" name="Google Shape;13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7"/>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27"/>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36" name="Google Shape;13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2" name="Google Shape;62;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3" name="Google Shape;63;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tripathi.av@northeastern.edu" TargetMode="External"/><Relationship Id="rId4" Type="http://schemas.openxmlformats.org/officeDocument/2006/relationships/hyperlink" Target="mailto:modi.di@northeastern.edu" TargetMode="External"/><Relationship Id="rId5" Type="http://schemas.openxmlformats.org/officeDocument/2006/relationships/hyperlink" Target="mailto:daiya.k@northeastern.edu" TargetMode="External"/><Relationship Id="rId6" Type="http://schemas.openxmlformats.org/officeDocument/2006/relationships/hyperlink" Target="mailto:mallula.r@northeastern.edu" TargetMode="External"/><Relationship Id="rId7" Type="http://schemas.openxmlformats.org/officeDocument/2006/relationships/hyperlink" Target="mailto:ambasana.v@northeaster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spark.apache.org/docs/latest/ml-guide.html" TargetMode="External"/><Relationship Id="rId4" Type="http://schemas.openxmlformats.org/officeDocument/2006/relationships/hyperlink" Target="https://docs.databricks.com/spark/latest/dataframes-datasets/introduction-to-dataframes-scala.html" TargetMode="External"/><Relationship Id="rId5" Type="http://schemas.openxmlformats.org/officeDocument/2006/relationships/hyperlink" Target="https://www.tutorialspoint.com/apache_spark/apache_spark_quick_guide.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2" name="Shape 142"/>
        <p:cNvGrpSpPr/>
        <p:nvPr/>
      </p:nvGrpSpPr>
      <p:grpSpPr>
        <a:xfrm>
          <a:off x="0" y="0"/>
          <a:ext cx="0" cy="0"/>
          <a:chOff x="0" y="0"/>
          <a:chExt cx="0" cy="0"/>
        </a:xfrm>
      </p:grpSpPr>
      <p:sp>
        <p:nvSpPr>
          <p:cNvPr id="143" name="Google Shape;143;p28"/>
          <p:cNvSpPr/>
          <p:nvPr/>
        </p:nvSpPr>
        <p:spPr>
          <a:xfrm>
            <a:off x="0" y="0"/>
            <a:ext cx="9144795"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4" name="Google Shape;144;p28"/>
          <p:cNvGrpSpPr/>
          <p:nvPr/>
        </p:nvGrpSpPr>
        <p:grpSpPr>
          <a:xfrm>
            <a:off x="-247255" y="-44532"/>
            <a:ext cx="9386886" cy="5192848"/>
            <a:chOff x="-329674" y="-51881"/>
            <a:chExt cx="12515851" cy="6923798"/>
          </a:xfrm>
        </p:grpSpPr>
        <p:sp>
          <p:nvSpPr>
            <p:cNvPr id="145" name="Google Shape;145;p28"/>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8"/>
          <p:cNvSpPr txBox="1"/>
          <p:nvPr>
            <p:ph type="title"/>
          </p:nvPr>
        </p:nvSpPr>
        <p:spPr>
          <a:xfrm>
            <a:off x="666473" y="3570099"/>
            <a:ext cx="2960565" cy="13333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b="1" lang="en" sz="3000">
                <a:solidFill>
                  <a:schemeClr val="lt1"/>
                </a:solidFill>
                <a:latin typeface="Times New Roman"/>
                <a:ea typeface="Times New Roman"/>
                <a:cs typeface="Times New Roman"/>
                <a:sym typeface="Times New Roman"/>
              </a:rPr>
              <a:t>Presented by:</a:t>
            </a:r>
            <a:endParaRPr b="1" sz="3000">
              <a:solidFill>
                <a:schemeClr val="lt1"/>
              </a:solidFill>
              <a:latin typeface="Times New Roman"/>
              <a:ea typeface="Times New Roman"/>
              <a:cs typeface="Times New Roman"/>
              <a:sym typeface="Times New Roman"/>
            </a:endParaRPr>
          </a:p>
        </p:txBody>
      </p:sp>
      <p:sp>
        <p:nvSpPr>
          <p:cNvPr id="165" name="Google Shape;165;p28"/>
          <p:cNvSpPr/>
          <p:nvPr/>
        </p:nvSpPr>
        <p:spPr>
          <a:xfrm>
            <a:off x="0" y="0"/>
            <a:ext cx="9144000" cy="3403368"/>
          </a:xfrm>
          <a:custGeom>
            <a:rect b="b" l="l" r="r" t="t"/>
            <a:pathLst>
              <a:path extrusionOk="0" h="4537825" w="1219200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8"/>
          <p:cNvSpPr txBox="1"/>
          <p:nvPr>
            <p:ph idx="1" type="body"/>
          </p:nvPr>
        </p:nvSpPr>
        <p:spPr>
          <a:xfrm>
            <a:off x="1105786" y="3204833"/>
            <a:ext cx="7841350" cy="2101495"/>
          </a:xfrm>
          <a:prstGeom prst="rect">
            <a:avLst/>
          </a:prstGeom>
          <a:noFill/>
          <a:ln>
            <a:noFill/>
          </a:ln>
        </p:spPr>
        <p:txBody>
          <a:bodyPr anchorCtr="0" anchor="ctr" bIns="45700" lIns="91425" spcFirstLastPara="1" rIns="91425" wrap="square" tIns="45700">
            <a:noAutofit/>
          </a:bodyPr>
          <a:lstStyle/>
          <a:p>
            <a:pPr indent="0" lvl="0" marL="2286000" rtl="0" algn="l">
              <a:lnSpc>
                <a:spcPct val="90000"/>
              </a:lnSpc>
              <a:spcBef>
                <a:spcPts val="0"/>
              </a:spcBef>
              <a:spcAft>
                <a:spcPts val="0"/>
              </a:spcAft>
              <a:buClr>
                <a:schemeClr val="lt1"/>
              </a:buClr>
              <a:buSzPts val="1800"/>
              <a:buNone/>
            </a:pPr>
            <a:r>
              <a:rPr b="1" lang="en" sz="1400">
                <a:latin typeface="Times New Roman"/>
                <a:ea typeface="Times New Roman"/>
                <a:cs typeface="Times New Roman"/>
                <a:sym typeface="Times New Roman"/>
              </a:rPr>
              <a:t>				</a:t>
            </a:r>
            <a:endParaRPr/>
          </a:p>
          <a:p>
            <a:pPr indent="0" lvl="0" marL="2286000" rtl="0" algn="l">
              <a:lnSpc>
                <a:spcPct val="90000"/>
              </a:lnSpc>
              <a:spcBef>
                <a:spcPts val="0"/>
              </a:spcBef>
              <a:spcAft>
                <a:spcPts val="0"/>
              </a:spcAft>
              <a:buClr>
                <a:schemeClr val="lt1"/>
              </a:buClr>
              <a:buSzPts val="1800"/>
              <a:buNone/>
            </a:pPr>
            <a:r>
              <a:rPr lang="en" sz="1400">
                <a:latin typeface="Times New Roman"/>
                <a:ea typeface="Times New Roman"/>
                <a:cs typeface="Times New Roman"/>
                <a:sym typeface="Times New Roman"/>
              </a:rPr>
              <a:t> 		</a:t>
            </a:r>
            <a:endParaRPr i="1" sz="1400">
              <a:latin typeface="Times New Roman"/>
              <a:ea typeface="Times New Roman"/>
              <a:cs typeface="Times New Roman"/>
              <a:sym typeface="Times New Roman"/>
            </a:endParaRPr>
          </a:p>
          <a:p>
            <a:pPr indent="0" lvl="0" marL="2286000" rtl="0" algn="l">
              <a:lnSpc>
                <a:spcPct val="90000"/>
              </a:lnSpc>
              <a:spcBef>
                <a:spcPts val="0"/>
              </a:spcBef>
              <a:spcAft>
                <a:spcPts val="0"/>
              </a:spcAft>
              <a:buClr>
                <a:schemeClr val="lt1"/>
              </a:buClr>
              <a:buSzPts val="1800"/>
              <a:buNone/>
            </a:pPr>
            <a:r>
              <a:rPr lang="en" sz="1400">
                <a:latin typeface="Times New Roman"/>
                <a:ea typeface="Times New Roman"/>
                <a:cs typeface="Times New Roman"/>
                <a:sym typeface="Times New Roman"/>
              </a:rPr>
              <a:t> 		Avinash Sunil Tripathi</a:t>
            </a:r>
            <a:r>
              <a:rPr i="1" lang="en" sz="1400">
                <a:latin typeface="Times New Roman"/>
                <a:ea typeface="Times New Roman"/>
                <a:cs typeface="Times New Roman"/>
                <a:sym typeface="Times New Roman"/>
              </a:rPr>
              <a:t> (</a:t>
            </a:r>
            <a:r>
              <a:rPr i="1" lang="en" sz="1400" u="sng">
                <a:solidFill>
                  <a:schemeClr val="hlink"/>
                </a:solidFill>
                <a:latin typeface="Times New Roman"/>
                <a:ea typeface="Times New Roman"/>
                <a:cs typeface="Times New Roman"/>
                <a:sym typeface="Times New Roman"/>
                <a:hlinkClick r:id="rId3"/>
              </a:rPr>
              <a:t>tripathi.av@northeastern.edu</a:t>
            </a:r>
            <a:r>
              <a:rPr i="1" lang="en" sz="1400">
                <a:latin typeface="Times New Roman"/>
                <a:ea typeface="Times New Roman"/>
                <a:cs typeface="Times New Roman"/>
                <a:sym typeface="Times New Roman"/>
              </a:rPr>
              <a:t>)</a:t>
            </a:r>
            <a:endParaRPr/>
          </a:p>
          <a:p>
            <a:pPr indent="0" lvl="0" marL="2286000" rtl="0" algn="l">
              <a:lnSpc>
                <a:spcPct val="90000"/>
              </a:lnSpc>
              <a:spcBef>
                <a:spcPts val="0"/>
              </a:spcBef>
              <a:spcAft>
                <a:spcPts val="0"/>
              </a:spcAft>
              <a:buClr>
                <a:schemeClr val="lt1"/>
              </a:buClr>
              <a:buSzPts val="1800"/>
              <a:buNone/>
            </a:pPr>
            <a:r>
              <a:rPr lang="en" sz="1400">
                <a:latin typeface="Times New Roman"/>
                <a:ea typeface="Times New Roman"/>
                <a:cs typeface="Times New Roman"/>
                <a:sym typeface="Times New Roman"/>
              </a:rPr>
              <a:t>		Dishant Rajesh Modi </a:t>
            </a:r>
            <a:r>
              <a:rPr i="1" lang="en" sz="1400">
                <a:latin typeface="Times New Roman"/>
                <a:ea typeface="Times New Roman"/>
                <a:cs typeface="Times New Roman"/>
                <a:sym typeface="Times New Roman"/>
              </a:rPr>
              <a:t>(</a:t>
            </a:r>
            <a:r>
              <a:rPr i="1" lang="en" sz="1400" u="sng">
                <a:solidFill>
                  <a:schemeClr val="hlink"/>
                </a:solidFill>
                <a:latin typeface="Times New Roman"/>
                <a:ea typeface="Times New Roman"/>
                <a:cs typeface="Times New Roman"/>
                <a:sym typeface="Times New Roman"/>
                <a:hlinkClick r:id="rId4"/>
              </a:rPr>
              <a:t>modi.di@northeastern.edu</a:t>
            </a:r>
            <a:r>
              <a:rPr i="1" lang="en" sz="1400">
                <a:latin typeface="Times New Roman"/>
                <a:ea typeface="Times New Roman"/>
                <a:cs typeface="Times New Roman"/>
                <a:sym typeface="Times New Roman"/>
              </a:rPr>
              <a:t>)</a:t>
            </a:r>
            <a:endParaRPr/>
          </a:p>
          <a:p>
            <a:pPr indent="0" lvl="0" marL="2286000" rtl="0" algn="l">
              <a:lnSpc>
                <a:spcPct val="90000"/>
              </a:lnSpc>
              <a:spcBef>
                <a:spcPts val="0"/>
              </a:spcBef>
              <a:spcAft>
                <a:spcPts val="0"/>
              </a:spcAft>
              <a:buClr>
                <a:schemeClr val="lt1"/>
              </a:buClr>
              <a:buSzPts val="1800"/>
              <a:buNone/>
            </a:pPr>
            <a:r>
              <a:rPr lang="en" sz="1400">
                <a:latin typeface="Times New Roman"/>
                <a:ea typeface="Times New Roman"/>
                <a:cs typeface="Times New Roman"/>
                <a:sym typeface="Times New Roman"/>
              </a:rPr>
              <a:t> 		Karan Kaushal Daiya </a:t>
            </a:r>
            <a:r>
              <a:rPr i="1" lang="en" sz="1400">
                <a:latin typeface="Times New Roman"/>
                <a:ea typeface="Times New Roman"/>
                <a:cs typeface="Times New Roman"/>
                <a:sym typeface="Times New Roman"/>
              </a:rPr>
              <a:t>(</a:t>
            </a:r>
            <a:r>
              <a:rPr i="1" lang="en" sz="1400" u="sng">
                <a:solidFill>
                  <a:schemeClr val="hlink"/>
                </a:solidFill>
                <a:latin typeface="Times New Roman"/>
                <a:ea typeface="Times New Roman"/>
                <a:cs typeface="Times New Roman"/>
                <a:sym typeface="Times New Roman"/>
                <a:hlinkClick r:id="rId5"/>
              </a:rPr>
              <a:t>daiya.k@northeastern.edu</a:t>
            </a:r>
            <a:r>
              <a:rPr i="1" lang="en" sz="1400">
                <a:latin typeface="Times New Roman"/>
                <a:ea typeface="Times New Roman"/>
                <a:cs typeface="Times New Roman"/>
                <a:sym typeface="Times New Roman"/>
              </a:rPr>
              <a:t>)</a:t>
            </a:r>
            <a:endParaRPr/>
          </a:p>
          <a:p>
            <a:pPr indent="0" lvl="0" marL="2286000" rtl="0" algn="l">
              <a:lnSpc>
                <a:spcPct val="90000"/>
              </a:lnSpc>
              <a:spcBef>
                <a:spcPts val="0"/>
              </a:spcBef>
              <a:spcAft>
                <a:spcPts val="0"/>
              </a:spcAft>
              <a:buClr>
                <a:schemeClr val="lt1"/>
              </a:buClr>
              <a:buSzPts val="1800"/>
              <a:buNone/>
            </a:pPr>
            <a:r>
              <a:rPr lang="en" sz="1400">
                <a:latin typeface="Times New Roman"/>
                <a:ea typeface="Times New Roman"/>
                <a:cs typeface="Times New Roman"/>
                <a:sym typeface="Times New Roman"/>
              </a:rPr>
              <a:t> 		Rohith Mallula </a:t>
            </a:r>
            <a:r>
              <a:rPr i="1" lang="en" sz="1400">
                <a:latin typeface="Times New Roman"/>
                <a:ea typeface="Times New Roman"/>
                <a:cs typeface="Times New Roman"/>
                <a:sym typeface="Times New Roman"/>
              </a:rPr>
              <a:t>(</a:t>
            </a:r>
            <a:r>
              <a:rPr i="1" lang="en" sz="1400" u="sng">
                <a:solidFill>
                  <a:schemeClr val="hlink"/>
                </a:solidFill>
                <a:latin typeface="Times New Roman"/>
                <a:ea typeface="Times New Roman"/>
                <a:cs typeface="Times New Roman"/>
                <a:sym typeface="Times New Roman"/>
                <a:hlinkClick r:id="rId6"/>
              </a:rPr>
              <a:t>mallula.r@northeastern.edu</a:t>
            </a:r>
            <a:r>
              <a:rPr i="1" lang="en" sz="1400">
                <a:latin typeface="Times New Roman"/>
                <a:ea typeface="Times New Roman"/>
                <a:cs typeface="Times New Roman"/>
                <a:sym typeface="Times New Roman"/>
              </a:rPr>
              <a:t>)</a:t>
            </a:r>
            <a:endParaRPr/>
          </a:p>
          <a:p>
            <a:pPr indent="0" lvl="0" marL="2286000" rtl="0" algn="l">
              <a:lnSpc>
                <a:spcPct val="90000"/>
              </a:lnSpc>
              <a:spcBef>
                <a:spcPts val="0"/>
              </a:spcBef>
              <a:spcAft>
                <a:spcPts val="0"/>
              </a:spcAft>
              <a:buClr>
                <a:schemeClr val="lt1"/>
              </a:buClr>
              <a:buSzPts val="1800"/>
              <a:buNone/>
            </a:pPr>
            <a:r>
              <a:rPr lang="en" sz="1400">
                <a:latin typeface="Times New Roman"/>
                <a:ea typeface="Times New Roman"/>
                <a:cs typeface="Times New Roman"/>
                <a:sym typeface="Times New Roman"/>
              </a:rPr>
              <a:t> 		Vasu Rakesh Ambasana </a:t>
            </a:r>
            <a:r>
              <a:rPr i="1" lang="en" sz="1400">
                <a:latin typeface="Times New Roman"/>
                <a:ea typeface="Times New Roman"/>
                <a:cs typeface="Times New Roman"/>
                <a:sym typeface="Times New Roman"/>
              </a:rPr>
              <a:t>(</a:t>
            </a:r>
            <a:r>
              <a:rPr i="1" lang="en" sz="1400" u="sng">
                <a:solidFill>
                  <a:schemeClr val="hlink"/>
                </a:solidFill>
                <a:latin typeface="Times New Roman"/>
                <a:ea typeface="Times New Roman"/>
                <a:cs typeface="Times New Roman"/>
                <a:sym typeface="Times New Roman"/>
                <a:hlinkClick r:id="rId7"/>
              </a:rPr>
              <a:t>ambasana.v@northeastern.edu</a:t>
            </a:r>
            <a:r>
              <a:rPr i="1" lang="en" sz="1400">
                <a:latin typeface="Times New Roman"/>
                <a:ea typeface="Times New Roman"/>
                <a:cs typeface="Times New Roman"/>
                <a:sym typeface="Times New Roman"/>
              </a:rPr>
              <a:t>)</a:t>
            </a:r>
            <a:endParaRPr i="1" sz="1400"/>
          </a:p>
        </p:txBody>
      </p:sp>
      <p:sp>
        <p:nvSpPr>
          <p:cNvPr id="167" name="Google Shape;167;p28"/>
          <p:cNvSpPr txBox="1"/>
          <p:nvPr/>
        </p:nvSpPr>
        <p:spPr>
          <a:xfrm>
            <a:off x="737286" y="519612"/>
            <a:ext cx="7670100" cy="323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2800" u="none" cap="none" strike="noStrike">
                <a:solidFill>
                  <a:schemeClr val="dk1"/>
                </a:solidFill>
                <a:highlight>
                  <a:schemeClr val="lt1"/>
                </a:highlight>
                <a:latin typeface="Times New Roman"/>
                <a:ea typeface="Times New Roman"/>
                <a:cs typeface="Times New Roman"/>
                <a:sym typeface="Times New Roman"/>
              </a:rPr>
              <a:t>Prediction of Customer Subscription using Bank Direct Telemarketing Data in Apache Spark</a:t>
            </a:r>
            <a:endParaRPr b="1" i="0" sz="2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b="0" i="0" sz="2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b="0" i="0" sz="2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ctr">
              <a:spcBef>
                <a:spcPts val="0"/>
              </a:spcBef>
              <a:spcAft>
                <a:spcPts val="0"/>
              </a:spcAft>
              <a:buNone/>
            </a:pPr>
            <a:r>
              <a:rPr b="0" i="0" lang="en" sz="2000" u="none" cap="none" strike="noStrike">
                <a:solidFill>
                  <a:schemeClr val="dk1"/>
                </a:solidFill>
                <a:highlight>
                  <a:srgbClr val="FFFFFF"/>
                </a:highlight>
                <a:latin typeface="Times New Roman"/>
                <a:ea typeface="Times New Roman"/>
                <a:cs typeface="Times New Roman"/>
                <a:sym typeface="Times New Roman"/>
              </a:rPr>
              <a:t>Data Management and Big Data - ALY 6110</a:t>
            </a:r>
            <a:endParaRPr/>
          </a:p>
          <a:p>
            <a:pPr indent="0" lvl="0" marL="0" marR="0" rtl="0" algn="ctr">
              <a:spcBef>
                <a:spcPts val="0"/>
              </a:spcBef>
              <a:spcAft>
                <a:spcPts val="0"/>
              </a:spcAft>
              <a:buNone/>
            </a:pPr>
            <a:r>
              <a:rPr b="0" i="0" lang="en" sz="2000" u="none" cap="none" strike="noStrike">
                <a:solidFill>
                  <a:schemeClr val="dk1"/>
                </a:solidFill>
                <a:highlight>
                  <a:srgbClr val="FFFFFF"/>
                </a:highlight>
                <a:latin typeface="Times New Roman"/>
                <a:ea typeface="Times New Roman"/>
                <a:cs typeface="Times New Roman"/>
                <a:sym typeface="Times New Roman"/>
              </a:rPr>
              <a:t>CRN 82268</a:t>
            </a:r>
            <a:endParaRPr/>
          </a:p>
          <a:p>
            <a:pPr indent="0" lvl="0" marL="0" marR="0" rtl="0" algn="l">
              <a:spcBef>
                <a:spcPts val="0"/>
              </a:spcBef>
              <a:spcAft>
                <a:spcPts val="0"/>
              </a:spcAft>
              <a:buNone/>
            </a:pPr>
            <a:r>
              <a:t/>
            </a:r>
            <a:endParaRPr b="0" i="0" sz="2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b="0" i="0" sz="24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3" name="Shape 343"/>
        <p:cNvGrpSpPr/>
        <p:nvPr/>
      </p:nvGrpSpPr>
      <p:grpSpPr>
        <a:xfrm>
          <a:off x="0" y="0"/>
          <a:ext cx="0" cy="0"/>
          <a:chOff x="0" y="0"/>
          <a:chExt cx="0" cy="0"/>
        </a:xfrm>
      </p:grpSpPr>
      <p:sp>
        <p:nvSpPr>
          <p:cNvPr id="344" name="Google Shape;344;p37"/>
          <p:cNvSpPr/>
          <p:nvPr/>
        </p:nvSpPr>
        <p:spPr>
          <a:xfrm>
            <a:off x="448345" y="273663"/>
            <a:ext cx="4519422" cy="4344697"/>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37"/>
          <p:cNvSpPr txBox="1"/>
          <p:nvPr>
            <p:ph type="title"/>
          </p:nvPr>
        </p:nvSpPr>
        <p:spPr>
          <a:xfrm>
            <a:off x="713232" y="525139"/>
            <a:ext cx="4030870" cy="8915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Times New Roman"/>
              <a:buNone/>
            </a:pPr>
            <a:r>
              <a:rPr b="1" lang="en" sz="2800" u="sng">
                <a:solidFill>
                  <a:schemeClr val="lt1"/>
                </a:solidFill>
                <a:latin typeface="Times New Roman"/>
                <a:ea typeface="Times New Roman"/>
                <a:cs typeface="Times New Roman"/>
                <a:sym typeface="Times New Roman"/>
              </a:rPr>
              <a:t>Exploratory Data Analysis</a:t>
            </a:r>
            <a:endParaRPr u="sng"/>
          </a:p>
        </p:txBody>
      </p:sp>
      <p:sp>
        <p:nvSpPr>
          <p:cNvPr id="346" name="Google Shape;346;p37"/>
          <p:cNvSpPr txBox="1"/>
          <p:nvPr>
            <p:ph idx="1" type="body"/>
          </p:nvPr>
        </p:nvSpPr>
        <p:spPr>
          <a:xfrm>
            <a:off x="713232" y="1549908"/>
            <a:ext cx="4030870" cy="28412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b="1" lang="en" sz="1700">
                <a:solidFill>
                  <a:schemeClr val="lt1"/>
                </a:solidFill>
                <a:latin typeface="Times New Roman"/>
                <a:ea typeface="Times New Roman"/>
                <a:cs typeface="Times New Roman"/>
                <a:sym typeface="Times New Roman"/>
              </a:rPr>
              <a:t>4. Having house loan?</a:t>
            </a:r>
            <a:endParaRPr/>
          </a:p>
          <a:p>
            <a:pPr indent="-285750" lvl="0" marL="285750" rtl="0" algn="l">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Mostly the people interviewed were consisted of admins, blue collar or technician.</a:t>
            </a:r>
            <a:endParaRPr/>
          </a:p>
          <a:p>
            <a:pPr indent="0" lvl="0" marL="0" rtl="0" algn="l">
              <a:lnSpc>
                <a:spcPct val="90000"/>
              </a:lnSpc>
              <a:spcBef>
                <a:spcPts val="600"/>
              </a:spcBef>
              <a:spcAft>
                <a:spcPts val="0"/>
              </a:spcAft>
              <a:buClr>
                <a:schemeClr val="dk1"/>
              </a:buClr>
              <a:buSzPts val="1800"/>
              <a:buNone/>
            </a:pPr>
            <a:r>
              <a:t/>
            </a:r>
            <a:endParaRPr sz="1700">
              <a:solidFill>
                <a:schemeClr val="lt1"/>
              </a:solidFill>
              <a:latin typeface="Times New Roman"/>
              <a:ea typeface="Times New Roman"/>
              <a:cs typeface="Times New Roman"/>
              <a:sym typeface="Times New Roman"/>
            </a:endParaRPr>
          </a:p>
          <a:p>
            <a:pPr indent="0" lvl="0" marL="0" rtl="0" algn="l">
              <a:lnSpc>
                <a:spcPct val="90000"/>
              </a:lnSpc>
              <a:spcBef>
                <a:spcPts val="600"/>
              </a:spcBef>
              <a:spcAft>
                <a:spcPts val="0"/>
              </a:spcAft>
              <a:buClr>
                <a:schemeClr val="lt1"/>
              </a:buClr>
              <a:buSzPts val="1800"/>
              <a:buNone/>
            </a:pPr>
            <a:r>
              <a:rPr b="1" lang="en" sz="1700">
                <a:solidFill>
                  <a:schemeClr val="lt1"/>
                </a:solidFill>
                <a:latin typeface="Times New Roman"/>
                <a:ea typeface="Times New Roman"/>
                <a:cs typeface="Times New Roman"/>
                <a:sym typeface="Times New Roman"/>
              </a:rPr>
              <a:t>5. Having personal loan?</a:t>
            </a:r>
            <a:endParaRPr/>
          </a:p>
          <a:p>
            <a:pPr indent="-285750" lvl="0" marL="285750" rtl="0" algn="l">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a:t>
            </a:r>
            <a:r>
              <a:rPr lang="en" sz="1700">
                <a:solidFill>
                  <a:schemeClr val="lt1"/>
                </a:solidFill>
                <a:latin typeface="Times New Roman"/>
                <a:ea typeface="Times New Roman"/>
                <a:cs typeface="Times New Roman"/>
                <a:sym typeface="Times New Roman"/>
              </a:rPr>
              <a:t>ore than 620k people were married and rest were either unmarried or divorced. </a:t>
            </a:r>
            <a:endParaRPr/>
          </a:p>
          <a:p>
            <a:pPr indent="0" lvl="0" marL="0" rtl="0" algn="l">
              <a:lnSpc>
                <a:spcPct val="90000"/>
              </a:lnSpc>
              <a:spcBef>
                <a:spcPts val="600"/>
              </a:spcBef>
              <a:spcAft>
                <a:spcPts val="600"/>
              </a:spcAft>
              <a:buClr>
                <a:schemeClr val="dk1"/>
              </a:buClr>
              <a:buSzPts val="1800"/>
              <a:buNone/>
            </a:pPr>
            <a:r>
              <a:t/>
            </a:r>
            <a:endParaRPr sz="1700">
              <a:solidFill>
                <a:schemeClr val="lt1"/>
              </a:solidFill>
              <a:latin typeface="Times New Roman"/>
              <a:ea typeface="Times New Roman"/>
              <a:cs typeface="Times New Roman"/>
              <a:sym typeface="Times New Roman"/>
            </a:endParaRPr>
          </a:p>
        </p:txBody>
      </p:sp>
      <p:pic>
        <p:nvPicPr>
          <p:cNvPr id="347" name="Google Shape;347;p37"/>
          <p:cNvPicPr preferRelativeResize="0"/>
          <p:nvPr/>
        </p:nvPicPr>
        <p:blipFill rotWithShape="1">
          <a:blip r:embed="rId3">
            <a:alphaModFix/>
          </a:blip>
          <a:srcRect b="0" l="0" r="0" t="0"/>
          <a:stretch/>
        </p:blipFill>
        <p:spPr>
          <a:xfrm>
            <a:off x="5728746" y="2162858"/>
            <a:ext cx="2702022" cy="2590021"/>
          </a:xfrm>
          <a:prstGeom prst="rect">
            <a:avLst/>
          </a:prstGeom>
          <a:noFill/>
          <a:ln>
            <a:noFill/>
          </a:ln>
        </p:spPr>
      </p:pic>
      <p:pic>
        <p:nvPicPr>
          <p:cNvPr id="348" name="Google Shape;348;p37"/>
          <p:cNvPicPr preferRelativeResize="0"/>
          <p:nvPr/>
        </p:nvPicPr>
        <p:blipFill rotWithShape="1">
          <a:blip r:embed="rId4">
            <a:alphaModFix/>
          </a:blip>
          <a:srcRect b="0" l="0" r="0" t="0"/>
          <a:stretch/>
        </p:blipFill>
        <p:spPr>
          <a:xfrm>
            <a:off x="5232654" y="273663"/>
            <a:ext cx="2988467" cy="21369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52" name="Shape 352"/>
        <p:cNvGrpSpPr/>
        <p:nvPr/>
      </p:nvGrpSpPr>
      <p:grpSpPr>
        <a:xfrm>
          <a:off x="0" y="0"/>
          <a:ext cx="0" cy="0"/>
          <a:chOff x="0" y="0"/>
          <a:chExt cx="0" cy="0"/>
        </a:xfrm>
      </p:grpSpPr>
      <p:sp>
        <p:nvSpPr>
          <p:cNvPr id="353" name="Google Shape;353;p38"/>
          <p:cNvSpPr/>
          <p:nvPr/>
        </p:nvSpPr>
        <p:spPr>
          <a:xfrm>
            <a:off x="0" y="0"/>
            <a:ext cx="9144795"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54" name="Google Shape;354;p38"/>
          <p:cNvGrpSpPr/>
          <p:nvPr/>
        </p:nvGrpSpPr>
        <p:grpSpPr>
          <a:xfrm>
            <a:off x="-247255" y="-44532"/>
            <a:ext cx="9386886" cy="5192848"/>
            <a:chOff x="-329674" y="-51881"/>
            <a:chExt cx="12515851" cy="6923798"/>
          </a:xfrm>
        </p:grpSpPr>
        <p:sp>
          <p:nvSpPr>
            <p:cNvPr id="355" name="Google Shape;355;p38"/>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8"/>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8"/>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38"/>
          <p:cNvSpPr txBox="1"/>
          <p:nvPr>
            <p:ph type="title"/>
          </p:nvPr>
        </p:nvSpPr>
        <p:spPr>
          <a:xfrm>
            <a:off x="511575" y="3288783"/>
            <a:ext cx="3758400" cy="16146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Times New Roman"/>
              <a:buNone/>
            </a:pPr>
            <a:r>
              <a:rPr b="1" lang="en" sz="2800" u="sng">
                <a:latin typeface="Times New Roman"/>
                <a:ea typeface="Times New Roman"/>
                <a:cs typeface="Times New Roman"/>
                <a:sym typeface="Times New Roman"/>
              </a:rPr>
              <a:t>EDA</a:t>
            </a:r>
            <a:br>
              <a:rPr b="1" lang="en" sz="3000">
                <a:latin typeface="Times New Roman"/>
                <a:ea typeface="Times New Roman"/>
                <a:cs typeface="Times New Roman"/>
                <a:sym typeface="Times New Roman"/>
              </a:rPr>
            </a:br>
            <a:r>
              <a:rPr b="1" lang="en" sz="1800">
                <a:latin typeface="Times New Roman"/>
                <a:ea typeface="Times New Roman"/>
                <a:cs typeface="Times New Roman"/>
                <a:sym typeface="Times New Roman"/>
              </a:rPr>
              <a:t>6</a:t>
            </a:r>
            <a:r>
              <a:rPr b="1" lang="en" sz="2400">
                <a:latin typeface="Times New Roman"/>
                <a:ea typeface="Times New Roman"/>
                <a:cs typeface="Times New Roman"/>
                <a:sym typeface="Times New Roman"/>
              </a:rPr>
              <a:t>. </a:t>
            </a:r>
            <a:r>
              <a:rPr b="1" lang="en" sz="2000">
                <a:latin typeface="Times New Roman"/>
                <a:ea typeface="Times New Roman"/>
                <a:cs typeface="Times New Roman"/>
                <a:sym typeface="Times New Roman"/>
              </a:rPr>
              <a:t>Age distribution: </a:t>
            </a:r>
            <a:endParaRPr b="1" sz="3000">
              <a:solidFill>
                <a:schemeClr val="lt1"/>
              </a:solidFill>
              <a:latin typeface="Times New Roman"/>
              <a:ea typeface="Times New Roman"/>
              <a:cs typeface="Times New Roman"/>
              <a:sym typeface="Times New Roman"/>
            </a:endParaRPr>
          </a:p>
        </p:txBody>
      </p:sp>
      <p:sp>
        <p:nvSpPr>
          <p:cNvPr id="375" name="Google Shape;375;p38"/>
          <p:cNvSpPr/>
          <p:nvPr/>
        </p:nvSpPr>
        <p:spPr>
          <a:xfrm>
            <a:off x="0" y="0"/>
            <a:ext cx="9144000" cy="3403368"/>
          </a:xfrm>
          <a:custGeom>
            <a:rect b="b" l="l" r="r" t="t"/>
            <a:pathLst>
              <a:path extrusionOk="0" h="4537825" w="1219200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38"/>
          <p:cNvSpPr txBox="1"/>
          <p:nvPr>
            <p:ph idx="1" type="body"/>
          </p:nvPr>
        </p:nvSpPr>
        <p:spPr>
          <a:xfrm>
            <a:off x="914768" y="3384850"/>
            <a:ext cx="7621977" cy="2101495"/>
          </a:xfrm>
          <a:prstGeom prst="rect">
            <a:avLst/>
          </a:prstGeom>
          <a:noFill/>
          <a:ln>
            <a:noFill/>
          </a:ln>
        </p:spPr>
        <p:txBody>
          <a:bodyPr anchorCtr="0" anchor="ctr" bIns="45700" lIns="91425" spcFirstLastPara="1" rIns="91425" wrap="square" tIns="45700">
            <a:noAutofit/>
          </a:bodyPr>
          <a:lstStyle/>
          <a:p>
            <a:pPr indent="0" lvl="0" marL="2286000" rtl="0" algn="l">
              <a:lnSpc>
                <a:spcPct val="90000"/>
              </a:lnSpc>
              <a:spcBef>
                <a:spcPts val="0"/>
              </a:spcBef>
              <a:spcAft>
                <a:spcPts val="0"/>
              </a:spcAft>
              <a:buClr>
                <a:schemeClr val="lt1"/>
              </a:buClr>
              <a:buSzPts val="1800"/>
              <a:buNone/>
            </a:pPr>
            <a:r>
              <a:rPr lang="en" sz="1400">
                <a:latin typeface="Times New Roman"/>
                <a:ea typeface="Times New Roman"/>
                <a:cs typeface="Times New Roman"/>
                <a:sym typeface="Times New Roman"/>
              </a:rPr>
              <a:t>	</a:t>
            </a:r>
            <a:endParaRPr/>
          </a:p>
          <a:p>
            <a:pPr indent="0" lvl="0" marL="2286000" rtl="0" algn="l">
              <a:lnSpc>
                <a:spcPct val="90000"/>
              </a:lnSpc>
              <a:spcBef>
                <a:spcPts val="0"/>
              </a:spcBef>
              <a:spcAft>
                <a:spcPts val="0"/>
              </a:spcAft>
              <a:buClr>
                <a:schemeClr val="lt1"/>
              </a:buClr>
              <a:buSzPts val="1800"/>
              <a:buNone/>
            </a:pPr>
            <a:r>
              <a:rPr lang="en" sz="1600">
                <a:latin typeface="Times New Roman"/>
                <a:ea typeface="Times New Roman"/>
                <a:cs typeface="Times New Roman"/>
                <a:sym typeface="Times New Roman"/>
              </a:rPr>
              <a:t>	Graph depicts that the analysis were targeted towards the 	people ranging between the age group of 20-50</a:t>
            </a:r>
            <a:endParaRPr/>
          </a:p>
          <a:p>
            <a:pPr indent="0" lvl="0" marL="2286000" rtl="0" algn="l">
              <a:lnSpc>
                <a:spcPct val="90000"/>
              </a:lnSpc>
              <a:spcBef>
                <a:spcPts val="0"/>
              </a:spcBef>
              <a:spcAft>
                <a:spcPts val="0"/>
              </a:spcAft>
              <a:buClr>
                <a:schemeClr val="lt1"/>
              </a:buClr>
              <a:buSzPts val="1800"/>
              <a:buNone/>
            </a:pPr>
            <a:r>
              <a:t/>
            </a:r>
            <a:endParaRPr i="1" sz="1400">
              <a:latin typeface="Times New Roman"/>
              <a:ea typeface="Times New Roman"/>
              <a:cs typeface="Times New Roman"/>
              <a:sym typeface="Times New Roman"/>
            </a:endParaRPr>
          </a:p>
        </p:txBody>
      </p:sp>
      <p:sp>
        <p:nvSpPr>
          <p:cNvPr id="377" name="Google Shape;377;p38"/>
          <p:cNvSpPr txBox="1"/>
          <p:nvPr/>
        </p:nvSpPr>
        <p:spPr>
          <a:xfrm>
            <a:off x="449261" y="507912"/>
            <a:ext cx="7670231"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p:txBody>
      </p:sp>
      <p:pic>
        <p:nvPicPr>
          <p:cNvPr id="378" name="Google Shape;378;p38"/>
          <p:cNvPicPr preferRelativeResize="0"/>
          <p:nvPr/>
        </p:nvPicPr>
        <p:blipFill rotWithShape="1">
          <a:blip r:embed="rId3">
            <a:alphaModFix/>
          </a:blip>
          <a:srcRect b="0" l="0" r="0" t="0"/>
          <a:stretch/>
        </p:blipFill>
        <p:spPr>
          <a:xfrm>
            <a:off x="586585" y="574975"/>
            <a:ext cx="8213718" cy="25446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2" name="Shape 382"/>
        <p:cNvGrpSpPr/>
        <p:nvPr/>
      </p:nvGrpSpPr>
      <p:grpSpPr>
        <a:xfrm>
          <a:off x="0" y="0"/>
          <a:ext cx="0" cy="0"/>
          <a:chOff x="0" y="0"/>
          <a:chExt cx="0" cy="0"/>
        </a:xfrm>
      </p:grpSpPr>
      <p:sp>
        <p:nvSpPr>
          <p:cNvPr id="383" name="Google Shape;383;p39"/>
          <p:cNvSpPr/>
          <p:nvPr/>
        </p:nvSpPr>
        <p:spPr>
          <a:xfrm>
            <a:off x="0" y="0"/>
            <a:ext cx="9141714"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4" name="Google Shape;384;p39"/>
          <p:cNvGrpSpPr/>
          <p:nvPr/>
        </p:nvGrpSpPr>
        <p:grpSpPr>
          <a:xfrm>
            <a:off x="-313134" y="0"/>
            <a:ext cx="9438087" cy="5139928"/>
            <a:chOff x="-417513" y="0"/>
            <a:chExt cx="12584114" cy="6853238"/>
          </a:xfrm>
        </p:grpSpPr>
        <p:sp>
          <p:nvSpPr>
            <p:cNvPr id="385" name="Google Shape;385;p3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3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rgbClr val="FFFFFF">
                  <a:alpha val="34901"/>
                </a:srgb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rgbClr val="FFFFFF">
                  <a:alpha val="34901"/>
                </a:srgb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39"/>
          <p:cNvSpPr/>
          <p:nvPr/>
        </p:nvSpPr>
        <p:spPr>
          <a:xfrm>
            <a:off x="0" y="0"/>
            <a:ext cx="9141714" cy="4341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39"/>
          <p:cNvSpPr txBox="1"/>
          <p:nvPr>
            <p:ph type="title"/>
          </p:nvPr>
        </p:nvSpPr>
        <p:spPr>
          <a:xfrm>
            <a:off x="363141" y="311800"/>
            <a:ext cx="7699914" cy="4238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b="1" lang="en" sz="2800" u="sng">
                <a:solidFill>
                  <a:schemeClr val="dk1"/>
                </a:solidFill>
                <a:latin typeface="Times New Roman"/>
                <a:ea typeface="Times New Roman"/>
                <a:cs typeface="Times New Roman"/>
                <a:sym typeface="Times New Roman"/>
              </a:rPr>
              <a:t>Model Building and Prediction </a:t>
            </a:r>
            <a:endParaRPr u="sng"/>
          </a:p>
        </p:txBody>
      </p:sp>
      <p:sp>
        <p:nvSpPr>
          <p:cNvPr id="408" name="Google Shape;408;p39"/>
          <p:cNvSpPr txBox="1"/>
          <p:nvPr>
            <p:ph idx="1" type="body"/>
          </p:nvPr>
        </p:nvSpPr>
        <p:spPr>
          <a:xfrm>
            <a:off x="200359" y="665392"/>
            <a:ext cx="8103059" cy="2853071"/>
          </a:xfrm>
          <a:prstGeom prst="rect">
            <a:avLst/>
          </a:prstGeom>
          <a:noFill/>
          <a:ln>
            <a:noFill/>
          </a:ln>
        </p:spPr>
        <p:txBody>
          <a:bodyPr anchorCtr="0" anchor="ctr" bIns="45700" lIns="91425" spcFirstLastPara="1" rIns="91425" wrap="square" tIns="45700">
            <a:noAutofit/>
          </a:bodyPr>
          <a:lstStyle/>
          <a:p>
            <a:pPr indent="-285750" lvl="0" marL="514350" rtl="0" algn="l">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Split the data: In this project, we will use 70% of the data for training, and reserve 30% for testing.</a:t>
            </a:r>
            <a:endParaRPr/>
          </a:p>
          <a:p>
            <a:pPr indent="-285750" lvl="0" marL="514350" rtl="0" algn="l">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Train regression model </a:t>
            </a:r>
            <a:endParaRPr/>
          </a:p>
          <a:p>
            <a:pPr indent="-285750" lvl="0" marL="514350" rtl="0" algn="l">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Transform the testing model</a:t>
            </a:r>
            <a:endParaRPr/>
          </a:p>
          <a:p>
            <a:pPr indent="-285750" lvl="0" marL="514350" rtl="0" algn="l">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Test the model for prediction </a:t>
            </a:r>
            <a:endParaRPr/>
          </a:p>
          <a:p>
            <a:pPr indent="-285750" lvl="0" marL="514350" rtl="0" algn="l">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Evaluation score of </a:t>
            </a:r>
            <a:r>
              <a:rPr b="1" lang="en" sz="1600">
                <a:latin typeface="Times New Roman"/>
                <a:ea typeface="Times New Roman"/>
                <a:cs typeface="Times New Roman"/>
                <a:sym typeface="Times New Roman"/>
              </a:rPr>
              <a:t>logistic regression </a:t>
            </a:r>
            <a:r>
              <a:rPr lang="en" sz="1600">
                <a:latin typeface="Times New Roman"/>
                <a:ea typeface="Times New Roman"/>
                <a:cs typeface="Times New Roman"/>
                <a:sym typeface="Times New Roman"/>
              </a:rPr>
              <a:t>model</a:t>
            </a:r>
            <a:endParaRPr/>
          </a:p>
          <a:p>
            <a:pPr indent="0" lvl="0" marL="22860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a:p>
            <a:pPr indent="0" lvl="0" marL="22860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p:txBody>
      </p:sp>
      <p:pic>
        <p:nvPicPr>
          <p:cNvPr id="409" name="Google Shape;409;p39"/>
          <p:cNvPicPr preferRelativeResize="0"/>
          <p:nvPr/>
        </p:nvPicPr>
        <p:blipFill rotWithShape="1">
          <a:blip r:embed="rId3">
            <a:alphaModFix/>
          </a:blip>
          <a:srcRect b="0" l="0" r="0" t="0"/>
          <a:stretch/>
        </p:blipFill>
        <p:spPr>
          <a:xfrm>
            <a:off x="536062" y="3052728"/>
            <a:ext cx="8126016" cy="11519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3" name="Shape 413"/>
        <p:cNvGrpSpPr/>
        <p:nvPr/>
      </p:nvGrpSpPr>
      <p:grpSpPr>
        <a:xfrm>
          <a:off x="0" y="0"/>
          <a:ext cx="0" cy="0"/>
          <a:chOff x="0" y="0"/>
          <a:chExt cx="0" cy="0"/>
        </a:xfrm>
      </p:grpSpPr>
      <p:sp>
        <p:nvSpPr>
          <p:cNvPr id="414" name="Google Shape;414;p40"/>
          <p:cNvSpPr/>
          <p:nvPr/>
        </p:nvSpPr>
        <p:spPr>
          <a:xfrm>
            <a:off x="0" y="0"/>
            <a:ext cx="9141714"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15" name="Google Shape;415;p40"/>
          <p:cNvGrpSpPr/>
          <p:nvPr/>
        </p:nvGrpSpPr>
        <p:grpSpPr>
          <a:xfrm>
            <a:off x="-313134" y="0"/>
            <a:ext cx="9438087" cy="5139928"/>
            <a:chOff x="-417513" y="0"/>
            <a:chExt cx="12584114" cy="6853238"/>
          </a:xfrm>
        </p:grpSpPr>
        <p:sp>
          <p:nvSpPr>
            <p:cNvPr id="416" name="Google Shape;416;p4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4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rgbClr val="FFFFFF">
                  <a:alpha val="34901"/>
                </a:srgb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rgbClr val="FFFFFF">
                  <a:alpha val="34901"/>
                </a:srgb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40"/>
          <p:cNvSpPr/>
          <p:nvPr/>
        </p:nvSpPr>
        <p:spPr>
          <a:xfrm>
            <a:off x="0" y="0"/>
            <a:ext cx="9141714" cy="4341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40"/>
          <p:cNvSpPr txBox="1"/>
          <p:nvPr>
            <p:ph type="title"/>
          </p:nvPr>
        </p:nvSpPr>
        <p:spPr>
          <a:xfrm>
            <a:off x="363141" y="311800"/>
            <a:ext cx="7699914" cy="4238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b="1" lang="en" sz="2800" u="sng">
                <a:solidFill>
                  <a:schemeClr val="dk1"/>
                </a:solidFill>
                <a:latin typeface="Times New Roman"/>
                <a:ea typeface="Times New Roman"/>
                <a:cs typeface="Times New Roman"/>
                <a:sym typeface="Times New Roman"/>
              </a:rPr>
              <a:t>Model Building and Prediction </a:t>
            </a:r>
            <a:endParaRPr u="sng"/>
          </a:p>
        </p:txBody>
      </p:sp>
      <p:sp>
        <p:nvSpPr>
          <p:cNvPr id="439" name="Google Shape;439;p40"/>
          <p:cNvSpPr txBox="1"/>
          <p:nvPr>
            <p:ph idx="1" type="body"/>
          </p:nvPr>
        </p:nvSpPr>
        <p:spPr>
          <a:xfrm>
            <a:off x="200359" y="665392"/>
            <a:ext cx="8494774" cy="3601808"/>
          </a:xfrm>
          <a:prstGeom prst="rect">
            <a:avLst/>
          </a:prstGeom>
          <a:noFill/>
          <a:ln>
            <a:noFill/>
          </a:ln>
        </p:spPr>
        <p:txBody>
          <a:bodyPr anchorCtr="0" anchor="ctr" bIns="45700" lIns="91425" spcFirstLastPara="1" rIns="91425" wrap="square" tIns="45700">
            <a:noAutofit/>
          </a:bodyPr>
          <a:lstStyle/>
          <a:p>
            <a:pPr indent="-285750" lvl="0" marL="514350" rtl="0" algn="l">
              <a:lnSpc>
                <a:spcPct val="9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As we saw, in the previous slide, through </a:t>
            </a:r>
            <a:r>
              <a:rPr b="1" lang="en" sz="1600">
                <a:latin typeface="Times New Roman"/>
                <a:ea typeface="Times New Roman"/>
                <a:cs typeface="Times New Roman"/>
                <a:sym typeface="Times New Roman"/>
              </a:rPr>
              <a:t>logistic regression </a:t>
            </a:r>
            <a:r>
              <a:rPr lang="en" sz="1600">
                <a:latin typeface="Times New Roman"/>
                <a:ea typeface="Times New Roman"/>
                <a:cs typeface="Times New Roman"/>
                <a:sym typeface="Times New Roman"/>
              </a:rPr>
              <a:t>model we got the accuracy of </a:t>
            </a:r>
            <a:r>
              <a:rPr b="1" lang="en" sz="1600">
                <a:latin typeface="Times New Roman"/>
                <a:ea typeface="Times New Roman"/>
                <a:cs typeface="Times New Roman"/>
                <a:sym typeface="Times New Roman"/>
              </a:rPr>
              <a:t>87.1%</a:t>
            </a:r>
            <a:r>
              <a:rPr lang="en" sz="1600">
                <a:latin typeface="Times New Roman"/>
                <a:ea typeface="Times New Roman"/>
                <a:cs typeface="Times New Roman"/>
                <a:sym typeface="Times New Roman"/>
              </a:rPr>
              <a:t>.</a:t>
            </a:r>
            <a:r>
              <a:rPr b="1" lang="en" sz="1600">
                <a:latin typeface="Times New Roman"/>
                <a:ea typeface="Times New Roman"/>
                <a:cs typeface="Times New Roman"/>
                <a:sym typeface="Times New Roman"/>
              </a:rPr>
              <a:t> </a:t>
            </a:r>
            <a:endParaRPr/>
          </a:p>
          <a:p>
            <a:pPr indent="-171450" lvl="0" marL="514350" rtl="0" algn="l">
              <a:lnSpc>
                <a:spcPct val="90000"/>
              </a:lnSpc>
              <a:spcBef>
                <a:spcPts val="0"/>
              </a:spcBef>
              <a:spcAft>
                <a:spcPts val="0"/>
              </a:spcAft>
              <a:buClr>
                <a:schemeClr val="dk1"/>
              </a:buClr>
              <a:buSzPts val="1800"/>
              <a:buFont typeface="Arial"/>
              <a:buNone/>
            </a:pPr>
            <a:r>
              <a:t/>
            </a:r>
            <a:endParaRPr sz="1600">
              <a:latin typeface="Times New Roman"/>
              <a:ea typeface="Times New Roman"/>
              <a:cs typeface="Times New Roman"/>
              <a:sym typeface="Times New Roman"/>
            </a:endParaRPr>
          </a:p>
          <a:p>
            <a:pPr indent="-285750" lvl="0" marL="514350" rtl="0" algn="l">
              <a:lnSpc>
                <a:spcPct val="9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We will now check the performance of </a:t>
            </a:r>
            <a:r>
              <a:rPr b="1" lang="en" sz="1600">
                <a:latin typeface="Times New Roman"/>
                <a:ea typeface="Times New Roman"/>
                <a:cs typeface="Times New Roman"/>
                <a:sym typeface="Times New Roman"/>
              </a:rPr>
              <a:t>Decision tree </a:t>
            </a:r>
            <a:r>
              <a:rPr lang="en" sz="1600">
                <a:latin typeface="Times New Roman"/>
                <a:ea typeface="Times New Roman"/>
                <a:cs typeface="Times New Roman"/>
                <a:sym typeface="Times New Roman"/>
              </a:rPr>
              <a:t>over the same dataset:</a:t>
            </a:r>
            <a:endParaRPr/>
          </a:p>
          <a:p>
            <a:pPr indent="-171450" lvl="0" marL="514350" rtl="0" algn="l">
              <a:lnSpc>
                <a:spcPct val="90000"/>
              </a:lnSpc>
              <a:spcBef>
                <a:spcPts val="0"/>
              </a:spcBef>
              <a:spcAft>
                <a:spcPts val="0"/>
              </a:spcAft>
              <a:buClr>
                <a:schemeClr val="dk1"/>
              </a:buClr>
              <a:buSzPts val="1800"/>
              <a:buFont typeface="Arial"/>
              <a:buNone/>
            </a:pPr>
            <a:r>
              <a:t/>
            </a:r>
            <a:endParaRPr sz="1600">
              <a:latin typeface="Times New Roman"/>
              <a:ea typeface="Times New Roman"/>
              <a:cs typeface="Times New Roman"/>
              <a:sym typeface="Times New Roman"/>
            </a:endParaRPr>
          </a:p>
          <a:p>
            <a:pPr indent="-171450" lvl="0" marL="514350" rtl="0" algn="l">
              <a:lnSpc>
                <a:spcPct val="90000"/>
              </a:lnSpc>
              <a:spcBef>
                <a:spcPts val="0"/>
              </a:spcBef>
              <a:spcAft>
                <a:spcPts val="0"/>
              </a:spcAft>
              <a:buClr>
                <a:schemeClr val="dk1"/>
              </a:buClr>
              <a:buSzPts val="1800"/>
              <a:buFont typeface="Arial"/>
              <a:buNone/>
            </a:pPr>
            <a:r>
              <a:t/>
            </a:r>
            <a:endParaRPr sz="1600">
              <a:latin typeface="Times New Roman"/>
              <a:ea typeface="Times New Roman"/>
              <a:cs typeface="Times New Roman"/>
              <a:sym typeface="Times New Roman"/>
            </a:endParaRPr>
          </a:p>
          <a:p>
            <a:pPr indent="-171450" lvl="0" marL="514350" rtl="0" algn="l">
              <a:lnSpc>
                <a:spcPct val="90000"/>
              </a:lnSpc>
              <a:spcBef>
                <a:spcPts val="0"/>
              </a:spcBef>
              <a:spcAft>
                <a:spcPts val="0"/>
              </a:spcAft>
              <a:buClr>
                <a:schemeClr val="dk1"/>
              </a:buClr>
              <a:buSzPts val="1800"/>
              <a:buFont typeface="Arial"/>
              <a:buNone/>
            </a:pPr>
            <a:r>
              <a:t/>
            </a:r>
            <a:endParaRPr sz="1600">
              <a:latin typeface="Times New Roman"/>
              <a:ea typeface="Times New Roman"/>
              <a:cs typeface="Times New Roman"/>
              <a:sym typeface="Times New Roman"/>
            </a:endParaRPr>
          </a:p>
          <a:p>
            <a:pPr indent="-171450" lvl="0" marL="514350" rtl="0" algn="l">
              <a:lnSpc>
                <a:spcPct val="90000"/>
              </a:lnSpc>
              <a:spcBef>
                <a:spcPts val="0"/>
              </a:spcBef>
              <a:spcAft>
                <a:spcPts val="0"/>
              </a:spcAft>
              <a:buClr>
                <a:schemeClr val="dk1"/>
              </a:buClr>
              <a:buSzPts val="1800"/>
              <a:buFont typeface="Arial"/>
              <a:buNone/>
            </a:pPr>
            <a:r>
              <a:t/>
            </a:r>
            <a:endParaRPr sz="1600">
              <a:latin typeface="Times New Roman"/>
              <a:ea typeface="Times New Roman"/>
              <a:cs typeface="Times New Roman"/>
              <a:sym typeface="Times New Roman"/>
            </a:endParaRPr>
          </a:p>
          <a:p>
            <a:pPr indent="-171450" lvl="0" marL="514350" rtl="0" algn="l">
              <a:lnSpc>
                <a:spcPct val="90000"/>
              </a:lnSpc>
              <a:spcBef>
                <a:spcPts val="0"/>
              </a:spcBef>
              <a:spcAft>
                <a:spcPts val="0"/>
              </a:spcAft>
              <a:buClr>
                <a:schemeClr val="dk1"/>
              </a:buClr>
              <a:buSzPts val="1800"/>
              <a:buFont typeface="Arial"/>
              <a:buNone/>
            </a:pPr>
            <a:r>
              <a:t/>
            </a:r>
            <a:endParaRPr sz="1600">
              <a:latin typeface="Times New Roman"/>
              <a:ea typeface="Times New Roman"/>
              <a:cs typeface="Times New Roman"/>
              <a:sym typeface="Times New Roman"/>
            </a:endParaRPr>
          </a:p>
          <a:p>
            <a:pPr indent="-171450" lvl="0" marL="514350" rtl="0" algn="l">
              <a:lnSpc>
                <a:spcPct val="90000"/>
              </a:lnSpc>
              <a:spcBef>
                <a:spcPts val="0"/>
              </a:spcBef>
              <a:spcAft>
                <a:spcPts val="0"/>
              </a:spcAft>
              <a:buClr>
                <a:schemeClr val="dk1"/>
              </a:buClr>
              <a:buSzPts val="1800"/>
              <a:buFont typeface="Arial"/>
              <a:buNone/>
            </a:pPr>
            <a:r>
              <a:t/>
            </a:r>
            <a:endParaRPr sz="1600">
              <a:latin typeface="Times New Roman"/>
              <a:ea typeface="Times New Roman"/>
              <a:cs typeface="Times New Roman"/>
              <a:sym typeface="Times New Roman"/>
            </a:endParaRPr>
          </a:p>
          <a:p>
            <a:pPr indent="-285750" lvl="0" marL="514350" rtl="0" algn="l">
              <a:lnSpc>
                <a:spcPct val="9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Although the process of decision trees evaluation took longer, but we obtained the accuracy of </a:t>
            </a:r>
            <a:r>
              <a:rPr b="1" lang="en" sz="1600">
                <a:latin typeface="Times New Roman"/>
                <a:ea typeface="Times New Roman"/>
                <a:cs typeface="Times New Roman"/>
                <a:sym typeface="Times New Roman"/>
              </a:rPr>
              <a:t>91.62%. </a:t>
            </a:r>
            <a:r>
              <a:rPr lang="en" sz="1600">
                <a:latin typeface="Times New Roman"/>
                <a:ea typeface="Times New Roman"/>
                <a:cs typeface="Times New Roman"/>
                <a:sym typeface="Times New Roman"/>
              </a:rPr>
              <a:t>This shows that our model did significantly well on the testing set. We formed tree with depth 5 and total no. of nodes as 39.</a:t>
            </a:r>
            <a:endParaRPr/>
          </a:p>
        </p:txBody>
      </p:sp>
      <p:pic>
        <p:nvPicPr>
          <p:cNvPr id="440" name="Google Shape;440;p40"/>
          <p:cNvPicPr preferRelativeResize="0"/>
          <p:nvPr/>
        </p:nvPicPr>
        <p:blipFill rotWithShape="1">
          <a:blip r:embed="rId3">
            <a:alphaModFix/>
          </a:blip>
          <a:srcRect b="0" l="0" r="0" t="0"/>
          <a:stretch/>
        </p:blipFill>
        <p:spPr>
          <a:xfrm>
            <a:off x="417907" y="2113460"/>
            <a:ext cx="7783033" cy="9058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4" name="Shape 444"/>
        <p:cNvGrpSpPr/>
        <p:nvPr/>
      </p:nvGrpSpPr>
      <p:grpSpPr>
        <a:xfrm>
          <a:off x="0" y="0"/>
          <a:ext cx="0" cy="0"/>
          <a:chOff x="0" y="0"/>
          <a:chExt cx="0" cy="0"/>
        </a:xfrm>
      </p:grpSpPr>
      <p:sp>
        <p:nvSpPr>
          <p:cNvPr id="445" name="Google Shape;445;p41"/>
          <p:cNvSpPr/>
          <p:nvPr/>
        </p:nvSpPr>
        <p:spPr>
          <a:xfrm>
            <a:off x="0" y="0"/>
            <a:ext cx="9141714"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46" name="Google Shape;446;p41"/>
          <p:cNvGrpSpPr/>
          <p:nvPr/>
        </p:nvGrpSpPr>
        <p:grpSpPr>
          <a:xfrm>
            <a:off x="-313134" y="0"/>
            <a:ext cx="9438087" cy="5139928"/>
            <a:chOff x="-417513" y="0"/>
            <a:chExt cx="12584114" cy="6853238"/>
          </a:xfrm>
        </p:grpSpPr>
        <p:sp>
          <p:nvSpPr>
            <p:cNvPr id="447" name="Google Shape;447;p4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4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rgbClr val="FFFFFF">
                  <a:alpha val="34901"/>
                </a:srgb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rgbClr val="FFFFFF">
                  <a:alpha val="34901"/>
                </a:srgb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41"/>
          <p:cNvSpPr/>
          <p:nvPr/>
        </p:nvSpPr>
        <p:spPr>
          <a:xfrm>
            <a:off x="0" y="0"/>
            <a:ext cx="9141714" cy="4341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41"/>
          <p:cNvSpPr txBox="1"/>
          <p:nvPr>
            <p:ph type="title"/>
          </p:nvPr>
        </p:nvSpPr>
        <p:spPr>
          <a:xfrm>
            <a:off x="363141" y="311800"/>
            <a:ext cx="7699914" cy="4238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b="1" lang="en" sz="2800" u="sng">
                <a:solidFill>
                  <a:schemeClr val="dk1"/>
                </a:solidFill>
                <a:latin typeface="Times New Roman"/>
                <a:ea typeface="Times New Roman"/>
                <a:cs typeface="Times New Roman"/>
                <a:sym typeface="Times New Roman"/>
              </a:rPr>
              <a:t>Additional Comments </a:t>
            </a:r>
            <a:endParaRPr u="sng"/>
          </a:p>
        </p:txBody>
      </p:sp>
      <p:sp>
        <p:nvSpPr>
          <p:cNvPr id="470" name="Google Shape;470;p41"/>
          <p:cNvSpPr txBox="1"/>
          <p:nvPr>
            <p:ph idx="1" type="body"/>
          </p:nvPr>
        </p:nvSpPr>
        <p:spPr>
          <a:xfrm>
            <a:off x="200359" y="665392"/>
            <a:ext cx="8494774" cy="3601808"/>
          </a:xfrm>
          <a:prstGeom prst="rect">
            <a:avLst/>
          </a:prstGeom>
          <a:noFill/>
          <a:ln>
            <a:noFill/>
          </a:ln>
        </p:spPr>
        <p:txBody>
          <a:bodyPr anchorCtr="0" anchor="ctr" bIns="45700" lIns="91425" spcFirstLastPara="1" rIns="91425" wrap="square" tIns="45700">
            <a:noAutofit/>
          </a:bodyPr>
          <a:lstStyle/>
          <a:p>
            <a:pPr indent="-285750" lvl="0" marL="514350" rtl="0" algn="l">
              <a:lnSpc>
                <a:spcPct val="90000"/>
              </a:lnSpc>
              <a:spcBef>
                <a:spcPts val="0"/>
              </a:spcBef>
              <a:spcAft>
                <a:spcPts val="0"/>
              </a:spcAft>
              <a:buClr>
                <a:srgbClr val="000000"/>
              </a:buClr>
              <a:buSzPts val="1800"/>
              <a:buFont typeface="Arial"/>
              <a:buChar char="•"/>
            </a:pPr>
            <a:r>
              <a:rPr lang="en" sz="1600">
                <a:solidFill>
                  <a:srgbClr val="000000"/>
                </a:solidFill>
                <a:latin typeface="Times New Roman"/>
                <a:ea typeface="Times New Roman"/>
                <a:cs typeface="Times New Roman"/>
                <a:sym typeface="Times New Roman"/>
              </a:rPr>
              <a:t>spark.mllib comes with a number of machine learning algorithms that can be used to learn from and make predictions on data. When these algorithms are applied to build machine learning models, there is a need to evaluate the performance of the model on some criteria, which depends on the application and its requirements. spark.mllib also provides a suite of metrics for the purpose of evaluating the performance of machine learning models.</a:t>
            </a:r>
            <a:endParaRPr/>
          </a:p>
          <a:p>
            <a:pPr indent="-171450" lvl="0" marL="514350" rtl="0" algn="l">
              <a:lnSpc>
                <a:spcPct val="90000"/>
              </a:lnSpc>
              <a:spcBef>
                <a:spcPts val="0"/>
              </a:spcBef>
              <a:spcAft>
                <a:spcPts val="0"/>
              </a:spcAft>
              <a:buClr>
                <a:schemeClr val="dk1"/>
              </a:buClr>
              <a:buSzPts val="1800"/>
              <a:buFont typeface="Arial"/>
              <a:buNone/>
            </a:pPr>
            <a:r>
              <a:t/>
            </a:r>
            <a:endParaRPr sz="1600">
              <a:solidFill>
                <a:srgbClr val="000000"/>
              </a:solidFill>
              <a:latin typeface="Times New Roman"/>
              <a:ea typeface="Times New Roman"/>
              <a:cs typeface="Times New Roman"/>
              <a:sym typeface="Times New Roman"/>
            </a:endParaRPr>
          </a:p>
          <a:p>
            <a:pPr indent="-285750" lvl="0" marL="514350" rtl="0" algn="l">
              <a:lnSpc>
                <a:spcPct val="90000"/>
              </a:lnSpc>
              <a:spcBef>
                <a:spcPts val="0"/>
              </a:spcBef>
              <a:spcAft>
                <a:spcPts val="0"/>
              </a:spcAft>
              <a:buClr>
                <a:srgbClr val="000000"/>
              </a:buClr>
              <a:buSzPts val="1800"/>
              <a:buFont typeface="Arial"/>
              <a:buChar char="•"/>
            </a:pPr>
            <a:r>
              <a:rPr lang="en" sz="1600">
                <a:solidFill>
                  <a:srgbClr val="000000"/>
                </a:solidFill>
                <a:latin typeface="Times New Roman"/>
                <a:ea typeface="Times New Roman"/>
                <a:cs typeface="Times New Roman"/>
                <a:sym typeface="Times New Roman"/>
              </a:rPr>
              <a:t>The only difficulty faced was during the creation of pipeline for the data preprocessing. We have used string indexer and vector assembler for preprocessing:</a:t>
            </a:r>
            <a:endParaRPr/>
          </a:p>
          <a:p>
            <a:pPr indent="0" lvl="0" marL="228600" rtl="0" algn="l">
              <a:lnSpc>
                <a:spcPct val="90000"/>
              </a:lnSpc>
              <a:spcBef>
                <a:spcPts val="0"/>
              </a:spcBef>
              <a:spcAft>
                <a:spcPts val="0"/>
              </a:spcAft>
              <a:buClr>
                <a:srgbClr val="000000"/>
              </a:buClr>
              <a:buSzPts val="1800"/>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685800" rtl="0" algn="l">
              <a:lnSpc>
                <a:spcPct val="90000"/>
              </a:lnSpc>
              <a:spcBef>
                <a:spcPts val="0"/>
              </a:spcBef>
              <a:spcAft>
                <a:spcPts val="0"/>
              </a:spcAft>
              <a:buClr>
                <a:srgbClr val="000000"/>
              </a:buClr>
              <a:buSzPts val="1800"/>
              <a:buNone/>
            </a:pPr>
            <a:r>
              <a:rPr lang="en" sz="1600">
                <a:latin typeface="Times New Roman"/>
                <a:ea typeface="Times New Roman"/>
                <a:cs typeface="Times New Roman"/>
                <a:sym typeface="Times New Roman"/>
              </a:rPr>
              <a:t>A </a:t>
            </a:r>
            <a:r>
              <a:rPr b="1" lang="en" sz="1600">
                <a:latin typeface="Times New Roman"/>
                <a:ea typeface="Times New Roman"/>
                <a:cs typeface="Times New Roman"/>
                <a:sym typeface="Times New Roman"/>
              </a:rPr>
              <a:t>StringIndexer</a:t>
            </a:r>
            <a:r>
              <a:rPr lang="en" sz="1600">
                <a:latin typeface="Times New Roman"/>
                <a:ea typeface="Times New Roman"/>
                <a:cs typeface="Times New Roman"/>
                <a:sym typeface="Times New Roman"/>
              </a:rPr>
              <a:t> estimator that converts string values to indexes for categorical features	   A </a:t>
            </a:r>
            <a:r>
              <a:rPr b="1" lang="en" sz="1600">
                <a:latin typeface="Times New Roman"/>
                <a:ea typeface="Times New Roman"/>
                <a:cs typeface="Times New Roman"/>
                <a:sym typeface="Times New Roman"/>
              </a:rPr>
              <a:t>VectorAssembler</a:t>
            </a:r>
            <a:r>
              <a:rPr lang="en" sz="1600">
                <a:latin typeface="Times New Roman"/>
                <a:ea typeface="Times New Roman"/>
                <a:cs typeface="Times New Roman"/>
                <a:sym typeface="Times New Roman"/>
              </a:rPr>
              <a:t> that combines categorical features into a single vector</a:t>
            </a:r>
            <a:endParaRPr/>
          </a:p>
          <a:p>
            <a:pPr indent="0" lvl="0" marL="22860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a:p>
            <a:pPr indent="0" lvl="0" marL="22860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a:p>
            <a:pPr indent="-171450" lvl="0" marL="514350" rtl="0" algn="l">
              <a:lnSpc>
                <a:spcPct val="90000"/>
              </a:lnSpc>
              <a:spcBef>
                <a:spcPts val="0"/>
              </a:spcBef>
              <a:spcAft>
                <a:spcPts val="0"/>
              </a:spcAft>
              <a:buClr>
                <a:schemeClr val="dk1"/>
              </a:buClr>
              <a:buSzPts val="1800"/>
              <a:buFont typeface="Arial"/>
              <a:buNone/>
            </a:pPr>
            <a:r>
              <a:t/>
            </a:r>
            <a:endParaRPr sz="1600"/>
          </a:p>
          <a:p>
            <a:pPr indent="0" lvl="0" marL="22860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p:txBody>
      </p:sp>
      <p:sp>
        <p:nvSpPr>
          <p:cNvPr id="471" name="Google Shape;471;p41"/>
          <p:cNvSpPr/>
          <p:nvPr/>
        </p:nvSpPr>
        <p:spPr>
          <a:xfrm>
            <a:off x="2286000" y="863590"/>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75" name="Shape 475"/>
        <p:cNvGrpSpPr/>
        <p:nvPr/>
      </p:nvGrpSpPr>
      <p:grpSpPr>
        <a:xfrm>
          <a:off x="0" y="0"/>
          <a:ext cx="0" cy="0"/>
          <a:chOff x="0" y="0"/>
          <a:chExt cx="0" cy="0"/>
        </a:xfrm>
      </p:grpSpPr>
      <p:sp>
        <p:nvSpPr>
          <p:cNvPr id="476" name="Google Shape;476;p42"/>
          <p:cNvSpPr/>
          <p:nvPr/>
        </p:nvSpPr>
        <p:spPr>
          <a:xfrm>
            <a:off x="0" y="0"/>
            <a:ext cx="9144795"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77" name="Google Shape;477;p42"/>
          <p:cNvGrpSpPr/>
          <p:nvPr/>
        </p:nvGrpSpPr>
        <p:grpSpPr>
          <a:xfrm>
            <a:off x="-247255" y="-44532"/>
            <a:ext cx="9386886" cy="5192848"/>
            <a:chOff x="-329674" y="-51881"/>
            <a:chExt cx="12515851" cy="6923798"/>
          </a:xfrm>
        </p:grpSpPr>
        <p:sp>
          <p:nvSpPr>
            <p:cNvPr id="478" name="Google Shape;478;p4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42"/>
          <p:cNvSpPr txBox="1"/>
          <p:nvPr>
            <p:ph type="title"/>
          </p:nvPr>
        </p:nvSpPr>
        <p:spPr>
          <a:xfrm>
            <a:off x="673975" y="215500"/>
            <a:ext cx="8071500" cy="406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 sz="2800" u="sng">
                <a:latin typeface="Times New Roman"/>
                <a:ea typeface="Times New Roman"/>
                <a:cs typeface="Times New Roman"/>
                <a:sym typeface="Times New Roman"/>
              </a:rPr>
              <a:t>Conclusion</a:t>
            </a:r>
            <a:endParaRPr b="1" sz="2000" u="sng">
              <a:latin typeface="Times New Roman"/>
              <a:ea typeface="Times New Roman"/>
              <a:cs typeface="Times New Roman"/>
              <a:sym typeface="Times New Roman"/>
            </a:endParaRPr>
          </a:p>
        </p:txBody>
      </p:sp>
      <p:sp>
        <p:nvSpPr>
          <p:cNvPr id="498" name="Google Shape;498;p42"/>
          <p:cNvSpPr txBox="1"/>
          <p:nvPr>
            <p:ph idx="1" type="body"/>
          </p:nvPr>
        </p:nvSpPr>
        <p:spPr>
          <a:xfrm>
            <a:off x="608284" y="664810"/>
            <a:ext cx="7888931" cy="4444039"/>
          </a:xfrm>
          <a:prstGeom prst="rect">
            <a:avLst/>
          </a:prstGeom>
          <a:noFill/>
          <a:ln>
            <a:noFill/>
          </a:ln>
        </p:spPr>
        <p:txBody>
          <a:bodyPr anchorCtr="0" anchor="ctr" bIns="45700" lIns="91425" spcFirstLastPara="1" rIns="91425" wrap="square" tIns="45700">
            <a:noAutofit/>
          </a:bodyPr>
          <a:lstStyle/>
          <a:p>
            <a:pPr indent="-336550" lvl="0" marL="457200" rtl="0" algn="l">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This model is simple and easy to implement. </a:t>
            </a:r>
            <a:endParaRPr sz="1700"/>
          </a:p>
          <a:p>
            <a:pPr indent="-228600" lvl="0" marL="457200" rtl="0" algn="l">
              <a:lnSpc>
                <a:spcPct val="80000"/>
              </a:lnSpc>
              <a:spcBef>
                <a:spcPts val="0"/>
              </a:spcBef>
              <a:spcAft>
                <a:spcPts val="0"/>
              </a:spcAft>
              <a:buClr>
                <a:schemeClr val="lt1"/>
              </a:buClr>
              <a:buSzPts val="1800"/>
              <a:buNone/>
            </a:pPr>
            <a:r>
              <a:t/>
            </a:r>
            <a:endParaRPr sz="1700">
              <a:latin typeface="Times New Roman"/>
              <a:ea typeface="Times New Roman"/>
              <a:cs typeface="Times New Roman"/>
              <a:sym typeface="Times New Roman"/>
            </a:endParaRPr>
          </a:p>
          <a:p>
            <a:pPr indent="-336550" lvl="0" marL="457200" rtl="0" algn="l">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The bank marketing manager can identify the potential client by using the Decision Tree model if the client’s information like education, duration of the call, number of contacts performed during this campaign, Personal loan, previous outcomes, housing loan, etc is made available. </a:t>
            </a:r>
            <a:endParaRPr sz="1700"/>
          </a:p>
          <a:p>
            <a:pPr indent="-228600" lvl="0" marL="457200" rtl="0" algn="l">
              <a:lnSpc>
                <a:spcPct val="80000"/>
              </a:lnSpc>
              <a:spcBef>
                <a:spcPts val="0"/>
              </a:spcBef>
              <a:spcAft>
                <a:spcPts val="0"/>
              </a:spcAft>
              <a:buClr>
                <a:schemeClr val="lt1"/>
              </a:buClr>
              <a:buSzPts val="1800"/>
              <a:buNone/>
            </a:pPr>
            <a:r>
              <a:t/>
            </a:r>
            <a:endParaRPr sz="1700">
              <a:latin typeface="Times New Roman"/>
              <a:ea typeface="Times New Roman"/>
              <a:cs typeface="Times New Roman"/>
              <a:sym typeface="Times New Roman"/>
            </a:endParaRPr>
          </a:p>
          <a:p>
            <a:pPr indent="-336550" lvl="0" marL="457200" rtl="0" algn="l">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This will assist the Bank while making critical decisions with regards to minimizing the cost to the bank by avoiding to call customers who are unlikely to subscribe to their packages. </a:t>
            </a:r>
            <a:endParaRPr sz="1700"/>
          </a:p>
          <a:p>
            <a:pPr indent="-228600" lvl="0" marL="457200" rtl="0" algn="l">
              <a:lnSpc>
                <a:spcPct val="80000"/>
              </a:lnSpc>
              <a:spcBef>
                <a:spcPts val="0"/>
              </a:spcBef>
              <a:spcAft>
                <a:spcPts val="0"/>
              </a:spcAft>
              <a:buClr>
                <a:schemeClr val="lt1"/>
              </a:buClr>
              <a:buSzPts val="1800"/>
              <a:buNone/>
            </a:pPr>
            <a:r>
              <a:t/>
            </a:r>
            <a:endParaRPr sz="1700">
              <a:latin typeface="Times New Roman"/>
              <a:ea typeface="Times New Roman"/>
              <a:cs typeface="Times New Roman"/>
              <a:sym typeface="Times New Roman"/>
            </a:endParaRPr>
          </a:p>
          <a:p>
            <a:pPr indent="-336550" lvl="0" marL="457200" rtl="0" algn="l">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We used Scala because it has reactive cores and a list of asynchronous libraries, testing is much better in scala because it is a statically typed language, the data types are decided by it during runtime in python and on other side, this is not the case in Scala that is why while dealing with large data process. All in all, Scala should be considered instead of Python.</a:t>
            </a:r>
            <a:endParaRPr sz="1700">
              <a:latin typeface="Times New Roman"/>
              <a:ea typeface="Times New Roman"/>
              <a:cs typeface="Times New Roman"/>
              <a:sym typeface="Times New Roman"/>
            </a:endParaRPr>
          </a:p>
          <a:p>
            <a:pPr indent="0" lvl="0" marL="114300" rtl="0" algn="l">
              <a:lnSpc>
                <a:spcPct val="80000"/>
              </a:lnSpc>
              <a:spcBef>
                <a:spcPts val="0"/>
              </a:spcBef>
              <a:spcAft>
                <a:spcPts val="0"/>
              </a:spcAft>
              <a:buClr>
                <a:schemeClr val="lt1"/>
              </a:buClr>
              <a:buSzPts val="1800"/>
              <a:buNone/>
            </a:pPr>
            <a:br>
              <a:rPr lang="en"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2" name="Shape 502"/>
        <p:cNvGrpSpPr/>
        <p:nvPr/>
      </p:nvGrpSpPr>
      <p:grpSpPr>
        <a:xfrm>
          <a:off x="0" y="0"/>
          <a:ext cx="0" cy="0"/>
          <a:chOff x="0" y="0"/>
          <a:chExt cx="0" cy="0"/>
        </a:xfrm>
      </p:grpSpPr>
      <p:sp>
        <p:nvSpPr>
          <p:cNvPr id="503" name="Google Shape;503;p43"/>
          <p:cNvSpPr/>
          <p:nvPr/>
        </p:nvSpPr>
        <p:spPr>
          <a:xfrm>
            <a:off x="0" y="0"/>
            <a:ext cx="9144795"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04" name="Google Shape;504;p43"/>
          <p:cNvGrpSpPr/>
          <p:nvPr/>
        </p:nvGrpSpPr>
        <p:grpSpPr>
          <a:xfrm>
            <a:off x="-247255" y="-44532"/>
            <a:ext cx="9386886" cy="5192848"/>
            <a:chOff x="-329674" y="-51881"/>
            <a:chExt cx="12515851" cy="6923798"/>
          </a:xfrm>
        </p:grpSpPr>
        <p:sp>
          <p:nvSpPr>
            <p:cNvPr id="505" name="Google Shape;505;p43"/>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3"/>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3"/>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3"/>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3"/>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3"/>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3"/>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3"/>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3"/>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3"/>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3"/>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3"/>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3"/>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3"/>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3"/>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43"/>
          <p:cNvSpPr txBox="1"/>
          <p:nvPr>
            <p:ph type="title"/>
          </p:nvPr>
        </p:nvSpPr>
        <p:spPr>
          <a:xfrm>
            <a:off x="568843" y="239006"/>
            <a:ext cx="8071398" cy="662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 sz="2800" u="sng">
                <a:latin typeface="Times New Roman"/>
                <a:ea typeface="Times New Roman"/>
                <a:cs typeface="Times New Roman"/>
                <a:sym typeface="Times New Roman"/>
              </a:rPr>
              <a:t>References</a:t>
            </a:r>
            <a:endParaRPr b="1" sz="3000" u="sng">
              <a:latin typeface="Times New Roman"/>
              <a:ea typeface="Times New Roman"/>
              <a:cs typeface="Times New Roman"/>
              <a:sym typeface="Times New Roman"/>
            </a:endParaRPr>
          </a:p>
        </p:txBody>
      </p:sp>
      <p:sp>
        <p:nvSpPr>
          <p:cNvPr id="525" name="Google Shape;525;p43"/>
          <p:cNvSpPr txBox="1"/>
          <p:nvPr>
            <p:ph idx="1" type="body"/>
          </p:nvPr>
        </p:nvSpPr>
        <p:spPr>
          <a:xfrm>
            <a:off x="627534" y="1038885"/>
            <a:ext cx="7888800" cy="4443900"/>
          </a:xfrm>
          <a:prstGeom prst="rect">
            <a:avLst/>
          </a:prstGeom>
          <a:noFill/>
          <a:ln>
            <a:noFill/>
          </a:ln>
        </p:spPr>
        <p:txBody>
          <a:bodyPr anchorCtr="0" anchor="ctr" bIns="45700" lIns="91425" spcFirstLastPara="1" rIns="91425" wrap="square" tIns="45700">
            <a:noAutofit/>
          </a:bodyPr>
          <a:lstStyle/>
          <a:p>
            <a:pPr indent="-314325" lvl="0" marL="457200" rtl="0" algn="l">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MLlib: Main Guide - Spark 3.0.0 Documentation. Spark.apache.org. (2020). Retrieved 20 June 2020, from </a:t>
            </a:r>
            <a:r>
              <a:rPr lang="en" sz="1350" u="sng">
                <a:solidFill>
                  <a:srgbClr val="FFFFFF"/>
                </a:solidFill>
                <a:latin typeface="Times New Roman"/>
                <a:ea typeface="Times New Roman"/>
                <a:cs typeface="Times New Roman"/>
                <a:sym typeface="Times New Roman"/>
                <a:hlinkClick r:id="rId3"/>
              </a:rPr>
              <a:t>https://spark.apache.org/docs/latest/ml-guide.html</a:t>
            </a:r>
            <a:r>
              <a:rPr lang="en" sz="1350">
                <a:solidFill>
                  <a:srgbClr val="FFFFFF"/>
                </a:solidFill>
                <a:latin typeface="Times New Roman"/>
                <a:ea typeface="Times New Roman"/>
                <a:cs typeface="Times New Roman"/>
                <a:sym typeface="Times New Roman"/>
              </a:rPr>
              <a:t>.</a:t>
            </a:r>
            <a:endParaRPr sz="1350">
              <a:solidFill>
                <a:srgbClr val="FFFFFF"/>
              </a:solidFill>
              <a:latin typeface="Times New Roman"/>
              <a:ea typeface="Times New Roman"/>
              <a:cs typeface="Times New Roman"/>
              <a:sym typeface="Times New Roman"/>
            </a:endParaRPr>
          </a:p>
          <a:p>
            <a:pPr indent="-314325" lvl="0" marL="457200" rtl="0" algn="l">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Introduction to DataFrames - Scala — Databricks Documentation. Docs.databricks.com. (2020). Retrieved 20 June 2020, from </a:t>
            </a:r>
            <a:r>
              <a:rPr lang="en" sz="1350" u="sng">
                <a:solidFill>
                  <a:srgbClr val="FFFFFF"/>
                </a:solidFill>
                <a:latin typeface="Times New Roman"/>
                <a:ea typeface="Times New Roman"/>
                <a:cs typeface="Times New Roman"/>
                <a:sym typeface="Times New Roman"/>
                <a:hlinkClick r:id="rId4"/>
              </a:rPr>
              <a:t>https://docs.databricks.com/spark/latest/dataframes-datasets/introduction-to-dataframes-scala.html</a:t>
            </a:r>
            <a:endParaRPr sz="1350">
              <a:solidFill>
                <a:srgbClr val="FFFFFF"/>
              </a:solidFill>
              <a:latin typeface="Times New Roman"/>
              <a:ea typeface="Times New Roman"/>
              <a:cs typeface="Times New Roman"/>
              <a:sym typeface="Times New Roman"/>
            </a:endParaRPr>
          </a:p>
          <a:p>
            <a:pPr indent="-314325" lvl="0" marL="457200" rtl="0" algn="l">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Apache Spark - Quick Guide - Tutorialspoint. Tutorialspoint.com. (2020). Retrieved 20 June 2020, from </a:t>
            </a:r>
            <a:r>
              <a:rPr lang="en" sz="1350" u="sng">
                <a:solidFill>
                  <a:srgbClr val="FFFFFF"/>
                </a:solidFill>
                <a:latin typeface="Times New Roman"/>
                <a:ea typeface="Times New Roman"/>
                <a:cs typeface="Times New Roman"/>
                <a:sym typeface="Times New Roman"/>
                <a:hlinkClick r:id="rId5"/>
              </a:rPr>
              <a:t>https://www.tutorialspoint.com/apache_spark/apache_spark_quick_guide.htm</a:t>
            </a:r>
            <a:r>
              <a:rPr lang="en" sz="1350">
                <a:solidFill>
                  <a:srgbClr val="FFFFFF"/>
                </a:solidFill>
                <a:latin typeface="Times New Roman"/>
                <a:ea typeface="Times New Roman"/>
                <a:cs typeface="Times New Roman"/>
                <a:sym typeface="Times New Roman"/>
              </a:rPr>
              <a:t>.</a:t>
            </a:r>
            <a:endParaRPr sz="1350">
              <a:solidFill>
                <a:srgbClr val="FFFFFF"/>
              </a:solidFill>
              <a:latin typeface="Times New Roman"/>
              <a:ea typeface="Times New Roman"/>
              <a:cs typeface="Times New Roman"/>
              <a:sym typeface="Times New Roman"/>
            </a:endParaRPr>
          </a:p>
          <a:p>
            <a:pPr indent="-314325" lvl="0" marL="457200" rtl="0" algn="l">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Valot, M., &amp; Jorand, N. Scala programming projects (pp. 45-54).</a:t>
            </a:r>
            <a:endParaRPr sz="1350">
              <a:solidFill>
                <a:srgbClr val="FFFFFF"/>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latin typeface="Times New Roman"/>
              <a:ea typeface="Times New Roman"/>
              <a:cs typeface="Times New Roman"/>
              <a:sym typeface="Times New Roman"/>
            </a:endParaRPr>
          </a:p>
          <a:p>
            <a:pPr indent="0" lvl="0" marL="114300" rtl="0" algn="l">
              <a:lnSpc>
                <a:spcPct val="90000"/>
              </a:lnSpc>
              <a:spcBef>
                <a:spcPts val="0"/>
              </a:spcBef>
              <a:spcAft>
                <a:spcPts val="0"/>
              </a:spcAft>
              <a:buClr>
                <a:schemeClr val="lt1"/>
              </a:buClr>
              <a:buSzPts val="1800"/>
              <a:buNone/>
            </a:pPr>
            <a:r>
              <a:t/>
            </a:r>
            <a:endParaRPr sz="1600">
              <a:latin typeface="Times New Roman"/>
              <a:ea typeface="Times New Roman"/>
              <a:cs typeface="Times New Roman"/>
              <a:sym typeface="Times New Roman"/>
            </a:endParaRPr>
          </a:p>
          <a:p>
            <a:pPr indent="-228600" lvl="0" marL="457200" rtl="0" algn="l">
              <a:lnSpc>
                <a:spcPct val="90000"/>
              </a:lnSpc>
              <a:spcBef>
                <a:spcPts val="0"/>
              </a:spcBef>
              <a:spcAft>
                <a:spcPts val="0"/>
              </a:spcAft>
              <a:buClr>
                <a:schemeClr val="lt1"/>
              </a:buClr>
              <a:buSzPts val="1800"/>
              <a:buNone/>
            </a:pPr>
            <a:r>
              <a:t/>
            </a:r>
            <a:endParaRPr sz="1600">
              <a:latin typeface="Times New Roman"/>
              <a:ea typeface="Times New Roman"/>
              <a:cs typeface="Times New Roman"/>
              <a:sym typeface="Times New Roman"/>
            </a:endParaRPr>
          </a:p>
          <a:p>
            <a:pPr indent="-228600" lvl="0" marL="457200" rtl="0" algn="l">
              <a:lnSpc>
                <a:spcPct val="90000"/>
              </a:lnSpc>
              <a:spcBef>
                <a:spcPts val="0"/>
              </a:spcBef>
              <a:spcAft>
                <a:spcPts val="0"/>
              </a:spcAft>
              <a:buClr>
                <a:schemeClr val="lt1"/>
              </a:buClr>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29" name="Shape 529"/>
        <p:cNvGrpSpPr/>
        <p:nvPr/>
      </p:nvGrpSpPr>
      <p:grpSpPr>
        <a:xfrm>
          <a:off x="0" y="0"/>
          <a:ext cx="0" cy="0"/>
          <a:chOff x="0" y="0"/>
          <a:chExt cx="0" cy="0"/>
        </a:xfrm>
      </p:grpSpPr>
      <p:sp>
        <p:nvSpPr>
          <p:cNvPr id="530" name="Google Shape;530;p44"/>
          <p:cNvSpPr/>
          <p:nvPr/>
        </p:nvSpPr>
        <p:spPr>
          <a:xfrm>
            <a:off x="0" y="0"/>
            <a:ext cx="9144900"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31" name="Google Shape;531;p44"/>
          <p:cNvGrpSpPr/>
          <p:nvPr/>
        </p:nvGrpSpPr>
        <p:grpSpPr>
          <a:xfrm>
            <a:off x="-247255" y="-44532"/>
            <a:ext cx="9386888" cy="5192849"/>
            <a:chOff x="-329674" y="-51881"/>
            <a:chExt cx="12515851" cy="6923799"/>
          </a:xfrm>
        </p:grpSpPr>
        <p:sp>
          <p:nvSpPr>
            <p:cNvPr id="532" name="Google Shape;532;p44"/>
            <p:cNvSpPr/>
            <p:nvPr/>
          </p:nvSpPr>
          <p:spPr>
            <a:xfrm>
              <a:off x="-329674" y="1298404"/>
              <a:ext cx="9702801" cy="5573511"/>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4"/>
            <p:cNvSpPr/>
            <p:nvPr/>
          </p:nvSpPr>
          <p:spPr>
            <a:xfrm>
              <a:off x="670451" y="2018236"/>
              <a:ext cx="7373937" cy="4848891"/>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4"/>
            <p:cNvSpPr/>
            <p:nvPr/>
          </p:nvSpPr>
          <p:spPr>
            <a:xfrm>
              <a:off x="251351" y="1788400"/>
              <a:ext cx="8035927" cy="5083517"/>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4"/>
            <p:cNvSpPr/>
            <p:nvPr/>
          </p:nvSpPr>
          <p:spPr>
            <a:xfrm>
              <a:off x="-1061" y="549842"/>
              <a:ext cx="10334622" cy="6322076"/>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4"/>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4"/>
            <p:cNvSpPr/>
            <p:nvPr/>
          </p:nvSpPr>
          <p:spPr>
            <a:xfrm>
              <a:off x="-1061" y="-51881"/>
              <a:ext cx="11091860" cy="6923797"/>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4"/>
            <p:cNvSpPr/>
            <p:nvPr/>
          </p:nvSpPr>
          <p:spPr>
            <a:xfrm>
              <a:off x="5426601" y="5579"/>
              <a:ext cx="5788026" cy="6847185"/>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4"/>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5821889" y="5579"/>
              <a:ext cx="5587999" cy="6866338"/>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6012389" y="5579"/>
              <a:ext cx="5497514" cy="6866338"/>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6210826" y="790"/>
              <a:ext cx="5522914" cy="6871128"/>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463239" y="5579"/>
              <a:ext cx="5413376" cy="6866338"/>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877576" y="5579"/>
              <a:ext cx="5037138" cy="6861551"/>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4"/>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4"/>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44"/>
          <p:cNvSpPr txBox="1"/>
          <p:nvPr>
            <p:ph idx="1" type="body"/>
          </p:nvPr>
        </p:nvSpPr>
        <p:spPr>
          <a:xfrm>
            <a:off x="544909" y="329960"/>
            <a:ext cx="7888800" cy="4443900"/>
          </a:xfrm>
          <a:prstGeom prst="rect">
            <a:avLst/>
          </a:prstGeom>
          <a:noFill/>
          <a:ln>
            <a:noFill/>
          </a:ln>
        </p:spPr>
        <p:txBody>
          <a:bodyPr anchorCtr="0" anchor="ctr" bIns="45700" lIns="91425" spcFirstLastPara="1" rIns="91425" wrap="square" tIns="45700">
            <a:noAutofit/>
          </a:bodyPr>
          <a:lstStyle/>
          <a:p>
            <a:pPr indent="-228600" lvl="0" marL="457200" rtl="0" algn="l">
              <a:lnSpc>
                <a:spcPct val="90000"/>
              </a:lnSpc>
              <a:spcBef>
                <a:spcPts val="0"/>
              </a:spcBef>
              <a:spcAft>
                <a:spcPts val="0"/>
              </a:spcAft>
              <a:buClr>
                <a:schemeClr val="lt1"/>
              </a:buClr>
              <a:buSzPts val="1800"/>
              <a:buNone/>
            </a:pPr>
            <a:r>
              <a:rPr lang="en" sz="2850">
                <a:solidFill>
                  <a:srgbClr val="FFFFFF"/>
                </a:solidFill>
                <a:latin typeface="Times New Roman"/>
                <a:ea typeface="Times New Roman"/>
                <a:cs typeface="Times New Roman"/>
                <a:sym typeface="Times New Roman"/>
              </a:rPr>
              <a:t>Thank you. </a:t>
            </a:r>
            <a:endParaRPr sz="2850">
              <a:solidFill>
                <a:srgbClr val="FFFFFF"/>
              </a:solidFill>
              <a:latin typeface="Times New Roman"/>
              <a:ea typeface="Times New Roman"/>
              <a:cs typeface="Times New Roman"/>
              <a:sym typeface="Times New Roman"/>
            </a:endParaRPr>
          </a:p>
          <a:p>
            <a:pPr indent="-228600" lvl="0" marL="457200" rtl="0" algn="l">
              <a:lnSpc>
                <a:spcPct val="90000"/>
              </a:lnSpc>
              <a:spcBef>
                <a:spcPts val="0"/>
              </a:spcBef>
              <a:spcAft>
                <a:spcPts val="0"/>
              </a:spcAft>
              <a:buClr>
                <a:schemeClr val="lt1"/>
              </a:buClr>
              <a:buSzPts val="1800"/>
              <a:buNone/>
            </a:pPr>
            <a:r>
              <a:rPr lang="en" sz="2850">
                <a:solidFill>
                  <a:srgbClr val="FFFFFF"/>
                </a:solidFill>
                <a:latin typeface="Times New Roman"/>
                <a:ea typeface="Times New Roman"/>
                <a:cs typeface="Times New Roman"/>
                <a:sym typeface="Times New Roman"/>
              </a:rPr>
              <a:t>Any Questions? </a:t>
            </a:r>
            <a:endParaRPr sz="3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1" name="Shape 171"/>
        <p:cNvGrpSpPr/>
        <p:nvPr/>
      </p:nvGrpSpPr>
      <p:grpSpPr>
        <a:xfrm>
          <a:off x="0" y="0"/>
          <a:ext cx="0" cy="0"/>
          <a:chOff x="0" y="0"/>
          <a:chExt cx="0" cy="0"/>
        </a:xfrm>
      </p:grpSpPr>
      <p:sp>
        <p:nvSpPr>
          <p:cNvPr id="172" name="Google Shape;172;p29"/>
          <p:cNvSpPr/>
          <p:nvPr/>
        </p:nvSpPr>
        <p:spPr>
          <a:xfrm>
            <a:off x="0" y="0"/>
            <a:ext cx="9144795"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73" name="Google Shape;173;p29"/>
          <p:cNvGrpSpPr/>
          <p:nvPr/>
        </p:nvGrpSpPr>
        <p:grpSpPr>
          <a:xfrm>
            <a:off x="-247255" y="-44532"/>
            <a:ext cx="9386886" cy="5192848"/>
            <a:chOff x="-329674" y="-51881"/>
            <a:chExt cx="12515851" cy="6923798"/>
          </a:xfrm>
        </p:grpSpPr>
        <p:sp>
          <p:nvSpPr>
            <p:cNvPr id="174" name="Google Shape;174;p29"/>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9"/>
          <p:cNvSpPr txBox="1"/>
          <p:nvPr>
            <p:ph type="title"/>
          </p:nvPr>
        </p:nvSpPr>
        <p:spPr>
          <a:xfrm>
            <a:off x="502839" y="259521"/>
            <a:ext cx="8071398" cy="662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 sz="3200" u="sng">
                <a:latin typeface="Times New Roman"/>
                <a:ea typeface="Times New Roman"/>
                <a:cs typeface="Times New Roman"/>
                <a:sym typeface="Times New Roman"/>
              </a:rPr>
              <a:t>Content</a:t>
            </a:r>
            <a:endParaRPr u="sng"/>
          </a:p>
        </p:txBody>
      </p:sp>
      <p:sp>
        <p:nvSpPr>
          <p:cNvPr id="194" name="Google Shape;194;p29"/>
          <p:cNvSpPr txBox="1"/>
          <p:nvPr>
            <p:ph idx="1" type="body"/>
          </p:nvPr>
        </p:nvSpPr>
        <p:spPr>
          <a:xfrm>
            <a:off x="608284" y="664810"/>
            <a:ext cx="7888931" cy="4444039"/>
          </a:xfrm>
          <a:prstGeom prst="rect">
            <a:avLst/>
          </a:prstGeom>
          <a:noFill/>
          <a:ln>
            <a:noFill/>
          </a:ln>
        </p:spPr>
        <p:txBody>
          <a:bodyPr anchorCtr="0" anchor="ctr" bIns="45700" lIns="91425" spcFirstLastPara="1" rIns="91425" wrap="square" tIns="45700">
            <a:noAutofit/>
          </a:bodyPr>
          <a:lstStyle/>
          <a:p>
            <a:pPr indent="-342900" lvl="0" marL="457200" rtl="0" algn="just">
              <a:lnSpc>
                <a:spcPct val="100000"/>
              </a:lnSpc>
              <a:spcBef>
                <a:spcPts val="0"/>
              </a:spcBef>
              <a:spcAft>
                <a:spcPts val="0"/>
              </a:spcAft>
              <a:buClr>
                <a:schemeClr val="lt1"/>
              </a:buClr>
              <a:buSzPts val="1800"/>
              <a:buChar char="●"/>
            </a:pPr>
            <a:r>
              <a:rPr b="1" lang="en" sz="1700">
                <a:latin typeface="Times New Roman"/>
                <a:ea typeface="Times New Roman"/>
                <a:cs typeface="Times New Roman"/>
                <a:sym typeface="Times New Roman"/>
              </a:rPr>
              <a:t>Summary </a:t>
            </a:r>
            <a:endParaRPr b="1"/>
          </a:p>
          <a:p>
            <a:pPr indent="-342900" lvl="0" marL="457200" rtl="0" algn="just">
              <a:lnSpc>
                <a:spcPct val="100000"/>
              </a:lnSpc>
              <a:spcBef>
                <a:spcPts val="200"/>
              </a:spcBef>
              <a:spcAft>
                <a:spcPts val="0"/>
              </a:spcAft>
              <a:buClr>
                <a:schemeClr val="lt1"/>
              </a:buClr>
              <a:buSzPts val="1800"/>
              <a:buChar char="●"/>
            </a:pPr>
            <a:r>
              <a:rPr b="1" lang="en" sz="1700">
                <a:latin typeface="Times New Roman"/>
                <a:ea typeface="Times New Roman"/>
                <a:cs typeface="Times New Roman"/>
                <a:sym typeface="Times New Roman"/>
              </a:rPr>
              <a:t>Content</a:t>
            </a:r>
            <a:endParaRPr b="1"/>
          </a:p>
          <a:p>
            <a:pPr indent="-336550" lvl="0" marL="914400" rtl="0" algn="just">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Preface on ML</a:t>
            </a:r>
            <a:endParaRPr/>
          </a:p>
          <a:p>
            <a:pPr indent="-336550" lvl="0" marL="914400" rtl="0" algn="just">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Supervised and Unsupervised</a:t>
            </a:r>
            <a:endParaRPr/>
          </a:p>
          <a:p>
            <a:pPr indent="-336550" lvl="0" marL="914400" rtl="0" algn="just">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Why Apache Spark?</a:t>
            </a:r>
            <a:endParaRPr/>
          </a:p>
          <a:p>
            <a:pPr indent="-336550" lvl="0" marL="914400" rtl="0" algn="just">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Understanding Dataset</a:t>
            </a:r>
            <a:endParaRPr/>
          </a:p>
          <a:p>
            <a:pPr indent="-336550" lvl="0" marL="914400" rtl="0" algn="just">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EDA</a:t>
            </a:r>
            <a:endParaRPr/>
          </a:p>
          <a:p>
            <a:pPr indent="-336550" lvl="0" marL="914400" rtl="0" algn="just">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Model building and Prediction: Train-Test sets, Regression, Decision tree, Model evaluation</a:t>
            </a:r>
            <a:endParaRPr/>
          </a:p>
          <a:p>
            <a:pPr indent="-342900" lvl="0" marL="457200" rtl="0" algn="just">
              <a:lnSpc>
                <a:spcPct val="100000"/>
              </a:lnSpc>
              <a:spcBef>
                <a:spcPts val="200"/>
              </a:spcBef>
              <a:spcAft>
                <a:spcPts val="0"/>
              </a:spcAft>
              <a:buClr>
                <a:schemeClr val="lt1"/>
              </a:buClr>
              <a:buSzPts val="1800"/>
              <a:buChar char="●"/>
            </a:pPr>
            <a:r>
              <a:rPr b="1" lang="en" sz="1700">
                <a:latin typeface="Times New Roman"/>
                <a:ea typeface="Times New Roman"/>
                <a:cs typeface="Times New Roman"/>
                <a:sym typeface="Times New Roman"/>
              </a:rPr>
              <a:t>Comments</a:t>
            </a:r>
            <a:endParaRPr b="1"/>
          </a:p>
          <a:p>
            <a:pPr indent="-342900" lvl="0" marL="457200" rtl="0" algn="just">
              <a:lnSpc>
                <a:spcPct val="100000"/>
              </a:lnSpc>
              <a:spcBef>
                <a:spcPts val="200"/>
              </a:spcBef>
              <a:spcAft>
                <a:spcPts val="0"/>
              </a:spcAft>
              <a:buClr>
                <a:schemeClr val="lt1"/>
              </a:buClr>
              <a:buSzPts val="1800"/>
              <a:buChar char="●"/>
            </a:pPr>
            <a:r>
              <a:rPr b="1" lang="en" sz="1700">
                <a:latin typeface="Times New Roman"/>
                <a:ea typeface="Times New Roman"/>
                <a:cs typeface="Times New Roman"/>
                <a:sym typeface="Times New Roman"/>
              </a:rPr>
              <a:t>Conclusion</a:t>
            </a:r>
            <a:endParaRPr b="1"/>
          </a:p>
          <a:p>
            <a:pPr indent="-342900" lvl="0" marL="457200" rtl="0" algn="just">
              <a:lnSpc>
                <a:spcPct val="100000"/>
              </a:lnSpc>
              <a:spcBef>
                <a:spcPts val="200"/>
              </a:spcBef>
              <a:spcAft>
                <a:spcPts val="0"/>
              </a:spcAft>
              <a:buClr>
                <a:schemeClr val="lt1"/>
              </a:buClr>
              <a:buSzPts val="1800"/>
              <a:buChar char="●"/>
            </a:pPr>
            <a:r>
              <a:rPr b="1" lang="en" sz="1700">
                <a:latin typeface="Times New Roman"/>
                <a:ea typeface="Times New Roman"/>
                <a:cs typeface="Times New Roman"/>
                <a:sym typeface="Times New Roman"/>
              </a:rPr>
              <a:t>References</a:t>
            </a:r>
            <a:endParaRPr b="1"/>
          </a:p>
          <a:p>
            <a:pPr indent="-342900" lvl="0" marL="457200" rtl="0" algn="just">
              <a:lnSpc>
                <a:spcPct val="100000"/>
              </a:lnSpc>
              <a:spcBef>
                <a:spcPts val="200"/>
              </a:spcBef>
              <a:spcAft>
                <a:spcPts val="200"/>
              </a:spcAft>
              <a:buClr>
                <a:schemeClr val="lt1"/>
              </a:buClr>
              <a:buSzPts val="1800"/>
              <a:buChar char="●"/>
            </a:pPr>
            <a:r>
              <a:rPr b="1" lang="en" sz="1700">
                <a:latin typeface="Times New Roman"/>
                <a:ea typeface="Times New Roman"/>
                <a:cs typeface="Times New Roman"/>
                <a:sym typeface="Times New Roman"/>
              </a:rPr>
              <a:t>Q&amp;A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 name="Shape 198"/>
        <p:cNvGrpSpPr/>
        <p:nvPr/>
      </p:nvGrpSpPr>
      <p:grpSpPr>
        <a:xfrm>
          <a:off x="0" y="0"/>
          <a:ext cx="0" cy="0"/>
          <a:chOff x="0" y="0"/>
          <a:chExt cx="0" cy="0"/>
        </a:xfrm>
      </p:grpSpPr>
      <p:sp>
        <p:nvSpPr>
          <p:cNvPr id="199" name="Google Shape;199;p30"/>
          <p:cNvSpPr/>
          <p:nvPr/>
        </p:nvSpPr>
        <p:spPr>
          <a:xfrm>
            <a:off x="0" y="0"/>
            <a:ext cx="9141714"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00" name="Google Shape;200;p30"/>
          <p:cNvGrpSpPr/>
          <p:nvPr/>
        </p:nvGrpSpPr>
        <p:grpSpPr>
          <a:xfrm>
            <a:off x="-313134" y="0"/>
            <a:ext cx="9438087" cy="5139928"/>
            <a:chOff x="-417513" y="0"/>
            <a:chExt cx="12584114" cy="6853238"/>
          </a:xfrm>
        </p:grpSpPr>
        <p:sp>
          <p:nvSpPr>
            <p:cNvPr id="201" name="Google Shape;201;p3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3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rgbClr val="FFFFFF">
                  <a:alpha val="34901"/>
                </a:srgb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rgbClr val="FFFFFF">
                  <a:alpha val="34901"/>
                </a:srgb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30"/>
          <p:cNvSpPr/>
          <p:nvPr/>
        </p:nvSpPr>
        <p:spPr>
          <a:xfrm>
            <a:off x="0" y="0"/>
            <a:ext cx="9141714" cy="4341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30"/>
          <p:cNvSpPr txBox="1"/>
          <p:nvPr>
            <p:ph type="title"/>
          </p:nvPr>
        </p:nvSpPr>
        <p:spPr>
          <a:xfrm>
            <a:off x="363142" y="423863"/>
            <a:ext cx="8417716" cy="4238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imes New Roman"/>
              <a:buNone/>
            </a:pPr>
            <a:r>
              <a:rPr b="1" lang="en" sz="2800" u="sng">
                <a:latin typeface="Times New Roman"/>
                <a:ea typeface="Times New Roman"/>
                <a:cs typeface="Times New Roman"/>
                <a:sym typeface="Times New Roman"/>
              </a:rPr>
              <a:t>Summary</a:t>
            </a:r>
            <a:endParaRPr b="1" sz="2800" u="sng">
              <a:solidFill>
                <a:schemeClr val="dk1"/>
              </a:solidFill>
              <a:latin typeface="Times New Roman"/>
              <a:ea typeface="Times New Roman"/>
              <a:cs typeface="Times New Roman"/>
              <a:sym typeface="Times New Roman"/>
            </a:endParaRPr>
          </a:p>
        </p:txBody>
      </p:sp>
      <p:sp>
        <p:nvSpPr>
          <p:cNvPr id="224" name="Google Shape;224;p30"/>
          <p:cNvSpPr txBox="1"/>
          <p:nvPr>
            <p:ph idx="1" type="body"/>
          </p:nvPr>
        </p:nvSpPr>
        <p:spPr>
          <a:xfrm>
            <a:off x="363140" y="1005149"/>
            <a:ext cx="8417717" cy="3335965"/>
          </a:xfrm>
          <a:prstGeom prst="rect">
            <a:avLst/>
          </a:prstGeom>
          <a:noFill/>
          <a:ln>
            <a:noFill/>
          </a:ln>
        </p:spPr>
        <p:txBody>
          <a:bodyPr anchorCtr="0" anchor="ctr" bIns="45700" lIns="91425" spcFirstLastPara="1" rIns="91425" wrap="square" tIns="45700">
            <a:noAutofit/>
          </a:bodyPr>
          <a:lstStyle/>
          <a:p>
            <a:pPr indent="-342900" lvl="0" marL="457200" rtl="0" algn="l">
              <a:lnSpc>
                <a:spcPct val="110000"/>
              </a:lnSpc>
              <a:spcBef>
                <a:spcPts val="0"/>
              </a:spcBef>
              <a:spcAft>
                <a:spcPts val="0"/>
              </a:spcAft>
              <a:buClr>
                <a:schemeClr val="dk1"/>
              </a:buClr>
              <a:buSzPts val="1800"/>
              <a:buChar char="●"/>
            </a:pPr>
            <a:r>
              <a:rPr lang="en" sz="1480">
                <a:latin typeface="Times New Roman"/>
                <a:ea typeface="Times New Roman"/>
                <a:cs typeface="Times New Roman"/>
                <a:sym typeface="Times New Roman"/>
              </a:rPr>
              <a:t>Telemarketing advertising campaigns are a billion-dollar effort and one of the central uses of the machine learning model. The project is related to the direct marketing campaigns of a banking institution. The marketing campaigns were based on phone calls. </a:t>
            </a:r>
            <a:endParaRPr/>
          </a:p>
          <a:p>
            <a:pPr indent="0" lvl="0" marL="114300" rtl="0" algn="l">
              <a:lnSpc>
                <a:spcPct val="110000"/>
              </a:lnSpc>
              <a:spcBef>
                <a:spcPts val="0"/>
              </a:spcBef>
              <a:spcAft>
                <a:spcPts val="0"/>
              </a:spcAft>
              <a:buClr>
                <a:schemeClr val="dk1"/>
              </a:buClr>
              <a:buSzPts val="1800"/>
              <a:buNone/>
            </a:pPr>
            <a:r>
              <a:t/>
            </a:r>
            <a:endParaRPr sz="1480">
              <a:latin typeface="Times New Roman"/>
              <a:ea typeface="Times New Roman"/>
              <a:cs typeface="Times New Roman"/>
              <a:sym typeface="Times New Roman"/>
            </a:endParaRPr>
          </a:p>
          <a:p>
            <a:pPr indent="-342900" lvl="0" marL="457200" rtl="0" algn="l">
              <a:lnSpc>
                <a:spcPct val="110000"/>
              </a:lnSpc>
              <a:spcBef>
                <a:spcPts val="0"/>
              </a:spcBef>
              <a:spcAft>
                <a:spcPts val="0"/>
              </a:spcAft>
              <a:buClr>
                <a:schemeClr val="dk1"/>
              </a:buClr>
              <a:buSzPts val="1800"/>
              <a:buChar char="●"/>
            </a:pPr>
            <a:r>
              <a:rPr lang="en" sz="1480">
                <a:latin typeface="Times New Roman"/>
                <a:ea typeface="Times New Roman"/>
                <a:cs typeface="Times New Roman"/>
                <a:sym typeface="Times New Roman"/>
              </a:rPr>
              <a:t>The dataset contains around </a:t>
            </a:r>
            <a:r>
              <a:rPr b="1" lang="en" sz="1480">
                <a:latin typeface="Times New Roman"/>
                <a:ea typeface="Times New Roman"/>
                <a:cs typeface="Times New Roman"/>
                <a:sym typeface="Times New Roman"/>
              </a:rPr>
              <a:t>1.29 million rows </a:t>
            </a:r>
            <a:r>
              <a:rPr lang="en" sz="1480">
                <a:latin typeface="Times New Roman"/>
                <a:ea typeface="Times New Roman"/>
                <a:cs typeface="Times New Roman"/>
                <a:sym typeface="Times New Roman"/>
              </a:rPr>
              <a:t>and total of </a:t>
            </a:r>
            <a:r>
              <a:rPr b="1" lang="en" sz="1480">
                <a:latin typeface="Times New Roman"/>
                <a:ea typeface="Times New Roman"/>
                <a:cs typeface="Times New Roman"/>
                <a:sym typeface="Times New Roman"/>
              </a:rPr>
              <a:t>21 features </a:t>
            </a:r>
            <a:r>
              <a:rPr lang="en" sz="1480">
                <a:latin typeface="Times New Roman"/>
                <a:ea typeface="Times New Roman"/>
                <a:cs typeface="Times New Roman"/>
                <a:sym typeface="Times New Roman"/>
              </a:rPr>
              <a:t>and is assessed in Apache Spark which will work as high-performance general-purpose computing engine and it works by distributing its workload across several nodes in a cluster, making it a case of Big Data. Often, more than one contact to the same client was required, in order to assess if the product (bank term deposit) would be ('yes') or not ('no') subscribed. </a:t>
            </a:r>
            <a:endParaRPr/>
          </a:p>
          <a:p>
            <a:pPr indent="0" lvl="0" marL="114300" rtl="0" algn="l">
              <a:lnSpc>
                <a:spcPct val="110000"/>
              </a:lnSpc>
              <a:spcBef>
                <a:spcPts val="0"/>
              </a:spcBef>
              <a:spcAft>
                <a:spcPts val="0"/>
              </a:spcAft>
              <a:buClr>
                <a:schemeClr val="dk1"/>
              </a:buClr>
              <a:buSzPts val="1800"/>
              <a:buNone/>
            </a:pPr>
            <a:r>
              <a:t/>
            </a:r>
            <a:endParaRPr sz="1480">
              <a:latin typeface="Times New Roman"/>
              <a:ea typeface="Times New Roman"/>
              <a:cs typeface="Times New Roman"/>
              <a:sym typeface="Times New Roman"/>
            </a:endParaRPr>
          </a:p>
          <a:p>
            <a:pPr indent="-342900" lvl="0" marL="457200" rtl="0" algn="l">
              <a:lnSpc>
                <a:spcPct val="110000"/>
              </a:lnSpc>
              <a:spcBef>
                <a:spcPts val="0"/>
              </a:spcBef>
              <a:spcAft>
                <a:spcPts val="0"/>
              </a:spcAft>
              <a:buClr>
                <a:schemeClr val="dk1"/>
              </a:buClr>
              <a:buSzPts val="1800"/>
              <a:buChar char="●"/>
            </a:pPr>
            <a:r>
              <a:rPr lang="en" sz="1480">
                <a:latin typeface="Times New Roman"/>
                <a:ea typeface="Times New Roman"/>
                <a:cs typeface="Times New Roman"/>
                <a:sym typeface="Times New Roman"/>
              </a:rPr>
              <a:t>In this project, we predicted Customer Response to Bank Direct Telemarketing Campaign Project in </a:t>
            </a:r>
            <a:r>
              <a:rPr b="1" lang="en" sz="1480">
                <a:latin typeface="Times New Roman"/>
                <a:ea typeface="Times New Roman"/>
                <a:cs typeface="Times New Roman"/>
                <a:sym typeface="Times New Roman"/>
              </a:rPr>
              <a:t>Apache Spark</a:t>
            </a:r>
            <a:r>
              <a:rPr lang="en" sz="1480">
                <a:latin typeface="Times New Roman"/>
                <a:ea typeface="Times New Roman"/>
                <a:cs typeface="Times New Roman"/>
                <a:sym typeface="Times New Roman"/>
              </a:rPr>
              <a:t> (Machine Learning) using </a:t>
            </a:r>
            <a:r>
              <a:rPr b="1" lang="en" sz="1480">
                <a:latin typeface="Times New Roman"/>
                <a:ea typeface="Times New Roman"/>
                <a:cs typeface="Times New Roman"/>
                <a:sym typeface="Times New Roman"/>
              </a:rPr>
              <a:t>Decision Tree Model and Logistic Regression</a:t>
            </a:r>
            <a:r>
              <a:rPr lang="en" sz="1480">
                <a:latin typeface="Times New Roman"/>
                <a:ea typeface="Times New Roman"/>
                <a:cs typeface="Times New Roman"/>
                <a:sym typeface="Times New Roman"/>
              </a:rPr>
              <a:t>. </a:t>
            </a:r>
            <a:endParaRPr/>
          </a:p>
          <a:p>
            <a:pPr indent="-228600" lvl="0" marL="457200" rtl="0" algn="l">
              <a:lnSpc>
                <a:spcPct val="70000"/>
              </a:lnSpc>
              <a:spcBef>
                <a:spcPts val="0"/>
              </a:spcBef>
              <a:spcAft>
                <a:spcPts val="0"/>
              </a:spcAft>
              <a:buClr>
                <a:schemeClr val="dk1"/>
              </a:buClr>
              <a:buSzPts val="1800"/>
              <a:buNone/>
            </a:pPr>
            <a:r>
              <a:t/>
            </a:r>
            <a:endParaRPr sz="148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8" name="Shape 228"/>
        <p:cNvGrpSpPr/>
        <p:nvPr/>
      </p:nvGrpSpPr>
      <p:grpSpPr>
        <a:xfrm>
          <a:off x="0" y="0"/>
          <a:ext cx="0" cy="0"/>
          <a:chOff x="0" y="0"/>
          <a:chExt cx="0" cy="0"/>
        </a:xfrm>
      </p:grpSpPr>
      <p:sp>
        <p:nvSpPr>
          <p:cNvPr id="229" name="Google Shape;229;p31"/>
          <p:cNvSpPr/>
          <p:nvPr/>
        </p:nvSpPr>
        <p:spPr>
          <a:xfrm>
            <a:off x="0" y="0"/>
            <a:ext cx="9141714"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0" name="Google Shape;230;p31"/>
          <p:cNvGrpSpPr/>
          <p:nvPr/>
        </p:nvGrpSpPr>
        <p:grpSpPr>
          <a:xfrm>
            <a:off x="-313134" y="0"/>
            <a:ext cx="9438087" cy="5139928"/>
            <a:chOff x="-417513" y="0"/>
            <a:chExt cx="12584114" cy="6853238"/>
          </a:xfrm>
        </p:grpSpPr>
        <p:sp>
          <p:nvSpPr>
            <p:cNvPr id="231" name="Google Shape;231;p3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3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rgbClr val="FFFFFF">
                  <a:alpha val="34901"/>
                </a:srgb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rgbClr val="FFFFFF">
                  <a:alpha val="34901"/>
                </a:srgb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1"/>
          <p:cNvSpPr/>
          <p:nvPr/>
        </p:nvSpPr>
        <p:spPr>
          <a:xfrm>
            <a:off x="0" y="0"/>
            <a:ext cx="9141714" cy="4341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31"/>
          <p:cNvSpPr txBox="1"/>
          <p:nvPr>
            <p:ph type="title"/>
          </p:nvPr>
        </p:nvSpPr>
        <p:spPr>
          <a:xfrm>
            <a:off x="363141" y="607766"/>
            <a:ext cx="8262939" cy="4238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imes New Roman"/>
              <a:buNone/>
            </a:pPr>
            <a:r>
              <a:rPr b="1" lang="en" sz="2800" u="sng">
                <a:latin typeface="Times New Roman"/>
                <a:ea typeface="Times New Roman"/>
                <a:cs typeface="Times New Roman"/>
                <a:sym typeface="Times New Roman"/>
              </a:rPr>
              <a:t>Machine learning and its types</a:t>
            </a:r>
            <a:br>
              <a:rPr b="1" lang="en" sz="2800" u="sng">
                <a:latin typeface="Times New Roman"/>
                <a:ea typeface="Times New Roman"/>
                <a:cs typeface="Times New Roman"/>
                <a:sym typeface="Times New Roman"/>
              </a:rPr>
            </a:br>
            <a:endParaRPr b="1" sz="2800" u="sng">
              <a:solidFill>
                <a:schemeClr val="dk1"/>
              </a:solidFill>
              <a:latin typeface="Times New Roman"/>
              <a:ea typeface="Times New Roman"/>
              <a:cs typeface="Times New Roman"/>
              <a:sym typeface="Times New Roman"/>
            </a:endParaRPr>
          </a:p>
        </p:txBody>
      </p:sp>
      <p:sp>
        <p:nvSpPr>
          <p:cNvPr id="254" name="Google Shape;254;p31"/>
          <p:cNvSpPr txBox="1"/>
          <p:nvPr>
            <p:ph idx="1" type="body"/>
          </p:nvPr>
        </p:nvSpPr>
        <p:spPr>
          <a:xfrm>
            <a:off x="363142" y="1005149"/>
            <a:ext cx="8331991" cy="3335965"/>
          </a:xfrm>
          <a:prstGeom prst="rect">
            <a:avLst/>
          </a:prstGeom>
          <a:noFill/>
          <a:ln>
            <a:noFill/>
          </a:ln>
        </p:spPr>
        <p:txBody>
          <a:bodyPr anchorCtr="0" anchor="ctr" bIns="45700" lIns="91425" spcFirstLastPara="1" rIns="91425" wrap="square" tIns="45700">
            <a:noAutofit/>
          </a:bodyPr>
          <a:lstStyle/>
          <a:p>
            <a:pPr indent="-342900" lvl="0" marL="457200" rtl="0" algn="l">
              <a:lnSpc>
                <a:spcPct val="120000"/>
              </a:lnSpc>
              <a:spcBef>
                <a:spcPts val="0"/>
              </a:spcBef>
              <a:spcAft>
                <a:spcPts val="0"/>
              </a:spcAft>
              <a:buClr>
                <a:schemeClr val="dk1"/>
              </a:buClr>
              <a:buSzPts val="1800"/>
              <a:buChar char="●"/>
            </a:pPr>
            <a:r>
              <a:rPr b="1" lang="en" sz="1600">
                <a:latin typeface="Times New Roman"/>
                <a:ea typeface="Times New Roman"/>
                <a:cs typeface="Times New Roman"/>
                <a:sym typeface="Times New Roman"/>
              </a:rPr>
              <a:t>Machine learning</a:t>
            </a:r>
            <a:r>
              <a:rPr lang="en" sz="1600">
                <a:latin typeface="Times New Roman"/>
                <a:ea typeface="Times New Roman"/>
                <a:cs typeface="Times New Roman"/>
                <a:sym typeface="Times New Roman"/>
              </a:rPr>
              <a:t> is an application of artificial intelligence (AI) that provides systems the ability to automatically learn and improve from experience without being explicitly programmed.</a:t>
            </a:r>
            <a:endParaRPr/>
          </a:p>
          <a:p>
            <a:pPr indent="-342900" lvl="0" marL="457200" rtl="0" algn="l">
              <a:lnSpc>
                <a:spcPct val="120000"/>
              </a:lnSpc>
              <a:spcBef>
                <a:spcPts val="0"/>
              </a:spcBef>
              <a:spcAft>
                <a:spcPts val="0"/>
              </a:spcAft>
              <a:buClr>
                <a:schemeClr val="dk1"/>
              </a:buClr>
              <a:buSzPts val="1800"/>
              <a:buChar char="●"/>
            </a:pPr>
            <a:r>
              <a:rPr b="1" lang="en" sz="1600">
                <a:latin typeface="Times New Roman"/>
                <a:ea typeface="Times New Roman"/>
                <a:cs typeface="Times New Roman"/>
                <a:sym typeface="Times New Roman"/>
              </a:rPr>
              <a:t>Supervised machine learning algorithms </a:t>
            </a:r>
            <a:r>
              <a:rPr lang="en" sz="1600">
                <a:latin typeface="Times New Roman"/>
                <a:ea typeface="Times New Roman"/>
                <a:cs typeface="Times New Roman"/>
                <a:sym typeface="Times New Roman"/>
              </a:rPr>
              <a:t>can apply what has been learned in the past to new data using labeled examples to predict future events.</a:t>
            </a:r>
            <a:endParaRPr/>
          </a:p>
          <a:p>
            <a:pPr indent="-342900" lvl="0" marL="457200" rtl="0" algn="l">
              <a:lnSpc>
                <a:spcPct val="120000"/>
              </a:lnSpc>
              <a:spcBef>
                <a:spcPts val="0"/>
              </a:spcBef>
              <a:spcAft>
                <a:spcPts val="0"/>
              </a:spcAft>
              <a:buClr>
                <a:schemeClr val="dk1"/>
              </a:buClr>
              <a:buSzPts val="1800"/>
              <a:buChar char="●"/>
            </a:pPr>
            <a:r>
              <a:rPr lang="en" sz="1600">
                <a:latin typeface="Times New Roman"/>
                <a:ea typeface="Times New Roman"/>
                <a:cs typeface="Times New Roman"/>
                <a:sym typeface="Times New Roman"/>
              </a:rPr>
              <a:t>In contrast, </a:t>
            </a:r>
            <a:r>
              <a:rPr b="1" lang="en" sz="1600">
                <a:latin typeface="Times New Roman"/>
                <a:ea typeface="Times New Roman"/>
                <a:cs typeface="Times New Roman"/>
                <a:sym typeface="Times New Roman"/>
              </a:rPr>
              <a:t>unsupervised machine learning algorithms </a:t>
            </a:r>
            <a:r>
              <a:rPr lang="en" sz="1600">
                <a:latin typeface="Times New Roman"/>
                <a:ea typeface="Times New Roman"/>
                <a:cs typeface="Times New Roman"/>
                <a:sym typeface="Times New Roman"/>
              </a:rPr>
              <a:t>are used when the information used to train is neither classified nor labeled. </a:t>
            </a:r>
            <a:endParaRPr/>
          </a:p>
          <a:p>
            <a:pPr indent="-342900" lvl="0" marL="457200" rtl="0" algn="l">
              <a:lnSpc>
                <a:spcPct val="120000"/>
              </a:lnSpc>
              <a:spcBef>
                <a:spcPts val="0"/>
              </a:spcBef>
              <a:spcAft>
                <a:spcPts val="0"/>
              </a:spcAft>
              <a:buClr>
                <a:schemeClr val="dk1"/>
              </a:buClr>
              <a:buSzPts val="1800"/>
              <a:buChar char="●"/>
            </a:pPr>
            <a:r>
              <a:rPr lang="en" sz="1600">
                <a:latin typeface="Times New Roman"/>
                <a:ea typeface="Times New Roman"/>
                <a:cs typeface="Times New Roman"/>
                <a:sym typeface="Times New Roman"/>
              </a:rPr>
              <a:t>There is also </a:t>
            </a:r>
            <a:r>
              <a:rPr b="1" lang="en" sz="1600">
                <a:latin typeface="Times New Roman"/>
                <a:ea typeface="Times New Roman"/>
                <a:cs typeface="Times New Roman"/>
                <a:sym typeface="Times New Roman"/>
              </a:rPr>
              <a:t>Semi supervised </a:t>
            </a:r>
            <a:r>
              <a:rPr lang="en" sz="1600">
                <a:latin typeface="Times New Roman"/>
                <a:ea typeface="Times New Roman"/>
                <a:cs typeface="Times New Roman"/>
                <a:sym typeface="Times New Roman"/>
              </a:rPr>
              <a:t>and </a:t>
            </a:r>
            <a:r>
              <a:rPr b="1" lang="en" sz="1600">
                <a:latin typeface="Times New Roman"/>
                <a:ea typeface="Times New Roman"/>
                <a:cs typeface="Times New Roman"/>
                <a:sym typeface="Times New Roman"/>
              </a:rPr>
              <a:t>Reinforcement </a:t>
            </a:r>
            <a:r>
              <a:rPr lang="en" sz="1600">
                <a:latin typeface="Times New Roman"/>
                <a:ea typeface="Times New Roman"/>
                <a:cs typeface="Times New Roman"/>
                <a:sym typeface="Times New Roman"/>
              </a:rPr>
              <a:t>machine learning algorithm but, for the scope of this project, we are focusing on supervised machine learning algorithms.</a:t>
            </a:r>
            <a:endParaRPr/>
          </a:p>
          <a:p>
            <a:pPr indent="0" lvl="0" marL="228600" rtl="0" algn="l">
              <a:lnSpc>
                <a:spcPct val="12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8" name="Shape 258"/>
        <p:cNvGrpSpPr/>
        <p:nvPr/>
      </p:nvGrpSpPr>
      <p:grpSpPr>
        <a:xfrm>
          <a:off x="0" y="0"/>
          <a:ext cx="0" cy="0"/>
          <a:chOff x="0" y="0"/>
          <a:chExt cx="0" cy="0"/>
        </a:xfrm>
      </p:grpSpPr>
      <p:sp>
        <p:nvSpPr>
          <p:cNvPr id="259" name="Google Shape;259;p32"/>
          <p:cNvSpPr/>
          <p:nvPr/>
        </p:nvSpPr>
        <p:spPr>
          <a:xfrm>
            <a:off x="0" y="0"/>
            <a:ext cx="9141714"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0" name="Google Shape;260;p32"/>
          <p:cNvGrpSpPr/>
          <p:nvPr/>
        </p:nvGrpSpPr>
        <p:grpSpPr>
          <a:xfrm>
            <a:off x="-313134" y="0"/>
            <a:ext cx="9438087" cy="5139928"/>
            <a:chOff x="-417513" y="0"/>
            <a:chExt cx="12584114" cy="6853238"/>
          </a:xfrm>
        </p:grpSpPr>
        <p:sp>
          <p:nvSpPr>
            <p:cNvPr id="261" name="Google Shape;261;p3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3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rgbClr val="FFFFFF">
                  <a:alpha val="34901"/>
                </a:srgb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rgbClr val="FFFFFF">
                  <a:alpha val="34901"/>
                </a:srgb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2"/>
          <p:cNvSpPr/>
          <p:nvPr/>
        </p:nvSpPr>
        <p:spPr>
          <a:xfrm>
            <a:off x="0" y="0"/>
            <a:ext cx="9141714" cy="4341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32"/>
          <p:cNvSpPr txBox="1"/>
          <p:nvPr>
            <p:ph type="title"/>
          </p:nvPr>
        </p:nvSpPr>
        <p:spPr>
          <a:xfrm>
            <a:off x="363142" y="297609"/>
            <a:ext cx="8331991" cy="4238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imes New Roman"/>
              <a:buNone/>
            </a:pPr>
            <a:r>
              <a:rPr b="1" lang="en" sz="2800" u="sng">
                <a:latin typeface="Times New Roman"/>
                <a:ea typeface="Times New Roman"/>
                <a:cs typeface="Times New Roman"/>
                <a:sym typeface="Times New Roman"/>
              </a:rPr>
              <a:t>Why Apache spark? </a:t>
            </a:r>
            <a:endParaRPr b="1" sz="2800" u="sng">
              <a:solidFill>
                <a:schemeClr val="dk1"/>
              </a:solidFill>
              <a:latin typeface="Times New Roman"/>
              <a:ea typeface="Times New Roman"/>
              <a:cs typeface="Times New Roman"/>
              <a:sym typeface="Times New Roman"/>
            </a:endParaRPr>
          </a:p>
        </p:txBody>
      </p:sp>
      <p:sp>
        <p:nvSpPr>
          <p:cNvPr id="284" name="Google Shape;284;p32"/>
          <p:cNvSpPr txBox="1"/>
          <p:nvPr>
            <p:ph idx="1" type="body"/>
          </p:nvPr>
        </p:nvSpPr>
        <p:spPr>
          <a:xfrm>
            <a:off x="196454" y="1005149"/>
            <a:ext cx="8751092" cy="3335965"/>
          </a:xfrm>
          <a:prstGeom prst="rect">
            <a:avLst/>
          </a:prstGeom>
          <a:noFill/>
          <a:ln>
            <a:noFill/>
          </a:ln>
        </p:spPr>
        <p:txBody>
          <a:bodyPr anchorCtr="0" anchor="ctr" bIns="45700" lIns="91425" spcFirstLastPara="1" rIns="91425" wrap="square" tIns="45700">
            <a:noAutofit/>
          </a:bodyPr>
          <a:lstStyle/>
          <a:p>
            <a:pPr indent="-342900" lvl="0" marL="457200" rtl="0" algn="l">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Spark executes much </a:t>
            </a:r>
            <a:r>
              <a:rPr b="1" lang="en" sz="1700">
                <a:latin typeface="Times New Roman"/>
                <a:ea typeface="Times New Roman"/>
                <a:cs typeface="Times New Roman"/>
                <a:sym typeface="Times New Roman"/>
              </a:rPr>
              <a:t>faster</a:t>
            </a:r>
            <a:r>
              <a:rPr lang="en" sz="1700">
                <a:latin typeface="Times New Roman"/>
                <a:ea typeface="Times New Roman"/>
                <a:cs typeface="Times New Roman"/>
                <a:sym typeface="Times New Roman"/>
              </a:rPr>
              <a:t> by caching data in memory across multiple </a:t>
            </a:r>
            <a:r>
              <a:rPr b="1" lang="en" sz="1700">
                <a:latin typeface="Times New Roman"/>
                <a:ea typeface="Times New Roman"/>
                <a:cs typeface="Times New Roman"/>
                <a:sym typeface="Times New Roman"/>
              </a:rPr>
              <a:t>parallel operations</a:t>
            </a:r>
            <a:r>
              <a:rPr lang="en" sz="1700">
                <a:latin typeface="Times New Roman"/>
                <a:ea typeface="Times New Roman"/>
                <a:cs typeface="Times New Roman"/>
                <a:sym typeface="Times New Roman"/>
              </a:rPr>
              <a:t>, whereas MapReduce involves more reading and writing from disk.</a:t>
            </a:r>
            <a:endParaRPr/>
          </a:p>
          <a:p>
            <a:pPr indent="-342900" lvl="0" marL="457200" rtl="0" algn="l">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It Also supports a rich set of high-level tools such as Spark SQL for SQL and structured data processing, MLlib for machine learning, GraphX for graph processing and spark streaming. </a:t>
            </a:r>
            <a:endParaRPr/>
          </a:p>
          <a:p>
            <a:pPr indent="-342900" lvl="0" marL="457200" rtl="0" algn="l">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Spark is especially useful for parallel processing of distributed data with </a:t>
            </a:r>
            <a:r>
              <a:rPr b="1" lang="en" sz="1700">
                <a:latin typeface="Times New Roman"/>
                <a:ea typeface="Times New Roman"/>
                <a:cs typeface="Times New Roman"/>
                <a:sym typeface="Times New Roman"/>
              </a:rPr>
              <a:t>iterative</a:t>
            </a:r>
            <a:r>
              <a:rPr lang="en" sz="1700">
                <a:latin typeface="Times New Roman"/>
                <a:ea typeface="Times New Roman"/>
                <a:cs typeface="Times New Roman"/>
                <a:sym typeface="Times New Roman"/>
              </a:rPr>
              <a:t> algorithms.</a:t>
            </a:r>
            <a:endParaRPr/>
          </a:p>
          <a:p>
            <a:pPr indent="-342900" lvl="0" marL="457200" rtl="0" algn="l">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The databricks notebook is provided as a service with deployment of </a:t>
            </a:r>
            <a:r>
              <a:rPr lang="en" sz="1700">
                <a:latin typeface="Times New Roman"/>
                <a:ea typeface="Times New Roman"/>
                <a:cs typeface="Times New Roman"/>
                <a:sym typeface="Times New Roman"/>
              </a:rPr>
              <a:t>apache spark</a:t>
            </a:r>
            <a:r>
              <a:rPr lang="en" sz="1700">
                <a:latin typeface="Times New Roman"/>
                <a:ea typeface="Times New Roman"/>
                <a:cs typeface="Times New Roman"/>
                <a:sym typeface="Times New Roman"/>
              </a:rPr>
              <a:t>, you can </a:t>
            </a:r>
            <a:r>
              <a:rPr b="1" lang="en" sz="1700">
                <a:latin typeface="Times New Roman"/>
                <a:ea typeface="Times New Roman"/>
                <a:cs typeface="Times New Roman"/>
                <a:sym typeface="Times New Roman"/>
              </a:rPr>
              <a:t>access</a:t>
            </a:r>
            <a:r>
              <a:rPr lang="en" sz="1700">
                <a:latin typeface="Times New Roman"/>
                <a:ea typeface="Times New Roman"/>
                <a:cs typeface="Times New Roman"/>
                <a:sym typeface="Times New Roman"/>
              </a:rPr>
              <a:t> the same using your </a:t>
            </a:r>
            <a:r>
              <a:rPr b="1" lang="en" sz="1700">
                <a:latin typeface="Times New Roman"/>
                <a:ea typeface="Times New Roman"/>
                <a:cs typeface="Times New Roman"/>
                <a:sym typeface="Times New Roman"/>
              </a:rPr>
              <a:t>web browser</a:t>
            </a:r>
            <a:r>
              <a:rPr lang="en" sz="1700">
                <a:latin typeface="Times New Roman"/>
                <a:ea typeface="Times New Roman"/>
                <a:cs typeface="Times New Roman"/>
                <a:sym typeface="Times New Roman"/>
              </a:rPr>
              <a:t> by creating a notebook wherein you can write your own code. </a:t>
            </a:r>
            <a:endParaRPr sz="1700">
              <a:latin typeface="Times New Roman"/>
              <a:ea typeface="Times New Roman"/>
              <a:cs typeface="Times New Roman"/>
              <a:sym typeface="Times New Roman"/>
            </a:endParaRPr>
          </a:p>
          <a:p>
            <a:pPr indent="-336550" lvl="0" marL="457200" rtl="0" algn="l">
              <a:lnSpc>
                <a:spcPct val="12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Next we will see, why we used Scala and in Spark instead of Python or any other ML language.</a:t>
            </a:r>
            <a:endParaRPr sz="1700">
              <a:latin typeface="Times New Roman"/>
              <a:ea typeface="Times New Roman"/>
              <a:cs typeface="Times New Roman"/>
              <a:sym typeface="Times New Roman"/>
            </a:endParaRPr>
          </a:p>
          <a:p>
            <a:pPr indent="0" lvl="0" marL="228600" rtl="0" algn="l">
              <a:lnSpc>
                <a:spcPct val="120000"/>
              </a:lnSpc>
              <a:spcBef>
                <a:spcPts val="0"/>
              </a:spcBef>
              <a:spcAft>
                <a:spcPts val="0"/>
              </a:spcAft>
              <a:buClr>
                <a:schemeClr val="dk1"/>
              </a:buClr>
              <a:buSzPts val="1800"/>
              <a:buNone/>
            </a:pPr>
            <a:r>
              <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311700" y="13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800" u="sng">
                <a:latin typeface="Times New Roman"/>
                <a:ea typeface="Times New Roman"/>
                <a:cs typeface="Times New Roman"/>
                <a:sym typeface="Times New Roman"/>
              </a:rPr>
              <a:t>Scala Vs Python</a:t>
            </a:r>
            <a:endParaRPr b="1" sz="2800" u="sng">
              <a:latin typeface="Times New Roman"/>
              <a:ea typeface="Times New Roman"/>
              <a:cs typeface="Times New Roman"/>
              <a:sym typeface="Times New Roman"/>
            </a:endParaRPr>
          </a:p>
        </p:txBody>
      </p:sp>
      <p:graphicFrame>
        <p:nvGraphicFramePr>
          <p:cNvPr id="290" name="Google Shape;290;p33"/>
          <p:cNvGraphicFramePr/>
          <p:nvPr/>
        </p:nvGraphicFramePr>
        <p:xfrm>
          <a:off x="1306100" y="707450"/>
          <a:ext cx="3000000" cy="3000000"/>
        </p:xfrm>
        <a:graphic>
          <a:graphicData uri="http://schemas.openxmlformats.org/drawingml/2006/table">
            <a:tbl>
              <a:tblPr>
                <a:noFill/>
                <a:tableStyleId>{89BC710E-4642-4229-89A5-955837F318FA}</a:tableStyleId>
              </a:tblPr>
              <a:tblGrid>
                <a:gridCol w="3265900"/>
                <a:gridCol w="3265900"/>
              </a:tblGrid>
              <a:tr h="419900">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PYTHON</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SCALA</a:t>
                      </a:r>
                      <a:endParaRPr b="1" sz="1500">
                        <a:latin typeface="Times New Roman"/>
                        <a:ea typeface="Times New Roman"/>
                        <a:cs typeface="Times New Roman"/>
                        <a:sym typeface="Times New Roman"/>
                      </a:endParaRPr>
                    </a:p>
                  </a:txBody>
                  <a:tcPr marT="91425" marB="91425" marR="91425" marL="91425"/>
                </a:tc>
              </a:tr>
              <a:tr h="56735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Python is easy to learn and use.</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Scala is less difficult to learn than Python.</a:t>
                      </a:r>
                      <a:endParaRPr sz="1500">
                        <a:latin typeface="Times New Roman"/>
                        <a:ea typeface="Times New Roman"/>
                        <a:cs typeface="Times New Roman"/>
                        <a:sym typeface="Times New Roman"/>
                      </a:endParaRPr>
                    </a:p>
                  </a:txBody>
                  <a:tcPr marT="91425" marB="91425" marR="91425" marL="91425"/>
                </a:tc>
              </a:tr>
              <a:tr h="56735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E</a:t>
                      </a:r>
                      <a:r>
                        <a:rPr lang="en" sz="1500">
                          <a:latin typeface="Times New Roman"/>
                          <a:ea typeface="Times New Roman"/>
                          <a:cs typeface="Times New Roman"/>
                          <a:sym typeface="Times New Roman"/>
                        </a:rPr>
                        <a:t>xtra work is created for the interpreter at the runtime in Python.</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No extra work created in Scala and thus it is faster than Python.</a:t>
                      </a:r>
                      <a:endParaRPr sz="1500">
                        <a:latin typeface="Times New Roman"/>
                        <a:ea typeface="Times New Roman"/>
                        <a:cs typeface="Times New Roman"/>
                        <a:sym typeface="Times New Roman"/>
                      </a:endParaRPr>
                    </a:p>
                  </a:txBody>
                  <a:tcPr marT="91425" marB="91425" marR="91425" marL="91425"/>
                </a:tc>
              </a:tr>
              <a:tr h="96237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The data types are decided by it during runtime automatically.</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This is not the case in Scala which is why while dealing with large data, Scala should be considered instead of Python</a:t>
                      </a:r>
                      <a:endParaRPr sz="1500">
                        <a:latin typeface="Times New Roman"/>
                        <a:ea typeface="Times New Roman"/>
                        <a:cs typeface="Times New Roman"/>
                        <a:sym typeface="Times New Roman"/>
                      </a:endParaRPr>
                    </a:p>
                  </a:txBody>
                  <a:tcPr marT="91425" marB="91425" marR="91425" marL="91425"/>
                </a:tc>
              </a:tr>
              <a:tr h="56735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Python is used for small-scale projects.</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Scala is used for large-scale projects.</a:t>
                      </a:r>
                      <a:endParaRPr sz="1500">
                        <a:latin typeface="Times New Roman"/>
                        <a:ea typeface="Times New Roman"/>
                        <a:cs typeface="Times New Roman"/>
                        <a:sym typeface="Times New Roman"/>
                      </a:endParaRPr>
                    </a:p>
                  </a:txBody>
                  <a:tcPr marT="91425" marB="91425" marR="91425" marL="91425"/>
                </a:tc>
              </a:tr>
              <a:tr h="46227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Python doesn’t provide scalable feature support.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Scala provides scalable feature support.</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4" name="Shape 294"/>
        <p:cNvGrpSpPr/>
        <p:nvPr/>
      </p:nvGrpSpPr>
      <p:grpSpPr>
        <a:xfrm>
          <a:off x="0" y="0"/>
          <a:ext cx="0" cy="0"/>
          <a:chOff x="0" y="0"/>
          <a:chExt cx="0" cy="0"/>
        </a:xfrm>
      </p:grpSpPr>
      <p:sp>
        <p:nvSpPr>
          <p:cNvPr id="295" name="Google Shape;295;p34"/>
          <p:cNvSpPr/>
          <p:nvPr/>
        </p:nvSpPr>
        <p:spPr>
          <a:xfrm>
            <a:off x="0" y="0"/>
            <a:ext cx="9141714" cy="5143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96" name="Google Shape;296;p34"/>
          <p:cNvGrpSpPr/>
          <p:nvPr/>
        </p:nvGrpSpPr>
        <p:grpSpPr>
          <a:xfrm>
            <a:off x="-313134" y="0"/>
            <a:ext cx="9438087" cy="5139928"/>
            <a:chOff x="-417513" y="0"/>
            <a:chExt cx="12584114" cy="6853238"/>
          </a:xfrm>
        </p:grpSpPr>
        <p:sp>
          <p:nvSpPr>
            <p:cNvPr id="297" name="Google Shape;297;p3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3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rgbClr val="FFFFFF">
                  <a:alpha val="34901"/>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rgbClr val="FFFFFF">
                  <a:alpha val="34901"/>
                </a:srgb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rgbClr val="FFFFFF">
                  <a:alpha val="34901"/>
                </a:srgb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rgbClr val="FFFFFF">
                  <a:alpha val="3490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34"/>
          <p:cNvSpPr/>
          <p:nvPr/>
        </p:nvSpPr>
        <p:spPr>
          <a:xfrm>
            <a:off x="0" y="0"/>
            <a:ext cx="9141714" cy="4341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34"/>
          <p:cNvSpPr txBox="1"/>
          <p:nvPr>
            <p:ph type="title"/>
          </p:nvPr>
        </p:nvSpPr>
        <p:spPr>
          <a:xfrm>
            <a:off x="371521" y="308277"/>
            <a:ext cx="8331991" cy="4238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imes New Roman"/>
              <a:buNone/>
            </a:pPr>
            <a:r>
              <a:rPr b="1" lang="en" sz="2800" u="sng">
                <a:latin typeface="Times New Roman"/>
                <a:ea typeface="Times New Roman"/>
                <a:cs typeface="Times New Roman"/>
                <a:sym typeface="Times New Roman"/>
              </a:rPr>
              <a:t>Dataset Overview</a:t>
            </a:r>
            <a:endParaRPr u="sng"/>
          </a:p>
        </p:txBody>
      </p:sp>
      <p:sp>
        <p:nvSpPr>
          <p:cNvPr id="320" name="Google Shape;320;p34"/>
          <p:cNvSpPr txBox="1"/>
          <p:nvPr>
            <p:ph idx="1" type="body"/>
          </p:nvPr>
        </p:nvSpPr>
        <p:spPr>
          <a:xfrm>
            <a:off x="371525" y="683550"/>
            <a:ext cx="8331900" cy="31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 sz="1600">
                <a:latin typeface="Times New Roman"/>
                <a:ea typeface="Times New Roman"/>
                <a:cs typeface="Times New Roman"/>
                <a:sym typeface="Times New Roman"/>
              </a:rPr>
              <a:t>Dataset:</a:t>
            </a:r>
            <a:r>
              <a:rPr lang="en" sz="1600">
                <a:latin typeface="Times New Roman"/>
                <a:ea typeface="Times New Roman"/>
                <a:cs typeface="Times New Roman"/>
                <a:sym typeface="Times New Roman"/>
              </a:rPr>
              <a:t> We have taken dataset from kaggle which consists of 1.29 million records and 21 features</a:t>
            </a:r>
            <a:endParaRPr/>
          </a:p>
          <a:p>
            <a:pPr indent="0" lvl="0" marL="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rPr b="1" lang="en" sz="1600">
                <a:latin typeface="Times New Roman"/>
                <a:ea typeface="Times New Roman"/>
                <a:cs typeface="Times New Roman"/>
                <a:sym typeface="Times New Roman"/>
              </a:rPr>
              <a:t>Objective:</a:t>
            </a:r>
            <a:r>
              <a:rPr lang="en" sz="1600">
                <a:latin typeface="Times New Roman"/>
                <a:ea typeface="Times New Roman"/>
                <a:cs typeface="Times New Roman"/>
                <a:sym typeface="Times New Roman"/>
              </a:rPr>
              <a:t> We will try to predict customer response to the banking telemarketing campaign based on the </a:t>
            </a:r>
            <a:r>
              <a:rPr lang="en" sz="1600">
                <a:solidFill>
                  <a:srgbClr val="333333"/>
                </a:solidFill>
                <a:highlight>
                  <a:srgbClr val="FFFFFF"/>
                </a:highlight>
                <a:latin typeface="Times New Roman"/>
                <a:ea typeface="Times New Roman"/>
                <a:cs typeface="Times New Roman"/>
                <a:sym typeface="Times New Roman"/>
              </a:rPr>
              <a:t>Customer details </a:t>
            </a:r>
            <a:r>
              <a:rPr lang="en" sz="1600">
                <a:latin typeface="Times New Roman"/>
                <a:ea typeface="Times New Roman"/>
                <a:cs typeface="Times New Roman"/>
                <a:sym typeface="Times New Roman"/>
              </a:rPr>
              <a:t> features. We will be using ML models like decision tree and logistic regression to test the accuracy of our model. </a:t>
            </a:r>
            <a:endParaRPr sz="1600">
              <a:solidFill>
                <a:srgbClr val="333333"/>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rPr b="1" lang="en" sz="1600">
                <a:latin typeface="Times New Roman"/>
                <a:ea typeface="Times New Roman"/>
                <a:cs typeface="Times New Roman"/>
                <a:sym typeface="Times New Roman"/>
              </a:rPr>
              <a:t>Target variable:</a:t>
            </a:r>
            <a:r>
              <a:rPr lang="en" sz="1600">
                <a:latin typeface="Times New Roman"/>
                <a:ea typeface="Times New Roman"/>
                <a:cs typeface="Times New Roman"/>
                <a:sym typeface="Times New Roman"/>
              </a:rPr>
              <a:t>  Y - Customer Response (yes/no)</a:t>
            </a:r>
            <a:endParaRPr/>
          </a:p>
          <a:p>
            <a:pPr indent="0" lvl="0" marL="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rPr b="1" lang="en" sz="1600">
                <a:latin typeface="Times New Roman"/>
                <a:ea typeface="Times New Roman"/>
                <a:cs typeface="Times New Roman"/>
                <a:sym typeface="Times New Roman"/>
              </a:rPr>
              <a:t>Platform: </a:t>
            </a:r>
            <a:r>
              <a:rPr lang="en" sz="1600">
                <a:latin typeface="Times New Roman"/>
                <a:ea typeface="Times New Roman"/>
                <a:cs typeface="Times New Roman"/>
                <a:sym typeface="Times New Roman"/>
              </a:rPr>
              <a:t>Databricks (Apache spark)</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rPr b="1" lang="en" sz="1600">
                <a:latin typeface="Times New Roman"/>
                <a:ea typeface="Times New Roman"/>
                <a:cs typeface="Times New Roman"/>
                <a:sym typeface="Times New Roman"/>
              </a:rPr>
              <a:t>Languages: </a:t>
            </a:r>
            <a:r>
              <a:rPr lang="en" sz="1600">
                <a:latin typeface="Times New Roman"/>
                <a:ea typeface="Times New Roman"/>
                <a:cs typeface="Times New Roman"/>
                <a:sym typeface="Times New Roman"/>
              </a:rPr>
              <a:t>SQL (data exploration) and SCALA(model building)</a:t>
            </a:r>
            <a:endParaRPr/>
          </a:p>
          <a:p>
            <a:pPr indent="0" lvl="0" marL="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4" name="Shape 324"/>
        <p:cNvGrpSpPr/>
        <p:nvPr/>
      </p:nvGrpSpPr>
      <p:grpSpPr>
        <a:xfrm>
          <a:off x="0" y="0"/>
          <a:ext cx="0" cy="0"/>
          <a:chOff x="0" y="0"/>
          <a:chExt cx="0" cy="0"/>
        </a:xfrm>
      </p:grpSpPr>
      <p:sp>
        <p:nvSpPr>
          <p:cNvPr id="325" name="Google Shape;325;p35"/>
          <p:cNvSpPr/>
          <p:nvPr/>
        </p:nvSpPr>
        <p:spPr>
          <a:xfrm>
            <a:off x="448345" y="273663"/>
            <a:ext cx="4519422" cy="4344697"/>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35"/>
          <p:cNvSpPr txBox="1"/>
          <p:nvPr>
            <p:ph type="title"/>
          </p:nvPr>
        </p:nvSpPr>
        <p:spPr>
          <a:xfrm>
            <a:off x="713232" y="525139"/>
            <a:ext cx="4030870" cy="8915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Times New Roman"/>
              <a:buNone/>
            </a:pPr>
            <a:r>
              <a:rPr b="1" lang="en" sz="2800" u="sng">
                <a:solidFill>
                  <a:schemeClr val="lt1"/>
                </a:solidFill>
                <a:latin typeface="Times New Roman"/>
                <a:ea typeface="Times New Roman"/>
                <a:cs typeface="Times New Roman"/>
                <a:sym typeface="Times New Roman"/>
              </a:rPr>
              <a:t>Exploratory Data Analysis</a:t>
            </a:r>
            <a:endParaRPr u="sng"/>
          </a:p>
        </p:txBody>
      </p:sp>
      <p:sp>
        <p:nvSpPr>
          <p:cNvPr id="327" name="Google Shape;327;p35"/>
          <p:cNvSpPr txBox="1"/>
          <p:nvPr>
            <p:ph idx="1" type="body"/>
          </p:nvPr>
        </p:nvSpPr>
        <p:spPr>
          <a:xfrm>
            <a:off x="713232" y="1549908"/>
            <a:ext cx="4030870" cy="28412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b="1" lang="en" sz="1700">
                <a:solidFill>
                  <a:schemeClr val="lt1"/>
                </a:solidFill>
                <a:latin typeface="Times New Roman"/>
                <a:ea typeface="Times New Roman"/>
                <a:cs typeface="Times New Roman"/>
                <a:sym typeface="Times New Roman"/>
              </a:rPr>
              <a:t>1. Distribution of target variable:</a:t>
            </a:r>
            <a:endParaRPr/>
          </a:p>
          <a:p>
            <a:pPr indent="-114300" lvl="0" marL="114300" rtl="0" algn="l">
              <a:lnSpc>
                <a:spcPct val="90000"/>
              </a:lnSpc>
              <a:spcBef>
                <a:spcPts val="600"/>
              </a:spcBef>
              <a:spcAft>
                <a:spcPts val="0"/>
              </a:spcAft>
              <a:buClr>
                <a:schemeClr val="lt1"/>
              </a:buClr>
              <a:buSzPts val="1800"/>
              <a:buFont typeface="Arial"/>
              <a:buChar char="•"/>
            </a:pPr>
            <a:r>
              <a:rPr lang="en" sz="1700">
                <a:solidFill>
                  <a:schemeClr val="lt1"/>
                </a:solidFill>
                <a:latin typeface="Times New Roman"/>
                <a:ea typeface="Times New Roman"/>
                <a:cs typeface="Times New Roman"/>
                <a:sym typeface="Times New Roman"/>
              </a:rPr>
              <a:t> In the current dataset we have more than 950K(89%) NOs and 116k yes (11%). </a:t>
            </a:r>
            <a:endParaRPr/>
          </a:p>
          <a:p>
            <a:pPr indent="0" lvl="0" marL="114300" rtl="0" algn="l">
              <a:lnSpc>
                <a:spcPct val="90000"/>
              </a:lnSpc>
              <a:spcBef>
                <a:spcPts val="600"/>
              </a:spcBef>
              <a:spcAft>
                <a:spcPts val="0"/>
              </a:spcAft>
              <a:buClr>
                <a:schemeClr val="dk1"/>
              </a:buClr>
              <a:buSzPts val="1800"/>
              <a:buFont typeface="Arial"/>
              <a:buNone/>
            </a:pPr>
            <a:r>
              <a:t/>
            </a:r>
            <a:endParaRPr sz="1700">
              <a:solidFill>
                <a:schemeClr val="lt1"/>
              </a:solidFill>
              <a:latin typeface="Times New Roman"/>
              <a:ea typeface="Times New Roman"/>
              <a:cs typeface="Times New Roman"/>
              <a:sym typeface="Times New Roman"/>
            </a:endParaRPr>
          </a:p>
          <a:p>
            <a:pPr indent="-114300" lvl="0" marL="114300" rtl="0" algn="l">
              <a:lnSpc>
                <a:spcPct val="90000"/>
              </a:lnSpc>
              <a:spcBef>
                <a:spcPts val="600"/>
              </a:spcBef>
              <a:spcAft>
                <a:spcPts val="600"/>
              </a:spcAft>
              <a:buClr>
                <a:schemeClr val="lt1"/>
              </a:buClr>
              <a:buSzPts val="1800"/>
              <a:buFont typeface="Arial"/>
              <a:buChar char="•"/>
            </a:pPr>
            <a:r>
              <a:rPr lang="en" sz="1700">
                <a:solidFill>
                  <a:schemeClr val="lt1"/>
                </a:solidFill>
                <a:latin typeface="Times New Roman"/>
                <a:ea typeface="Times New Roman"/>
                <a:cs typeface="Times New Roman"/>
                <a:sym typeface="Times New Roman"/>
              </a:rPr>
              <a:t>We can say that only 1 out of 10 people are saying yes</a:t>
            </a:r>
            <a:r>
              <a:rPr lang="en" sz="1700">
                <a:solidFill>
                  <a:schemeClr val="lt1"/>
                </a:solidFill>
              </a:rPr>
              <a:t>.</a:t>
            </a:r>
            <a:endParaRPr/>
          </a:p>
        </p:txBody>
      </p:sp>
      <p:pic>
        <p:nvPicPr>
          <p:cNvPr id="328" name="Google Shape;328;p35"/>
          <p:cNvPicPr preferRelativeResize="0"/>
          <p:nvPr/>
        </p:nvPicPr>
        <p:blipFill rotWithShape="1">
          <a:blip r:embed="rId3">
            <a:alphaModFix/>
          </a:blip>
          <a:srcRect b="0" l="0" r="0" t="0"/>
          <a:stretch/>
        </p:blipFill>
        <p:spPr>
          <a:xfrm>
            <a:off x="5359625" y="2571750"/>
            <a:ext cx="3137325" cy="2174100"/>
          </a:xfrm>
          <a:prstGeom prst="rect">
            <a:avLst/>
          </a:prstGeom>
          <a:noFill/>
          <a:ln>
            <a:noFill/>
          </a:ln>
        </p:spPr>
      </p:pic>
      <p:pic>
        <p:nvPicPr>
          <p:cNvPr id="329" name="Google Shape;329;p35"/>
          <p:cNvPicPr preferRelativeResize="0"/>
          <p:nvPr/>
        </p:nvPicPr>
        <p:blipFill rotWithShape="1">
          <a:blip r:embed="rId4">
            <a:alphaModFix/>
          </a:blip>
          <a:srcRect b="0" l="0" r="0" t="0"/>
          <a:stretch/>
        </p:blipFill>
        <p:spPr>
          <a:xfrm>
            <a:off x="5359622" y="441250"/>
            <a:ext cx="2915200" cy="22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3" name="Shape 333"/>
        <p:cNvGrpSpPr/>
        <p:nvPr/>
      </p:nvGrpSpPr>
      <p:grpSpPr>
        <a:xfrm>
          <a:off x="0" y="0"/>
          <a:ext cx="0" cy="0"/>
          <a:chOff x="0" y="0"/>
          <a:chExt cx="0" cy="0"/>
        </a:xfrm>
      </p:grpSpPr>
      <p:sp>
        <p:nvSpPr>
          <p:cNvPr id="334" name="Google Shape;334;p36"/>
          <p:cNvSpPr/>
          <p:nvPr/>
        </p:nvSpPr>
        <p:spPr>
          <a:xfrm>
            <a:off x="448345" y="273663"/>
            <a:ext cx="4519422" cy="4344697"/>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36"/>
          <p:cNvSpPr txBox="1"/>
          <p:nvPr>
            <p:ph type="title"/>
          </p:nvPr>
        </p:nvSpPr>
        <p:spPr>
          <a:xfrm>
            <a:off x="713232" y="525139"/>
            <a:ext cx="4030870" cy="8915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Times New Roman"/>
              <a:buNone/>
            </a:pPr>
            <a:r>
              <a:rPr b="1" lang="en" sz="2800" u="sng">
                <a:solidFill>
                  <a:schemeClr val="lt1"/>
                </a:solidFill>
                <a:latin typeface="Times New Roman"/>
                <a:ea typeface="Times New Roman"/>
                <a:cs typeface="Times New Roman"/>
                <a:sym typeface="Times New Roman"/>
              </a:rPr>
              <a:t>Exploratory Data Analysis</a:t>
            </a:r>
            <a:endParaRPr u="sng"/>
          </a:p>
        </p:txBody>
      </p:sp>
      <p:sp>
        <p:nvSpPr>
          <p:cNvPr id="336" name="Google Shape;336;p36"/>
          <p:cNvSpPr txBox="1"/>
          <p:nvPr>
            <p:ph idx="1" type="body"/>
          </p:nvPr>
        </p:nvSpPr>
        <p:spPr>
          <a:xfrm>
            <a:off x="713232" y="1549908"/>
            <a:ext cx="4030870" cy="28412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b="1" lang="en" sz="1700">
                <a:solidFill>
                  <a:schemeClr val="lt1"/>
                </a:solidFill>
                <a:latin typeface="Times New Roman"/>
                <a:ea typeface="Times New Roman"/>
                <a:cs typeface="Times New Roman"/>
                <a:sym typeface="Times New Roman"/>
              </a:rPr>
              <a:t>2. Job Distribution</a:t>
            </a:r>
            <a:endParaRPr/>
          </a:p>
          <a:p>
            <a:pPr indent="-285750" lvl="0" marL="285750" rtl="0" algn="l">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Mostly the people interviewed were consisted of admins, blue collar or technician.</a:t>
            </a:r>
            <a:endParaRPr/>
          </a:p>
          <a:p>
            <a:pPr indent="0" lvl="0" marL="0" rtl="0" algn="l">
              <a:lnSpc>
                <a:spcPct val="90000"/>
              </a:lnSpc>
              <a:spcBef>
                <a:spcPts val="600"/>
              </a:spcBef>
              <a:spcAft>
                <a:spcPts val="0"/>
              </a:spcAft>
              <a:buClr>
                <a:schemeClr val="dk1"/>
              </a:buClr>
              <a:buSzPts val="1800"/>
              <a:buNone/>
            </a:pPr>
            <a:r>
              <a:t/>
            </a:r>
            <a:endParaRPr sz="1700">
              <a:solidFill>
                <a:schemeClr val="lt1"/>
              </a:solidFill>
              <a:latin typeface="Times New Roman"/>
              <a:ea typeface="Times New Roman"/>
              <a:cs typeface="Times New Roman"/>
              <a:sym typeface="Times New Roman"/>
            </a:endParaRPr>
          </a:p>
          <a:p>
            <a:pPr indent="0" lvl="0" marL="0" rtl="0" algn="l">
              <a:lnSpc>
                <a:spcPct val="90000"/>
              </a:lnSpc>
              <a:spcBef>
                <a:spcPts val="600"/>
              </a:spcBef>
              <a:spcAft>
                <a:spcPts val="0"/>
              </a:spcAft>
              <a:buClr>
                <a:schemeClr val="lt1"/>
              </a:buClr>
              <a:buSzPts val="1800"/>
              <a:buNone/>
            </a:pPr>
            <a:r>
              <a:rPr b="1" lang="en" sz="1700">
                <a:solidFill>
                  <a:schemeClr val="lt1"/>
                </a:solidFill>
                <a:latin typeface="Times New Roman"/>
                <a:ea typeface="Times New Roman"/>
                <a:cs typeface="Times New Roman"/>
                <a:sym typeface="Times New Roman"/>
              </a:rPr>
              <a:t>3. Marital Status distribution</a:t>
            </a:r>
            <a:endParaRPr/>
          </a:p>
          <a:p>
            <a:pPr indent="-285750" lvl="0" marL="285750" rtl="0" algn="l">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a:t>
            </a:r>
            <a:r>
              <a:rPr lang="en" sz="1700">
                <a:solidFill>
                  <a:schemeClr val="lt1"/>
                </a:solidFill>
                <a:latin typeface="Times New Roman"/>
                <a:ea typeface="Times New Roman"/>
                <a:cs typeface="Times New Roman"/>
                <a:sym typeface="Times New Roman"/>
              </a:rPr>
              <a:t>ore than 620k people were married and rest were either unmarried or divorced. </a:t>
            </a:r>
            <a:endParaRPr/>
          </a:p>
          <a:p>
            <a:pPr indent="0" lvl="0" marL="0" rtl="0" algn="l">
              <a:lnSpc>
                <a:spcPct val="90000"/>
              </a:lnSpc>
              <a:spcBef>
                <a:spcPts val="600"/>
              </a:spcBef>
              <a:spcAft>
                <a:spcPts val="600"/>
              </a:spcAft>
              <a:buClr>
                <a:schemeClr val="dk1"/>
              </a:buClr>
              <a:buSzPts val="1800"/>
              <a:buNone/>
            </a:pPr>
            <a:r>
              <a:t/>
            </a:r>
            <a:endParaRPr sz="1700">
              <a:solidFill>
                <a:schemeClr val="lt1"/>
              </a:solidFill>
              <a:latin typeface="Times New Roman"/>
              <a:ea typeface="Times New Roman"/>
              <a:cs typeface="Times New Roman"/>
              <a:sym typeface="Times New Roman"/>
            </a:endParaRPr>
          </a:p>
        </p:txBody>
      </p:sp>
      <p:pic>
        <p:nvPicPr>
          <p:cNvPr id="337" name="Google Shape;337;p36"/>
          <p:cNvPicPr preferRelativeResize="0"/>
          <p:nvPr/>
        </p:nvPicPr>
        <p:blipFill rotWithShape="1">
          <a:blip r:embed="rId3">
            <a:alphaModFix/>
          </a:blip>
          <a:srcRect b="0" l="0" r="0" t="0"/>
          <a:stretch/>
        </p:blipFill>
        <p:spPr>
          <a:xfrm>
            <a:off x="5005175" y="273675"/>
            <a:ext cx="3838176" cy="2362899"/>
          </a:xfrm>
          <a:prstGeom prst="rect">
            <a:avLst/>
          </a:prstGeom>
          <a:noFill/>
          <a:ln>
            <a:noFill/>
          </a:ln>
        </p:spPr>
      </p:pic>
      <p:pic>
        <p:nvPicPr>
          <p:cNvPr id="338" name="Google Shape;338;p36"/>
          <p:cNvPicPr preferRelativeResize="0"/>
          <p:nvPr/>
        </p:nvPicPr>
        <p:blipFill rotWithShape="1">
          <a:blip r:embed="rId4">
            <a:alphaModFix/>
          </a:blip>
          <a:srcRect b="0" l="0" r="0" t="0"/>
          <a:stretch/>
        </p:blipFill>
        <p:spPr>
          <a:xfrm>
            <a:off x="5452799" y="2526670"/>
            <a:ext cx="2988129" cy="2091690"/>
          </a:xfrm>
          <a:prstGeom prst="rect">
            <a:avLst/>
          </a:prstGeom>
          <a:noFill/>
          <a:ln>
            <a:noFill/>
          </a:ln>
        </p:spPr>
      </p:pic>
      <p:pic>
        <p:nvPicPr>
          <p:cNvPr id="339" name="Google Shape;339;p36"/>
          <p:cNvPicPr preferRelativeResize="0"/>
          <p:nvPr/>
        </p:nvPicPr>
        <p:blipFill rotWithShape="1">
          <a:blip r:embed="rId4">
            <a:alphaModFix/>
          </a:blip>
          <a:srcRect b="0" l="0" r="0" t="0"/>
          <a:stretch/>
        </p:blipFill>
        <p:spPr>
          <a:xfrm>
            <a:off x="5005175" y="2679075"/>
            <a:ext cx="3976501" cy="223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