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 id="258" r:id="rId3"/>
    <p:sldId id="296" r:id="rId4"/>
    <p:sldId id="288" r:id="rId5"/>
    <p:sldId id="289" r:id="rId6"/>
    <p:sldId id="290" r:id="rId7"/>
    <p:sldId id="291" r:id="rId8"/>
    <p:sldId id="292" r:id="rId9"/>
    <p:sldId id="293" r:id="rId10"/>
    <p:sldId id="294" r:id="rId11"/>
    <p:sldId id="273" r:id="rId12"/>
    <p:sldId id="295"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6A7B96-4A41-44E6-8AAA-6F350C25BFB9}" v="808" dt="2022-10-25T11:17:13.801"/>
    <p1510:client id="{49D93986-4C19-4D2E-9185-AC972F80AD09}" v="1804" dt="2022-12-13T18:03:44.948"/>
    <p1510:client id="{701E6C04-C6BA-4EF5-AF65-7A781B38F3A6}" v="157" dt="2022-10-25T11:39:26.270"/>
    <p1510:client id="{C20A674E-7241-42FF-93C4-D20DDDAFA357}" v="103" dt="2022-10-25T12:32:19.0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12/13/2022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0893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12/13/2022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6566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12/13/2022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02575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12/13/2022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37674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12/13/2022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8030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12/13/2022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52340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12/13/2022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09459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12/13/2022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74712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12/13/2022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22737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12/13/2022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8714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12/13/2022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22269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12/13/2022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2237248"/>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52">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01C1E64C-EAA4-6402-D4A0-788E70FAAF42}"/>
              </a:ext>
            </a:extLst>
          </p:cNvPr>
          <p:cNvPicPr>
            <a:picLocks noChangeAspect="1"/>
          </p:cNvPicPr>
          <p:nvPr/>
        </p:nvPicPr>
        <p:blipFill rotWithShape="1">
          <a:blip r:embed="rId2"/>
          <a:srcRect t="15730"/>
          <a:stretch/>
        </p:blipFill>
        <p:spPr>
          <a:xfrm>
            <a:off x="20" y="10"/>
            <a:ext cx="12191980" cy="6857989"/>
          </a:xfrm>
          <a:prstGeom prst="rect">
            <a:avLst/>
          </a:prstGeom>
        </p:spPr>
      </p:pic>
      <p:sp>
        <p:nvSpPr>
          <p:cNvPr id="71" name="Rectangle 54">
            <a:extLst>
              <a:ext uri="{FF2B5EF4-FFF2-40B4-BE49-F238E27FC236}">
                <a16:creationId xmlns:a16="http://schemas.microsoft.com/office/drawing/2014/main" id="{0FDFF237-4369-41A3-9CE4-CD1A6813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9553"/>
            <a:ext cx="12191999" cy="5320052"/>
          </a:xfrm>
          <a:prstGeom prst="rect">
            <a:avLst/>
          </a:prstGeom>
          <a:gradFill flip="none" rotWithShape="1">
            <a:gsLst>
              <a:gs pos="0">
                <a:srgbClr val="000000">
                  <a:alpha val="0"/>
                </a:srgbClr>
              </a:gs>
              <a:gs pos="47000">
                <a:srgbClr val="000000">
                  <a:alpha val="41000"/>
                </a:srgbClr>
              </a:gs>
              <a:gs pos="81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076091" y="2633933"/>
            <a:ext cx="8039818" cy="1643572"/>
          </a:xfrm>
        </p:spPr>
        <p:txBody>
          <a:bodyPr>
            <a:normAutofit/>
          </a:bodyPr>
          <a:lstStyle/>
          <a:p>
            <a:r>
              <a:rPr lang="en-US" sz="3200" b="1" dirty="0">
                <a:solidFill>
                  <a:srgbClr val="FFFFFF"/>
                </a:solidFill>
                <a:cs typeface="Calibri Light"/>
              </a:rPr>
              <a:t>Health Roof </a:t>
            </a:r>
          </a:p>
        </p:txBody>
      </p:sp>
      <p:sp>
        <p:nvSpPr>
          <p:cNvPr id="3" name="Subtitle 2"/>
          <p:cNvSpPr>
            <a:spLocks noGrp="1"/>
          </p:cNvSpPr>
          <p:nvPr>
            <p:ph type="subTitle" idx="1"/>
          </p:nvPr>
        </p:nvSpPr>
        <p:spPr>
          <a:xfrm>
            <a:off x="1857556" y="5272809"/>
            <a:ext cx="8442384" cy="725018"/>
          </a:xfrm>
        </p:spPr>
        <p:txBody>
          <a:bodyPr vert="horz" lIns="91440" tIns="45720" rIns="91440" bIns="45720" rtlCol="0" anchor="t">
            <a:normAutofit/>
          </a:bodyPr>
          <a:lstStyle/>
          <a:p>
            <a:r>
              <a:rPr lang="en-US">
                <a:solidFill>
                  <a:srgbClr val="FFFFFF"/>
                </a:solidFill>
              </a:rPr>
              <a:t>All in One Solution</a:t>
            </a:r>
          </a:p>
        </p:txBody>
      </p:sp>
      <p:grpSp>
        <p:nvGrpSpPr>
          <p:cNvPr id="72" name="Group 56">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739509"/>
            <a:ext cx="867485" cy="115439"/>
            <a:chOff x="8910933" y="1861308"/>
            <a:chExt cx="867485" cy="115439"/>
          </a:xfrm>
        </p:grpSpPr>
        <p:sp>
          <p:nvSpPr>
            <p:cNvPr id="58" name="Rectangle 57">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73" name="Straight Connector 58">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98FEBEF1-C400-EDB7-4FCD-FA90F74F5A43}"/>
              </a:ext>
            </a:extLst>
          </p:cNvPr>
          <p:cNvSpPr txBox="1"/>
          <p:nvPr/>
        </p:nvSpPr>
        <p:spPr>
          <a:xfrm>
            <a:off x="2321720" y="735211"/>
            <a:ext cx="7884315"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u="sng" dirty="0">
                <a:solidFill>
                  <a:schemeClr val="bg1"/>
                </a:solidFill>
                <a:latin typeface="Times New Roman"/>
                <a:cs typeface="Times New Roman"/>
              </a:rPr>
              <a:t>CAPSTONE PROJECT</a:t>
            </a:r>
            <a:endParaRPr lang="en-US" dirty="0">
              <a:solidFill>
                <a:schemeClr val="bg1"/>
              </a:solidFill>
              <a:latin typeface="Bembo"/>
              <a:cs typeface="Times New Roman"/>
            </a:endParaRPr>
          </a:p>
          <a:p>
            <a:pPr algn="ctr"/>
            <a:br>
              <a:rPr lang="en-US" sz="2400" dirty="0">
                <a:latin typeface="Times New Roman"/>
              </a:rPr>
            </a:br>
            <a:r>
              <a:rPr lang="en-US" sz="2400" dirty="0">
                <a:solidFill>
                  <a:schemeClr val="bg1"/>
                </a:solidFill>
                <a:latin typeface="Times New Roman"/>
                <a:cs typeface="Times New Roman"/>
              </a:rPr>
              <a:t>FALL SEMESTER 2022-23</a:t>
            </a:r>
            <a:endParaRPr lang="en-US" dirty="0">
              <a:solidFill>
                <a:schemeClr val="bg1"/>
              </a:solidFill>
            </a:endParaRPr>
          </a:p>
          <a:p>
            <a:pPr algn="ctr"/>
            <a:br>
              <a:rPr lang="en-US" sz="2400" dirty="0">
                <a:latin typeface="Times New Roman"/>
              </a:rPr>
            </a:br>
            <a:r>
              <a:rPr lang="en-US" sz="3200" u="sng" dirty="0">
                <a:solidFill>
                  <a:schemeClr val="bg1"/>
                </a:solidFill>
                <a:latin typeface="Times New Roman"/>
                <a:cs typeface="Times New Roman"/>
              </a:rPr>
              <a:t>Review 3</a:t>
            </a:r>
            <a:endParaRPr lang="en-US" dirty="0">
              <a:solidFill>
                <a:schemeClr val="bg1"/>
              </a:solidFil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t="-1000" b="-1000"/>
          </a:stretch>
        </a:blipFill>
        <a:effectLst/>
      </p:bgPr>
    </p:bg>
    <p:spTree>
      <p:nvGrpSpPr>
        <p:cNvPr id="1" name=""/>
        <p:cNvGrpSpPr/>
        <p:nvPr/>
      </p:nvGrpSpPr>
      <p:grpSpPr>
        <a:xfrm>
          <a:off x="0" y="0"/>
          <a:ext cx="0" cy="0"/>
          <a:chOff x="0" y="0"/>
          <a:chExt cx="0" cy="0"/>
        </a:xfrm>
      </p:grpSpPr>
      <p:sp>
        <p:nvSpPr>
          <p:cNvPr id="34" name="Freeform: Shape 22">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4">
            <a:extLst>
              <a:ext uri="{FF2B5EF4-FFF2-40B4-BE49-F238E27FC236}">
                <a16:creationId xmlns:a16="http://schemas.microsoft.com/office/drawing/2014/main" id="{42D289C9-2D91-4EB6-8AB1-4A6B9ADDE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6">
            <a:extLst>
              <a:ext uri="{FF2B5EF4-FFF2-40B4-BE49-F238E27FC236}">
                <a16:creationId xmlns:a16="http://schemas.microsoft.com/office/drawing/2014/main" id="{0578D0A2-E445-42AA-B46D-18B97DD45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custGeom>
            <a:avLst/>
            <a:gdLst>
              <a:gd name="connsiteX0" fmla="*/ 1028700 w 12192000"/>
              <a:gd name="connsiteY0" fmla="*/ 1028700 h 6858000"/>
              <a:gd name="connsiteX1" fmla="*/ 1028700 w 12192000"/>
              <a:gd name="connsiteY1" fmla="*/ 5829300 h 6858000"/>
              <a:gd name="connsiteX2" fmla="*/ 11163300 w 12192000"/>
              <a:gd name="connsiteY2" fmla="*/ 5829300 h 6858000"/>
              <a:gd name="connsiteX3" fmla="*/ 11163300 w 12192000"/>
              <a:gd name="connsiteY3" fmla="*/ 10287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028700" y="1028700"/>
                </a:moveTo>
                <a:lnTo>
                  <a:pt x="1028700" y="5829300"/>
                </a:lnTo>
                <a:lnTo>
                  <a:pt x="11163300" y="5829300"/>
                </a:lnTo>
                <a:lnTo>
                  <a:pt x="11163300" y="1028700"/>
                </a:lnTo>
                <a:close/>
                <a:moveTo>
                  <a:pt x="0" y="0"/>
                </a:moveTo>
                <a:lnTo>
                  <a:pt x="12192000" y="0"/>
                </a:lnTo>
                <a:lnTo>
                  <a:pt x="12192000" y="6858000"/>
                </a:lnTo>
                <a:lnTo>
                  <a:pt x="0" y="6858000"/>
                </a:lnTo>
                <a:close/>
              </a:path>
            </a:pathLst>
          </a:custGeom>
          <a:solidFill>
            <a:schemeClr val="bg2">
              <a:alpha val="61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A4910C5-925B-6201-CF9E-34DDCA8E5D38}"/>
              </a:ext>
            </a:extLst>
          </p:cNvPr>
          <p:cNvSpPr txBox="1"/>
          <p:nvPr/>
        </p:nvSpPr>
        <p:spPr>
          <a:xfrm>
            <a:off x="8911746" y="1054274"/>
            <a:ext cx="3615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endParaRPr lang="en-US">
              <a:cs typeface="Segoe UI"/>
            </a:endParaRPr>
          </a:p>
        </p:txBody>
      </p:sp>
      <p:pic>
        <p:nvPicPr>
          <p:cNvPr id="14" name="Picture 14">
            <a:extLst>
              <a:ext uri="{FF2B5EF4-FFF2-40B4-BE49-F238E27FC236}">
                <a16:creationId xmlns:a16="http://schemas.microsoft.com/office/drawing/2014/main" id="{9AEE3E7A-6076-E1E2-979C-9705C6B55F28}"/>
              </a:ext>
            </a:extLst>
          </p:cNvPr>
          <p:cNvPicPr>
            <a:picLocks noChangeAspect="1"/>
          </p:cNvPicPr>
          <p:nvPr/>
        </p:nvPicPr>
        <p:blipFill>
          <a:blip r:embed="rId3"/>
          <a:stretch>
            <a:fillRect/>
          </a:stretch>
        </p:blipFill>
        <p:spPr>
          <a:xfrm>
            <a:off x="1013362" y="1004009"/>
            <a:ext cx="10135587" cy="4840087"/>
          </a:xfrm>
          <a:prstGeom prst="rect">
            <a:avLst/>
          </a:prstGeom>
        </p:spPr>
      </p:pic>
    </p:spTree>
    <p:extLst>
      <p:ext uri="{BB962C8B-B14F-4D97-AF65-F5344CB8AC3E}">
        <p14:creationId xmlns:p14="http://schemas.microsoft.com/office/powerpoint/2010/main" val="3588209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6">
            <a:extLst>
              <a:ext uri="{FF2B5EF4-FFF2-40B4-BE49-F238E27FC236}">
                <a16:creationId xmlns:a16="http://schemas.microsoft.com/office/drawing/2014/main" id="{358860B5-4C8B-4A85-9C61-6C38237AA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8">
            <a:extLst>
              <a:ext uri="{FF2B5EF4-FFF2-40B4-BE49-F238E27FC236}">
                <a16:creationId xmlns:a16="http://schemas.microsoft.com/office/drawing/2014/main" id="{8C88D8DB-F336-4940-A141-657B45C9F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a:extLst>
              <a:ext uri="{FF2B5EF4-FFF2-40B4-BE49-F238E27FC236}">
                <a16:creationId xmlns:a16="http://schemas.microsoft.com/office/drawing/2014/main" id="{2B18191A-9279-8CB9-631D-B783A80BB9E0}"/>
              </a:ext>
            </a:extLst>
          </p:cNvPr>
          <p:cNvPicPr>
            <a:picLocks noChangeAspect="1"/>
          </p:cNvPicPr>
          <p:nvPr/>
        </p:nvPicPr>
        <p:blipFill rotWithShape="1">
          <a:blip r:embed="rId2">
            <a:alphaModFix amt="41000"/>
          </a:blip>
          <a:srcRect/>
          <a:stretch/>
        </p:blipFill>
        <p:spPr>
          <a:xfrm>
            <a:off x="20" y="10"/>
            <a:ext cx="12191979" cy="6869638"/>
          </a:xfrm>
          <a:prstGeom prst="rect">
            <a:avLst/>
          </a:prstGeom>
        </p:spPr>
      </p:pic>
      <p:sp>
        <p:nvSpPr>
          <p:cNvPr id="31" name="Rectangle 5">
            <a:extLst>
              <a:ext uri="{FF2B5EF4-FFF2-40B4-BE49-F238E27FC236}">
                <a16:creationId xmlns:a16="http://schemas.microsoft.com/office/drawing/2014/main" id="{59F0F49B-3281-41C6-B073-D00425151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1" y="1028406"/>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6137A1-39A5-974C-AA1F-375E505362AC}"/>
              </a:ext>
            </a:extLst>
          </p:cNvPr>
          <p:cNvSpPr>
            <a:spLocks noGrp="1"/>
          </p:cNvSpPr>
          <p:nvPr>
            <p:ph type="title"/>
          </p:nvPr>
        </p:nvSpPr>
        <p:spPr>
          <a:xfrm>
            <a:off x="1424940" y="1700294"/>
            <a:ext cx="3246119" cy="2608006"/>
          </a:xfrm>
        </p:spPr>
        <p:txBody>
          <a:bodyPr anchor="ctr">
            <a:normAutofit/>
          </a:bodyPr>
          <a:lstStyle/>
          <a:p>
            <a:pPr algn="ctr"/>
            <a:r>
              <a:rPr lang="en-US"/>
              <a:t>Applications</a:t>
            </a:r>
          </a:p>
        </p:txBody>
      </p:sp>
      <p:sp>
        <p:nvSpPr>
          <p:cNvPr id="6" name="Content Placeholder 5">
            <a:extLst>
              <a:ext uri="{FF2B5EF4-FFF2-40B4-BE49-F238E27FC236}">
                <a16:creationId xmlns:a16="http://schemas.microsoft.com/office/drawing/2014/main" id="{E21CC05A-A0E5-47ED-BF49-1529D363F194}"/>
              </a:ext>
            </a:extLst>
          </p:cNvPr>
          <p:cNvSpPr>
            <a:spLocks noGrp="1"/>
          </p:cNvSpPr>
          <p:nvPr>
            <p:ph idx="1"/>
          </p:nvPr>
        </p:nvSpPr>
        <p:spPr>
          <a:xfrm>
            <a:off x="6585933" y="1453613"/>
            <a:ext cx="4452968" cy="4800600"/>
          </a:xfrm>
          <a:effectLst>
            <a:outerShdw blurRad="50800" dist="12700" dir="2700000" algn="tl" rotWithShape="0">
              <a:prstClr val="black">
                <a:alpha val="40000"/>
              </a:prstClr>
            </a:outerShdw>
          </a:effectLst>
        </p:spPr>
        <p:txBody>
          <a:bodyPr vert="horz" lIns="91440" tIns="45720" rIns="91440" bIns="45720" rtlCol="0" anchor="ctr">
            <a:normAutofit/>
          </a:bodyPr>
          <a:lstStyle/>
          <a:p>
            <a:pPr marL="342900" indent="-342900" algn="ctr">
              <a:lnSpc>
                <a:spcPct val="100000"/>
              </a:lnSpc>
              <a:buFont typeface="Arial"/>
              <a:buChar char="•"/>
            </a:pPr>
            <a:r>
              <a:rPr lang="en-US">
                <a:solidFill>
                  <a:schemeClr val="bg1"/>
                </a:solidFill>
              </a:rPr>
              <a:t>Disease detection is one field where intervention of human experts is required ,through HealthRoof this process is simplified.</a:t>
            </a:r>
          </a:p>
          <a:p>
            <a:pPr marL="342900" indent="-342900" algn="ctr">
              <a:lnSpc>
                <a:spcPct val="100000"/>
              </a:lnSpc>
              <a:buFont typeface="Arial"/>
              <a:buChar char="•"/>
            </a:pPr>
            <a:r>
              <a:rPr lang="en-US">
                <a:solidFill>
                  <a:schemeClr val="bg1"/>
                </a:solidFill>
                <a:ea typeface="+mn-lt"/>
                <a:cs typeface="+mn-lt"/>
              </a:rPr>
              <a:t>Adding more disease detections which can be detected using X-ray scans or just by inputting simple numbers will be more effective</a:t>
            </a:r>
            <a:endParaRPr lang="en-US">
              <a:solidFill>
                <a:schemeClr val="bg1"/>
              </a:solidFill>
            </a:endParaRPr>
          </a:p>
          <a:p>
            <a:pPr marL="342900" indent="-342900" algn="ctr">
              <a:lnSpc>
                <a:spcPct val="100000"/>
              </a:lnSpc>
              <a:buFont typeface="Arial"/>
              <a:buChar char="•"/>
            </a:pPr>
            <a:r>
              <a:rPr lang="en-US">
                <a:solidFill>
                  <a:schemeClr val="bg1"/>
                </a:solidFill>
                <a:ea typeface="+mn-lt"/>
                <a:cs typeface="+mn-lt"/>
              </a:rPr>
              <a:t>We can add more various features like if a person is found positive then precautions can be displayed</a:t>
            </a:r>
            <a:endParaRPr lang="en-US">
              <a:solidFill>
                <a:schemeClr val="bg1"/>
              </a:solidFill>
            </a:endParaRPr>
          </a:p>
          <a:p>
            <a:pPr marL="342900" indent="-342900" algn="ctr">
              <a:lnSpc>
                <a:spcPct val="100000"/>
              </a:lnSpc>
              <a:buFont typeface="Arial"/>
              <a:buChar char="•"/>
            </a:pPr>
            <a:r>
              <a:rPr lang="en-US">
                <a:solidFill>
                  <a:schemeClr val="bg1"/>
                </a:solidFill>
              </a:rPr>
              <a:t>Even can be modified by providing a feature to book online appointments based on severity level.</a:t>
            </a:r>
          </a:p>
          <a:p>
            <a:pPr marL="342900" indent="-342900" algn="ctr">
              <a:lnSpc>
                <a:spcPct val="100000"/>
              </a:lnSpc>
              <a:buFont typeface="Arial"/>
              <a:buChar char="•"/>
            </a:pPr>
            <a:endParaRPr lang="en-US">
              <a:solidFill>
                <a:schemeClr val="bg1"/>
              </a:solidFill>
            </a:endParaRPr>
          </a:p>
          <a:p>
            <a:pPr marL="342900" indent="-342900" algn="ctr">
              <a:lnSpc>
                <a:spcPct val="100000"/>
              </a:lnSpc>
              <a:buFont typeface="Arial"/>
              <a:buChar char="•"/>
            </a:pPr>
            <a:endParaRPr lang="en-US">
              <a:solidFill>
                <a:schemeClr val="bg1"/>
              </a:solidFill>
            </a:endParaRPr>
          </a:p>
        </p:txBody>
      </p:sp>
      <p:grpSp>
        <p:nvGrpSpPr>
          <p:cNvPr id="42" name="Group 32">
            <a:extLst>
              <a:ext uri="{FF2B5EF4-FFF2-40B4-BE49-F238E27FC236}">
                <a16:creationId xmlns:a16="http://schemas.microsoft.com/office/drawing/2014/main" id="{BD2492B2-B8B7-4A51-ABA9-EB4480F77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9" y="4550150"/>
            <a:ext cx="867485" cy="115439"/>
            <a:chOff x="8910933" y="1861308"/>
            <a:chExt cx="867485" cy="115439"/>
          </a:xfrm>
        </p:grpSpPr>
        <p:sp>
          <p:nvSpPr>
            <p:cNvPr id="43" name="Rectangle 33">
              <a:extLst>
                <a:ext uri="{FF2B5EF4-FFF2-40B4-BE49-F238E27FC236}">
                  <a16:creationId xmlns:a16="http://schemas.microsoft.com/office/drawing/2014/main" id="{EE25C357-E66E-42A1-A409-1235486B5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34">
              <a:extLst>
                <a:ext uri="{FF2B5EF4-FFF2-40B4-BE49-F238E27FC236}">
                  <a16:creationId xmlns:a16="http://schemas.microsoft.com/office/drawing/2014/main" id="{46318FBB-DA09-4FF6-B480-C513819F1B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67E98EC-5AA4-4A5A-9F6D-20968E3A5E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39" name="Rectangle 38">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0" name="Straight Connector 39">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496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8F386E6F-E454-D6FF-5354-E95AB6684DF0}"/>
              </a:ext>
            </a:extLst>
          </p:cNvPr>
          <p:cNvPicPr>
            <a:picLocks noChangeAspect="1"/>
          </p:cNvPicPr>
          <p:nvPr/>
        </p:nvPicPr>
        <p:blipFill rotWithShape="1">
          <a:blip r:embed="rId2">
            <a:alphaModFix amt="40000"/>
          </a:blip>
          <a:srcRect l="170" r="1" b="1"/>
          <a:stretch/>
        </p:blipFill>
        <p:spPr>
          <a:xfrm>
            <a:off x="20" y="10"/>
            <a:ext cx="12191979" cy="6869638"/>
          </a:xfrm>
          <a:prstGeom prst="rect">
            <a:avLst/>
          </a:prstGeom>
        </p:spPr>
      </p:pic>
      <p:sp>
        <p:nvSpPr>
          <p:cNvPr id="2" name="Title 1">
            <a:extLst>
              <a:ext uri="{FF2B5EF4-FFF2-40B4-BE49-F238E27FC236}">
                <a16:creationId xmlns:a16="http://schemas.microsoft.com/office/drawing/2014/main" id="{992D0DDE-D486-5E21-80FC-53C468365873}"/>
              </a:ext>
            </a:extLst>
          </p:cNvPr>
          <p:cNvSpPr>
            <a:spLocks noGrp="1"/>
          </p:cNvSpPr>
          <p:nvPr>
            <p:ph type="title"/>
          </p:nvPr>
        </p:nvSpPr>
        <p:spPr>
          <a:xfrm>
            <a:off x="1736785" y="723900"/>
            <a:ext cx="8718430" cy="1288489"/>
          </a:xfrm>
          <a:effectLst>
            <a:outerShdw blurRad="50800" dist="12700" dir="2700000" algn="tl" rotWithShape="0">
              <a:prstClr val="black">
                <a:alpha val="40000"/>
              </a:prstClr>
            </a:outerShdw>
          </a:effectLst>
        </p:spPr>
        <p:txBody>
          <a:bodyPr>
            <a:normAutofit/>
          </a:bodyPr>
          <a:lstStyle/>
          <a:p>
            <a:pPr algn="ctr"/>
            <a:r>
              <a:rPr lang="en-US" b="1">
                <a:solidFill>
                  <a:schemeClr val="tx1"/>
                </a:solidFill>
              </a:rPr>
              <a:t>CONCLUSION</a:t>
            </a:r>
          </a:p>
        </p:txBody>
      </p:sp>
      <p:sp>
        <p:nvSpPr>
          <p:cNvPr id="3" name="Content Placeholder 2">
            <a:extLst>
              <a:ext uri="{FF2B5EF4-FFF2-40B4-BE49-F238E27FC236}">
                <a16:creationId xmlns:a16="http://schemas.microsoft.com/office/drawing/2014/main" id="{B7715790-C566-01C1-496C-00B5DFDD413C}"/>
              </a:ext>
            </a:extLst>
          </p:cNvPr>
          <p:cNvSpPr>
            <a:spLocks noGrp="1"/>
          </p:cNvSpPr>
          <p:nvPr>
            <p:ph idx="1"/>
          </p:nvPr>
        </p:nvSpPr>
        <p:spPr>
          <a:xfrm>
            <a:off x="2701962" y="2161903"/>
            <a:ext cx="6788076" cy="3416512"/>
          </a:xfrm>
          <a:effectLst>
            <a:outerShdw blurRad="50800" dist="12700" dir="2700000" algn="tl" rotWithShape="0">
              <a:prstClr val="black">
                <a:alpha val="40000"/>
              </a:prstClr>
            </a:outerShdw>
          </a:effectLst>
        </p:spPr>
        <p:txBody>
          <a:bodyPr vert="horz" lIns="91440" tIns="45720" rIns="91440" bIns="45720" rtlCol="0">
            <a:normAutofit/>
          </a:bodyPr>
          <a:lstStyle/>
          <a:p>
            <a:pPr algn="ctr">
              <a:lnSpc>
                <a:spcPct val="100000"/>
              </a:lnSpc>
            </a:pPr>
            <a:r>
              <a:rPr lang="en-US" sz="1700">
                <a:solidFill>
                  <a:schemeClr val="tx1"/>
                </a:solidFill>
                <a:ea typeface="+mn-lt"/>
                <a:cs typeface="+mn-lt"/>
              </a:rPr>
              <a:t>Artificial intelligence (AI) is gradually changing medical practice. With recent progress in digitized data acquisition, machine learning and computing infrastructure, AI applications are expanding into areas that were previously thought to be only the province of human experts.Recent breakthroughs in AI technologies and their biomedical applications, identify the challenges for further progress in medical AI systems, and summarize the economic, legal and social implications of AI in healthcare. </a:t>
            </a:r>
          </a:p>
          <a:p>
            <a:pPr algn="ctr">
              <a:lnSpc>
                <a:spcPct val="100000"/>
              </a:lnSpc>
            </a:pPr>
            <a:r>
              <a:rPr lang="en-US" sz="1700">
                <a:solidFill>
                  <a:schemeClr val="tx1"/>
                </a:solidFill>
              </a:rPr>
              <a:t>Through this we bring all disease detection under one roof and makes disease detection one click away.</a:t>
            </a:r>
          </a:p>
          <a:p>
            <a:pPr algn="ctr">
              <a:lnSpc>
                <a:spcPct val="100000"/>
              </a:lnSpc>
            </a:pPr>
            <a:r>
              <a:rPr lang="en-US" sz="1700" b="1">
                <a:solidFill>
                  <a:schemeClr val="tx1"/>
                </a:solidFill>
              </a:rPr>
              <a:t>HEALTH ROOF ….</a:t>
            </a:r>
          </a:p>
          <a:p>
            <a:pPr algn="ctr">
              <a:lnSpc>
                <a:spcPct val="100000"/>
              </a:lnSpc>
            </a:pPr>
            <a:r>
              <a:rPr lang="en-US" sz="1700" b="1">
                <a:solidFill>
                  <a:schemeClr val="tx1"/>
                </a:solidFill>
              </a:rPr>
              <a:t>ALL IN ONE SOLUTION</a:t>
            </a:r>
          </a:p>
        </p:txBody>
      </p:sp>
      <p:grpSp>
        <p:nvGrpSpPr>
          <p:cNvPr id="13" name="Group 12">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14" name="Rectangle 13">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2221717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32">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34">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6" name="Rectangle 35">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7" name="Straight Connector 36">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57" name="Rectangle 39">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CABE2C23-5CFB-D711-A017-398060F7A82F}"/>
              </a:ext>
            </a:extLst>
          </p:cNvPr>
          <p:cNvPicPr>
            <a:picLocks noGrp="1" noChangeAspect="1"/>
          </p:cNvPicPr>
          <p:nvPr>
            <p:ph idx="1"/>
          </p:nvPr>
        </p:nvPicPr>
        <p:blipFill rotWithShape="1">
          <a:blip r:embed="rId2">
            <a:alphaModFix/>
          </a:blip>
          <a:srcRect t="4070" b="11661"/>
          <a:stretch/>
        </p:blipFill>
        <p:spPr>
          <a:xfrm>
            <a:off x="-1" y="10"/>
            <a:ext cx="12192000" cy="6857989"/>
          </a:xfrm>
          <a:prstGeom prst="rect">
            <a:avLst/>
          </a:prstGeom>
        </p:spPr>
      </p:pic>
      <p:sp>
        <p:nvSpPr>
          <p:cNvPr id="58" name="Rectangle 41">
            <a:extLst>
              <a:ext uri="{FF2B5EF4-FFF2-40B4-BE49-F238E27FC236}">
                <a16:creationId xmlns:a16="http://schemas.microsoft.com/office/drawing/2014/main" id="{4DAEF25D-C97E-48E9-B20C-FEFC2EC6E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99981"/>
            <a:ext cx="12191999" cy="4958018"/>
          </a:xfrm>
          <a:prstGeom prst="rect">
            <a:avLst/>
          </a:prstGeom>
          <a:gradFill flip="none" rotWithShape="1">
            <a:gsLst>
              <a:gs pos="0">
                <a:srgbClr val="000000">
                  <a:alpha val="0"/>
                </a:srgbClr>
              </a:gs>
              <a:gs pos="49000">
                <a:srgbClr val="000000">
                  <a:alpha val="50000"/>
                </a:srgbClr>
              </a:gs>
              <a:gs pos="87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87534-89F0-D927-9171-3369AB6CF315}"/>
              </a:ext>
            </a:extLst>
          </p:cNvPr>
          <p:cNvSpPr>
            <a:spLocks noGrp="1"/>
          </p:cNvSpPr>
          <p:nvPr>
            <p:ph type="title"/>
          </p:nvPr>
        </p:nvSpPr>
        <p:spPr>
          <a:xfrm>
            <a:off x="2455401" y="3191319"/>
            <a:ext cx="7272408" cy="1752537"/>
          </a:xfrm>
        </p:spPr>
        <p:txBody>
          <a:bodyPr vert="horz" lIns="91440" tIns="45720" rIns="91440" bIns="45720" rtlCol="0" anchor="b">
            <a:normAutofit/>
          </a:bodyPr>
          <a:lstStyle/>
          <a:p>
            <a:pPr algn="ctr"/>
            <a:r>
              <a:rPr lang="en-US" sz="2800" b="1" kern="1200" cap="all" spc="390" baseline="0">
                <a:solidFill>
                  <a:srgbClr val="FFFFFF"/>
                </a:solidFill>
                <a:highlight>
                  <a:srgbClr val="000080"/>
                </a:highlight>
                <a:latin typeface="+mj-lt"/>
                <a:ea typeface="+mj-ea"/>
                <a:cs typeface="+mj-cs"/>
              </a:rPr>
              <a:t>THANK YOU</a:t>
            </a:r>
          </a:p>
        </p:txBody>
      </p:sp>
    </p:spTree>
    <p:extLst>
      <p:ext uri="{BB962C8B-B14F-4D97-AF65-F5344CB8AC3E}">
        <p14:creationId xmlns:p14="http://schemas.microsoft.com/office/powerpoint/2010/main" val="4161582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D68D0DA-EE89-C914-E61C-A6CC86C31C50}"/>
              </a:ext>
            </a:extLst>
          </p:cNvPr>
          <p:cNvPicPr>
            <a:picLocks noChangeAspect="1"/>
          </p:cNvPicPr>
          <p:nvPr/>
        </p:nvPicPr>
        <p:blipFill rotWithShape="1">
          <a:blip r:embed="rId2"/>
          <a:srcRect l="20740" r="19926" b="-2"/>
          <a:stretch/>
        </p:blipFill>
        <p:spPr>
          <a:xfrm>
            <a:off x="6096000" y="7"/>
            <a:ext cx="6096000" cy="6857999"/>
          </a:xfrm>
          <a:prstGeom prst="rect">
            <a:avLst/>
          </a:prstGeom>
        </p:spPr>
      </p:pic>
      <p:sp>
        <p:nvSpPr>
          <p:cNvPr id="14"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E43C6-7AC4-1E8D-DD8C-165FEF9D1AAD}"/>
              </a:ext>
            </a:extLst>
          </p:cNvPr>
          <p:cNvSpPr>
            <a:spLocks noGrp="1"/>
          </p:cNvSpPr>
          <p:nvPr>
            <p:ph type="title"/>
          </p:nvPr>
        </p:nvSpPr>
        <p:spPr>
          <a:xfrm>
            <a:off x="1091074" y="1397023"/>
            <a:ext cx="3943206" cy="842970"/>
          </a:xfrm>
        </p:spPr>
        <p:txBody>
          <a:bodyPr anchor="b">
            <a:normAutofit fontScale="90000"/>
          </a:bodyPr>
          <a:lstStyle/>
          <a:p>
            <a:pPr algn="ctr"/>
            <a:r>
              <a:rPr lang="en-US" sz="2400" b="1">
                <a:solidFill>
                  <a:schemeClr val="tx1"/>
                </a:solidFill>
                <a:ea typeface="+mj-lt"/>
                <a:cs typeface="+mj-lt"/>
              </a:rPr>
              <a:t>Guided By</a:t>
            </a:r>
            <a:r>
              <a:rPr lang="en-US" b="1">
                <a:solidFill>
                  <a:schemeClr val="tx1"/>
                </a:solidFill>
                <a:ea typeface="+mj-lt"/>
                <a:cs typeface="+mj-lt"/>
              </a:rPr>
              <a:t>-</a:t>
            </a:r>
            <a:r>
              <a:rPr lang="en-US">
                <a:solidFill>
                  <a:schemeClr val="tx1"/>
                </a:solidFill>
                <a:ea typeface="+mj-lt"/>
                <a:cs typeface="+mj-lt"/>
              </a:rPr>
              <a:t> </a:t>
            </a:r>
            <a:br>
              <a:rPr lang="en-US">
                <a:solidFill>
                  <a:schemeClr val="tx1"/>
                </a:solidFill>
                <a:ea typeface="+mj-lt"/>
                <a:cs typeface="+mj-lt"/>
              </a:rPr>
            </a:br>
            <a:r>
              <a:rPr lang="en-US" b="1">
                <a:solidFill>
                  <a:schemeClr val="tx1"/>
                </a:solidFill>
                <a:ea typeface="+mj-lt"/>
                <a:cs typeface="+mj-lt"/>
              </a:rPr>
              <a:t>Prof. </a:t>
            </a:r>
            <a:r>
              <a:rPr lang="en-US" b="1" err="1">
                <a:solidFill>
                  <a:schemeClr val="tx1"/>
                </a:solidFill>
                <a:ea typeface="+mj-lt"/>
                <a:cs typeface="+mj-lt"/>
              </a:rPr>
              <a:t>D.Sumathi</a:t>
            </a:r>
            <a:r>
              <a:rPr lang="en-US" b="1">
                <a:solidFill>
                  <a:schemeClr val="tx1"/>
                </a:solidFill>
                <a:ea typeface="+mj-lt"/>
                <a:cs typeface="+mj-lt"/>
              </a:rPr>
              <a:t> Mam</a:t>
            </a:r>
            <a:r>
              <a:rPr lang="en-US">
                <a:solidFill>
                  <a:schemeClr val="tx1"/>
                </a:solidFill>
                <a:ea typeface="+mj-lt"/>
                <a:cs typeface="+mj-lt"/>
              </a:rPr>
              <a:t> </a:t>
            </a:r>
            <a:endParaRPr lang="en-US">
              <a:solidFill>
                <a:schemeClr val="tx1"/>
              </a:solidFill>
            </a:endParaRPr>
          </a:p>
        </p:txBody>
      </p:sp>
      <p:sp>
        <p:nvSpPr>
          <p:cNvPr id="3" name="Content Placeholder 2">
            <a:extLst>
              <a:ext uri="{FF2B5EF4-FFF2-40B4-BE49-F238E27FC236}">
                <a16:creationId xmlns:a16="http://schemas.microsoft.com/office/drawing/2014/main" id="{250480D5-4ED3-106C-D4F8-3B3AA8A1720F}"/>
              </a:ext>
            </a:extLst>
          </p:cNvPr>
          <p:cNvSpPr>
            <a:spLocks noGrp="1"/>
          </p:cNvSpPr>
          <p:nvPr>
            <p:ph idx="1"/>
          </p:nvPr>
        </p:nvSpPr>
        <p:spPr>
          <a:xfrm>
            <a:off x="1038883" y="2884395"/>
            <a:ext cx="4044621" cy="1895031"/>
          </a:xfrm>
        </p:spPr>
        <p:txBody>
          <a:bodyPr vert="horz" lIns="91440" tIns="45720" rIns="91440" bIns="45720" rtlCol="0" anchor="t">
            <a:normAutofit/>
          </a:bodyPr>
          <a:lstStyle/>
          <a:p>
            <a:pPr algn="ctr"/>
            <a:r>
              <a:rPr lang="en-US" b="1">
                <a:cs typeface="Segoe UI"/>
              </a:rPr>
              <a:t>Done By-​</a:t>
            </a:r>
            <a:endParaRPr lang="en-US">
              <a:cs typeface="Segoe UI"/>
            </a:endParaRPr>
          </a:p>
          <a:p>
            <a:pPr algn="ctr"/>
            <a:r>
              <a:rPr lang="en-US" b="1" err="1">
                <a:cs typeface="Segoe UI"/>
              </a:rPr>
              <a:t>Y.Avinash</a:t>
            </a:r>
            <a:r>
              <a:rPr lang="en-US" b="1">
                <a:cs typeface="Segoe UI"/>
              </a:rPr>
              <a:t> Mani Kiran – 19BCE7466​</a:t>
            </a:r>
            <a:endParaRPr lang="en-US"/>
          </a:p>
          <a:p>
            <a:pPr algn="ctr"/>
            <a:r>
              <a:rPr lang="en-US" b="1" err="1">
                <a:cs typeface="Segoe UI"/>
              </a:rPr>
              <a:t>S.Lakshmi</a:t>
            </a:r>
            <a:r>
              <a:rPr lang="en-US" b="1">
                <a:cs typeface="Segoe UI"/>
              </a:rPr>
              <a:t> Prasanna – 19BCE7317​</a:t>
            </a:r>
          </a:p>
          <a:p>
            <a:pPr algn="ctr"/>
            <a:r>
              <a:rPr lang="en-US" b="1" err="1">
                <a:cs typeface="Segoe UI"/>
              </a:rPr>
              <a:t>M.Amulya</a:t>
            </a:r>
            <a:r>
              <a:rPr lang="en-US" b="1">
                <a:cs typeface="Segoe UI"/>
              </a:rPr>
              <a:t> - 19BCE7752</a:t>
            </a:r>
          </a:p>
        </p:txBody>
      </p:sp>
      <p:grpSp>
        <p:nvGrpSpPr>
          <p:cNvPr id="16" name="Group 15">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7" name="Rectangle 16">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1031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3" name="Rectangle 2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4" name="Straight Connector 23">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5">
            <a:extLst>
              <a:ext uri="{FF2B5EF4-FFF2-40B4-BE49-F238E27FC236}">
                <a16:creationId xmlns:a16="http://schemas.microsoft.com/office/drawing/2014/main" id="{B859FCD5-7AEF-11DD-A7BE-E0C16F05C13B}"/>
              </a:ext>
            </a:extLst>
          </p:cNvPr>
          <p:cNvPicPr>
            <a:picLocks noGrp="1" noChangeAspect="1"/>
          </p:cNvPicPr>
          <p:nvPr>
            <p:ph idx="1"/>
          </p:nvPr>
        </p:nvPicPr>
        <p:blipFill rotWithShape="1">
          <a:blip r:embed="rId2"/>
          <a:srcRect/>
          <a:stretch/>
        </p:blipFill>
        <p:spPr>
          <a:xfrm>
            <a:off x="20" y="10"/>
            <a:ext cx="12191980" cy="6857989"/>
          </a:xfrm>
          <a:prstGeom prst="rect">
            <a:avLst/>
          </a:prstGeom>
        </p:spPr>
      </p:pic>
      <p:sp>
        <p:nvSpPr>
          <p:cNvPr id="29" name="Rectangle 28">
            <a:extLst>
              <a:ext uri="{FF2B5EF4-FFF2-40B4-BE49-F238E27FC236}">
                <a16:creationId xmlns:a16="http://schemas.microsoft.com/office/drawing/2014/main" id="{0FDFF237-4369-41A3-9CE4-CD1A6813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9553"/>
            <a:ext cx="12191999" cy="5320052"/>
          </a:xfrm>
          <a:prstGeom prst="rect">
            <a:avLst/>
          </a:prstGeom>
          <a:gradFill flip="none" rotWithShape="1">
            <a:gsLst>
              <a:gs pos="0">
                <a:srgbClr val="000000">
                  <a:alpha val="0"/>
                </a:srgbClr>
              </a:gs>
              <a:gs pos="47000">
                <a:srgbClr val="000000">
                  <a:alpha val="41000"/>
                </a:srgbClr>
              </a:gs>
              <a:gs pos="81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954A90-891E-D672-15CB-9D3C53DAAB0D}"/>
              </a:ext>
            </a:extLst>
          </p:cNvPr>
          <p:cNvSpPr>
            <a:spLocks noGrp="1"/>
          </p:cNvSpPr>
          <p:nvPr>
            <p:ph type="title"/>
          </p:nvPr>
        </p:nvSpPr>
        <p:spPr>
          <a:xfrm>
            <a:off x="2076091" y="2633933"/>
            <a:ext cx="8039818" cy="1643572"/>
          </a:xfrm>
        </p:spPr>
        <p:txBody>
          <a:bodyPr vert="horz" lIns="91440" tIns="45720" rIns="91440" bIns="45720" rtlCol="0" anchor="b">
            <a:normAutofit/>
          </a:bodyPr>
          <a:lstStyle/>
          <a:p>
            <a:pPr algn="ctr"/>
            <a:r>
              <a:rPr lang="en-US" sz="2800" kern="1200" cap="all" spc="390" baseline="0">
                <a:solidFill>
                  <a:srgbClr val="FFFFFF"/>
                </a:solidFill>
                <a:latin typeface="+mj-lt"/>
                <a:ea typeface="+mj-ea"/>
                <a:cs typeface="+mj-cs"/>
              </a:rPr>
              <a:t>RESULTS</a:t>
            </a:r>
          </a:p>
        </p:txBody>
      </p:sp>
      <p:grpSp>
        <p:nvGrpSpPr>
          <p:cNvPr id="31" name="Group 30">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739509"/>
            <a:ext cx="867485" cy="115439"/>
            <a:chOff x="8910933" y="1861308"/>
            <a:chExt cx="867485" cy="115439"/>
          </a:xfrm>
        </p:grpSpPr>
        <p:sp>
          <p:nvSpPr>
            <p:cNvPr id="32" name="Rectangle 31">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3" name="Straight Connector 32">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0230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4" name="Freeform: Shape 22">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4">
            <a:extLst>
              <a:ext uri="{FF2B5EF4-FFF2-40B4-BE49-F238E27FC236}">
                <a16:creationId xmlns:a16="http://schemas.microsoft.com/office/drawing/2014/main" id="{42D289C9-2D91-4EB6-8AB1-4A6B9ADDE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6">
            <a:extLst>
              <a:ext uri="{FF2B5EF4-FFF2-40B4-BE49-F238E27FC236}">
                <a16:creationId xmlns:a16="http://schemas.microsoft.com/office/drawing/2014/main" id="{0578D0A2-E445-42AA-B46D-18B97DD45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custGeom>
            <a:avLst/>
            <a:gdLst>
              <a:gd name="connsiteX0" fmla="*/ 1028700 w 12192000"/>
              <a:gd name="connsiteY0" fmla="*/ 1028700 h 6858000"/>
              <a:gd name="connsiteX1" fmla="*/ 1028700 w 12192000"/>
              <a:gd name="connsiteY1" fmla="*/ 5829300 h 6858000"/>
              <a:gd name="connsiteX2" fmla="*/ 11163300 w 12192000"/>
              <a:gd name="connsiteY2" fmla="*/ 5829300 h 6858000"/>
              <a:gd name="connsiteX3" fmla="*/ 11163300 w 12192000"/>
              <a:gd name="connsiteY3" fmla="*/ 10287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028700" y="1028700"/>
                </a:moveTo>
                <a:lnTo>
                  <a:pt x="1028700" y="5829300"/>
                </a:lnTo>
                <a:lnTo>
                  <a:pt x="11163300" y="5829300"/>
                </a:lnTo>
                <a:lnTo>
                  <a:pt x="11163300" y="1028700"/>
                </a:lnTo>
                <a:close/>
                <a:moveTo>
                  <a:pt x="0" y="0"/>
                </a:moveTo>
                <a:lnTo>
                  <a:pt x="12192000" y="0"/>
                </a:lnTo>
                <a:lnTo>
                  <a:pt x="12192000" y="6858000"/>
                </a:lnTo>
                <a:lnTo>
                  <a:pt x="0" y="6858000"/>
                </a:lnTo>
                <a:close/>
              </a:path>
            </a:pathLst>
          </a:custGeom>
          <a:solidFill>
            <a:schemeClr val="bg2">
              <a:alpha val="61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A4910C5-925B-6201-CF9E-34DDCA8E5D38}"/>
              </a:ext>
            </a:extLst>
          </p:cNvPr>
          <p:cNvSpPr txBox="1"/>
          <p:nvPr/>
        </p:nvSpPr>
        <p:spPr>
          <a:xfrm>
            <a:off x="8911746" y="1054274"/>
            <a:ext cx="3615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endParaRPr lang="en-US">
              <a:cs typeface="Segoe UI"/>
            </a:endParaRPr>
          </a:p>
        </p:txBody>
      </p:sp>
      <p:pic>
        <p:nvPicPr>
          <p:cNvPr id="12" name="Picture 12">
            <a:extLst>
              <a:ext uri="{FF2B5EF4-FFF2-40B4-BE49-F238E27FC236}">
                <a16:creationId xmlns:a16="http://schemas.microsoft.com/office/drawing/2014/main" id="{0FABC9BE-78A2-DB82-2147-D5F98CE1BDD9}"/>
              </a:ext>
            </a:extLst>
          </p:cNvPr>
          <p:cNvPicPr>
            <a:picLocks noChangeAspect="1"/>
          </p:cNvPicPr>
          <p:nvPr/>
        </p:nvPicPr>
        <p:blipFill>
          <a:blip r:embed="rId3"/>
          <a:stretch>
            <a:fillRect/>
          </a:stretch>
        </p:blipFill>
        <p:spPr>
          <a:xfrm>
            <a:off x="1043052" y="1014977"/>
            <a:ext cx="10115794" cy="4857734"/>
          </a:xfrm>
          <a:prstGeom prst="rect">
            <a:avLst/>
          </a:prstGeom>
        </p:spPr>
      </p:pic>
    </p:spTree>
    <p:extLst>
      <p:ext uri="{BB962C8B-B14F-4D97-AF65-F5344CB8AC3E}">
        <p14:creationId xmlns:p14="http://schemas.microsoft.com/office/powerpoint/2010/main" val="2495797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34" name="Freeform: Shape 22">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4">
            <a:extLst>
              <a:ext uri="{FF2B5EF4-FFF2-40B4-BE49-F238E27FC236}">
                <a16:creationId xmlns:a16="http://schemas.microsoft.com/office/drawing/2014/main" id="{42D289C9-2D91-4EB6-8AB1-4A6B9ADDE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6">
            <a:extLst>
              <a:ext uri="{FF2B5EF4-FFF2-40B4-BE49-F238E27FC236}">
                <a16:creationId xmlns:a16="http://schemas.microsoft.com/office/drawing/2014/main" id="{0578D0A2-E445-42AA-B46D-18B97DD45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custGeom>
            <a:avLst/>
            <a:gdLst>
              <a:gd name="connsiteX0" fmla="*/ 1028700 w 12192000"/>
              <a:gd name="connsiteY0" fmla="*/ 1028700 h 6858000"/>
              <a:gd name="connsiteX1" fmla="*/ 1028700 w 12192000"/>
              <a:gd name="connsiteY1" fmla="*/ 5829300 h 6858000"/>
              <a:gd name="connsiteX2" fmla="*/ 11163300 w 12192000"/>
              <a:gd name="connsiteY2" fmla="*/ 5829300 h 6858000"/>
              <a:gd name="connsiteX3" fmla="*/ 11163300 w 12192000"/>
              <a:gd name="connsiteY3" fmla="*/ 10287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028700" y="1028700"/>
                </a:moveTo>
                <a:lnTo>
                  <a:pt x="1028700" y="5829300"/>
                </a:lnTo>
                <a:lnTo>
                  <a:pt x="11163300" y="5829300"/>
                </a:lnTo>
                <a:lnTo>
                  <a:pt x="11163300" y="1028700"/>
                </a:lnTo>
                <a:close/>
                <a:moveTo>
                  <a:pt x="0" y="0"/>
                </a:moveTo>
                <a:lnTo>
                  <a:pt x="12192000" y="0"/>
                </a:lnTo>
                <a:lnTo>
                  <a:pt x="12192000" y="6858000"/>
                </a:lnTo>
                <a:lnTo>
                  <a:pt x="0" y="6858000"/>
                </a:lnTo>
                <a:close/>
              </a:path>
            </a:pathLst>
          </a:custGeom>
          <a:solidFill>
            <a:schemeClr val="bg2">
              <a:alpha val="61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A4910C5-925B-6201-CF9E-34DDCA8E5D38}"/>
              </a:ext>
            </a:extLst>
          </p:cNvPr>
          <p:cNvSpPr txBox="1"/>
          <p:nvPr/>
        </p:nvSpPr>
        <p:spPr>
          <a:xfrm>
            <a:off x="8911746" y="1054274"/>
            <a:ext cx="3615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endParaRPr lang="en-US">
              <a:cs typeface="Segoe UI"/>
            </a:endParaRPr>
          </a:p>
        </p:txBody>
      </p:sp>
      <p:pic>
        <p:nvPicPr>
          <p:cNvPr id="14" name="Picture 14">
            <a:extLst>
              <a:ext uri="{FF2B5EF4-FFF2-40B4-BE49-F238E27FC236}">
                <a16:creationId xmlns:a16="http://schemas.microsoft.com/office/drawing/2014/main" id="{CBADF154-F52B-2388-C4D8-40AAE4E9A2EB}"/>
              </a:ext>
            </a:extLst>
          </p:cNvPr>
          <p:cNvPicPr>
            <a:picLocks noChangeAspect="1"/>
          </p:cNvPicPr>
          <p:nvPr/>
        </p:nvPicPr>
        <p:blipFill>
          <a:blip r:embed="rId3"/>
          <a:stretch>
            <a:fillRect/>
          </a:stretch>
        </p:blipFill>
        <p:spPr>
          <a:xfrm>
            <a:off x="1043050" y="993040"/>
            <a:ext cx="10165276" cy="4812542"/>
          </a:xfrm>
          <a:prstGeom prst="rect">
            <a:avLst/>
          </a:prstGeom>
        </p:spPr>
      </p:pic>
    </p:spTree>
    <p:extLst>
      <p:ext uri="{BB962C8B-B14F-4D97-AF65-F5344CB8AC3E}">
        <p14:creationId xmlns:p14="http://schemas.microsoft.com/office/powerpoint/2010/main" val="4162843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l="-4000" r="-4000"/>
          </a:stretch>
        </a:blipFill>
        <a:effectLst/>
      </p:bgPr>
    </p:bg>
    <p:spTree>
      <p:nvGrpSpPr>
        <p:cNvPr id="1" name=""/>
        <p:cNvGrpSpPr/>
        <p:nvPr/>
      </p:nvGrpSpPr>
      <p:grpSpPr>
        <a:xfrm>
          <a:off x="0" y="0"/>
          <a:ext cx="0" cy="0"/>
          <a:chOff x="0" y="0"/>
          <a:chExt cx="0" cy="0"/>
        </a:xfrm>
      </p:grpSpPr>
      <p:sp>
        <p:nvSpPr>
          <p:cNvPr id="34" name="Freeform: Shape 22">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4">
            <a:extLst>
              <a:ext uri="{FF2B5EF4-FFF2-40B4-BE49-F238E27FC236}">
                <a16:creationId xmlns:a16="http://schemas.microsoft.com/office/drawing/2014/main" id="{42D289C9-2D91-4EB6-8AB1-4A6B9ADDE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6">
            <a:extLst>
              <a:ext uri="{FF2B5EF4-FFF2-40B4-BE49-F238E27FC236}">
                <a16:creationId xmlns:a16="http://schemas.microsoft.com/office/drawing/2014/main" id="{0578D0A2-E445-42AA-B46D-18B97DD45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custGeom>
            <a:avLst/>
            <a:gdLst>
              <a:gd name="connsiteX0" fmla="*/ 1028700 w 12192000"/>
              <a:gd name="connsiteY0" fmla="*/ 1028700 h 6858000"/>
              <a:gd name="connsiteX1" fmla="*/ 1028700 w 12192000"/>
              <a:gd name="connsiteY1" fmla="*/ 5829300 h 6858000"/>
              <a:gd name="connsiteX2" fmla="*/ 11163300 w 12192000"/>
              <a:gd name="connsiteY2" fmla="*/ 5829300 h 6858000"/>
              <a:gd name="connsiteX3" fmla="*/ 11163300 w 12192000"/>
              <a:gd name="connsiteY3" fmla="*/ 10287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028700" y="1028700"/>
                </a:moveTo>
                <a:lnTo>
                  <a:pt x="1028700" y="5829300"/>
                </a:lnTo>
                <a:lnTo>
                  <a:pt x="11163300" y="5829300"/>
                </a:lnTo>
                <a:lnTo>
                  <a:pt x="11163300" y="1028700"/>
                </a:lnTo>
                <a:close/>
                <a:moveTo>
                  <a:pt x="0" y="0"/>
                </a:moveTo>
                <a:lnTo>
                  <a:pt x="12192000" y="0"/>
                </a:lnTo>
                <a:lnTo>
                  <a:pt x="12192000" y="6858000"/>
                </a:lnTo>
                <a:lnTo>
                  <a:pt x="0" y="6858000"/>
                </a:lnTo>
                <a:close/>
              </a:path>
            </a:pathLst>
          </a:custGeom>
          <a:solidFill>
            <a:schemeClr val="bg2">
              <a:alpha val="61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A4910C5-925B-6201-CF9E-34DDCA8E5D38}"/>
              </a:ext>
            </a:extLst>
          </p:cNvPr>
          <p:cNvSpPr txBox="1"/>
          <p:nvPr/>
        </p:nvSpPr>
        <p:spPr>
          <a:xfrm>
            <a:off x="8911746" y="1054274"/>
            <a:ext cx="3615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endParaRPr lang="en-US">
              <a:cs typeface="Segoe UI"/>
            </a:endParaRPr>
          </a:p>
        </p:txBody>
      </p:sp>
      <p:pic>
        <p:nvPicPr>
          <p:cNvPr id="14" name="Picture 14">
            <a:extLst>
              <a:ext uri="{FF2B5EF4-FFF2-40B4-BE49-F238E27FC236}">
                <a16:creationId xmlns:a16="http://schemas.microsoft.com/office/drawing/2014/main" id="{A06959D2-1B43-D81E-F491-FC241735331A}"/>
              </a:ext>
            </a:extLst>
          </p:cNvPr>
          <p:cNvPicPr>
            <a:picLocks noChangeAspect="1"/>
          </p:cNvPicPr>
          <p:nvPr/>
        </p:nvPicPr>
        <p:blipFill>
          <a:blip r:embed="rId3"/>
          <a:stretch>
            <a:fillRect/>
          </a:stretch>
        </p:blipFill>
        <p:spPr>
          <a:xfrm>
            <a:off x="1062842" y="1061243"/>
            <a:ext cx="10105900" cy="4735515"/>
          </a:xfrm>
          <a:prstGeom prst="rect">
            <a:avLst/>
          </a:prstGeom>
        </p:spPr>
      </p:pic>
    </p:spTree>
    <p:extLst>
      <p:ext uri="{BB962C8B-B14F-4D97-AF65-F5344CB8AC3E}">
        <p14:creationId xmlns:p14="http://schemas.microsoft.com/office/powerpoint/2010/main" val="656974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4" name="Freeform: Shape 22">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4">
            <a:extLst>
              <a:ext uri="{FF2B5EF4-FFF2-40B4-BE49-F238E27FC236}">
                <a16:creationId xmlns:a16="http://schemas.microsoft.com/office/drawing/2014/main" id="{42D289C9-2D91-4EB6-8AB1-4A6B9ADDE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6">
            <a:extLst>
              <a:ext uri="{FF2B5EF4-FFF2-40B4-BE49-F238E27FC236}">
                <a16:creationId xmlns:a16="http://schemas.microsoft.com/office/drawing/2014/main" id="{0578D0A2-E445-42AA-B46D-18B97DD45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custGeom>
            <a:avLst/>
            <a:gdLst>
              <a:gd name="connsiteX0" fmla="*/ 1028700 w 12192000"/>
              <a:gd name="connsiteY0" fmla="*/ 1028700 h 6858000"/>
              <a:gd name="connsiteX1" fmla="*/ 1028700 w 12192000"/>
              <a:gd name="connsiteY1" fmla="*/ 5829300 h 6858000"/>
              <a:gd name="connsiteX2" fmla="*/ 11163300 w 12192000"/>
              <a:gd name="connsiteY2" fmla="*/ 5829300 h 6858000"/>
              <a:gd name="connsiteX3" fmla="*/ 11163300 w 12192000"/>
              <a:gd name="connsiteY3" fmla="*/ 10287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028700" y="1028700"/>
                </a:moveTo>
                <a:lnTo>
                  <a:pt x="1028700" y="5829300"/>
                </a:lnTo>
                <a:lnTo>
                  <a:pt x="11163300" y="5829300"/>
                </a:lnTo>
                <a:lnTo>
                  <a:pt x="11163300" y="1028700"/>
                </a:lnTo>
                <a:close/>
                <a:moveTo>
                  <a:pt x="0" y="0"/>
                </a:moveTo>
                <a:lnTo>
                  <a:pt x="12192000" y="0"/>
                </a:lnTo>
                <a:lnTo>
                  <a:pt x="12192000" y="6858000"/>
                </a:lnTo>
                <a:lnTo>
                  <a:pt x="0" y="6858000"/>
                </a:lnTo>
                <a:close/>
              </a:path>
            </a:pathLst>
          </a:custGeom>
          <a:solidFill>
            <a:schemeClr val="bg2">
              <a:alpha val="61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A4910C5-925B-6201-CF9E-34DDCA8E5D38}"/>
              </a:ext>
            </a:extLst>
          </p:cNvPr>
          <p:cNvSpPr txBox="1"/>
          <p:nvPr/>
        </p:nvSpPr>
        <p:spPr>
          <a:xfrm>
            <a:off x="8911746" y="1054274"/>
            <a:ext cx="3615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endParaRPr lang="en-US">
              <a:cs typeface="Segoe UI"/>
            </a:endParaRPr>
          </a:p>
        </p:txBody>
      </p:sp>
      <p:pic>
        <p:nvPicPr>
          <p:cNvPr id="16" name="Picture 16">
            <a:extLst>
              <a:ext uri="{FF2B5EF4-FFF2-40B4-BE49-F238E27FC236}">
                <a16:creationId xmlns:a16="http://schemas.microsoft.com/office/drawing/2014/main" id="{2F287BED-7A07-EAF5-E042-A43D87569099}"/>
              </a:ext>
            </a:extLst>
          </p:cNvPr>
          <p:cNvPicPr>
            <a:picLocks noChangeAspect="1"/>
          </p:cNvPicPr>
          <p:nvPr/>
        </p:nvPicPr>
        <p:blipFill>
          <a:blip r:embed="rId3"/>
          <a:stretch>
            <a:fillRect/>
          </a:stretch>
        </p:blipFill>
        <p:spPr>
          <a:xfrm>
            <a:off x="1023258" y="1001866"/>
            <a:ext cx="10185069" cy="4864165"/>
          </a:xfrm>
          <a:prstGeom prst="rect">
            <a:avLst/>
          </a:prstGeom>
        </p:spPr>
      </p:pic>
    </p:spTree>
    <p:extLst>
      <p:ext uri="{BB962C8B-B14F-4D97-AF65-F5344CB8AC3E}">
        <p14:creationId xmlns:p14="http://schemas.microsoft.com/office/powerpoint/2010/main" val="1764728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t="-8000" b="-8000"/>
          </a:stretch>
        </a:blipFill>
        <a:effectLst/>
      </p:bgPr>
    </p:bg>
    <p:spTree>
      <p:nvGrpSpPr>
        <p:cNvPr id="1" name=""/>
        <p:cNvGrpSpPr/>
        <p:nvPr/>
      </p:nvGrpSpPr>
      <p:grpSpPr>
        <a:xfrm>
          <a:off x="0" y="0"/>
          <a:ext cx="0" cy="0"/>
          <a:chOff x="0" y="0"/>
          <a:chExt cx="0" cy="0"/>
        </a:xfrm>
      </p:grpSpPr>
      <p:sp>
        <p:nvSpPr>
          <p:cNvPr id="34" name="Freeform: Shape 22">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4">
            <a:extLst>
              <a:ext uri="{FF2B5EF4-FFF2-40B4-BE49-F238E27FC236}">
                <a16:creationId xmlns:a16="http://schemas.microsoft.com/office/drawing/2014/main" id="{42D289C9-2D91-4EB6-8AB1-4A6B9ADDE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6">
            <a:extLst>
              <a:ext uri="{FF2B5EF4-FFF2-40B4-BE49-F238E27FC236}">
                <a16:creationId xmlns:a16="http://schemas.microsoft.com/office/drawing/2014/main" id="{0578D0A2-E445-42AA-B46D-18B97DD45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custGeom>
            <a:avLst/>
            <a:gdLst>
              <a:gd name="connsiteX0" fmla="*/ 1028700 w 12192000"/>
              <a:gd name="connsiteY0" fmla="*/ 1028700 h 6858000"/>
              <a:gd name="connsiteX1" fmla="*/ 1028700 w 12192000"/>
              <a:gd name="connsiteY1" fmla="*/ 5829300 h 6858000"/>
              <a:gd name="connsiteX2" fmla="*/ 11163300 w 12192000"/>
              <a:gd name="connsiteY2" fmla="*/ 5829300 h 6858000"/>
              <a:gd name="connsiteX3" fmla="*/ 11163300 w 12192000"/>
              <a:gd name="connsiteY3" fmla="*/ 10287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028700" y="1028700"/>
                </a:moveTo>
                <a:lnTo>
                  <a:pt x="1028700" y="5829300"/>
                </a:lnTo>
                <a:lnTo>
                  <a:pt x="11163300" y="5829300"/>
                </a:lnTo>
                <a:lnTo>
                  <a:pt x="11163300" y="1028700"/>
                </a:lnTo>
                <a:close/>
                <a:moveTo>
                  <a:pt x="0" y="0"/>
                </a:moveTo>
                <a:lnTo>
                  <a:pt x="12192000" y="0"/>
                </a:lnTo>
                <a:lnTo>
                  <a:pt x="12192000" y="6858000"/>
                </a:lnTo>
                <a:lnTo>
                  <a:pt x="0" y="6858000"/>
                </a:lnTo>
                <a:close/>
              </a:path>
            </a:pathLst>
          </a:custGeom>
          <a:solidFill>
            <a:schemeClr val="bg2">
              <a:alpha val="61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A4910C5-925B-6201-CF9E-34DDCA8E5D38}"/>
              </a:ext>
            </a:extLst>
          </p:cNvPr>
          <p:cNvSpPr txBox="1"/>
          <p:nvPr/>
        </p:nvSpPr>
        <p:spPr>
          <a:xfrm>
            <a:off x="8911746" y="1054274"/>
            <a:ext cx="3615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endParaRPr lang="en-US">
              <a:cs typeface="Segoe UI"/>
            </a:endParaRPr>
          </a:p>
        </p:txBody>
      </p:sp>
      <p:pic>
        <p:nvPicPr>
          <p:cNvPr id="13" name="Picture 13">
            <a:extLst>
              <a:ext uri="{FF2B5EF4-FFF2-40B4-BE49-F238E27FC236}">
                <a16:creationId xmlns:a16="http://schemas.microsoft.com/office/drawing/2014/main" id="{80B1B5A3-97DE-1FA6-651B-D1351F83D5F1}"/>
              </a:ext>
            </a:extLst>
          </p:cNvPr>
          <p:cNvPicPr>
            <a:picLocks noChangeAspect="1"/>
          </p:cNvPicPr>
          <p:nvPr/>
        </p:nvPicPr>
        <p:blipFill>
          <a:blip r:embed="rId3"/>
          <a:stretch>
            <a:fillRect/>
          </a:stretch>
        </p:blipFill>
        <p:spPr>
          <a:xfrm>
            <a:off x="1062842" y="1052418"/>
            <a:ext cx="10115796" cy="4743268"/>
          </a:xfrm>
          <a:prstGeom prst="rect">
            <a:avLst/>
          </a:prstGeom>
        </p:spPr>
      </p:pic>
    </p:spTree>
    <p:extLst>
      <p:ext uri="{BB962C8B-B14F-4D97-AF65-F5344CB8AC3E}">
        <p14:creationId xmlns:p14="http://schemas.microsoft.com/office/powerpoint/2010/main" val="698189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4" name="Freeform: Shape 22">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4">
            <a:extLst>
              <a:ext uri="{FF2B5EF4-FFF2-40B4-BE49-F238E27FC236}">
                <a16:creationId xmlns:a16="http://schemas.microsoft.com/office/drawing/2014/main" id="{42D289C9-2D91-4EB6-8AB1-4A6B9ADDE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6">
            <a:extLst>
              <a:ext uri="{FF2B5EF4-FFF2-40B4-BE49-F238E27FC236}">
                <a16:creationId xmlns:a16="http://schemas.microsoft.com/office/drawing/2014/main" id="{0578D0A2-E445-42AA-B46D-18B97DD45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custGeom>
            <a:avLst/>
            <a:gdLst>
              <a:gd name="connsiteX0" fmla="*/ 1028700 w 12192000"/>
              <a:gd name="connsiteY0" fmla="*/ 1028700 h 6858000"/>
              <a:gd name="connsiteX1" fmla="*/ 1028700 w 12192000"/>
              <a:gd name="connsiteY1" fmla="*/ 5829300 h 6858000"/>
              <a:gd name="connsiteX2" fmla="*/ 11163300 w 12192000"/>
              <a:gd name="connsiteY2" fmla="*/ 5829300 h 6858000"/>
              <a:gd name="connsiteX3" fmla="*/ 11163300 w 12192000"/>
              <a:gd name="connsiteY3" fmla="*/ 10287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028700" y="1028700"/>
                </a:moveTo>
                <a:lnTo>
                  <a:pt x="1028700" y="5829300"/>
                </a:lnTo>
                <a:lnTo>
                  <a:pt x="11163300" y="5829300"/>
                </a:lnTo>
                <a:lnTo>
                  <a:pt x="11163300" y="1028700"/>
                </a:lnTo>
                <a:close/>
                <a:moveTo>
                  <a:pt x="0" y="0"/>
                </a:moveTo>
                <a:lnTo>
                  <a:pt x="12192000" y="0"/>
                </a:lnTo>
                <a:lnTo>
                  <a:pt x="12192000" y="6858000"/>
                </a:lnTo>
                <a:lnTo>
                  <a:pt x="0" y="6858000"/>
                </a:lnTo>
                <a:close/>
              </a:path>
            </a:pathLst>
          </a:custGeom>
          <a:solidFill>
            <a:schemeClr val="bg2">
              <a:alpha val="61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A4910C5-925B-6201-CF9E-34DDCA8E5D38}"/>
              </a:ext>
            </a:extLst>
          </p:cNvPr>
          <p:cNvSpPr txBox="1"/>
          <p:nvPr/>
        </p:nvSpPr>
        <p:spPr>
          <a:xfrm>
            <a:off x="8911746" y="1054274"/>
            <a:ext cx="36151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endParaRPr lang="en-US">
              <a:cs typeface="Segoe UI"/>
            </a:endParaRPr>
          </a:p>
        </p:txBody>
      </p:sp>
      <p:pic>
        <p:nvPicPr>
          <p:cNvPr id="14" name="Picture 14">
            <a:extLst>
              <a:ext uri="{FF2B5EF4-FFF2-40B4-BE49-F238E27FC236}">
                <a16:creationId xmlns:a16="http://schemas.microsoft.com/office/drawing/2014/main" id="{48D9C5E9-ADD5-71C1-9719-E17EE74353C4}"/>
              </a:ext>
            </a:extLst>
          </p:cNvPr>
          <p:cNvPicPr>
            <a:picLocks noChangeAspect="1"/>
          </p:cNvPicPr>
          <p:nvPr/>
        </p:nvPicPr>
        <p:blipFill>
          <a:blip r:embed="rId3"/>
          <a:stretch>
            <a:fillRect/>
          </a:stretch>
        </p:blipFill>
        <p:spPr>
          <a:xfrm>
            <a:off x="1023258" y="1002937"/>
            <a:ext cx="10135588" cy="4832334"/>
          </a:xfrm>
          <a:prstGeom prst="rect">
            <a:avLst/>
          </a:prstGeom>
        </p:spPr>
      </p:pic>
    </p:spTree>
    <p:extLst>
      <p:ext uri="{BB962C8B-B14F-4D97-AF65-F5344CB8AC3E}">
        <p14:creationId xmlns:p14="http://schemas.microsoft.com/office/powerpoint/2010/main" val="1967393970"/>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232</Words>
  <Application>Microsoft Office PowerPoint</Application>
  <PresentationFormat>Widescreen</PresentationFormat>
  <Paragraphs>22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Bembo</vt:lpstr>
      <vt:lpstr>Times New Roman</vt:lpstr>
      <vt:lpstr>AdornVTI</vt:lpstr>
      <vt:lpstr>Health Roof </vt:lpstr>
      <vt:lpstr>Guided By-  Prof. D.Sumathi Mam </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PRASANNA SRIKANTAM</dc:creator>
  <cp:lastModifiedBy>PRASANNA SRIKANTAM</cp:lastModifiedBy>
  <cp:revision>695</cp:revision>
  <dcterms:created xsi:type="dcterms:W3CDTF">2022-10-25T09:31:34Z</dcterms:created>
  <dcterms:modified xsi:type="dcterms:W3CDTF">2022-12-13T18:05:10Z</dcterms:modified>
</cp:coreProperties>
</file>