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59" r:id="rId11"/>
    <p:sldId id="263" r:id="rId12"/>
    <p:sldId id="264" r:id="rId13"/>
    <p:sldId id="265" r:id="rId14"/>
    <p:sldId id="260" r:id="rId15"/>
    <p:sldId id="261" r:id="rId16"/>
    <p:sldId id="262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14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955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2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0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8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2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8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5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5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57BE05-4925-4778-87BB-E9DE60C90F37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B37C-2792-4358-8F36-CA37ABCE3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88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s.ryerson.ca/~aharley/vis/conv/fla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16449"/>
            <a:ext cx="8825658" cy="2732926"/>
          </a:xfrm>
        </p:spPr>
        <p:txBody>
          <a:bodyPr/>
          <a:lstStyle/>
          <a:p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Text Analytics, Sentiment Analysis &amp; Neural Networks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37053"/>
            <a:ext cx="8825658" cy="200174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/>
              <a:t>Presented by:</a:t>
            </a:r>
          </a:p>
          <a:p>
            <a:pPr algn="r"/>
            <a:r>
              <a:rPr lang="en-US" dirty="0"/>
              <a:t>Avinash yekkala</a:t>
            </a:r>
          </a:p>
          <a:p>
            <a:pPr algn="r"/>
            <a:r>
              <a:rPr lang="en-US" dirty="0"/>
              <a:t>Pruthvi raj</a:t>
            </a:r>
          </a:p>
          <a:p>
            <a:pPr algn="r"/>
            <a:r>
              <a:rPr lang="en-US" dirty="0"/>
              <a:t>Neola pinto</a:t>
            </a:r>
          </a:p>
          <a:p>
            <a:pPr algn="r"/>
            <a:r>
              <a:rPr lang="en-US" dirty="0"/>
              <a:t>Naini shah</a:t>
            </a:r>
          </a:p>
        </p:txBody>
      </p:sp>
    </p:spTree>
    <p:extLst>
      <p:ext uri="{BB962C8B-B14F-4D97-AF65-F5344CB8AC3E}">
        <p14:creationId xmlns:p14="http://schemas.microsoft.com/office/powerpoint/2010/main" val="42439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Performance Measures: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2395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169137274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613111969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43316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Kappa value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156576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81.06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0.6</a:t>
                      </a:r>
                    </a:p>
                  </a:txBody>
                  <a:tcPr marL="77801" marR="778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2.2e-16 </a:t>
                      </a:r>
                    </a:p>
                  </a:txBody>
                  <a:tcPr marL="77801" marR="77801"/>
                </a:tc>
                <a:extLst>
                  <a:ext uri="{0D108BD9-81ED-4DB2-BD59-A6C34878D82A}">
                    <a16:rowId xmlns:a16="http://schemas.microsoft.com/office/drawing/2014/main" val="33467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55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belief network (DBN) is a generative graphical model, or alternatively a type of deep neural network.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Consists multiple layers of  "hidden units", with connections between the layers but not between units within each layer.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DBNs can be viewed as a composition of simple, unsupervised networks where each sub-network's hidden layer serves as the visible layer for the next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9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Deep Belief Network: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DBN Model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Predictions and summary of predictions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83" y="1853248"/>
            <a:ext cx="4183357" cy="1946592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228" y="1786942"/>
            <a:ext cx="4705350" cy="2261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913" y="4542805"/>
            <a:ext cx="3177978" cy="1457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3066" y="4552330"/>
            <a:ext cx="21526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7662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RESULT:     </a:t>
            </a:r>
          </a:p>
          <a:p>
            <a:r>
              <a:rPr lang="en-US" dirty="0"/>
              <a:t>Error rate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Accuracy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Confusion Matrix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504" y="3331650"/>
            <a:ext cx="6410325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006" y="4283910"/>
            <a:ext cx="2952750" cy="1219200"/>
          </a:xfrm>
          <a:prstGeom prst="rect">
            <a:avLst/>
          </a:prstGeom>
        </p:spPr>
      </p:pic>
      <p:sp>
        <p:nvSpPr>
          <p:cNvPr id="6" name="AutoShape 2" descr="Inline image 1"/>
          <p:cNvSpPr>
            <a:spLocks noChangeAspect="1" noChangeArrowheads="1"/>
          </p:cNvSpPr>
          <p:nvPr/>
        </p:nvSpPr>
        <p:spPr bwMode="auto">
          <a:xfrm>
            <a:off x="5944581" y="30003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1" y="2031524"/>
            <a:ext cx="1143000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Support Vector Machines: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81" y="2052918"/>
            <a:ext cx="8270240" cy="419548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 machine learning, support vector machines (SVMs, also support vector networks) are supervised learning models with associated learning algorithms that analyze data used for classification and regression analysis.</a:t>
            </a:r>
          </a:p>
          <a:p>
            <a:pPr>
              <a:lnSpc>
                <a:spcPct val="150000"/>
              </a:lnSpc>
            </a:pPr>
            <a:r>
              <a:rPr lang="en-US" dirty="0"/>
              <a:t>An SVM model is a representation of the examples as points in space, mapped so that the examples of the separate categories are divided by a clear gap that is as wide as possible. New examples are then mapped into that same space and predicted to belong to a category based on which side of the gap they fall.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0" r="1" b="1"/>
          <a:stretch/>
        </p:blipFill>
        <p:spPr>
          <a:xfrm>
            <a:off x="8503920" y="10"/>
            <a:ext cx="3684903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66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080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18" y="1731327"/>
            <a:ext cx="529590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661" y="1731327"/>
            <a:ext cx="4873558" cy="806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1" y="3239311"/>
            <a:ext cx="6285167" cy="3103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821" y="3239311"/>
            <a:ext cx="4873558" cy="310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6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Result: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708" y="1716564"/>
            <a:ext cx="5562600" cy="43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08" y="2965394"/>
            <a:ext cx="4450561" cy="2625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08" y="2894273"/>
            <a:ext cx="6516066" cy="262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Conclusion: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831969"/>
              </p:ext>
            </p:extLst>
          </p:nvPr>
        </p:nvGraphicFramePr>
        <p:xfrm>
          <a:off x="1103313" y="2052638"/>
          <a:ext cx="89471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38755692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321911726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928422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11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64.87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96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5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6235" y="2967335"/>
            <a:ext cx="55595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400" b="1" cap="none" spc="0" dirty="0">
                <a:ln/>
                <a:solidFill>
                  <a:schemeClr val="accent3"/>
                </a:solidFill>
                <a:effectLst/>
              </a:rPr>
              <a:t>Thank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8800" b="1" cap="none" spc="0" dirty="0">
                <a:ln/>
                <a:solidFill>
                  <a:schemeClr val="accent3"/>
                </a:solidFill>
                <a:effectLst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316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&amp; Text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: extracting information from world wide web to convert it into a format suitable for text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Analysis Is about deriving high quality information from text through processing, application of patterns and trends</a:t>
            </a:r>
          </a:p>
          <a:p>
            <a:endParaRPr lang="en-US" dirty="0"/>
          </a:p>
          <a:p>
            <a:r>
              <a:rPr lang="en-US" dirty="0"/>
              <a:t>Dataset/product used for our project is from Amazon. (Book – Girl on the Train)</a:t>
            </a:r>
          </a:p>
        </p:txBody>
      </p:sp>
    </p:spTree>
    <p:extLst>
      <p:ext uri="{BB962C8B-B14F-4D97-AF65-F5344CB8AC3E}">
        <p14:creationId xmlns:p14="http://schemas.microsoft.com/office/powerpoint/2010/main" val="37403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Analysis on Reviews gathered by the Book – Girl on the Train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Steps involved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Lexicon Analysis</a:t>
            </a:r>
          </a:p>
          <a:p>
            <a:pPr marL="0" indent="0">
              <a:buNone/>
            </a:pPr>
            <a:r>
              <a:rPr lang="en-US" dirty="0"/>
              <a:t>	-	Tokenizing </a:t>
            </a:r>
          </a:p>
          <a:p>
            <a:pPr marL="0" indent="0">
              <a:buNone/>
            </a:pPr>
            <a:r>
              <a:rPr lang="en-US" dirty="0"/>
              <a:t>	-	Data cleansing</a:t>
            </a:r>
          </a:p>
          <a:p>
            <a:pPr marL="0" indent="0">
              <a:buNone/>
            </a:pPr>
            <a:r>
              <a:rPr lang="en-US" dirty="0"/>
              <a:t>	-	Removal of stop words</a:t>
            </a:r>
          </a:p>
          <a:p>
            <a:pPr marL="0" indent="0">
              <a:buNone/>
            </a:pPr>
            <a:r>
              <a:rPr lang="en-US" dirty="0"/>
              <a:t>	-	Stem words</a:t>
            </a:r>
          </a:p>
          <a:p>
            <a:pPr marL="0" indent="0">
              <a:buNone/>
            </a:pPr>
            <a:r>
              <a:rPr lang="en-US" dirty="0"/>
              <a:t>	-	Group words as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call on positive/negative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3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does our code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84048" indent="0"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1. Packages used : </a:t>
            </a:r>
            <a:r>
              <a:rPr lang="en-US" dirty="0" err="1"/>
              <a:t>Rvest</a:t>
            </a:r>
            <a:r>
              <a:rPr lang="en-US" dirty="0"/>
              <a:t>, </a:t>
            </a:r>
            <a:r>
              <a:rPr lang="en-US" dirty="0" err="1"/>
              <a:t>Plyr</a:t>
            </a:r>
            <a:r>
              <a:rPr lang="en-US" dirty="0"/>
              <a:t>, </a:t>
            </a:r>
            <a:r>
              <a:rPr lang="en-US" dirty="0" err="1"/>
              <a:t>SnowballC</a:t>
            </a:r>
            <a:r>
              <a:rPr lang="en-US" dirty="0"/>
              <a:t>, NLP, Tm, </a:t>
            </a:r>
            <a:r>
              <a:rPr lang="en-US" dirty="0" err="1"/>
              <a:t>RTextTools</a:t>
            </a:r>
            <a:r>
              <a:rPr lang="en-US" dirty="0"/>
              <a:t>, </a:t>
            </a:r>
            <a:r>
              <a:rPr lang="en-US" dirty="0" err="1"/>
              <a:t>Rstem</a:t>
            </a:r>
            <a:endParaRPr lang="en-US" dirty="0"/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2. Initially we scrape the data from the amazon website and transformed it into Corpus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3. Tokenize the data and clean it to remove stop words, spaces, punctuations etc.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4. Fetch the positive &amp; negative words from different files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5. Perform stemming on dataset</a:t>
            </a:r>
          </a:p>
          <a:p>
            <a:pPr marL="384048" indent="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6. Calculate the frequency of the words occurring </a:t>
            </a:r>
          </a:p>
          <a:p>
            <a:pPr marL="726948">
              <a:spcBef>
                <a:spcPts val="1200"/>
              </a:spcBef>
              <a:buClr>
                <a:schemeClr val="dk2"/>
              </a:buClr>
              <a:buSzPct val="100000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18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7" y="2882686"/>
            <a:ext cx="10182387" cy="1566514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4587498"/>
            <a:ext cx="10562162" cy="131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Sentiment Analysis continued: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86" y="1640633"/>
            <a:ext cx="7153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9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Positive vs. Negative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Hence, conclusion – </a:t>
            </a:r>
          </a:p>
          <a:p>
            <a:r>
              <a:rPr lang="en-US" dirty="0"/>
              <a:t>The book has received most number of </a:t>
            </a:r>
          </a:p>
          <a:p>
            <a:pPr marL="0" indent="0">
              <a:buNone/>
            </a:pPr>
            <a:r>
              <a:rPr lang="en-US" dirty="0"/>
              <a:t>negative  reviews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72" y="3725200"/>
            <a:ext cx="2836363" cy="681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46" y="4876428"/>
            <a:ext cx="3581400" cy="902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406" y="1989430"/>
            <a:ext cx="3581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9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Convolutional Neural Networks: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machine learning, a </a:t>
            </a:r>
            <a:r>
              <a:rPr lang="en-US" b="1" dirty="0"/>
              <a:t>convolutional neural network</a:t>
            </a:r>
            <a:r>
              <a:rPr lang="en-US" dirty="0"/>
              <a:t> is a type of feed-forward </a:t>
            </a:r>
            <a:r>
              <a:rPr lang="en-US" b="1" dirty="0"/>
              <a:t>neural network</a:t>
            </a:r>
            <a:r>
              <a:rPr lang="en-US" dirty="0"/>
              <a:t> in which the connectivity pattern between its neurons is inspired by the organization of the animal visual cortex where it contains multiple layers of receptive fields.</a:t>
            </a:r>
          </a:p>
          <a:p>
            <a:r>
              <a:rPr lang="en-US" dirty="0"/>
              <a:t>Link : </a:t>
            </a:r>
            <a:r>
              <a:rPr lang="en-US" b="1" dirty="0">
                <a:hlinkClick r:id="rId2"/>
              </a:rPr>
              <a:t>http://scs.ryerson.ca/~aharley/vis/conv/flat.html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0" y="4145989"/>
            <a:ext cx="6100080" cy="135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CNN Code snippet: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439" y="1398270"/>
            <a:ext cx="4958499" cy="2701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1" y="4295582"/>
            <a:ext cx="5476240" cy="21154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65" y="1490418"/>
            <a:ext cx="5448300" cy="1485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134" y="4425432"/>
            <a:ext cx="4919502" cy="15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40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283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Text Analytics, Sentiment Analysis &amp; Neural Networks </vt:lpstr>
      <vt:lpstr>Web Scraping &amp; Text Analysis </vt:lpstr>
      <vt:lpstr>Analysis on Reviews gathered by the Book – Girl on the Train</vt:lpstr>
      <vt:lpstr>What does our code do?</vt:lpstr>
      <vt:lpstr>Sentiment Analysis:</vt:lpstr>
      <vt:lpstr>Sentiment Analysis continued:</vt:lpstr>
      <vt:lpstr>Positive vs. Negative Reviews</vt:lpstr>
      <vt:lpstr>Convolutional Neural Networks:  </vt:lpstr>
      <vt:lpstr>CNN Code snippet:</vt:lpstr>
      <vt:lpstr>CNN Performance Measures:</vt:lpstr>
      <vt:lpstr>Deep Belief Networks:</vt:lpstr>
      <vt:lpstr>Deep Belief Network:</vt:lpstr>
      <vt:lpstr>Result:</vt:lpstr>
      <vt:lpstr>Support Vector Machines:</vt:lpstr>
      <vt:lpstr>Code:</vt:lpstr>
      <vt:lpstr>Result: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</dc:title>
  <dc:creator>avinashy27@outlook.com</dc:creator>
  <cp:lastModifiedBy>avinashy27@outlook.com</cp:lastModifiedBy>
  <cp:revision>45</cp:revision>
  <dcterms:created xsi:type="dcterms:W3CDTF">2017-04-19T18:56:15Z</dcterms:created>
  <dcterms:modified xsi:type="dcterms:W3CDTF">2017-04-19T23:18:04Z</dcterms:modified>
</cp:coreProperties>
</file>