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66"/>
  </p:notesMasterIdLst>
  <p:sldIdLst>
    <p:sldId id="279" r:id="rId2"/>
    <p:sldId id="318" r:id="rId3"/>
    <p:sldId id="319" r:id="rId4"/>
    <p:sldId id="320" r:id="rId5"/>
    <p:sldId id="295" r:id="rId6"/>
    <p:sldId id="296" r:id="rId7"/>
    <p:sldId id="297" r:id="rId8"/>
    <p:sldId id="298" r:id="rId9"/>
    <p:sldId id="300" r:id="rId10"/>
    <p:sldId id="299" r:id="rId11"/>
    <p:sldId id="314" r:id="rId12"/>
    <p:sldId id="322" r:id="rId13"/>
    <p:sldId id="315" r:id="rId14"/>
    <p:sldId id="321" r:id="rId15"/>
    <p:sldId id="273" r:id="rId16"/>
    <p:sldId id="274" r:id="rId17"/>
    <p:sldId id="323" r:id="rId18"/>
    <p:sldId id="325" r:id="rId19"/>
    <p:sldId id="275" r:id="rId20"/>
    <p:sldId id="276" r:id="rId21"/>
    <p:sldId id="324" r:id="rId22"/>
    <p:sldId id="277" r:id="rId23"/>
    <p:sldId id="278" r:id="rId24"/>
    <p:sldId id="302" r:id="rId25"/>
    <p:sldId id="316" r:id="rId26"/>
    <p:sldId id="317" r:id="rId27"/>
    <p:sldId id="303" r:id="rId28"/>
    <p:sldId id="305" r:id="rId29"/>
    <p:sldId id="306" r:id="rId30"/>
    <p:sldId id="307" r:id="rId31"/>
    <p:sldId id="267" r:id="rId32"/>
    <p:sldId id="257" r:id="rId33"/>
    <p:sldId id="259" r:id="rId34"/>
    <p:sldId id="260" r:id="rId35"/>
    <p:sldId id="261" r:id="rId36"/>
    <p:sldId id="263" r:id="rId37"/>
    <p:sldId id="264" r:id="rId38"/>
    <p:sldId id="265" r:id="rId39"/>
    <p:sldId id="266" r:id="rId40"/>
    <p:sldId id="280" r:id="rId41"/>
    <p:sldId id="281" r:id="rId42"/>
    <p:sldId id="282" r:id="rId43"/>
    <p:sldId id="283" r:id="rId44"/>
    <p:sldId id="284" r:id="rId45"/>
    <p:sldId id="285" r:id="rId46"/>
    <p:sldId id="286" r:id="rId47"/>
    <p:sldId id="287" r:id="rId48"/>
    <p:sldId id="288" r:id="rId49"/>
    <p:sldId id="270" r:id="rId50"/>
    <p:sldId id="271" r:id="rId51"/>
    <p:sldId id="272" r:id="rId52"/>
    <p:sldId id="326" r:id="rId53"/>
    <p:sldId id="308" r:id="rId54"/>
    <p:sldId id="309" r:id="rId55"/>
    <p:sldId id="310" r:id="rId56"/>
    <p:sldId id="311" r:id="rId57"/>
    <p:sldId id="327" r:id="rId58"/>
    <p:sldId id="328" r:id="rId59"/>
    <p:sldId id="329" r:id="rId60"/>
    <p:sldId id="330" r:id="rId61"/>
    <p:sldId id="331" r:id="rId62"/>
    <p:sldId id="332" r:id="rId63"/>
    <p:sldId id="333" r:id="rId64"/>
    <p:sldId id="33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169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6558A-7476-47DC-8CC1-0AFB0C077D08}"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16DF8C77-876E-437F-B98A-B5CAF7DAEBD1}">
      <dgm:prSet/>
      <dgm:spPr/>
      <dgm:t>
        <a:bodyPr/>
        <a:lstStyle/>
        <a:p>
          <a:pPr rtl="0"/>
          <a:r>
            <a:rPr lang="en-US" dirty="0" smtClean="0"/>
            <a:t>Exponential data growth (Yahoo, Google etc.)</a:t>
          </a:r>
          <a:endParaRPr lang="en-US" dirty="0"/>
        </a:p>
      </dgm:t>
    </dgm:pt>
    <dgm:pt modelId="{0901438C-7968-429A-B12D-90C593917F6A}" type="parTrans" cxnId="{89D27D67-8003-483C-9E5A-DFB4813D1816}">
      <dgm:prSet/>
      <dgm:spPr/>
      <dgm:t>
        <a:bodyPr/>
        <a:lstStyle/>
        <a:p>
          <a:endParaRPr lang="en-US"/>
        </a:p>
      </dgm:t>
    </dgm:pt>
    <dgm:pt modelId="{18513021-20CD-4FC0-9297-27C8B2898A95}" type="sibTrans" cxnId="{89D27D67-8003-483C-9E5A-DFB4813D1816}">
      <dgm:prSet/>
      <dgm:spPr/>
      <dgm:t>
        <a:bodyPr/>
        <a:lstStyle/>
        <a:p>
          <a:endParaRPr lang="en-US"/>
        </a:p>
      </dgm:t>
    </dgm:pt>
    <dgm:pt modelId="{40CCC4B7-2EA0-4CFA-A4CB-57F2545F7484}">
      <dgm:prSet custT="1"/>
      <dgm:spPr/>
      <dgm:t>
        <a:bodyPr/>
        <a:lstStyle/>
        <a:p>
          <a:pPr algn="l" rtl="0"/>
          <a:r>
            <a:rPr lang="en-US" sz="900" dirty="0" smtClean="0"/>
            <a:t>RDBMS systems unable to handle this growth</a:t>
          </a:r>
          <a:endParaRPr lang="en-US" sz="900" dirty="0"/>
        </a:p>
      </dgm:t>
    </dgm:pt>
    <dgm:pt modelId="{D064839A-3289-4F3C-9459-FA0C6B67D695}" type="parTrans" cxnId="{9F7FD086-29C8-47F8-BA73-8B4E69707933}">
      <dgm:prSet/>
      <dgm:spPr/>
      <dgm:t>
        <a:bodyPr/>
        <a:lstStyle/>
        <a:p>
          <a:endParaRPr lang="en-US"/>
        </a:p>
      </dgm:t>
    </dgm:pt>
    <dgm:pt modelId="{08566D79-00BF-4854-B9E9-2177ECC52D2A}" type="sibTrans" cxnId="{9F7FD086-29C8-47F8-BA73-8B4E69707933}">
      <dgm:prSet/>
      <dgm:spPr/>
      <dgm:t>
        <a:bodyPr/>
        <a:lstStyle/>
        <a:p>
          <a:endParaRPr lang="en-US"/>
        </a:p>
      </dgm:t>
    </dgm:pt>
    <dgm:pt modelId="{1054F5E8-B2BE-4B48-8C01-4D4A14810C6E}">
      <dgm:prSet custT="1"/>
      <dgm:spPr/>
      <dgm:t>
        <a:bodyPr/>
        <a:lstStyle/>
        <a:p>
          <a:pPr algn="l" rtl="0"/>
          <a:r>
            <a:rPr lang="en-US" sz="900" dirty="0" smtClean="0"/>
            <a:t>Solution - Map-Reduce, Big-Table, GFS</a:t>
          </a:r>
          <a:endParaRPr lang="en-US" sz="900" dirty="0"/>
        </a:p>
      </dgm:t>
    </dgm:pt>
    <dgm:pt modelId="{FF160F91-F1F1-4DC8-AFD1-7D323F540C25}" type="parTrans" cxnId="{40199C6A-1630-4E96-92F1-B95E8458D847}">
      <dgm:prSet/>
      <dgm:spPr/>
      <dgm:t>
        <a:bodyPr/>
        <a:lstStyle/>
        <a:p>
          <a:endParaRPr lang="en-US"/>
        </a:p>
      </dgm:t>
    </dgm:pt>
    <dgm:pt modelId="{0283493A-7F64-4196-8078-B025821E66B9}" type="sibTrans" cxnId="{40199C6A-1630-4E96-92F1-B95E8458D847}">
      <dgm:prSet/>
      <dgm:spPr/>
      <dgm:t>
        <a:bodyPr/>
        <a:lstStyle/>
        <a:p>
          <a:endParaRPr lang="en-US"/>
        </a:p>
      </dgm:t>
    </dgm:pt>
    <dgm:pt modelId="{CFAD6653-E675-4280-9A02-E0387FA96856}">
      <dgm:prSet/>
      <dgm:spPr/>
      <dgm:t>
        <a:bodyPr/>
        <a:lstStyle/>
        <a:p>
          <a:pPr algn="l" rtl="0"/>
          <a:r>
            <a:rPr lang="en-US" dirty="0" smtClean="0"/>
            <a:t>BIG Data Management Problem –  Industries have started realizing  </a:t>
          </a:r>
          <a:endParaRPr lang="en-US" dirty="0"/>
        </a:p>
      </dgm:t>
    </dgm:pt>
    <dgm:pt modelId="{27814F15-7ADB-478F-926A-EA610F74FEB2}" type="parTrans" cxnId="{D02E135E-AAD8-4804-ACDB-E58F8C94ED36}">
      <dgm:prSet/>
      <dgm:spPr/>
      <dgm:t>
        <a:bodyPr/>
        <a:lstStyle/>
        <a:p>
          <a:endParaRPr lang="en-US"/>
        </a:p>
      </dgm:t>
    </dgm:pt>
    <dgm:pt modelId="{47795F80-A2A6-4EE8-AD12-C3A9E3950808}" type="sibTrans" cxnId="{D02E135E-AAD8-4804-ACDB-E58F8C94ED36}">
      <dgm:prSet/>
      <dgm:spPr/>
      <dgm:t>
        <a:bodyPr/>
        <a:lstStyle/>
        <a:p>
          <a:endParaRPr lang="en-US"/>
        </a:p>
      </dgm:t>
    </dgm:pt>
    <dgm:pt modelId="{CD6FC88E-7D32-4196-870E-29B935777ED6}" type="pres">
      <dgm:prSet presAssocID="{81E6558A-7476-47DC-8CC1-0AFB0C077D08}" presName="arrowDiagram" presStyleCnt="0">
        <dgm:presLayoutVars>
          <dgm:chMax val="5"/>
          <dgm:dir/>
          <dgm:resizeHandles val="exact"/>
        </dgm:presLayoutVars>
      </dgm:prSet>
      <dgm:spPr/>
      <dgm:t>
        <a:bodyPr/>
        <a:lstStyle/>
        <a:p>
          <a:endParaRPr lang="en-US"/>
        </a:p>
      </dgm:t>
    </dgm:pt>
    <dgm:pt modelId="{C46D02A8-F7C6-4CE7-A1F2-AF554FBD09B3}" type="pres">
      <dgm:prSet presAssocID="{81E6558A-7476-47DC-8CC1-0AFB0C077D08}" presName="arrow" presStyleLbl="bgShp" presStyleIdx="0" presStyleCnt="1" custLinFactNeighborX="5674" custLinFactNeighborY="-3827">
        <dgm:style>
          <a:lnRef idx="0">
            <a:schemeClr val="accent5"/>
          </a:lnRef>
          <a:fillRef idx="3">
            <a:schemeClr val="accent5"/>
          </a:fillRef>
          <a:effectRef idx="3">
            <a:schemeClr val="accent5"/>
          </a:effectRef>
          <a:fontRef idx="minor">
            <a:schemeClr val="lt1"/>
          </a:fontRef>
        </dgm:style>
      </dgm:prSet>
      <dgm:spPr/>
      <dgm:t>
        <a:bodyPr/>
        <a:lstStyle/>
        <a:p>
          <a:endParaRPr lang="en-US"/>
        </a:p>
      </dgm:t>
    </dgm:pt>
    <dgm:pt modelId="{0B497FEF-9A36-435D-ACB6-3FD285020753}" type="pres">
      <dgm:prSet presAssocID="{81E6558A-7476-47DC-8CC1-0AFB0C077D08}" presName="arrowDiagram4" presStyleCnt="0"/>
      <dgm:spPr/>
    </dgm:pt>
    <dgm:pt modelId="{8143B38E-8955-4D71-97DA-11E112E355A0}" type="pres">
      <dgm:prSet presAssocID="{16DF8C77-876E-437F-B98A-B5CAF7DAEBD1}" presName="bullet4a" presStyleLbl="node1" presStyleIdx="0" presStyleCnt="4"/>
      <dgm:spPr>
        <a:solidFill>
          <a:srgbClr val="0284D4"/>
        </a:solidFill>
      </dgm:spPr>
    </dgm:pt>
    <dgm:pt modelId="{768E1076-B7D9-4C14-B306-8F5E3EAE3948}" type="pres">
      <dgm:prSet presAssocID="{16DF8C77-876E-437F-B98A-B5CAF7DAEBD1}" presName="textBox4a" presStyleLbl="revTx" presStyleIdx="0" presStyleCnt="4" custScaleX="202809" custScaleY="53159" custLinFactNeighborX="75329" custLinFactNeighborY="-24909">
        <dgm:presLayoutVars>
          <dgm:bulletEnabled val="1"/>
        </dgm:presLayoutVars>
      </dgm:prSet>
      <dgm:spPr/>
      <dgm:t>
        <a:bodyPr/>
        <a:lstStyle/>
        <a:p>
          <a:endParaRPr lang="en-US"/>
        </a:p>
      </dgm:t>
    </dgm:pt>
    <dgm:pt modelId="{8522DF72-3C19-48D4-87CB-553C97F41555}" type="pres">
      <dgm:prSet presAssocID="{40CCC4B7-2EA0-4CFA-A4CB-57F2545F7484}" presName="bullet4b" presStyleLbl="node1" presStyleIdx="1" presStyleCnt="4"/>
      <dgm:spPr>
        <a:solidFill>
          <a:srgbClr val="0284D4"/>
        </a:solidFill>
      </dgm:spPr>
    </dgm:pt>
    <dgm:pt modelId="{09ABCDD9-0443-4E01-80C5-C67C2A76067D}" type="pres">
      <dgm:prSet presAssocID="{40CCC4B7-2EA0-4CFA-A4CB-57F2545F7484}" presName="textBox4b" presStyleLbl="revTx" presStyleIdx="1" presStyleCnt="4" custScaleX="173101" custScaleY="26814" custLinFactNeighborX="45111" custLinFactNeighborY="-28849">
        <dgm:presLayoutVars>
          <dgm:bulletEnabled val="1"/>
        </dgm:presLayoutVars>
      </dgm:prSet>
      <dgm:spPr/>
      <dgm:t>
        <a:bodyPr/>
        <a:lstStyle/>
        <a:p>
          <a:endParaRPr lang="en-US"/>
        </a:p>
      </dgm:t>
    </dgm:pt>
    <dgm:pt modelId="{79E9BB65-6E21-4072-8BFF-D61AFF574A79}" type="pres">
      <dgm:prSet presAssocID="{1054F5E8-B2BE-4B48-8C01-4D4A14810C6E}" presName="bullet4c" presStyleLbl="node1" presStyleIdx="2" presStyleCnt="4"/>
      <dgm:spPr>
        <a:solidFill>
          <a:srgbClr val="0284D4"/>
        </a:solidFill>
      </dgm:spPr>
    </dgm:pt>
    <dgm:pt modelId="{E31D8B3E-83B4-417E-8F71-4CB9B8A055E2}" type="pres">
      <dgm:prSet presAssocID="{1054F5E8-B2BE-4B48-8C01-4D4A14810C6E}" presName="textBox4c" presStyleLbl="revTx" presStyleIdx="2" presStyleCnt="4" custScaleX="176071" custScaleY="17258" custLinFactNeighborX="44233" custLinFactNeighborY="-32143">
        <dgm:presLayoutVars>
          <dgm:bulletEnabled val="1"/>
        </dgm:presLayoutVars>
      </dgm:prSet>
      <dgm:spPr/>
      <dgm:t>
        <a:bodyPr/>
        <a:lstStyle/>
        <a:p>
          <a:endParaRPr lang="en-US"/>
        </a:p>
      </dgm:t>
    </dgm:pt>
    <dgm:pt modelId="{684D2AC2-2A16-46C8-824B-B90D4B2CD270}" type="pres">
      <dgm:prSet presAssocID="{CFAD6653-E675-4280-9A02-E0387FA96856}" presName="bullet4d" presStyleLbl="node1" presStyleIdx="3" presStyleCnt="4"/>
      <dgm:spPr>
        <a:solidFill>
          <a:srgbClr val="0284D4"/>
        </a:solidFill>
      </dgm:spPr>
    </dgm:pt>
    <dgm:pt modelId="{9D2FA6D8-ABDA-49EC-A822-224B47783BC7}" type="pres">
      <dgm:prSet presAssocID="{CFAD6653-E675-4280-9A02-E0387FA96856}" presName="textBox4d" presStyleLbl="revTx" presStyleIdx="3" presStyleCnt="4" custScaleX="248620" custScaleY="17380" custLinFactX="-84624" custLinFactNeighborX="-100000" custLinFactNeighborY="-77857">
        <dgm:presLayoutVars>
          <dgm:bulletEnabled val="1"/>
        </dgm:presLayoutVars>
      </dgm:prSet>
      <dgm:spPr/>
      <dgm:t>
        <a:bodyPr/>
        <a:lstStyle/>
        <a:p>
          <a:endParaRPr lang="en-US"/>
        </a:p>
      </dgm:t>
    </dgm:pt>
  </dgm:ptLst>
  <dgm:cxnLst>
    <dgm:cxn modelId="{526562F1-F0A0-4302-A120-FF0DFB55F44F}" type="presOf" srcId="{81E6558A-7476-47DC-8CC1-0AFB0C077D08}" destId="{CD6FC88E-7D32-4196-870E-29B935777ED6}" srcOrd="0" destOrd="0" presId="urn:microsoft.com/office/officeart/2005/8/layout/arrow2"/>
    <dgm:cxn modelId="{9F7FD086-29C8-47F8-BA73-8B4E69707933}" srcId="{81E6558A-7476-47DC-8CC1-0AFB0C077D08}" destId="{40CCC4B7-2EA0-4CFA-A4CB-57F2545F7484}" srcOrd="1" destOrd="0" parTransId="{D064839A-3289-4F3C-9459-FA0C6B67D695}" sibTransId="{08566D79-00BF-4854-B9E9-2177ECC52D2A}"/>
    <dgm:cxn modelId="{357F9BBF-FB35-493B-BF13-49C5BBE32ACC}" type="presOf" srcId="{40CCC4B7-2EA0-4CFA-A4CB-57F2545F7484}" destId="{09ABCDD9-0443-4E01-80C5-C67C2A76067D}" srcOrd="0" destOrd="0" presId="urn:microsoft.com/office/officeart/2005/8/layout/arrow2"/>
    <dgm:cxn modelId="{84F3F8E9-06DB-4EDB-96D5-877031EDF794}" type="presOf" srcId="{16DF8C77-876E-437F-B98A-B5CAF7DAEBD1}" destId="{768E1076-B7D9-4C14-B306-8F5E3EAE3948}" srcOrd="0" destOrd="0" presId="urn:microsoft.com/office/officeart/2005/8/layout/arrow2"/>
    <dgm:cxn modelId="{4291741C-BD6F-4B3C-BAC9-3FFCF66F303A}" type="presOf" srcId="{CFAD6653-E675-4280-9A02-E0387FA96856}" destId="{9D2FA6D8-ABDA-49EC-A822-224B47783BC7}" srcOrd="0" destOrd="0" presId="urn:microsoft.com/office/officeart/2005/8/layout/arrow2"/>
    <dgm:cxn modelId="{FF24BF37-3BC0-41A7-8625-A6D6BD282BC2}" type="presOf" srcId="{1054F5E8-B2BE-4B48-8C01-4D4A14810C6E}" destId="{E31D8B3E-83B4-417E-8F71-4CB9B8A055E2}" srcOrd="0" destOrd="0" presId="urn:microsoft.com/office/officeart/2005/8/layout/arrow2"/>
    <dgm:cxn modelId="{D02E135E-AAD8-4804-ACDB-E58F8C94ED36}" srcId="{81E6558A-7476-47DC-8CC1-0AFB0C077D08}" destId="{CFAD6653-E675-4280-9A02-E0387FA96856}" srcOrd="3" destOrd="0" parTransId="{27814F15-7ADB-478F-926A-EA610F74FEB2}" sibTransId="{47795F80-A2A6-4EE8-AD12-C3A9E3950808}"/>
    <dgm:cxn modelId="{89D27D67-8003-483C-9E5A-DFB4813D1816}" srcId="{81E6558A-7476-47DC-8CC1-0AFB0C077D08}" destId="{16DF8C77-876E-437F-B98A-B5CAF7DAEBD1}" srcOrd="0" destOrd="0" parTransId="{0901438C-7968-429A-B12D-90C593917F6A}" sibTransId="{18513021-20CD-4FC0-9297-27C8B2898A95}"/>
    <dgm:cxn modelId="{40199C6A-1630-4E96-92F1-B95E8458D847}" srcId="{81E6558A-7476-47DC-8CC1-0AFB0C077D08}" destId="{1054F5E8-B2BE-4B48-8C01-4D4A14810C6E}" srcOrd="2" destOrd="0" parTransId="{FF160F91-F1F1-4DC8-AFD1-7D323F540C25}" sibTransId="{0283493A-7F64-4196-8078-B025821E66B9}"/>
    <dgm:cxn modelId="{335D7F6C-E3E6-47BB-AEAC-A02E7F931C21}" type="presParOf" srcId="{CD6FC88E-7D32-4196-870E-29B935777ED6}" destId="{C46D02A8-F7C6-4CE7-A1F2-AF554FBD09B3}" srcOrd="0" destOrd="0" presId="urn:microsoft.com/office/officeart/2005/8/layout/arrow2"/>
    <dgm:cxn modelId="{7ACC31D7-FBC1-47CD-9A0B-FA9A9BE519FA}" type="presParOf" srcId="{CD6FC88E-7D32-4196-870E-29B935777ED6}" destId="{0B497FEF-9A36-435D-ACB6-3FD285020753}" srcOrd="1" destOrd="0" presId="urn:microsoft.com/office/officeart/2005/8/layout/arrow2"/>
    <dgm:cxn modelId="{9ECDCB52-734D-4F5F-A2B8-0099EAB25CB1}" type="presParOf" srcId="{0B497FEF-9A36-435D-ACB6-3FD285020753}" destId="{8143B38E-8955-4D71-97DA-11E112E355A0}" srcOrd="0" destOrd="0" presId="urn:microsoft.com/office/officeart/2005/8/layout/arrow2"/>
    <dgm:cxn modelId="{2D4DD668-33C4-4DA9-98D7-4C31EDBC64D3}" type="presParOf" srcId="{0B497FEF-9A36-435D-ACB6-3FD285020753}" destId="{768E1076-B7D9-4C14-B306-8F5E3EAE3948}" srcOrd="1" destOrd="0" presId="urn:microsoft.com/office/officeart/2005/8/layout/arrow2"/>
    <dgm:cxn modelId="{FCF76278-A78B-4F4F-8D28-57A0CCAFB4AA}" type="presParOf" srcId="{0B497FEF-9A36-435D-ACB6-3FD285020753}" destId="{8522DF72-3C19-48D4-87CB-553C97F41555}" srcOrd="2" destOrd="0" presId="urn:microsoft.com/office/officeart/2005/8/layout/arrow2"/>
    <dgm:cxn modelId="{2C24783B-D811-4CB8-8B40-8C4A63E81B73}" type="presParOf" srcId="{0B497FEF-9A36-435D-ACB6-3FD285020753}" destId="{09ABCDD9-0443-4E01-80C5-C67C2A76067D}" srcOrd="3" destOrd="0" presId="urn:microsoft.com/office/officeart/2005/8/layout/arrow2"/>
    <dgm:cxn modelId="{F31C0F21-909D-47F8-A9DF-4A225B7CE3DA}" type="presParOf" srcId="{0B497FEF-9A36-435D-ACB6-3FD285020753}" destId="{79E9BB65-6E21-4072-8BFF-D61AFF574A79}" srcOrd="4" destOrd="0" presId="urn:microsoft.com/office/officeart/2005/8/layout/arrow2"/>
    <dgm:cxn modelId="{4C8E311A-A95A-49EC-A7B6-0943C23F8885}" type="presParOf" srcId="{0B497FEF-9A36-435D-ACB6-3FD285020753}" destId="{E31D8B3E-83B4-417E-8F71-4CB9B8A055E2}" srcOrd="5" destOrd="0" presId="urn:microsoft.com/office/officeart/2005/8/layout/arrow2"/>
    <dgm:cxn modelId="{B5B38D1A-6F72-4ED7-8988-E1D70161ED87}" type="presParOf" srcId="{0B497FEF-9A36-435D-ACB6-3FD285020753}" destId="{684D2AC2-2A16-46C8-824B-B90D4B2CD270}" srcOrd="6" destOrd="0" presId="urn:microsoft.com/office/officeart/2005/8/layout/arrow2"/>
    <dgm:cxn modelId="{AEE5F495-50B4-4806-8FF5-F8F10E4E47FC}" type="presParOf" srcId="{0B497FEF-9A36-435D-ACB6-3FD285020753}" destId="{9D2FA6D8-ABDA-49EC-A822-224B47783BC7}" srcOrd="7"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6726A-C894-472B-826F-FB22EFFF91C0}" type="datetimeFigureOut">
              <a:rPr lang="en-IN" smtClean="0"/>
              <a:pPr/>
              <a:t>13-07-2018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CA4EB7-8E40-4F17-9178-6C43155C6211}" type="slidenum">
              <a:rPr lang="en-IN" smtClean="0"/>
              <a:pPr/>
              <a:t>‹#›</a:t>
            </a:fld>
            <a:endParaRPr lang="en-IN"/>
          </a:p>
        </p:txBody>
      </p:sp>
    </p:spTree>
    <p:extLst>
      <p:ext uri="{BB962C8B-B14F-4D97-AF65-F5344CB8AC3E}">
        <p14:creationId xmlns:p14="http://schemas.microsoft.com/office/powerpoint/2010/main" xmlns="" val="3379721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234EE5-4251-174E-8603-0B92704BB003}" type="slidenum">
              <a:rPr lang="en-US" smtClean="0"/>
              <a:pPr/>
              <a:t>34</a:t>
            </a:fld>
            <a:endParaRPr lang="en-US"/>
          </a:p>
        </p:txBody>
      </p:sp>
    </p:spTree>
    <p:extLst>
      <p:ext uri="{BB962C8B-B14F-4D97-AF65-F5344CB8AC3E}">
        <p14:creationId xmlns:p14="http://schemas.microsoft.com/office/powerpoint/2010/main" xmlns="" val="58796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0B2CC-3662-4F3F-8E06-00FE4F8D3555}" type="slidenum">
              <a:rPr lang="en-US"/>
              <a:pPr/>
              <a:t>56</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r" eaLnBrk="1" hangingPunct="1"/>
            <a:fld id="{A98E46BB-E2EC-4158-A834-3518E7A0F57B}" type="slidenum">
              <a:rPr lang="en-US" sz="1200">
                <a:latin typeface="Calibri" pitchFamily="-107" charset="0"/>
              </a:rPr>
              <a:pPr algn="r" eaLnBrk="1" hangingPunct="1"/>
              <a:t>58</a:t>
            </a:fld>
            <a:endParaRPr lang="en-US" sz="1200">
              <a:latin typeface="Calibri" pitchFamily="-107" charset="0"/>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sz="2800" b="1" smtClean="0"/>
              <a:t>Load Balancing</a:t>
            </a:r>
            <a:r>
              <a:rPr lang="en-US" sz="2800" smtClean="0"/>
              <a:t>: Brooklyn (DNS) directs users to their local datacenter</a:t>
            </a:r>
          </a:p>
          <a:p>
            <a:pPr>
              <a:lnSpc>
                <a:spcPct val="90000"/>
              </a:lnSpc>
            </a:pPr>
            <a:r>
              <a:rPr lang="en-US" sz="2800" b="1" smtClean="0"/>
              <a:t>RSS Feeds</a:t>
            </a:r>
            <a:r>
              <a:rPr lang="en-US" sz="2800" smtClean="0"/>
              <a:t>: Feed-norm leverages Yahoo Traffic Server to </a:t>
            </a:r>
            <a:r>
              <a:rPr lang="en-US" sz="2800" smtClean="0">
                <a:solidFill>
                  <a:srgbClr val="000000"/>
                </a:solidFill>
              </a:rPr>
              <a:t>normalize, cache, and proxy site feeds for Auto Apps</a:t>
            </a:r>
          </a:p>
          <a:p>
            <a:pPr>
              <a:lnSpc>
                <a:spcPct val="90000"/>
              </a:lnSpc>
            </a:pPr>
            <a:r>
              <a:rPr lang="en-US" sz="2800" b="1" smtClean="0">
                <a:solidFill>
                  <a:srgbClr val="000000"/>
                </a:solidFill>
              </a:rPr>
              <a:t>Image and Video Delivery</a:t>
            </a:r>
            <a:r>
              <a:rPr lang="en-US" sz="2800" smtClean="0">
                <a:solidFill>
                  <a:srgbClr val="000000"/>
                </a:solidFill>
              </a:rPr>
              <a:t>: All images and thumbnails displayed on the page</a:t>
            </a:r>
          </a:p>
          <a:p>
            <a:pPr lvl="1">
              <a:lnSpc>
                <a:spcPct val="90000"/>
              </a:lnSpc>
            </a:pPr>
            <a:r>
              <a:rPr lang="en-US" smtClean="0">
                <a:solidFill>
                  <a:srgbClr val="000000"/>
                </a:solidFill>
              </a:rPr>
              <a:t>Substantial part the 20-25 billion objects YCS serves a day</a:t>
            </a:r>
          </a:p>
          <a:p>
            <a:pPr lvl="1">
              <a:lnSpc>
                <a:spcPct val="90000"/>
              </a:lnSpc>
            </a:pPr>
            <a:r>
              <a:rPr lang="en-US" smtClean="0">
                <a:solidFill>
                  <a:srgbClr val="FF0000"/>
                </a:solidFill>
              </a:rPr>
              <a:t>Stats Coming</a:t>
            </a:r>
            <a:endParaRPr lang="en-US" smtClean="0">
              <a:solidFill>
                <a:srgbClr val="FF0000"/>
              </a:solidFill>
              <a:latin typeface="Monaco" pitchFamily="-107" charset="0"/>
            </a:endParaRPr>
          </a:p>
          <a:p>
            <a:pPr>
              <a:lnSpc>
                <a:spcPct val="90000"/>
              </a:lnSpc>
            </a:pPr>
            <a:r>
              <a:rPr lang="en-US" sz="2800" b="1" smtClean="0"/>
              <a:t>Site thumbnails </a:t>
            </a:r>
            <a:r>
              <a:rPr lang="en-US" sz="2800" smtClean="0"/>
              <a:t>(Auto-apps)</a:t>
            </a:r>
          </a:p>
          <a:p>
            <a:pPr lvl="1">
              <a:lnSpc>
                <a:spcPct val="90000"/>
              </a:lnSpc>
            </a:pPr>
            <a:r>
              <a:rPr lang="en-US" smtClean="0">
                <a:solidFill>
                  <a:srgbClr val="000000"/>
                </a:solidFill>
              </a:rPr>
              <a:t>These are the Metro applications generated from web sites that are added to the left column</a:t>
            </a:r>
          </a:p>
          <a:p>
            <a:pPr lvl="1">
              <a:lnSpc>
                <a:spcPct val="90000"/>
              </a:lnSpc>
            </a:pPr>
            <a:r>
              <a:rPr lang="en-US" smtClean="0">
                <a:solidFill>
                  <a:srgbClr val="000000"/>
                </a:solidFill>
              </a:rPr>
              <a:t>Metro is currently storing about 220K thumbnails replicated on both US coasts</a:t>
            </a:r>
          </a:p>
          <a:p>
            <a:pPr lvl="1">
              <a:lnSpc>
                <a:spcPct val="90000"/>
              </a:lnSpc>
            </a:pPr>
            <a:r>
              <a:rPr lang="en-US" smtClean="0">
                <a:solidFill>
                  <a:srgbClr val="000000"/>
                </a:solidFill>
              </a:rPr>
              <a:t>Usage is currently about 55K/second (heavily cached by YCS) growing 100% month over month</a:t>
            </a:r>
          </a:p>
          <a:p>
            <a:pPr>
              <a:lnSpc>
                <a:spcPct val="90000"/>
              </a:lnSpc>
            </a:pPr>
            <a:r>
              <a:rPr lang="en-US" sz="2800" b="1" smtClean="0">
                <a:solidFill>
                  <a:srgbClr val="000000"/>
                </a:solidFill>
              </a:rPr>
              <a:t>Attachment Store</a:t>
            </a:r>
          </a:p>
          <a:p>
            <a:pPr lvl="1">
              <a:lnSpc>
                <a:spcPct val="90000"/>
              </a:lnSpc>
            </a:pPr>
            <a:r>
              <a:rPr lang="en-US" smtClean="0">
                <a:solidFill>
                  <a:srgbClr val="000000"/>
                </a:solidFill>
              </a:rPr>
              <a:t>Mail uses YMDB (MObStor pre-cursor) to store 10TB of attachments</a:t>
            </a:r>
          </a:p>
          <a:p>
            <a:pPr>
              <a:lnSpc>
                <a:spcPct val="90000"/>
              </a:lnSpc>
            </a:pPr>
            <a:r>
              <a:rPr lang="en-US" sz="2800" b="1" smtClean="0"/>
              <a:t>Search Index</a:t>
            </a:r>
            <a:r>
              <a:rPr lang="en-US" sz="2800" smtClean="0"/>
              <a:t>: Data mining to obtain the top-n user search queries</a:t>
            </a:r>
          </a:p>
          <a:p>
            <a:pPr>
              <a:lnSpc>
                <a:spcPct val="90000"/>
              </a:lnSpc>
            </a:pPr>
            <a:r>
              <a:rPr lang="en-US" sz="2800" b="1" smtClean="0"/>
              <a:t>Ads Optimization: </a:t>
            </a:r>
            <a:r>
              <a:rPr lang="en-US" sz="2800" smtClean="0"/>
              <a:t>On-going refreshes to the </a:t>
            </a:r>
            <a:br>
              <a:rPr lang="en-US" sz="2800" smtClean="0"/>
            </a:br>
            <a:r>
              <a:rPr lang="en-US" sz="2800" smtClean="0"/>
              <a:t>Ad ranking model for revenue optimization</a:t>
            </a:r>
          </a:p>
          <a:p>
            <a:pPr>
              <a:lnSpc>
                <a:spcPct val="90000"/>
              </a:lnSpc>
            </a:pPr>
            <a:r>
              <a:rPr lang="en-US" sz="2800" b="1" smtClean="0"/>
              <a:t>Content Optimization:</a:t>
            </a:r>
            <a:r>
              <a:rPr lang="en-US" sz="2800" smtClean="0"/>
              <a:t> Computation of Content centric user profiles to get user segmentation </a:t>
            </a:r>
          </a:p>
          <a:p>
            <a:pPr lvl="1">
              <a:lnSpc>
                <a:spcPct val="90000"/>
              </a:lnSpc>
            </a:pPr>
            <a:r>
              <a:rPr lang="en-US" sz="2400" smtClean="0"/>
              <a:t>Models generation refresh for content categorization</a:t>
            </a:r>
          </a:p>
          <a:p>
            <a:pPr lvl="1">
              <a:lnSpc>
                <a:spcPct val="90000"/>
              </a:lnSpc>
            </a:pPr>
            <a:r>
              <a:rPr lang="en-US" sz="2400" smtClean="0"/>
              <a:t>User centric recommendation module</a:t>
            </a:r>
            <a:endParaRPr lang="en-US" b="1" smtClean="0"/>
          </a:p>
          <a:p>
            <a:pPr>
              <a:lnSpc>
                <a:spcPct val="90000"/>
              </a:lnSpc>
            </a:pPr>
            <a:r>
              <a:rPr lang="en-US" b="1" smtClean="0"/>
              <a:t>Machine Learning: </a:t>
            </a:r>
            <a:r>
              <a:rPr lang="en-US" smtClean="0"/>
              <a:t>Model creation for various purposes at Yahoo</a:t>
            </a:r>
            <a:endParaRPr lang="en-US" b="1" smtClean="0"/>
          </a:p>
          <a:p>
            <a:pPr>
              <a:lnSpc>
                <a:spcPct val="90000"/>
              </a:lnSpc>
            </a:pPr>
            <a:r>
              <a:rPr lang="en-US" b="1" smtClean="0"/>
              <a:t>Spam Filters: </a:t>
            </a:r>
            <a:r>
              <a:rPr lang="en-US" smtClean="0"/>
              <a:t>Utilizing Co-occurrence and other data intensive techniques for mail spam detection </a:t>
            </a:r>
          </a:p>
          <a:p>
            <a:pPr>
              <a:lnSpc>
                <a:spcPct val="90000"/>
              </a:lnSpc>
            </a:pPr>
            <a:endParaRPr lang="en-US"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r" eaLnBrk="1" hangingPunct="1"/>
            <a:fld id="{F257350A-A7DF-4FA6-A738-E2D10437E4E9}" type="slidenum">
              <a:rPr lang="en-US" sz="1200">
                <a:latin typeface="Calibri" pitchFamily="-107" charset="0"/>
              </a:rPr>
              <a:pPr algn="r" eaLnBrk="1" hangingPunct="1"/>
              <a:t>59</a:t>
            </a:fld>
            <a:endParaRPr lang="en-US" sz="1200">
              <a:latin typeface="Calibri" pitchFamily="-107"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sz="2800" b="1" smtClean="0"/>
              <a:t>Load Balancing</a:t>
            </a:r>
            <a:r>
              <a:rPr lang="en-US" sz="2800" smtClean="0"/>
              <a:t>: Brooklyn (DNS) directs users to their local datacenter</a:t>
            </a:r>
          </a:p>
          <a:p>
            <a:pPr>
              <a:lnSpc>
                <a:spcPct val="90000"/>
              </a:lnSpc>
            </a:pPr>
            <a:r>
              <a:rPr lang="en-US" sz="2800" b="1" smtClean="0"/>
              <a:t>RSS Feeds</a:t>
            </a:r>
            <a:r>
              <a:rPr lang="en-US" sz="2800" smtClean="0"/>
              <a:t>: Feed-norm leverages Yahoo Traffic Server to </a:t>
            </a:r>
            <a:r>
              <a:rPr lang="en-US" sz="2800" smtClean="0">
                <a:solidFill>
                  <a:srgbClr val="000000"/>
                </a:solidFill>
              </a:rPr>
              <a:t>normalize, cache, and proxy site feeds for Auto Apps</a:t>
            </a:r>
          </a:p>
          <a:p>
            <a:pPr>
              <a:lnSpc>
                <a:spcPct val="90000"/>
              </a:lnSpc>
            </a:pPr>
            <a:r>
              <a:rPr lang="en-US" sz="2800" b="1" smtClean="0">
                <a:solidFill>
                  <a:srgbClr val="000000"/>
                </a:solidFill>
              </a:rPr>
              <a:t>Image and Video Delivery</a:t>
            </a:r>
            <a:r>
              <a:rPr lang="en-US" sz="2800" smtClean="0">
                <a:solidFill>
                  <a:srgbClr val="000000"/>
                </a:solidFill>
              </a:rPr>
              <a:t>: All images and thumbnails displayed on the page</a:t>
            </a:r>
          </a:p>
          <a:p>
            <a:pPr lvl="1">
              <a:lnSpc>
                <a:spcPct val="90000"/>
              </a:lnSpc>
            </a:pPr>
            <a:r>
              <a:rPr lang="en-US" smtClean="0">
                <a:solidFill>
                  <a:srgbClr val="000000"/>
                </a:solidFill>
              </a:rPr>
              <a:t>Substantial part the 20-25 billion objects YCS serves a day</a:t>
            </a:r>
          </a:p>
          <a:p>
            <a:pPr lvl="1">
              <a:lnSpc>
                <a:spcPct val="90000"/>
              </a:lnSpc>
            </a:pPr>
            <a:r>
              <a:rPr lang="en-US" smtClean="0">
                <a:solidFill>
                  <a:srgbClr val="FF0000"/>
                </a:solidFill>
              </a:rPr>
              <a:t>Stats Coming</a:t>
            </a:r>
            <a:endParaRPr lang="en-US" smtClean="0">
              <a:solidFill>
                <a:srgbClr val="FF0000"/>
              </a:solidFill>
              <a:latin typeface="Monaco" pitchFamily="-107" charset="0"/>
            </a:endParaRPr>
          </a:p>
          <a:p>
            <a:pPr>
              <a:lnSpc>
                <a:spcPct val="90000"/>
              </a:lnSpc>
            </a:pPr>
            <a:r>
              <a:rPr lang="en-US" sz="2800" b="1" smtClean="0"/>
              <a:t>Site thumbnails </a:t>
            </a:r>
            <a:r>
              <a:rPr lang="en-US" sz="2800" smtClean="0"/>
              <a:t>(Auto-apps)</a:t>
            </a:r>
          </a:p>
          <a:p>
            <a:pPr lvl="1">
              <a:lnSpc>
                <a:spcPct val="90000"/>
              </a:lnSpc>
            </a:pPr>
            <a:r>
              <a:rPr lang="en-US" smtClean="0">
                <a:solidFill>
                  <a:srgbClr val="000000"/>
                </a:solidFill>
              </a:rPr>
              <a:t>These are the Metro applications generated from web sites that are added to the left column</a:t>
            </a:r>
          </a:p>
          <a:p>
            <a:pPr lvl="1">
              <a:lnSpc>
                <a:spcPct val="90000"/>
              </a:lnSpc>
            </a:pPr>
            <a:r>
              <a:rPr lang="en-US" smtClean="0">
                <a:solidFill>
                  <a:srgbClr val="000000"/>
                </a:solidFill>
              </a:rPr>
              <a:t>Metro is currently storing about 220K thumbnails replicated on both US coasts</a:t>
            </a:r>
          </a:p>
          <a:p>
            <a:pPr lvl="1">
              <a:lnSpc>
                <a:spcPct val="90000"/>
              </a:lnSpc>
            </a:pPr>
            <a:r>
              <a:rPr lang="en-US" smtClean="0">
                <a:solidFill>
                  <a:srgbClr val="000000"/>
                </a:solidFill>
              </a:rPr>
              <a:t>Usage is currently about 55K/second (heavily cached by YCS) growing 100% month over month</a:t>
            </a:r>
          </a:p>
          <a:p>
            <a:pPr>
              <a:lnSpc>
                <a:spcPct val="90000"/>
              </a:lnSpc>
            </a:pPr>
            <a:r>
              <a:rPr lang="en-US" sz="2800" b="1" smtClean="0">
                <a:solidFill>
                  <a:srgbClr val="000000"/>
                </a:solidFill>
              </a:rPr>
              <a:t>Attachment Store</a:t>
            </a:r>
          </a:p>
          <a:p>
            <a:pPr lvl="1">
              <a:lnSpc>
                <a:spcPct val="90000"/>
              </a:lnSpc>
            </a:pPr>
            <a:r>
              <a:rPr lang="en-US" smtClean="0">
                <a:solidFill>
                  <a:srgbClr val="000000"/>
                </a:solidFill>
              </a:rPr>
              <a:t>Mail uses YMDB (MObStor pre-cursor) to store 10TB of attachments</a:t>
            </a:r>
          </a:p>
          <a:p>
            <a:pPr>
              <a:lnSpc>
                <a:spcPct val="90000"/>
              </a:lnSpc>
            </a:pPr>
            <a:r>
              <a:rPr lang="en-US" sz="2800" b="1" smtClean="0"/>
              <a:t>Search Index</a:t>
            </a:r>
            <a:r>
              <a:rPr lang="en-US" sz="2800" smtClean="0"/>
              <a:t>: Data mining to obtain the top-n user search queries</a:t>
            </a:r>
          </a:p>
          <a:p>
            <a:pPr>
              <a:lnSpc>
                <a:spcPct val="90000"/>
              </a:lnSpc>
            </a:pPr>
            <a:r>
              <a:rPr lang="en-US" sz="2800" b="1" smtClean="0"/>
              <a:t>Ads Optimization: </a:t>
            </a:r>
            <a:r>
              <a:rPr lang="en-US" sz="2800" smtClean="0"/>
              <a:t>On-going refreshes to the </a:t>
            </a:r>
            <a:br>
              <a:rPr lang="en-US" sz="2800" smtClean="0"/>
            </a:br>
            <a:r>
              <a:rPr lang="en-US" sz="2800" smtClean="0"/>
              <a:t>Ad ranking model for revenue optimization</a:t>
            </a:r>
          </a:p>
          <a:p>
            <a:pPr>
              <a:lnSpc>
                <a:spcPct val="90000"/>
              </a:lnSpc>
            </a:pPr>
            <a:r>
              <a:rPr lang="en-US" sz="2800" b="1" smtClean="0"/>
              <a:t>Content Optimization:</a:t>
            </a:r>
            <a:r>
              <a:rPr lang="en-US" sz="2800" smtClean="0"/>
              <a:t> Computation of Content centric user profiles to get user segmentation </a:t>
            </a:r>
          </a:p>
          <a:p>
            <a:pPr lvl="1">
              <a:lnSpc>
                <a:spcPct val="90000"/>
              </a:lnSpc>
            </a:pPr>
            <a:r>
              <a:rPr lang="en-US" sz="2400" smtClean="0"/>
              <a:t>Models generation refresh for content categorization</a:t>
            </a:r>
          </a:p>
          <a:p>
            <a:pPr lvl="1">
              <a:lnSpc>
                <a:spcPct val="90000"/>
              </a:lnSpc>
            </a:pPr>
            <a:r>
              <a:rPr lang="en-US" sz="2400" smtClean="0"/>
              <a:t>User centric recommendation module</a:t>
            </a:r>
            <a:endParaRPr lang="en-US" b="1" smtClean="0"/>
          </a:p>
          <a:p>
            <a:pPr>
              <a:lnSpc>
                <a:spcPct val="90000"/>
              </a:lnSpc>
            </a:pPr>
            <a:r>
              <a:rPr lang="en-US" b="1" smtClean="0"/>
              <a:t>Machine Learning: </a:t>
            </a:r>
            <a:r>
              <a:rPr lang="en-US" smtClean="0"/>
              <a:t>Model creation for various purposes at Yahoo</a:t>
            </a:r>
            <a:endParaRPr lang="en-US" b="1" smtClean="0"/>
          </a:p>
          <a:p>
            <a:pPr>
              <a:lnSpc>
                <a:spcPct val="90000"/>
              </a:lnSpc>
            </a:pPr>
            <a:r>
              <a:rPr lang="en-US" b="1" smtClean="0"/>
              <a:t>Spam Filters: </a:t>
            </a:r>
            <a:r>
              <a:rPr lang="en-US" smtClean="0"/>
              <a:t>Utilizing Co-occurrence and other data intensive techniques for mail spam detection </a:t>
            </a:r>
          </a:p>
          <a:p>
            <a:pPr>
              <a:lnSpc>
                <a:spcPct val="90000"/>
              </a:lnSpc>
            </a:pPr>
            <a:endParaRPr lang="en-US"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r" eaLnBrk="1" hangingPunct="1"/>
            <a:fld id="{5A59B3FC-1193-4C30-9785-E72E9CFBEF68}" type="slidenum">
              <a:rPr lang="en-US" sz="1200">
                <a:latin typeface="Calibri" pitchFamily="-107" charset="0"/>
              </a:rPr>
              <a:pPr algn="r" eaLnBrk="1" hangingPunct="1"/>
              <a:t>60</a:t>
            </a:fld>
            <a:endParaRPr lang="en-US" sz="1200">
              <a:latin typeface="Calibri" pitchFamily="-107"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sz="2800" b="1" smtClean="0"/>
              <a:t>Load Balancing</a:t>
            </a:r>
            <a:r>
              <a:rPr lang="en-US" sz="2800" smtClean="0"/>
              <a:t>: Brooklyn (DNS) directs users to their local datacenter</a:t>
            </a:r>
          </a:p>
          <a:p>
            <a:pPr>
              <a:lnSpc>
                <a:spcPct val="90000"/>
              </a:lnSpc>
            </a:pPr>
            <a:r>
              <a:rPr lang="en-US" sz="2800" b="1" smtClean="0"/>
              <a:t>RSS Feeds</a:t>
            </a:r>
            <a:r>
              <a:rPr lang="en-US" sz="2800" smtClean="0"/>
              <a:t>: Feed-norm leverages Yahoo Traffic Server to </a:t>
            </a:r>
            <a:r>
              <a:rPr lang="en-US" sz="2800" smtClean="0">
                <a:solidFill>
                  <a:srgbClr val="000000"/>
                </a:solidFill>
              </a:rPr>
              <a:t>normalize, cache, and proxy site feeds for Auto Apps</a:t>
            </a:r>
          </a:p>
          <a:p>
            <a:pPr>
              <a:lnSpc>
                <a:spcPct val="90000"/>
              </a:lnSpc>
            </a:pPr>
            <a:r>
              <a:rPr lang="en-US" sz="2800" b="1" smtClean="0">
                <a:solidFill>
                  <a:srgbClr val="000000"/>
                </a:solidFill>
              </a:rPr>
              <a:t>Image and Video Delivery</a:t>
            </a:r>
            <a:r>
              <a:rPr lang="en-US" sz="2800" smtClean="0">
                <a:solidFill>
                  <a:srgbClr val="000000"/>
                </a:solidFill>
              </a:rPr>
              <a:t>: All images and thumbnails displayed on the page</a:t>
            </a:r>
          </a:p>
          <a:p>
            <a:pPr lvl="1">
              <a:lnSpc>
                <a:spcPct val="90000"/>
              </a:lnSpc>
            </a:pPr>
            <a:r>
              <a:rPr lang="en-US" smtClean="0">
                <a:solidFill>
                  <a:srgbClr val="000000"/>
                </a:solidFill>
              </a:rPr>
              <a:t>Substantial part the 20-25 billion objects YCS serves a day</a:t>
            </a:r>
          </a:p>
          <a:p>
            <a:pPr lvl="1">
              <a:lnSpc>
                <a:spcPct val="90000"/>
              </a:lnSpc>
            </a:pPr>
            <a:r>
              <a:rPr lang="en-US" smtClean="0">
                <a:solidFill>
                  <a:srgbClr val="FF0000"/>
                </a:solidFill>
              </a:rPr>
              <a:t>Stats Coming</a:t>
            </a:r>
            <a:endParaRPr lang="en-US" smtClean="0">
              <a:solidFill>
                <a:srgbClr val="FF0000"/>
              </a:solidFill>
              <a:latin typeface="Monaco" pitchFamily="-107" charset="0"/>
            </a:endParaRPr>
          </a:p>
          <a:p>
            <a:pPr>
              <a:lnSpc>
                <a:spcPct val="90000"/>
              </a:lnSpc>
            </a:pPr>
            <a:r>
              <a:rPr lang="en-US" sz="2800" b="1" smtClean="0"/>
              <a:t>Site thumbnails </a:t>
            </a:r>
            <a:r>
              <a:rPr lang="en-US" sz="2800" smtClean="0"/>
              <a:t>(Auto-apps)</a:t>
            </a:r>
          </a:p>
          <a:p>
            <a:pPr lvl="1">
              <a:lnSpc>
                <a:spcPct val="90000"/>
              </a:lnSpc>
            </a:pPr>
            <a:r>
              <a:rPr lang="en-US" smtClean="0">
                <a:solidFill>
                  <a:srgbClr val="000000"/>
                </a:solidFill>
              </a:rPr>
              <a:t>These are the Metro applications generated from web sites that are added to the left column</a:t>
            </a:r>
          </a:p>
          <a:p>
            <a:pPr lvl="1">
              <a:lnSpc>
                <a:spcPct val="90000"/>
              </a:lnSpc>
            </a:pPr>
            <a:r>
              <a:rPr lang="en-US" smtClean="0">
                <a:solidFill>
                  <a:srgbClr val="000000"/>
                </a:solidFill>
              </a:rPr>
              <a:t>Metro is currently storing about 220K thumbnails replicated on both US coasts</a:t>
            </a:r>
          </a:p>
          <a:p>
            <a:pPr lvl="1">
              <a:lnSpc>
                <a:spcPct val="90000"/>
              </a:lnSpc>
            </a:pPr>
            <a:r>
              <a:rPr lang="en-US" smtClean="0">
                <a:solidFill>
                  <a:srgbClr val="000000"/>
                </a:solidFill>
              </a:rPr>
              <a:t>Usage is currently about 55K/second (heavily cached by YCS) growing 100% month over month</a:t>
            </a:r>
          </a:p>
          <a:p>
            <a:pPr>
              <a:lnSpc>
                <a:spcPct val="90000"/>
              </a:lnSpc>
            </a:pPr>
            <a:r>
              <a:rPr lang="en-US" sz="2800" b="1" smtClean="0">
                <a:solidFill>
                  <a:srgbClr val="000000"/>
                </a:solidFill>
              </a:rPr>
              <a:t>Attachment Store</a:t>
            </a:r>
          </a:p>
          <a:p>
            <a:pPr lvl="1">
              <a:lnSpc>
                <a:spcPct val="90000"/>
              </a:lnSpc>
            </a:pPr>
            <a:r>
              <a:rPr lang="en-US" smtClean="0">
                <a:solidFill>
                  <a:srgbClr val="000000"/>
                </a:solidFill>
              </a:rPr>
              <a:t>Mail uses YMDB (MObStor pre-cursor) to store 10TB of attachments</a:t>
            </a:r>
          </a:p>
          <a:p>
            <a:pPr>
              <a:lnSpc>
                <a:spcPct val="90000"/>
              </a:lnSpc>
            </a:pPr>
            <a:r>
              <a:rPr lang="en-US" sz="2800" b="1" smtClean="0"/>
              <a:t>Search Index</a:t>
            </a:r>
            <a:r>
              <a:rPr lang="en-US" sz="2800" smtClean="0"/>
              <a:t>: Data mining to obtain the top-n user search queries</a:t>
            </a:r>
          </a:p>
          <a:p>
            <a:pPr>
              <a:lnSpc>
                <a:spcPct val="90000"/>
              </a:lnSpc>
            </a:pPr>
            <a:r>
              <a:rPr lang="en-US" sz="2800" b="1" smtClean="0"/>
              <a:t>Ads Optimization: </a:t>
            </a:r>
            <a:r>
              <a:rPr lang="en-US" sz="2800" smtClean="0"/>
              <a:t>On-going refreshes to the </a:t>
            </a:r>
            <a:br>
              <a:rPr lang="en-US" sz="2800" smtClean="0"/>
            </a:br>
            <a:r>
              <a:rPr lang="en-US" sz="2800" smtClean="0"/>
              <a:t>Ad ranking model for revenue optimization</a:t>
            </a:r>
          </a:p>
          <a:p>
            <a:pPr>
              <a:lnSpc>
                <a:spcPct val="90000"/>
              </a:lnSpc>
            </a:pPr>
            <a:r>
              <a:rPr lang="en-US" sz="2800" b="1" smtClean="0"/>
              <a:t>Content Optimization:</a:t>
            </a:r>
            <a:r>
              <a:rPr lang="en-US" sz="2800" smtClean="0"/>
              <a:t> Computation of Content centric user profiles to get user segmentation </a:t>
            </a:r>
          </a:p>
          <a:p>
            <a:pPr lvl="1">
              <a:lnSpc>
                <a:spcPct val="90000"/>
              </a:lnSpc>
            </a:pPr>
            <a:r>
              <a:rPr lang="en-US" sz="2400" smtClean="0"/>
              <a:t>Models generation refresh for content categorization</a:t>
            </a:r>
          </a:p>
          <a:p>
            <a:pPr lvl="1">
              <a:lnSpc>
                <a:spcPct val="90000"/>
              </a:lnSpc>
            </a:pPr>
            <a:r>
              <a:rPr lang="en-US" sz="2400" smtClean="0"/>
              <a:t>User centric recommendation module</a:t>
            </a:r>
            <a:endParaRPr lang="en-US" b="1" smtClean="0"/>
          </a:p>
          <a:p>
            <a:pPr>
              <a:lnSpc>
                <a:spcPct val="90000"/>
              </a:lnSpc>
            </a:pPr>
            <a:r>
              <a:rPr lang="en-US" b="1" smtClean="0"/>
              <a:t>Machine Learning: </a:t>
            </a:r>
            <a:r>
              <a:rPr lang="en-US" smtClean="0"/>
              <a:t>Model creation for various purposes at Yahoo</a:t>
            </a:r>
            <a:endParaRPr lang="en-US" b="1" smtClean="0"/>
          </a:p>
          <a:p>
            <a:pPr>
              <a:lnSpc>
                <a:spcPct val="90000"/>
              </a:lnSpc>
            </a:pPr>
            <a:r>
              <a:rPr lang="en-US" b="1" smtClean="0"/>
              <a:t>Spam Filters: </a:t>
            </a:r>
            <a:r>
              <a:rPr lang="en-US" smtClean="0"/>
              <a:t>Utilizing Co-occurrence and other data intensive techniques for mail spam detection </a:t>
            </a:r>
          </a:p>
          <a:p>
            <a:pPr>
              <a:lnSpc>
                <a:spcPct val="90000"/>
              </a:lnSpc>
            </a:pPr>
            <a:endParaRPr lang="en-US"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89A69D-908C-469B-B16E-9A6EEB0FFB22}" type="slidenum">
              <a:rPr lang="en-US"/>
              <a:pPr fontAlgn="base">
                <a:spcBef>
                  <a:spcPct val="0"/>
                </a:spcBef>
                <a:spcAft>
                  <a:spcPct val="0"/>
                </a:spcAft>
                <a:defRPr/>
              </a:pPr>
              <a:t>64</a:t>
            </a:fld>
            <a:endParaRPr lang="en-US"/>
          </a:p>
        </p:txBody>
      </p:sp>
      <p:sp>
        <p:nvSpPr>
          <p:cNvPr id="59394" name="Slide Image Placeholder 1"/>
          <p:cNvSpPr>
            <a:spLocks noGrp="1" noRot="1" noChangeAspect="1" noTextEdit="1"/>
          </p:cNvSpPr>
          <p:nvPr>
            <p:ph type="sldImg"/>
          </p:nvPr>
        </p:nvSpPr>
        <p:spPr bwMode="auto">
          <a:xfrm>
            <a:off x="1146175" y="687388"/>
            <a:ext cx="4570413" cy="3427412"/>
          </a:xfrm>
          <a:noFill/>
          <a:ln>
            <a:solidFill>
              <a:srgbClr val="000000"/>
            </a:solidFill>
            <a:miter lim="800000"/>
            <a:headEnd/>
            <a:tailEnd/>
          </a:ln>
        </p:spPr>
      </p:sp>
      <p:sp>
        <p:nvSpPr>
          <p:cNvPr id="59395" name="Notes Placeholder 2"/>
          <p:cNvSpPr>
            <a:spLocks noGrp="1"/>
          </p:cNvSpPr>
          <p:nvPr>
            <p:ph type="body" idx="1"/>
          </p:nvPr>
        </p:nvSpPr>
        <p:spPr bwMode="auto">
          <a:xfrm>
            <a:off x="685800" y="4341813"/>
            <a:ext cx="5486400" cy="4114800"/>
          </a:xfrm>
          <a:noFill/>
        </p:spPr>
        <p:txBody>
          <a:bodyPr wrap="square" lIns="90443" tIns="45222" rIns="90443" bIns="45222"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0443" tIns="45222" rIns="90443" bIns="45222" anchor="b"/>
          <a:lstStyle/>
          <a:p>
            <a:pPr algn="r" defTabSz="904875"/>
            <a:fld id="{DB69D39F-A526-48D9-BB66-26FF698A12D3}" type="slidenum">
              <a:rPr lang="en-US" sz="1200">
                <a:latin typeface="Calibri" pitchFamily="34" charset="0"/>
              </a:rPr>
              <a:pPr algn="r" defTabSz="904875"/>
              <a:t>64</a:t>
            </a:fld>
            <a:endParaRPr lang="en-US" sz="1200">
              <a:latin typeface="Calibri" pitchFamily="34" charset="0"/>
            </a:endParaRPr>
          </a:p>
        </p:txBody>
      </p:sp>
      <p:sp>
        <p:nvSpPr>
          <p:cNvPr id="6" name="Header Placeholder 5"/>
          <p:cNvSpPr>
            <a:spLocks noGrp="1"/>
          </p:cNvSpPr>
          <p:nvPr>
            <p:ph type="hdr" sz="quarter" idx="10"/>
          </p:nvPr>
        </p:nvSpPr>
        <p:spPr/>
        <p:txBody>
          <a:bodyPr/>
          <a:lstStyle/>
          <a:p>
            <a:pPr>
              <a:defRPr/>
            </a:pPr>
            <a:r>
              <a:rPr lang="en-US" smtClean="0"/>
              <a:t>Proof of Concept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7/13/2018</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FE6AA10-6052-4D73-97B6-05DFA33D1B30}"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3" name="מציין מיקום תוכן 2"/>
          <p:cNvSpPr>
            <a:spLocks noGrp="1"/>
          </p:cNvSpPr>
          <p:nvPr>
            <p:ph idx="1" hasCustomPrompt="1"/>
          </p:nvPr>
        </p:nvSpPr>
        <p:spPr>
          <a:xfrm>
            <a:off x="304800" y="1981200"/>
            <a:ext cx="8458200" cy="4144963"/>
          </a:xfrm>
          <a:prstGeom prst="rect">
            <a:avLst/>
          </a:prstGeom>
        </p:spPr>
        <p:txBody>
          <a:bodyPr/>
          <a:lstStyle>
            <a:lvl1pPr algn="l" rtl="0">
              <a:buClr>
                <a:srgbClr val="05B6F9"/>
              </a:buClr>
              <a:buFont typeface="Calibri" pitchFamily="34" charset="0"/>
              <a:buChar char="»"/>
              <a:defRPr sz="2800">
                <a:solidFill>
                  <a:srgbClr val="000000"/>
                </a:solidFill>
              </a:defRPr>
            </a:lvl1pPr>
            <a:lvl2pPr algn="l" rtl="0">
              <a:buClr>
                <a:srgbClr val="004D86"/>
              </a:buClr>
              <a:buFont typeface="Wingdings" pitchFamily="2" charset="2"/>
              <a:buChar char="§"/>
              <a:defRPr sz="2400" baseline="0">
                <a:solidFill>
                  <a:srgbClr val="000000"/>
                </a:solidFill>
              </a:defRPr>
            </a:lvl2pPr>
            <a:lvl3pPr algn="l" rtl="0">
              <a:buClr>
                <a:srgbClr val="FFC000"/>
              </a:buClr>
              <a:buFont typeface="Arial" pitchFamily="34" charset="0"/>
              <a:buChar char="•"/>
              <a:defRPr sz="2400" baseline="0">
                <a:solidFill>
                  <a:srgbClr val="000000"/>
                </a:solidFill>
                <a:latin typeface="+mn-lt"/>
              </a:defRPr>
            </a:lvl3pPr>
            <a:lvl4pPr algn="l" rtl="0">
              <a:buClr>
                <a:srgbClr val="FFC000"/>
              </a:buClr>
              <a:buFont typeface="Arial" pitchFamily="34" charset="0"/>
              <a:buNone/>
              <a:defRPr sz="2800">
                <a:solidFill>
                  <a:srgbClr val="000000"/>
                </a:solidFill>
                <a:latin typeface="+mn-lt"/>
              </a:defRPr>
            </a:lvl4pPr>
            <a:lvl5pPr algn="l" rtl="0">
              <a:defRPr/>
            </a:lvl5pPr>
          </a:lstStyle>
          <a:p>
            <a:pPr lvl="0"/>
            <a:r>
              <a:rPr lang="en-US" dirty="0" smtClean="0"/>
              <a:t>level1</a:t>
            </a:r>
            <a:endParaRPr lang="he-IL" dirty="0" smtClean="0"/>
          </a:p>
          <a:p>
            <a:pPr lvl="1"/>
            <a:r>
              <a:rPr lang="en-US" dirty="0" smtClean="0"/>
              <a:t>Level 2</a:t>
            </a:r>
            <a:endParaRPr lang="he-IL" dirty="0" smtClean="0"/>
          </a:p>
          <a:p>
            <a:pPr lvl="2"/>
            <a:r>
              <a:rPr lang="en-US" dirty="0" smtClean="0"/>
              <a:t>Level 3</a:t>
            </a:r>
            <a:endParaRPr lang="he-IL" dirty="0" smtClean="0"/>
          </a:p>
          <a:p>
            <a:pPr lvl="3"/>
            <a:endParaRPr lang="he-IL" dirty="0" smtClean="0"/>
          </a:p>
        </p:txBody>
      </p:sp>
      <p:sp>
        <p:nvSpPr>
          <p:cNvPr id="4" name="מציין מיקום טקסט 14"/>
          <p:cNvSpPr>
            <a:spLocks noGrp="1"/>
          </p:cNvSpPr>
          <p:nvPr>
            <p:ph type="body" sz="quarter" idx="13" hasCustomPrompt="1"/>
          </p:nvPr>
        </p:nvSpPr>
        <p:spPr>
          <a:xfrm>
            <a:off x="304800" y="1295400"/>
            <a:ext cx="8458200" cy="609600"/>
          </a:xfrm>
          <a:prstGeom prst="rect">
            <a:avLst/>
          </a:prstGeom>
        </p:spPr>
        <p:txBody>
          <a:bodyPr/>
          <a:lstStyle>
            <a:lvl1pPr algn="l" rtl="0">
              <a:defRPr sz="3200" b="1" baseline="0">
                <a:solidFill>
                  <a:srgbClr val="004D86"/>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Title style</a:t>
            </a:r>
            <a:endParaRPr lang="he-IL" dirty="0" smtClean="0"/>
          </a:p>
        </p:txBody>
      </p:sp>
      <p:sp>
        <p:nvSpPr>
          <p:cNvPr id="6" name="כותרת 1"/>
          <p:cNvSpPr>
            <a:spLocks noGrp="1"/>
          </p:cNvSpPr>
          <p:nvPr>
            <p:ph type="ctrTitle" hasCustomPrompt="1"/>
          </p:nvPr>
        </p:nvSpPr>
        <p:spPr>
          <a:xfrm>
            <a:off x="304800" y="304801"/>
            <a:ext cx="6781800" cy="457199"/>
          </a:xfrm>
          <a:prstGeom prst="rect">
            <a:avLst/>
          </a:prstGeom>
        </p:spPr>
        <p:txBody>
          <a:bodyPr/>
          <a:lstStyle>
            <a:lvl1pPr>
              <a:defRPr lang="en-US" sz="3200" b="1" dirty="0">
                <a:solidFill>
                  <a:schemeClr val="bg1"/>
                </a:solidFill>
                <a:sym typeface="Arial" pitchFamily="34" charset="0"/>
              </a:defRPr>
            </a:lvl1pPr>
          </a:lstStyle>
          <a:p>
            <a:pPr>
              <a:lnSpc>
                <a:spcPct val="80000"/>
              </a:lnSpc>
              <a:defRPr/>
            </a:pPr>
            <a:r>
              <a:rPr lang="en-US" sz="2800" b="1" dirty="0" smtClean="0">
                <a:solidFill>
                  <a:srgbClr val="FFFFFF"/>
                </a:solidFill>
                <a:latin typeface="+mn-lt"/>
                <a:sym typeface="Arial" pitchFamily="34" charset="0"/>
              </a:rPr>
              <a:t>Chapter Name</a:t>
            </a:r>
            <a:endParaRPr lang="en-US" sz="2800" b="1" dirty="0">
              <a:solidFill>
                <a:srgbClr val="FFFFFF"/>
              </a:solidFill>
              <a:latin typeface="+mn-lt"/>
              <a:sym typeface="Arial" pitchFamily="34" charset="0"/>
            </a:endParaRPr>
          </a:p>
        </p:txBody>
      </p:sp>
    </p:spTree>
    <p:extLst>
      <p:ext uri="{BB962C8B-B14F-4D97-AF65-F5344CB8AC3E}">
        <p14:creationId xmlns:p14="http://schemas.microsoft.com/office/powerpoint/2010/main" xmlns="" val="7989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7/13/2018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AFE6AA10-6052-4D73-97B6-05DFA33D1B3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7/13/2018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7/13/2018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7/13/2018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7/13/2018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FE6AA10-6052-4D73-97B6-05DFA33D1B3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7/13/2018</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FE6AA10-6052-4D73-97B6-05DFA33D1B3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2.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55.png"/></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image" Target="../media/image5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hbase.apache.org/" TargetMode="External"/><Relationship Id="rId2" Type="http://schemas.openxmlformats.org/officeDocument/2006/relationships/hyperlink" Target="http://bigdatauniversity.com/" TargetMode="External"/><Relationship Id="rId1" Type="http://schemas.openxmlformats.org/officeDocument/2006/relationships/slideLayout" Target="../slideLayouts/slideLayout2.xml"/><Relationship Id="rId5" Type="http://schemas.openxmlformats.org/officeDocument/2006/relationships/hyperlink" Target="http://pig.apache.org/" TargetMode="External"/><Relationship Id="rId4" Type="http://schemas.openxmlformats.org/officeDocument/2006/relationships/hyperlink" Target="http://hive.apache.org/"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www.tcs.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0"/>
            <a:ext cx="7772400" cy="541338"/>
          </a:xfrm>
        </p:spPr>
        <p:txBody>
          <a:bodyPr>
            <a:normAutofit fontScale="90000"/>
          </a:bodyPr>
          <a:lstStyle/>
          <a:p>
            <a:pPr algn="ctr"/>
            <a:r>
              <a:rPr lang="en-US" dirty="0" smtClean="0"/>
              <a:t>   Hadoop	</a:t>
            </a:r>
            <a:endParaRPr lang="en-GB" dirty="0"/>
          </a:p>
        </p:txBody>
      </p:sp>
      <p:sp>
        <p:nvSpPr>
          <p:cNvPr id="3" name="Subtitle 2"/>
          <p:cNvSpPr>
            <a:spLocks noGrp="1"/>
          </p:cNvSpPr>
          <p:nvPr>
            <p:ph type="subTitle" idx="1"/>
          </p:nvPr>
        </p:nvSpPr>
        <p:spPr>
          <a:xfrm>
            <a:off x="609600" y="4343400"/>
            <a:ext cx="7620000" cy="558800"/>
          </a:xfrm>
        </p:spPr>
        <p:txBody>
          <a:bodyPr>
            <a:normAutofit fontScale="77500" lnSpcReduction="20000"/>
          </a:bodyPr>
          <a:lstStyle/>
          <a:p>
            <a:pPr algn="just"/>
            <a:r>
              <a:rPr lang="en-US" dirty="0" smtClean="0"/>
              <a:t>                                                                                   Avinash </a:t>
            </a:r>
            <a:endParaRPr lang="en-GB" dirty="0"/>
          </a:p>
        </p:txBody>
      </p:sp>
    </p:spTree>
    <p:extLst>
      <p:ext uri="{BB962C8B-B14F-4D97-AF65-F5344CB8AC3E}">
        <p14:creationId xmlns:p14="http://schemas.microsoft.com/office/powerpoint/2010/main" xmlns="" val="3959154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48328" y="6111875"/>
            <a:ext cx="457200" cy="365125"/>
          </a:xfrm>
          <a:prstGeom prst="rect">
            <a:avLst/>
          </a:prstGeom>
        </p:spPr>
        <p:txBody>
          <a:bodyPr/>
          <a:lstStyle/>
          <a:p>
            <a:fld id="{89B203B0-3CDF-41AC-A2A9-C72C544A3811}" type="slidenum">
              <a:rPr lang="en-US" smtClean="0"/>
              <a:pPr/>
              <a:t>10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1" y="1268760"/>
            <a:ext cx="4978283" cy="435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5"/>
          <p:cNvPicPr>
            <a:picLocks noChangeAspect="1"/>
          </p:cNvPicPr>
          <p:nvPr/>
        </p:nvPicPr>
        <p:blipFill>
          <a:blip r:embed="rId3" cstate="print">
            <a:extLst>
              <a:ext uri="{BEBA8EAE-BF5A-486C-A8C5-ECC9F3942E4B}">
                <a14:imgProps xmlns:a14="http://schemas.microsoft.com/office/drawing/2010/main" xmlns="">
                  <a14:imgLayer r:embed="rId4">
                    <a14:imgEffect>
                      <a14:backgroundRemoval t="0" b="100000" l="0" r="98611">
                        <a14:foregroundMark x1="16204" y1="59384" x2="16204" y2="59384"/>
                        <a14:foregroundMark x1="16204" y1="25770" x2="16204" y2="25770"/>
                        <a14:foregroundMark x1="16204" y1="15406" x2="16204" y2="15406"/>
                        <a14:foregroundMark x1="85185" y1="30812" x2="85185" y2="30812"/>
                        <a14:foregroundMark x1="71296" y1="27451" x2="71296" y2="27451"/>
                        <a14:foregroundMark x1="46759" y1="30812" x2="46759" y2="30812"/>
                        <a14:foregroundMark x1="42593" y1="50700" x2="42593" y2="50700"/>
                        <a14:foregroundMark x1="86574" y1="56022" x2="86574" y2="56022"/>
                        <a14:foregroundMark x1="86574" y1="44818" x2="86574" y2="44818"/>
                        <a14:foregroundMark x1="86574" y1="18768" x2="86574" y2="18768"/>
                        <a14:foregroundMark x1="85185" y1="36134" x2="85185" y2="36134"/>
                        <a14:foregroundMark x1="61574" y1="8403" x2="61574" y2="8403"/>
                        <a14:foregroundMark x1="39815" y1="8403" x2="39815" y2="8403"/>
                      </a14:backgroundRemoval>
                    </a14:imgEffect>
                  </a14:imgLayer>
                </a14:imgProps>
              </a:ext>
            </a:extLst>
          </a:blip>
          <a:stretch>
            <a:fillRect/>
          </a:stretch>
        </p:blipFill>
        <p:spPr bwMode="gray">
          <a:xfrm>
            <a:off x="938733" y="948599"/>
            <a:ext cx="824100" cy="1747879"/>
          </a:xfrm>
          <a:prstGeom prst="rect">
            <a:avLst/>
          </a:prstGeom>
          <a:ln>
            <a:noFill/>
          </a:ln>
          <a:effectLst>
            <a:outerShdw blurRad="292100" dist="139700" dir="2700000" algn="tl" rotWithShape="0">
              <a:srgbClr val="333333">
                <a:alpha val="65000"/>
              </a:srgbClr>
            </a:outerShdw>
          </a:effectLst>
        </p:spPr>
      </p:pic>
      <p:pic>
        <p:nvPicPr>
          <p:cNvPr id="7" name="Picture 6" descr="Facebook logo.jpg"/>
          <p:cNvPicPr>
            <a:picLocks noChangeAspect="1"/>
          </p:cNvPicPr>
          <p:nvPr/>
        </p:nvPicPr>
        <p:blipFill>
          <a:blip r:embed="rId5" cstate="print">
            <a:extLst>
              <a:ext uri="{BEBA8EAE-BF5A-486C-A8C5-ECC9F3942E4B}">
                <a14:imgProps xmlns:a14="http://schemas.microsoft.com/office/drawing/2010/main" xmlns="">
                  <a14:imgLayer r:embed="rId6">
                    <a14:imgEffect>
                      <a14:backgroundRemoval t="0" b="99667" l="0" r="100000">
                        <a14:foregroundMark x1="66667" y1="58000" x2="66667" y2="58000"/>
                        <a14:foregroundMark x1="60667" y1="33333" x2="60667" y2="33333"/>
                      </a14:backgroundRemoval>
                    </a14:imgEffect>
                  </a14:imgLayer>
                </a14:imgProps>
              </a:ext>
            </a:extLst>
          </a:blip>
          <a:stretch>
            <a:fillRect/>
          </a:stretch>
        </p:blipFill>
        <p:spPr>
          <a:xfrm>
            <a:off x="890446" y="3645023"/>
            <a:ext cx="878105" cy="1432555"/>
          </a:xfrm>
          <a:prstGeom prst="rect">
            <a:avLst/>
          </a:prstGeom>
        </p:spPr>
      </p:pic>
      <p:pic>
        <p:nvPicPr>
          <p:cNvPr id="8" name="Picture 4" descr="http://blogs.voanews.com/digital-frontiers/files/2011/06/twitter-logo.png"/>
          <p:cNvPicPr>
            <a:picLocks noChangeAspect="1" noChangeArrowheads="1"/>
          </p:cNvPicPr>
          <p:nvPr/>
        </p:nvPicPr>
        <p:blipFill>
          <a:blip r:embed="rId7" cstate="print"/>
          <a:srcRect/>
          <a:stretch>
            <a:fillRect/>
          </a:stretch>
        </p:blipFill>
        <p:spPr bwMode="auto">
          <a:xfrm>
            <a:off x="7164288" y="1162103"/>
            <a:ext cx="1524000" cy="1524000"/>
          </a:xfrm>
          <a:prstGeom prst="rect">
            <a:avLst/>
          </a:prstGeom>
          <a:noFill/>
        </p:spPr>
      </p:pic>
    </p:spTree>
    <p:extLst>
      <p:ext uri="{BB962C8B-B14F-4D97-AF65-F5344CB8AC3E}">
        <p14:creationId xmlns:p14="http://schemas.microsoft.com/office/powerpoint/2010/main" xmlns="" val="171802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9552" y="1412776"/>
            <a:ext cx="8280920" cy="4821426"/>
          </a:xfrm>
          <a:prstGeom prst="rect">
            <a:avLst/>
          </a:prstGeom>
        </p:spPr>
      </p:pic>
    </p:spTree>
    <p:extLst>
      <p:ext uri="{BB962C8B-B14F-4D97-AF65-F5344CB8AC3E}">
        <p14:creationId xmlns:p14="http://schemas.microsoft.com/office/powerpoint/2010/main" xmlns="" val="114641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 60 seconds</a:t>
            </a:r>
            <a:endParaRPr lang="en-GB" dirty="0"/>
          </a:p>
        </p:txBody>
      </p:sp>
      <p:pic>
        <p:nvPicPr>
          <p:cNvPr id="4" name="Picture 3" descr="60seconds.jpg"/>
          <p:cNvPicPr>
            <a:picLocks noChangeAspect="1"/>
          </p:cNvPicPr>
          <p:nvPr/>
        </p:nvPicPr>
        <p:blipFill>
          <a:blip r:embed="rId2" cstate="print"/>
          <a:stretch>
            <a:fillRect/>
          </a:stretch>
        </p:blipFill>
        <p:spPr>
          <a:xfrm>
            <a:off x="838200" y="914400"/>
            <a:ext cx="7543800" cy="5410200"/>
          </a:xfrm>
          <a:prstGeom prst="rect">
            <a:avLst/>
          </a:prstGeom>
        </p:spPr>
      </p:pic>
    </p:spTree>
    <p:extLst>
      <p:ext uri="{BB962C8B-B14F-4D97-AF65-F5344CB8AC3E}">
        <p14:creationId xmlns:p14="http://schemas.microsoft.com/office/powerpoint/2010/main" xmlns="" val="277492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1101374"/>
            <a:ext cx="7048500" cy="439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4811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r>
              <a:rPr lang="en-US" sz="4000" dirty="0" smtClean="0"/>
              <a:t>                    </a:t>
            </a:r>
            <a:r>
              <a:rPr lang="en-US" sz="4800" dirty="0" smtClean="0">
                <a:solidFill>
                  <a:srgbClr val="4E84C4"/>
                </a:solidFill>
                <a:latin typeface="+mj-lt"/>
                <a:ea typeface="+mj-ea"/>
                <a:cs typeface="+mj-cs"/>
              </a:rPr>
              <a:t>Big Data</a:t>
            </a:r>
            <a:endParaRPr lang="en-GB" sz="4800" dirty="0" smtClean="0">
              <a:solidFill>
                <a:srgbClr val="4E84C4"/>
              </a:solidFill>
              <a:latin typeface="+mj-lt"/>
              <a:ea typeface="+mj-ea"/>
              <a:cs typeface="+mj-cs"/>
            </a:endParaRPr>
          </a:p>
        </p:txBody>
      </p:sp>
    </p:spTree>
    <p:extLst>
      <p:ext uri="{BB962C8B-B14F-4D97-AF65-F5344CB8AC3E}">
        <p14:creationId xmlns:p14="http://schemas.microsoft.com/office/powerpoint/2010/main" xmlns="" val="18051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71600"/>
            <a:ext cx="8763000" cy="3970318"/>
          </a:xfrm>
          <a:prstGeom prst="rect">
            <a:avLst/>
          </a:prstGeom>
        </p:spPr>
        <p:txBody>
          <a:bodyPr wrap="square">
            <a:spAutoFit/>
          </a:bodyPr>
          <a:lstStyle/>
          <a:p>
            <a:r>
              <a:rPr lang="en-US" i="1" dirty="0" smtClean="0">
                <a:solidFill>
                  <a:srgbClr val="4E84C4"/>
                </a:solidFill>
                <a:latin typeface="+mj-lt"/>
                <a:ea typeface="+mj-ea"/>
                <a:cs typeface="+mj-cs"/>
              </a:rPr>
              <a:t>In Wikipedia</a:t>
            </a:r>
            <a:r>
              <a:rPr lang="en-US" b="1" i="1" dirty="0" smtClean="0"/>
              <a:t>:</a:t>
            </a:r>
            <a:r>
              <a:rPr lang="en-GB" dirty="0" smtClean="0"/>
              <a:t>                  </a:t>
            </a:r>
          </a:p>
          <a:p>
            <a:r>
              <a:rPr lang="en-GB" sz="2000" dirty="0" smtClean="0"/>
              <a:t>                        Big data is a collection of data  so large and complex that it becomes difficult to process using on-hand database management tools or traditional data processing applications</a:t>
            </a:r>
            <a:r>
              <a:rPr lang="en-GB" dirty="0" smtClean="0"/>
              <a:t>.</a:t>
            </a:r>
          </a:p>
          <a:p>
            <a:endParaRPr lang="en-US" dirty="0" smtClean="0"/>
          </a:p>
          <a:p>
            <a:r>
              <a:rPr lang="en-GB" i="1" dirty="0" smtClean="0">
                <a:solidFill>
                  <a:srgbClr val="4E84C4"/>
                </a:solidFill>
                <a:latin typeface="+mj-lt"/>
                <a:ea typeface="+mj-ea"/>
                <a:cs typeface="+mj-cs"/>
              </a:rPr>
              <a:t>Demystifying Big Data:</a:t>
            </a:r>
          </a:p>
          <a:p>
            <a:r>
              <a:rPr lang="en-US" sz="2000" dirty="0" smtClean="0"/>
              <a:t>                        Big Data is defined as “large volumes of high velocity, complex and variable data that require advanced techniques and technologies to enable the capture, storage, distribution, management, and analysis of the information </a:t>
            </a:r>
          </a:p>
          <a:p>
            <a:endParaRPr lang="en-US" sz="2000" dirty="0"/>
          </a:p>
          <a:p>
            <a:endParaRPr lang="en-US" sz="2000" dirty="0" smtClean="0"/>
          </a:p>
          <a:p>
            <a:endParaRPr lang="en-GB" dirty="0"/>
          </a:p>
        </p:txBody>
      </p:sp>
    </p:spTree>
    <p:extLst>
      <p:ext uri="{BB962C8B-B14F-4D97-AF65-F5344CB8AC3E}">
        <p14:creationId xmlns:p14="http://schemas.microsoft.com/office/powerpoint/2010/main" xmlns="" val="8252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Characteristics of Big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162472"/>
            <a:ext cx="7524824" cy="4752528"/>
          </a:xfrm>
          <a:prstGeom prst="rect">
            <a:avLst/>
          </a:prstGeom>
        </p:spPr>
      </p:pic>
    </p:spTree>
    <p:extLst>
      <p:ext uri="{BB962C8B-B14F-4D97-AF65-F5344CB8AC3E}">
        <p14:creationId xmlns:p14="http://schemas.microsoft.com/office/powerpoint/2010/main" xmlns="" val="2404060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Big Data Contd..</a:t>
            </a:r>
            <a:endParaRPr lang="en-GB" dirty="0"/>
          </a:p>
        </p:txBody>
      </p:sp>
      <p:sp>
        <p:nvSpPr>
          <p:cNvPr id="3" name="Content Placeholder 2"/>
          <p:cNvSpPr>
            <a:spLocks noGrp="1"/>
          </p:cNvSpPr>
          <p:nvPr>
            <p:ph idx="1"/>
          </p:nvPr>
        </p:nvSpPr>
        <p:spPr>
          <a:xfrm>
            <a:off x="152400" y="1066800"/>
            <a:ext cx="8785225" cy="5211762"/>
          </a:xfrm>
        </p:spPr>
        <p:txBody>
          <a:bodyPr>
            <a:normAutofit fontScale="92500" lnSpcReduction="20000"/>
          </a:bodyPr>
          <a:lstStyle/>
          <a:p>
            <a:r>
              <a:rPr lang="en-US" dirty="0" smtClean="0"/>
              <a:t>Problems in handling Big DATA</a:t>
            </a:r>
          </a:p>
          <a:p>
            <a:pPr>
              <a:buNone/>
            </a:pPr>
            <a:endParaRPr lang="en-US" sz="2000" dirty="0" smtClean="0">
              <a:effectLst>
                <a:outerShdw blurRad="38100" dist="38100" dir="2700000" algn="tl">
                  <a:srgbClr val="000000">
                    <a:alpha val="43137"/>
                  </a:srgbClr>
                </a:outerShdw>
              </a:effectLst>
            </a:endParaRPr>
          </a:p>
          <a:p>
            <a:pPr lvl="1">
              <a:lnSpc>
                <a:spcPct val="80000"/>
              </a:lnSpc>
              <a:buFont typeface="Arial" pitchFamily="34" charset="0"/>
              <a:buChar char="•"/>
            </a:pPr>
            <a:r>
              <a:rPr lang="en-US" dirty="0" smtClean="0"/>
              <a:t>Not all MPP relational databases have </a:t>
            </a:r>
            <a:br>
              <a:rPr lang="en-US" dirty="0" smtClean="0"/>
            </a:br>
            <a:r>
              <a:rPr lang="en-US" dirty="0" smtClean="0"/>
              <a:t>the ability to store and manage petabytes of data</a:t>
            </a:r>
          </a:p>
          <a:p>
            <a:pPr lvl="1">
              <a:buFont typeface="Arial" pitchFamily="34" charset="0"/>
              <a:buChar char="•"/>
            </a:pPr>
            <a:r>
              <a:rPr lang="en-US" dirty="0" smtClean="0"/>
              <a:t>Ability to load</a:t>
            </a:r>
          </a:p>
          <a:p>
            <a:pPr lvl="1">
              <a:buFont typeface="Arial" pitchFamily="34" charset="0"/>
              <a:buChar char="•"/>
            </a:pPr>
            <a:r>
              <a:rPr lang="en-US" dirty="0" smtClean="0"/>
              <a:t>Monitor processing of large data sets</a:t>
            </a:r>
          </a:p>
          <a:p>
            <a:pPr lvl="1">
              <a:buFont typeface="Arial" pitchFamily="34" charset="0"/>
              <a:buChar char="•"/>
            </a:pPr>
            <a:r>
              <a:rPr lang="en-US" dirty="0" smtClean="0"/>
              <a:t>Backup</a:t>
            </a:r>
          </a:p>
          <a:p>
            <a:pPr lvl="1">
              <a:buFont typeface="Arial" pitchFamily="34" charset="0"/>
              <a:buChar char="•"/>
            </a:pPr>
            <a:r>
              <a:rPr lang="en-US" dirty="0" smtClean="0"/>
              <a:t>Hostile to shared storage</a:t>
            </a:r>
          </a:p>
          <a:p>
            <a:endParaRPr lang="en-US" dirty="0" smtClean="0"/>
          </a:p>
          <a:p>
            <a:r>
              <a:rPr lang="en-US" dirty="0" smtClean="0"/>
              <a:t>Expectations of Big DATA Analytics</a:t>
            </a:r>
          </a:p>
          <a:p>
            <a:pPr lvl="1">
              <a:buFont typeface="Arial" pitchFamily="34" charset="0"/>
              <a:buChar char="•"/>
            </a:pPr>
            <a:r>
              <a:rPr lang="en-US" dirty="0" smtClean="0"/>
              <a:t>High System Performance</a:t>
            </a:r>
          </a:p>
          <a:p>
            <a:pPr lvl="1">
              <a:buFont typeface="Arial" pitchFamily="34" charset="0"/>
              <a:buChar char="•"/>
            </a:pPr>
            <a:r>
              <a:rPr lang="en-US" dirty="0" smtClean="0"/>
              <a:t>Commodity Infrastructure</a:t>
            </a:r>
          </a:p>
          <a:p>
            <a:pPr lvl="1">
              <a:buFont typeface="Arial" pitchFamily="34" charset="0"/>
              <a:buChar char="•"/>
            </a:pPr>
            <a:r>
              <a:rPr lang="en-US" dirty="0" smtClean="0"/>
              <a:t>Low Cost</a:t>
            </a:r>
          </a:p>
          <a:p>
            <a:pPr lvl="1">
              <a:buFont typeface="Arial" pitchFamily="34" charset="0"/>
              <a:buChar char="•"/>
            </a:pPr>
            <a:r>
              <a:rPr lang="en-US" dirty="0" smtClean="0"/>
              <a:t>Ability to handle large data with ease</a:t>
            </a:r>
          </a:p>
          <a:p>
            <a:pPr lvl="1">
              <a:buFont typeface="Arial" pitchFamily="34" charset="0"/>
              <a:buChar char="•"/>
            </a:pPr>
            <a:r>
              <a:rPr lang="en-US" dirty="0" smtClean="0"/>
              <a:t>Adapts to shared storage</a:t>
            </a:r>
          </a:p>
          <a:p>
            <a:endParaRPr lang="en-US" dirty="0"/>
          </a:p>
        </p:txBody>
      </p:sp>
      <p:sp>
        <p:nvSpPr>
          <p:cNvPr id="4" name="Slide Number Placeholder 3"/>
          <p:cNvSpPr>
            <a:spLocks noGrp="1"/>
          </p:cNvSpPr>
          <p:nvPr>
            <p:ph type="sldNum" sz="quarter" idx="12"/>
          </p:nvPr>
        </p:nvSpPr>
        <p:spPr/>
        <p:txBody>
          <a:bodyPr/>
          <a:lstStyle/>
          <a:p>
            <a:pPr>
              <a:defRPr/>
            </a:pPr>
            <a:fld id="{6C032A0F-D33F-4F9A-A5F7-0ADCC0CA2A1D}" type="slidenum">
              <a:rPr lang="en-US" smtClean="0"/>
              <a:pPr>
                <a:defRPr/>
              </a:pPr>
              <a:t>17</a:t>
            </a:fld>
            <a:endParaRPr lang="en-US" dirty="0"/>
          </a:p>
        </p:txBody>
      </p:sp>
      <p:graphicFrame>
        <p:nvGraphicFramePr>
          <p:cNvPr id="5" name="Diagram 4"/>
          <p:cNvGraphicFramePr/>
          <p:nvPr/>
        </p:nvGraphicFramePr>
        <p:xfrm>
          <a:off x="5334000" y="990600"/>
          <a:ext cx="36576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4495800" y="4572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hadoop.JPG"/>
          <p:cNvPicPr>
            <a:picLocks noChangeAspect="1"/>
          </p:cNvPicPr>
          <p:nvPr/>
        </p:nvPicPr>
        <p:blipFill>
          <a:blip r:embed="rId6" cstate="print"/>
          <a:stretch>
            <a:fillRect/>
          </a:stretch>
        </p:blipFill>
        <p:spPr>
          <a:xfrm>
            <a:off x="5791200" y="4191000"/>
            <a:ext cx="3086100" cy="1038225"/>
          </a:xfrm>
          <a:prstGeom prst="rect">
            <a:avLst/>
          </a:prstGeom>
        </p:spPr>
      </p:pic>
    </p:spTree>
    <p:extLst>
      <p:ext uri="{BB962C8B-B14F-4D97-AF65-F5344CB8AC3E}">
        <p14:creationId xmlns:p14="http://schemas.microsoft.com/office/powerpoint/2010/main" xmlns="" val="457960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57200" y="838200"/>
            <a:ext cx="84423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n-ea"/>
                <a:cs typeface="+mn-cs"/>
              </a:rPr>
              <a:t>         </a:t>
            </a:r>
            <a:r>
              <a:rPr lang="en-US" sz="4800" kern="0" dirty="0" smtClean="0">
                <a:solidFill>
                  <a:srgbClr val="4E84C4"/>
                </a:solidFill>
                <a:latin typeface="+mj-lt"/>
                <a:ea typeface="+mj-ea"/>
                <a:cs typeface="+mj-cs"/>
              </a:rPr>
              <a:t>Distributed Systems</a:t>
            </a:r>
            <a:endParaRPr kumimoji="0" lang="en-GB" sz="4800" b="0" i="0" u="none" strike="noStrike" kern="0" cap="none" spc="0" normalizeH="0" baseline="0" noProof="0" dirty="0" smtClean="0">
              <a:ln>
                <a:noFill/>
              </a:ln>
              <a:solidFill>
                <a:srgbClr val="4E84C4"/>
              </a:solidFill>
              <a:effectLst/>
              <a:uLnTx/>
              <a:uFillTx/>
              <a:latin typeface="+mj-lt"/>
              <a:ea typeface="+mj-ea"/>
              <a:cs typeface="+mj-cs"/>
            </a:endParaRPr>
          </a:p>
        </p:txBody>
      </p:sp>
    </p:spTree>
    <p:extLst>
      <p:ext uri="{BB962C8B-B14F-4D97-AF65-F5344CB8AC3E}">
        <p14:creationId xmlns:p14="http://schemas.microsoft.com/office/powerpoint/2010/main" xmlns="" val="1105822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93"/>
          <p:cNvPicPr>
            <a:picLocks noChangeAspect="1"/>
          </p:cNvPicPr>
          <p:nvPr/>
        </p:nvPicPr>
        <p:blipFill>
          <a:blip r:embed="rId2" cstate="print"/>
          <a:stretch>
            <a:fillRect/>
          </a:stretch>
        </p:blipFill>
        <p:spPr>
          <a:xfrm>
            <a:off x="573934" y="2387601"/>
            <a:ext cx="850900" cy="355600"/>
          </a:xfrm>
          <a:prstGeom prst="rect">
            <a:avLst/>
          </a:prstGeom>
        </p:spPr>
      </p:pic>
      <p:pic>
        <p:nvPicPr>
          <p:cNvPr id="5" name="Image 294"/>
          <p:cNvPicPr>
            <a:picLocks noChangeAspect="1"/>
          </p:cNvPicPr>
          <p:nvPr/>
        </p:nvPicPr>
        <p:blipFill>
          <a:blip r:embed="rId3" cstate="print"/>
          <a:stretch>
            <a:fillRect/>
          </a:stretch>
        </p:blipFill>
        <p:spPr>
          <a:xfrm>
            <a:off x="1424834" y="2387601"/>
            <a:ext cx="1778000" cy="355600"/>
          </a:xfrm>
          <a:prstGeom prst="rect">
            <a:avLst/>
          </a:prstGeom>
        </p:spPr>
      </p:pic>
      <p:pic>
        <p:nvPicPr>
          <p:cNvPr id="6" name="Image 295"/>
          <p:cNvPicPr>
            <a:picLocks noChangeAspect="1"/>
          </p:cNvPicPr>
          <p:nvPr/>
        </p:nvPicPr>
        <p:blipFill>
          <a:blip r:embed="rId4" cstate="print"/>
          <a:stretch>
            <a:fillRect/>
          </a:stretch>
        </p:blipFill>
        <p:spPr>
          <a:xfrm>
            <a:off x="3202834" y="2387601"/>
            <a:ext cx="2413000" cy="355600"/>
          </a:xfrm>
          <a:prstGeom prst="rect">
            <a:avLst/>
          </a:prstGeom>
        </p:spPr>
      </p:pic>
      <p:pic>
        <p:nvPicPr>
          <p:cNvPr id="7" name="Image 296"/>
          <p:cNvPicPr>
            <a:picLocks noChangeAspect="1"/>
          </p:cNvPicPr>
          <p:nvPr/>
        </p:nvPicPr>
        <p:blipFill>
          <a:blip r:embed="rId5" cstate="print"/>
          <a:stretch>
            <a:fillRect/>
          </a:stretch>
        </p:blipFill>
        <p:spPr>
          <a:xfrm>
            <a:off x="5615835" y="2387601"/>
            <a:ext cx="2959100" cy="355600"/>
          </a:xfrm>
          <a:prstGeom prst="rect">
            <a:avLst/>
          </a:prstGeom>
        </p:spPr>
      </p:pic>
      <p:pic>
        <p:nvPicPr>
          <p:cNvPr id="8" name="Image 297"/>
          <p:cNvPicPr>
            <a:picLocks noChangeAspect="1"/>
          </p:cNvPicPr>
          <p:nvPr/>
        </p:nvPicPr>
        <p:blipFill>
          <a:blip r:embed="rId6" cstate="print"/>
          <a:stretch>
            <a:fillRect/>
          </a:stretch>
        </p:blipFill>
        <p:spPr>
          <a:xfrm>
            <a:off x="573934" y="2743200"/>
            <a:ext cx="850900" cy="317500"/>
          </a:xfrm>
          <a:prstGeom prst="rect">
            <a:avLst/>
          </a:prstGeom>
        </p:spPr>
      </p:pic>
      <p:pic>
        <p:nvPicPr>
          <p:cNvPr id="9" name="Image 298"/>
          <p:cNvPicPr>
            <a:picLocks noChangeAspect="1"/>
          </p:cNvPicPr>
          <p:nvPr/>
        </p:nvPicPr>
        <p:blipFill>
          <a:blip r:embed="rId7" cstate="print"/>
          <a:stretch>
            <a:fillRect/>
          </a:stretch>
        </p:blipFill>
        <p:spPr>
          <a:xfrm>
            <a:off x="1424834" y="2743200"/>
            <a:ext cx="1778000" cy="317500"/>
          </a:xfrm>
          <a:prstGeom prst="rect">
            <a:avLst/>
          </a:prstGeom>
        </p:spPr>
      </p:pic>
      <p:pic>
        <p:nvPicPr>
          <p:cNvPr id="10" name="Image 299"/>
          <p:cNvPicPr>
            <a:picLocks noChangeAspect="1"/>
          </p:cNvPicPr>
          <p:nvPr/>
        </p:nvPicPr>
        <p:blipFill>
          <a:blip r:embed="rId8" cstate="print"/>
          <a:stretch>
            <a:fillRect/>
          </a:stretch>
        </p:blipFill>
        <p:spPr>
          <a:xfrm>
            <a:off x="3202834" y="2743200"/>
            <a:ext cx="2413000" cy="317500"/>
          </a:xfrm>
          <a:prstGeom prst="rect">
            <a:avLst/>
          </a:prstGeom>
        </p:spPr>
      </p:pic>
      <p:pic>
        <p:nvPicPr>
          <p:cNvPr id="11" name="Image 300"/>
          <p:cNvPicPr>
            <a:picLocks noChangeAspect="1"/>
          </p:cNvPicPr>
          <p:nvPr/>
        </p:nvPicPr>
        <p:blipFill>
          <a:blip r:embed="rId9" cstate="print"/>
          <a:stretch>
            <a:fillRect/>
          </a:stretch>
        </p:blipFill>
        <p:spPr>
          <a:xfrm>
            <a:off x="5615835" y="2743200"/>
            <a:ext cx="2959100" cy="317500"/>
          </a:xfrm>
          <a:prstGeom prst="rect">
            <a:avLst/>
          </a:prstGeom>
        </p:spPr>
      </p:pic>
      <p:pic>
        <p:nvPicPr>
          <p:cNvPr id="12" name="Image 301"/>
          <p:cNvPicPr>
            <a:picLocks noChangeAspect="1"/>
          </p:cNvPicPr>
          <p:nvPr/>
        </p:nvPicPr>
        <p:blipFill>
          <a:blip r:embed="rId10" cstate="print"/>
          <a:stretch>
            <a:fillRect/>
          </a:stretch>
        </p:blipFill>
        <p:spPr>
          <a:xfrm>
            <a:off x="573934" y="3060701"/>
            <a:ext cx="850900" cy="317500"/>
          </a:xfrm>
          <a:prstGeom prst="rect">
            <a:avLst/>
          </a:prstGeom>
        </p:spPr>
      </p:pic>
      <p:pic>
        <p:nvPicPr>
          <p:cNvPr id="13" name="Image 302"/>
          <p:cNvPicPr>
            <a:picLocks noChangeAspect="1"/>
          </p:cNvPicPr>
          <p:nvPr/>
        </p:nvPicPr>
        <p:blipFill>
          <a:blip r:embed="rId11" cstate="print"/>
          <a:stretch>
            <a:fillRect/>
          </a:stretch>
        </p:blipFill>
        <p:spPr>
          <a:xfrm>
            <a:off x="1424834" y="3060701"/>
            <a:ext cx="1778000" cy="317500"/>
          </a:xfrm>
          <a:prstGeom prst="rect">
            <a:avLst/>
          </a:prstGeom>
        </p:spPr>
      </p:pic>
      <p:pic>
        <p:nvPicPr>
          <p:cNvPr id="14" name="Image 303"/>
          <p:cNvPicPr>
            <a:picLocks noChangeAspect="1"/>
          </p:cNvPicPr>
          <p:nvPr/>
        </p:nvPicPr>
        <p:blipFill>
          <a:blip r:embed="rId12" cstate="print"/>
          <a:stretch>
            <a:fillRect/>
          </a:stretch>
        </p:blipFill>
        <p:spPr>
          <a:xfrm>
            <a:off x="3202834" y="3060701"/>
            <a:ext cx="2413000" cy="317500"/>
          </a:xfrm>
          <a:prstGeom prst="rect">
            <a:avLst/>
          </a:prstGeom>
        </p:spPr>
      </p:pic>
      <p:pic>
        <p:nvPicPr>
          <p:cNvPr id="15" name="Image 304"/>
          <p:cNvPicPr>
            <a:picLocks noChangeAspect="1"/>
          </p:cNvPicPr>
          <p:nvPr/>
        </p:nvPicPr>
        <p:blipFill>
          <a:blip r:embed="rId13" cstate="print"/>
          <a:stretch>
            <a:fillRect/>
          </a:stretch>
        </p:blipFill>
        <p:spPr>
          <a:xfrm>
            <a:off x="5615835" y="3060701"/>
            <a:ext cx="2959100" cy="317500"/>
          </a:xfrm>
          <a:prstGeom prst="rect">
            <a:avLst/>
          </a:prstGeom>
        </p:spPr>
      </p:pic>
      <p:pic>
        <p:nvPicPr>
          <p:cNvPr id="16" name="Image 305"/>
          <p:cNvPicPr>
            <a:picLocks noChangeAspect="1"/>
          </p:cNvPicPr>
          <p:nvPr/>
        </p:nvPicPr>
        <p:blipFill>
          <a:blip r:embed="rId14" cstate="print"/>
          <a:stretch>
            <a:fillRect/>
          </a:stretch>
        </p:blipFill>
        <p:spPr>
          <a:xfrm>
            <a:off x="573934" y="3378201"/>
            <a:ext cx="850900" cy="317500"/>
          </a:xfrm>
          <a:prstGeom prst="rect">
            <a:avLst/>
          </a:prstGeom>
        </p:spPr>
      </p:pic>
      <p:pic>
        <p:nvPicPr>
          <p:cNvPr id="17" name="Image 306"/>
          <p:cNvPicPr>
            <a:picLocks noChangeAspect="1"/>
          </p:cNvPicPr>
          <p:nvPr/>
        </p:nvPicPr>
        <p:blipFill>
          <a:blip r:embed="rId15" cstate="print"/>
          <a:stretch>
            <a:fillRect/>
          </a:stretch>
        </p:blipFill>
        <p:spPr>
          <a:xfrm>
            <a:off x="1424834" y="3378201"/>
            <a:ext cx="1778000" cy="317500"/>
          </a:xfrm>
          <a:prstGeom prst="rect">
            <a:avLst/>
          </a:prstGeom>
        </p:spPr>
      </p:pic>
      <p:pic>
        <p:nvPicPr>
          <p:cNvPr id="18" name="Image 307"/>
          <p:cNvPicPr>
            <a:picLocks noChangeAspect="1"/>
          </p:cNvPicPr>
          <p:nvPr/>
        </p:nvPicPr>
        <p:blipFill>
          <a:blip r:embed="rId16" cstate="print"/>
          <a:stretch>
            <a:fillRect/>
          </a:stretch>
        </p:blipFill>
        <p:spPr>
          <a:xfrm>
            <a:off x="3202834" y="3378201"/>
            <a:ext cx="2413000" cy="317500"/>
          </a:xfrm>
          <a:prstGeom prst="rect">
            <a:avLst/>
          </a:prstGeom>
        </p:spPr>
      </p:pic>
      <p:pic>
        <p:nvPicPr>
          <p:cNvPr id="19" name="Image 308"/>
          <p:cNvPicPr>
            <a:picLocks noChangeAspect="1"/>
          </p:cNvPicPr>
          <p:nvPr/>
        </p:nvPicPr>
        <p:blipFill>
          <a:blip r:embed="rId17" cstate="print"/>
          <a:stretch>
            <a:fillRect/>
          </a:stretch>
        </p:blipFill>
        <p:spPr>
          <a:xfrm>
            <a:off x="5615835" y="3378201"/>
            <a:ext cx="2959100" cy="317500"/>
          </a:xfrm>
          <a:prstGeom prst="rect">
            <a:avLst/>
          </a:prstGeom>
        </p:spPr>
      </p:pic>
      <p:sp>
        <p:nvSpPr>
          <p:cNvPr id="20" name="TextBox 7"/>
          <p:cNvSpPr txBox="1"/>
          <p:nvPr/>
        </p:nvSpPr>
        <p:spPr>
          <a:xfrm>
            <a:off x="823622" y="2450999"/>
            <a:ext cx="379656" cy="261600"/>
          </a:xfrm>
          <a:prstGeom prst="rect">
            <a:avLst/>
          </a:prstGeom>
          <a:noFill/>
        </p:spPr>
        <p:txBody>
          <a:bodyPr wrap="none" lIns="0" tIns="0" rIns="0" bIns="45710" rtlCol="0">
            <a:spAutoFit/>
          </a:bodyPr>
          <a:lstStyle/>
          <a:p>
            <a:r>
              <a:rPr lang="en-US" altLang="zh-CN" sz="1400" b="1" dirty="0" smtClean="0">
                <a:solidFill>
                  <a:srgbClr val="FFFFFF"/>
                </a:solidFill>
                <a:latin typeface="Arial"/>
              </a:rPr>
              <a:t>Year</a:t>
            </a:r>
          </a:p>
        </p:txBody>
      </p:sp>
      <p:sp>
        <p:nvSpPr>
          <p:cNvPr id="21" name="TextBox 8"/>
          <p:cNvSpPr txBox="1"/>
          <p:nvPr/>
        </p:nvSpPr>
        <p:spPr>
          <a:xfrm>
            <a:off x="1740042" y="2450999"/>
            <a:ext cx="1183016" cy="261600"/>
          </a:xfrm>
          <a:prstGeom prst="rect">
            <a:avLst/>
          </a:prstGeom>
          <a:noFill/>
        </p:spPr>
        <p:txBody>
          <a:bodyPr wrap="none" lIns="0" tIns="0" rIns="0" bIns="45710" rtlCol="0">
            <a:spAutoFit/>
          </a:bodyPr>
          <a:lstStyle/>
          <a:p>
            <a:r>
              <a:rPr lang="en-US" altLang="zh-CN" sz="1400" b="1" dirty="0" smtClean="0">
                <a:solidFill>
                  <a:srgbClr val="FFFFFF"/>
                </a:solidFill>
                <a:latin typeface="Arial"/>
              </a:rPr>
              <a:t>Capacity (GB)</a:t>
            </a:r>
          </a:p>
        </p:txBody>
      </p:sp>
      <p:sp>
        <p:nvSpPr>
          <p:cNvPr id="22" name="TextBox 9"/>
          <p:cNvSpPr txBox="1"/>
          <p:nvPr/>
        </p:nvSpPr>
        <p:spPr>
          <a:xfrm>
            <a:off x="3555078" y="2450999"/>
            <a:ext cx="1740605" cy="261600"/>
          </a:xfrm>
          <a:prstGeom prst="rect">
            <a:avLst/>
          </a:prstGeom>
          <a:noFill/>
        </p:spPr>
        <p:txBody>
          <a:bodyPr wrap="none" lIns="0" tIns="0" rIns="0" bIns="45710" rtlCol="0">
            <a:spAutoFit/>
          </a:bodyPr>
          <a:lstStyle/>
          <a:p>
            <a:r>
              <a:rPr lang="en-US" altLang="zh-CN" sz="1400" b="1" dirty="0" smtClean="0">
                <a:solidFill>
                  <a:srgbClr val="FFFFFF"/>
                </a:solidFill>
                <a:latin typeface="Arial"/>
              </a:rPr>
              <a:t>Transfer Rate (MB/s)</a:t>
            </a:r>
          </a:p>
        </p:txBody>
      </p:sp>
      <p:sp>
        <p:nvSpPr>
          <p:cNvPr id="23" name="TextBox 10"/>
          <p:cNvSpPr txBox="1"/>
          <p:nvPr/>
        </p:nvSpPr>
        <p:spPr>
          <a:xfrm>
            <a:off x="6442759" y="2450999"/>
            <a:ext cx="1330429" cy="261600"/>
          </a:xfrm>
          <a:prstGeom prst="rect">
            <a:avLst/>
          </a:prstGeom>
          <a:noFill/>
        </p:spPr>
        <p:txBody>
          <a:bodyPr wrap="none" lIns="0" tIns="0" rIns="0" bIns="45710" rtlCol="0">
            <a:spAutoFit/>
          </a:bodyPr>
          <a:lstStyle/>
          <a:p>
            <a:r>
              <a:rPr lang="en-US" altLang="zh-CN" sz="1400" b="1" dirty="0" smtClean="0">
                <a:solidFill>
                  <a:srgbClr val="FFFFFF"/>
                </a:solidFill>
                <a:latin typeface="Arial"/>
              </a:rPr>
              <a:t>Disk Read Time</a:t>
            </a:r>
          </a:p>
        </p:txBody>
      </p:sp>
      <p:sp>
        <p:nvSpPr>
          <p:cNvPr id="24" name="TextBox 11"/>
          <p:cNvSpPr txBox="1"/>
          <p:nvPr/>
        </p:nvSpPr>
        <p:spPr>
          <a:xfrm>
            <a:off x="841979" y="2802785"/>
            <a:ext cx="345608" cy="238801"/>
          </a:xfrm>
          <a:prstGeom prst="rect">
            <a:avLst/>
          </a:prstGeom>
          <a:noFill/>
        </p:spPr>
        <p:txBody>
          <a:bodyPr wrap="none" lIns="0" tIns="0" rIns="0" bIns="45710" rtlCol="0">
            <a:spAutoFit/>
          </a:bodyPr>
          <a:lstStyle/>
          <a:p>
            <a:r>
              <a:rPr lang="en-US" altLang="zh-CN" sz="1200" b="1" dirty="0" smtClean="0">
                <a:solidFill>
                  <a:srgbClr val="000000"/>
                </a:solidFill>
                <a:latin typeface="Arial"/>
              </a:rPr>
              <a:t>1997</a:t>
            </a:r>
          </a:p>
        </p:txBody>
      </p:sp>
      <p:sp>
        <p:nvSpPr>
          <p:cNvPr id="25" name="TextBox 12"/>
          <p:cNvSpPr txBox="1"/>
          <p:nvPr/>
        </p:nvSpPr>
        <p:spPr>
          <a:xfrm>
            <a:off x="1528570" y="2802785"/>
            <a:ext cx="215123"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2.1</a:t>
            </a:r>
          </a:p>
        </p:txBody>
      </p:sp>
      <p:sp>
        <p:nvSpPr>
          <p:cNvPr id="26" name="TextBox 13"/>
          <p:cNvSpPr txBox="1"/>
          <p:nvPr/>
        </p:nvSpPr>
        <p:spPr>
          <a:xfrm>
            <a:off x="3305169" y="2802785"/>
            <a:ext cx="301525"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16.6</a:t>
            </a:r>
          </a:p>
        </p:txBody>
      </p:sp>
      <p:sp>
        <p:nvSpPr>
          <p:cNvPr id="27" name="TextBox 14"/>
          <p:cNvSpPr txBox="1"/>
          <p:nvPr/>
        </p:nvSpPr>
        <p:spPr>
          <a:xfrm>
            <a:off x="5711771" y="2802785"/>
            <a:ext cx="879889"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126 seconds</a:t>
            </a:r>
          </a:p>
        </p:txBody>
      </p:sp>
      <p:sp>
        <p:nvSpPr>
          <p:cNvPr id="28" name="TextBox 15"/>
          <p:cNvSpPr txBox="1"/>
          <p:nvPr/>
        </p:nvSpPr>
        <p:spPr>
          <a:xfrm>
            <a:off x="841979" y="3118691"/>
            <a:ext cx="345608" cy="238801"/>
          </a:xfrm>
          <a:prstGeom prst="rect">
            <a:avLst/>
          </a:prstGeom>
          <a:noFill/>
        </p:spPr>
        <p:txBody>
          <a:bodyPr wrap="none" lIns="0" tIns="0" rIns="0" bIns="45710" rtlCol="0">
            <a:spAutoFit/>
          </a:bodyPr>
          <a:lstStyle/>
          <a:p>
            <a:r>
              <a:rPr lang="en-US" altLang="zh-CN" sz="1200" b="1" dirty="0" smtClean="0">
                <a:solidFill>
                  <a:srgbClr val="000000"/>
                </a:solidFill>
                <a:latin typeface="Arial"/>
              </a:rPr>
              <a:t>2004</a:t>
            </a:r>
          </a:p>
        </p:txBody>
      </p:sp>
      <p:sp>
        <p:nvSpPr>
          <p:cNvPr id="29" name="TextBox 16"/>
          <p:cNvSpPr txBox="1"/>
          <p:nvPr/>
        </p:nvSpPr>
        <p:spPr>
          <a:xfrm>
            <a:off x="1528569" y="3118691"/>
            <a:ext cx="259206"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200</a:t>
            </a:r>
          </a:p>
        </p:txBody>
      </p:sp>
      <p:sp>
        <p:nvSpPr>
          <p:cNvPr id="30" name="TextBox 17"/>
          <p:cNvSpPr txBox="1"/>
          <p:nvPr/>
        </p:nvSpPr>
        <p:spPr>
          <a:xfrm>
            <a:off x="3305169" y="3118691"/>
            <a:ext cx="301525"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56.5</a:t>
            </a:r>
          </a:p>
        </p:txBody>
      </p:sp>
      <p:sp>
        <p:nvSpPr>
          <p:cNvPr id="31" name="TextBox 18"/>
          <p:cNvSpPr txBox="1"/>
          <p:nvPr/>
        </p:nvSpPr>
        <p:spPr>
          <a:xfrm>
            <a:off x="5711770" y="3118691"/>
            <a:ext cx="758220"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59 minutes</a:t>
            </a:r>
          </a:p>
        </p:txBody>
      </p:sp>
      <p:sp>
        <p:nvSpPr>
          <p:cNvPr id="32" name="TextBox 19"/>
          <p:cNvSpPr txBox="1"/>
          <p:nvPr/>
        </p:nvSpPr>
        <p:spPr>
          <a:xfrm>
            <a:off x="841979" y="3434596"/>
            <a:ext cx="345608" cy="238801"/>
          </a:xfrm>
          <a:prstGeom prst="rect">
            <a:avLst/>
          </a:prstGeom>
          <a:noFill/>
        </p:spPr>
        <p:txBody>
          <a:bodyPr wrap="none" lIns="0" tIns="0" rIns="0" bIns="45710" rtlCol="0">
            <a:spAutoFit/>
          </a:bodyPr>
          <a:lstStyle/>
          <a:p>
            <a:r>
              <a:rPr lang="en-US" altLang="zh-CN" sz="1200" b="1" dirty="0" smtClean="0">
                <a:solidFill>
                  <a:srgbClr val="000000"/>
                </a:solidFill>
                <a:latin typeface="Arial"/>
              </a:rPr>
              <a:t>2012</a:t>
            </a:r>
          </a:p>
        </p:txBody>
      </p:sp>
      <p:sp>
        <p:nvSpPr>
          <p:cNvPr id="33" name="TextBox 20"/>
          <p:cNvSpPr txBox="1"/>
          <p:nvPr/>
        </p:nvSpPr>
        <p:spPr>
          <a:xfrm>
            <a:off x="1528571" y="3434596"/>
            <a:ext cx="387927"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3,000</a:t>
            </a:r>
          </a:p>
        </p:txBody>
      </p:sp>
      <p:sp>
        <p:nvSpPr>
          <p:cNvPr id="34" name="TextBox 21"/>
          <p:cNvSpPr txBox="1"/>
          <p:nvPr/>
        </p:nvSpPr>
        <p:spPr>
          <a:xfrm>
            <a:off x="3305169" y="3434596"/>
            <a:ext cx="259206"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210</a:t>
            </a:r>
          </a:p>
        </p:txBody>
      </p:sp>
      <p:sp>
        <p:nvSpPr>
          <p:cNvPr id="35" name="TextBox 22"/>
          <p:cNvSpPr txBox="1"/>
          <p:nvPr/>
        </p:nvSpPr>
        <p:spPr>
          <a:xfrm>
            <a:off x="5711770" y="3434596"/>
            <a:ext cx="1359508" cy="238801"/>
          </a:xfrm>
          <a:prstGeom prst="rect">
            <a:avLst/>
          </a:prstGeom>
          <a:noFill/>
        </p:spPr>
        <p:txBody>
          <a:bodyPr wrap="none" lIns="0" tIns="0" rIns="0" bIns="45710" rtlCol="0">
            <a:spAutoFit/>
          </a:bodyPr>
          <a:lstStyle/>
          <a:p>
            <a:r>
              <a:rPr lang="en-US" altLang="zh-CN" sz="1200" dirty="0" smtClean="0">
                <a:solidFill>
                  <a:srgbClr val="000000"/>
                </a:solidFill>
                <a:latin typeface="Arial"/>
              </a:rPr>
              <a:t>3 hours, 58 minutes</a:t>
            </a:r>
          </a:p>
        </p:txBody>
      </p:sp>
      <p:sp>
        <p:nvSpPr>
          <p:cNvPr id="37" name="Rectangle 36"/>
          <p:cNvSpPr/>
          <p:nvPr/>
        </p:nvSpPr>
        <p:spPr>
          <a:xfrm>
            <a:off x="228600" y="1143000"/>
            <a:ext cx="8077200" cy="1077218"/>
          </a:xfrm>
          <a:prstGeom prst="rect">
            <a:avLst/>
          </a:prstGeom>
        </p:spPr>
        <p:txBody>
          <a:bodyPr wrap="square">
            <a:spAutoFit/>
          </a:bodyPr>
          <a:lstStyle/>
          <a:p>
            <a:pPr>
              <a:buClr>
                <a:srgbClr val="00B0F0"/>
              </a:buClr>
              <a:buFont typeface="Arial" pitchFamily="34" charset="0"/>
              <a:buChar char="•"/>
            </a:pPr>
            <a:r>
              <a:rPr lang="en-GB" sz="1500" dirty="0" smtClean="0"/>
              <a:t> Disk performance has also increased in the last 15 years</a:t>
            </a:r>
          </a:p>
          <a:p>
            <a:pPr>
              <a:buClr>
                <a:srgbClr val="00B0F0"/>
              </a:buClr>
              <a:buFont typeface="Arial" pitchFamily="34" charset="0"/>
              <a:buChar char="•"/>
            </a:pPr>
            <a:endParaRPr lang="en-GB" sz="1500" dirty="0" smtClean="0"/>
          </a:p>
          <a:p>
            <a:pPr>
              <a:buClr>
                <a:srgbClr val="00B0F0"/>
              </a:buClr>
              <a:buFont typeface="Arial" pitchFamily="34" charset="0"/>
              <a:buChar char="•"/>
            </a:pPr>
            <a:r>
              <a:rPr lang="en-GB" sz="1500" dirty="0" smtClean="0"/>
              <a:t> Unfortunately, transfer rates haven’t kept pace with capacity</a:t>
            </a:r>
          </a:p>
          <a:p>
            <a:pPr>
              <a:buClr>
                <a:srgbClr val="00B0F0"/>
              </a:buClr>
              <a:buFont typeface="Arial" pitchFamily="34" charset="0"/>
              <a:buChar char="•"/>
            </a:pPr>
            <a:endParaRPr lang="en-GB" sz="1900" dirty="0" smtClean="0"/>
          </a:p>
        </p:txBody>
      </p:sp>
      <p:sp>
        <p:nvSpPr>
          <p:cNvPr id="40" name="Rectangle 39"/>
          <p:cNvSpPr/>
          <p:nvPr/>
        </p:nvSpPr>
        <p:spPr>
          <a:xfrm>
            <a:off x="304800" y="3810000"/>
            <a:ext cx="8610600" cy="1061829"/>
          </a:xfrm>
          <a:prstGeom prst="rect">
            <a:avLst/>
          </a:prstGeom>
        </p:spPr>
        <p:txBody>
          <a:bodyPr wrap="square">
            <a:spAutoFit/>
          </a:bodyPr>
          <a:lstStyle/>
          <a:p>
            <a:pPr indent="-285750">
              <a:buClr>
                <a:srgbClr val="00B0F0"/>
              </a:buClr>
              <a:buFont typeface="Arial" pitchFamily="34" charset="0"/>
              <a:buChar char="•"/>
            </a:pPr>
            <a:r>
              <a:rPr lang="en-US" dirty="0" smtClean="0"/>
              <a:t> </a:t>
            </a:r>
            <a:r>
              <a:rPr lang="en-US" sz="1500" dirty="0"/>
              <a:t>Working in parallel with 100 drives, we could read the data in under two minutes</a:t>
            </a:r>
          </a:p>
          <a:p>
            <a:pPr indent="-285750">
              <a:buClr>
                <a:srgbClr val="00B0F0"/>
              </a:buClr>
              <a:buFont typeface="Arial" pitchFamily="34" charset="0"/>
              <a:buChar char="•"/>
            </a:pPr>
            <a:r>
              <a:rPr lang="en-US" sz="1500" dirty="0"/>
              <a:t> We can store one hundred datasets, each of which is one terabyte, and provide shared access </a:t>
            </a:r>
          </a:p>
          <a:p>
            <a:pPr>
              <a:buClr>
                <a:srgbClr val="00B0F0"/>
              </a:buClr>
            </a:pPr>
            <a:r>
              <a:rPr lang="en-US" sz="1500" dirty="0"/>
              <a:t> </a:t>
            </a:r>
            <a:r>
              <a:rPr lang="en-US" sz="1500" dirty="0" smtClean="0"/>
              <a:t>      to them.</a:t>
            </a:r>
            <a:endParaRPr lang="en-US" sz="1500" dirty="0"/>
          </a:p>
          <a:p>
            <a:pPr indent="-285750">
              <a:buClr>
                <a:srgbClr val="00B0F0"/>
              </a:buClr>
              <a:buFont typeface="Arial" pitchFamily="34" charset="0"/>
              <a:buChar char="•"/>
            </a:pPr>
            <a:r>
              <a:rPr lang="en-US" sz="1500" dirty="0"/>
              <a:t> There’s more to being able to read and write data in parallel to or from multiple disks</a:t>
            </a:r>
            <a:endParaRPr lang="en-GB" sz="1500" dirty="0"/>
          </a:p>
        </p:txBody>
      </p:sp>
      <p:sp>
        <p:nvSpPr>
          <p:cNvPr id="41" name="Title 40"/>
          <p:cNvSpPr>
            <a:spLocks noGrp="1"/>
          </p:cNvSpPr>
          <p:nvPr>
            <p:ph type="title"/>
          </p:nvPr>
        </p:nvSpPr>
        <p:spPr/>
        <p:txBody>
          <a:bodyPr/>
          <a:lstStyle/>
          <a:p>
            <a:r>
              <a:rPr lang="en-US" dirty="0" smtClean="0"/>
              <a:t>Distributed Systems : Storage</a:t>
            </a:r>
            <a:endParaRPr lang="en-GB" dirty="0"/>
          </a:p>
        </p:txBody>
      </p:sp>
    </p:spTree>
    <p:extLst>
      <p:ext uri="{BB962C8B-B14F-4D97-AF65-F5344CB8AC3E}">
        <p14:creationId xmlns:p14="http://schemas.microsoft.com/office/powerpoint/2010/main" xmlns="" val="36040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7"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Day 1</a:t>
            </a:r>
            <a:endParaRPr lang="en-GB" dirty="0"/>
          </a:p>
        </p:txBody>
      </p:sp>
      <p:sp>
        <p:nvSpPr>
          <p:cNvPr id="3" name="Content Placeholder 2"/>
          <p:cNvSpPr>
            <a:spLocks noGrp="1"/>
          </p:cNvSpPr>
          <p:nvPr>
            <p:ph idx="1"/>
          </p:nvPr>
        </p:nvSpPr>
        <p:spPr>
          <a:xfrm>
            <a:off x="342901" y="955675"/>
            <a:ext cx="7277100" cy="4849589"/>
          </a:xfrm>
        </p:spPr>
        <p:txBody>
          <a:bodyPr>
            <a:normAutofit fontScale="62500" lnSpcReduction="20000"/>
          </a:bodyPr>
          <a:lstStyle/>
          <a:p>
            <a:endParaRPr lang="en-US" dirty="0" smtClean="0"/>
          </a:p>
          <a:p>
            <a:pPr>
              <a:buFont typeface="Wingdings" pitchFamily="2" charset="2"/>
              <a:buChar char="Ø"/>
            </a:pPr>
            <a:r>
              <a:rPr lang="en-US" dirty="0" smtClean="0"/>
              <a:t> Why Hadoop</a:t>
            </a:r>
          </a:p>
          <a:p>
            <a:pPr>
              <a:buFont typeface="Wingdings" pitchFamily="2" charset="2"/>
              <a:buChar char="Ø"/>
            </a:pPr>
            <a:endParaRPr lang="en-US" dirty="0"/>
          </a:p>
          <a:p>
            <a:pPr>
              <a:buFont typeface="Wingdings" pitchFamily="2" charset="2"/>
              <a:buChar char="Ø"/>
            </a:pPr>
            <a:r>
              <a:rPr lang="en-US" dirty="0" smtClean="0"/>
              <a:t> Big Data</a:t>
            </a:r>
          </a:p>
          <a:p>
            <a:pPr>
              <a:buFont typeface="Wingdings" pitchFamily="2" charset="2"/>
              <a:buChar char="Ø"/>
            </a:pPr>
            <a:endParaRPr lang="en-US" dirty="0"/>
          </a:p>
          <a:p>
            <a:pPr>
              <a:buFont typeface="Wingdings" pitchFamily="2" charset="2"/>
              <a:buChar char="Ø"/>
            </a:pPr>
            <a:r>
              <a:rPr lang="en-US" dirty="0" smtClean="0"/>
              <a:t> Distributed Systems</a:t>
            </a:r>
          </a:p>
          <a:p>
            <a:pPr>
              <a:buFont typeface="Wingdings" pitchFamily="2" charset="2"/>
              <a:buChar char="Ø"/>
            </a:pPr>
            <a:endParaRPr lang="en-US" dirty="0" smtClean="0"/>
          </a:p>
          <a:p>
            <a:pPr>
              <a:buFont typeface="Wingdings" pitchFamily="2" charset="2"/>
              <a:buChar char="Ø"/>
            </a:pPr>
            <a:r>
              <a:rPr lang="en-US" dirty="0" smtClean="0"/>
              <a:t> Apache Hadoop</a:t>
            </a:r>
          </a:p>
          <a:p>
            <a:pPr>
              <a:buFont typeface="Wingdings" pitchFamily="2" charset="2"/>
              <a:buChar char="Ø"/>
            </a:pPr>
            <a:endParaRPr lang="en-US" dirty="0" smtClean="0"/>
          </a:p>
          <a:p>
            <a:pPr>
              <a:buFont typeface="Wingdings" pitchFamily="2" charset="2"/>
              <a:buChar char="Ø"/>
            </a:pPr>
            <a:r>
              <a:rPr lang="en-US" dirty="0" smtClean="0"/>
              <a:t> Hadoop Components </a:t>
            </a:r>
          </a:p>
          <a:p>
            <a:pPr>
              <a:buFont typeface="Wingdings" pitchFamily="2" charset="2"/>
              <a:buChar char="Ø"/>
            </a:pPr>
            <a:endParaRPr lang="en-US" dirty="0" smtClean="0"/>
          </a:p>
          <a:p>
            <a:pPr>
              <a:buFont typeface="Wingdings" pitchFamily="2" charset="2"/>
              <a:buChar char="Ø"/>
            </a:pPr>
            <a:r>
              <a:rPr lang="en-US" dirty="0" smtClean="0"/>
              <a:t> Hadoop and EDW</a:t>
            </a:r>
          </a:p>
          <a:p>
            <a:pPr>
              <a:buFont typeface="Wingdings" pitchFamily="2" charset="2"/>
              <a:buChar char="Ø"/>
            </a:pPr>
            <a:endParaRPr lang="en-US" dirty="0"/>
          </a:p>
          <a:p>
            <a:pPr>
              <a:buFont typeface="Wingdings" pitchFamily="2" charset="2"/>
              <a:buChar char="Ø"/>
            </a:pPr>
            <a:r>
              <a:rPr lang="en-US" dirty="0" smtClean="0"/>
              <a:t> Hadoop Use Cases</a:t>
            </a:r>
          </a:p>
          <a:p>
            <a:pPr>
              <a:buFont typeface="Wingdings" pitchFamily="2" charset="2"/>
              <a:buChar char="Ø"/>
            </a:pPr>
            <a:endParaRPr lang="en-US" dirty="0" smtClean="0"/>
          </a:p>
          <a:p>
            <a:pPr>
              <a:buFont typeface="Wingdings" pitchFamily="2" charset="2"/>
              <a:buChar char="Ø"/>
            </a:pPr>
            <a:r>
              <a:rPr lang="en-US" dirty="0" smtClean="0"/>
              <a:t> References</a:t>
            </a:r>
          </a:p>
          <a:p>
            <a:pPr>
              <a:buNone/>
            </a:pPr>
            <a:endParaRPr lang="en-GB" dirty="0"/>
          </a:p>
        </p:txBody>
      </p:sp>
    </p:spTree>
    <p:extLst>
      <p:ext uri="{BB962C8B-B14F-4D97-AF65-F5344CB8AC3E}">
        <p14:creationId xmlns:p14="http://schemas.microsoft.com/office/powerpoint/2010/main" xmlns="" val="233181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Distributed Systems : Problems</a:t>
            </a:r>
            <a:endParaRPr lang="en-GB" dirty="0"/>
          </a:p>
        </p:txBody>
      </p:sp>
      <p:sp>
        <p:nvSpPr>
          <p:cNvPr id="4" name="Content Placeholder 2"/>
          <p:cNvSpPr>
            <a:spLocks noGrp="1"/>
          </p:cNvSpPr>
          <p:nvPr>
            <p:ph idx="1"/>
          </p:nvPr>
        </p:nvSpPr>
        <p:spPr>
          <a:xfrm>
            <a:off x="179512" y="1340768"/>
            <a:ext cx="8229600" cy="4320480"/>
          </a:xfrm>
        </p:spPr>
        <p:txBody>
          <a:bodyPr rtlCol="0">
            <a:normAutofit fontScale="55000" lnSpcReduction="20000"/>
          </a:bodyPr>
          <a:lstStyle/>
          <a:p>
            <a:pPr fontAlgn="auto">
              <a:spcAft>
                <a:spcPts val="0"/>
              </a:spcAft>
              <a:defRPr/>
            </a:pPr>
            <a:r>
              <a:rPr lang="en-US" dirty="0" smtClean="0"/>
              <a:t>Partial</a:t>
            </a:r>
            <a:r>
              <a:rPr lang="en-US" i="1" dirty="0" smtClean="0">
                <a:solidFill>
                  <a:schemeClr val="accent2"/>
                </a:solidFill>
              </a:rPr>
              <a:t> </a:t>
            </a:r>
            <a:r>
              <a:rPr lang="en-US" dirty="0" smtClean="0"/>
              <a:t>Failure support </a:t>
            </a:r>
          </a:p>
          <a:p>
            <a:pPr lvl="1" fontAlgn="auto">
              <a:spcAft>
                <a:spcPts val="0"/>
              </a:spcAft>
              <a:buFont typeface="Arial" pitchFamily="34" charset="0"/>
              <a:buNone/>
              <a:defRPr/>
            </a:pPr>
            <a:r>
              <a:rPr lang="en-US" dirty="0" smtClean="0"/>
              <a:t>     Should result in graceful degradation of application performance</a:t>
            </a:r>
          </a:p>
          <a:p>
            <a:pPr fontAlgn="auto">
              <a:spcAft>
                <a:spcPts val="0"/>
              </a:spcAft>
              <a:buFont typeface="Arial" pitchFamily="34" charset="0"/>
              <a:buNone/>
              <a:defRPr/>
            </a:pPr>
            <a:endParaRPr lang="en-US" dirty="0" smtClean="0"/>
          </a:p>
          <a:p>
            <a:pPr fontAlgn="auto">
              <a:spcAft>
                <a:spcPts val="0"/>
              </a:spcAft>
              <a:defRPr/>
            </a:pPr>
            <a:r>
              <a:rPr lang="en-US" dirty="0" smtClean="0"/>
              <a:t>Component</a:t>
            </a:r>
            <a:r>
              <a:rPr lang="en-US" i="1" dirty="0" smtClean="0">
                <a:solidFill>
                  <a:schemeClr val="accent2"/>
                </a:solidFill>
              </a:rPr>
              <a:t> </a:t>
            </a:r>
            <a:r>
              <a:rPr lang="en-US" dirty="0" smtClean="0"/>
              <a:t>recovery</a:t>
            </a:r>
          </a:p>
          <a:p>
            <a:pPr lvl="1" fontAlgn="auto">
              <a:spcAft>
                <a:spcPts val="0"/>
              </a:spcAft>
              <a:buFont typeface="Arial" pitchFamily="34" charset="0"/>
              <a:buNone/>
              <a:defRPr/>
            </a:pPr>
            <a:r>
              <a:rPr lang="en-US" dirty="0" smtClean="0"/>
              <a:t>      No data loss.</a:t>
            </a:r>
          </a:p>
          <a:p>
            <a:pPr lvl="1" fontAlgn="auto">
              <a:spcAft>
                <a:spcPts val="0"/>
              </a:spcAft>
              <a:buFont typeface="Arial" pitchFamily="34" charset="0"/>
              <a:buNone/>
              <a:defRPr/>
            </a:pPr>
            <a:r>
              <a:rPr lang="en-US" dirty="0" smtClean="0"/>
              <a:t>      If HDD fails then have replace without restarting the cluster.</a:t>
            </a:r>
          </a:p>
          <a:p>
            <a:pPr fontAlgn="auto">
              <a:spcAft>
                <a:spcPts val="0"/>
              </a:spcAft>
              <a:buFont typeface="Arial" pitchFamily="34" charset="0"/>
              <a:buNone/>
              <a:defRPr/>
            </a:pPr>
            <a:endParaRPr lang="en-US" dirty="0" smtClean="0"/>
          </a:p>
          <a:p>
            <a:pPr fontAlgn="auto">
              <a:spcAft>
                <a:spcPts val="0"/>
              </a:spcAft>
              <a:defRPr/>
            </a:pPr>
            <a:r>
              <a:rPr lang="en-US" dirty="0" smtClean="0"/>
              <a:t>Consistency</a:t>
            </a:r>
          </a:p>
          <a:p>
            <a:pPr lvl="1" fontAlgn="auto">
              <a:spcAft>
                <a:spcPts val="0"/>
              </a:spcAft>
              <a:buFont typeface="Arial" pitchFamily="34" charset="0"/>
              <a:buNone/>
              <a:defRPr/>
            </a:pPr>
            <a:r>
              <a:rPr lang="en-US" dirty="0" smtClean="0"/>
              <a:t>     End user gets the same result irrespective of the failures.</a:t>
            </a:r>
          </a:p>
          <a:p>
            <a:pPr fontAlgn="auto">
              <a:spcAft>
                <a:spcPts val="0"/>
              </a:spcAft>
              <a:buFont typeface="Arial" pitchFamily="34" charset="0"/>
              <a:buNone/>
              <a:defRPr/>
            </a:pPr>
            <a:endParaRPr lang="en-US" dirty="0" smtClean="0"/>
          </a:p>
          <a:p>
            <a:pPr fontAlgn="auto">
              <a:spcAft>
                <a:spcPts val="0"/>
              </a:spcAft>
              <a:defRPr/>
            </a:pPr>
            <a:r>
              <a:rPr lang="en-US" dirty="0" smtClean="0"/>
              <a:t>Scalability</a:t>
            </a:r>
          </a:p>
          <a:p>
            <a:pPr lvl="1" fontAlgn="auto">
              <a:spcAft>
                <a:spcPts val="0"/>
              </a:spcAft>
              <a:buFont typeface="Arial" pitchFamily="34" charset="0"/>
              <a:buNone/>
              <a:defRPr/>
            </a:pPr>
            <a:r>
              <a:rPr lang="en-US" dirty="0" smtClean="0"/>
              <a:t>     Adding more nodes to cluster increase performance.</a:t>
            </a:r>
          </a:p>
          <a:p>
            <a:pPr fontAlgn="auto">
              <a:spcAft>
                <a:spcPts val="0"/>
              </a:spcAft>
              <a:buFont typeface="Arial" pitchFamily="34" charset="0"/>
              <a:buNone/>
              <a:defRPr/>
            </a:pPr>
            <a:endParaRPr lang="en-US" dirty="0" smtClean="0"/>
          </a:p>
          <a:p>
            <a:pPr>
              <a:defRPr/>
            </a:pPr>
            <a:r>
              <a:rPr lang="en-GB" dirty="0" smtClean="0"/>
              <a:t>Finite bandwidth is available</a:t>
            </a:r>
          </a:p>
          <a:p>
            <a:pPr>
              <a:buNone/>
              <a:defRPr/>
            </a:pPr>
            <a:endParaRPr lang="en-GB" dirty="0" smtClean="0"/>
          </a:p>
          <a:p>
            <a:pPr>
              <a:defRPr/>
            </a:pPr>
            <a:r>
              <a:rPr lang="en-GB" dirty="0" smtClean="0"/>
              <a:t>Temporal dependencies are complicated</a:t>
            </a:r>
          </a:p>
          <a:p>
            <a:pPr>
              <a:buNone/>
              <a:defRPr/>
            </a:pPr>
            <a:endParaRPr lang="en-GB" dirty="0" smtClean="0"/>
          </a:p>
          <a:p>
            <a:pPr>
              <a:defRPr/>
            </a:pPr>
            <a:r>
              <a:rPr lang="en-GB" dirty="0" smtClean="0"/>
              <a:t>Data exchange requires synchronization</a:t>
            </a:r>
            <a:endParaRPr lang="de-DE" dirty="0"/>
          </a:p>
        </p:txBody>
      </p:sp>
    </p:spTree>
    <p:extLst>
      <p:ext uri="{BB962C8B-B14F-4D97-AF65-F5344CB8AC3E}">
        <p14:creationId xmlns:p14="http://schemas.microsoft.com/office/powerpoint/2010/main" xmlns="" val="288978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fade">
                                      <p:cBhvr>
                                        <p:cTn id="42" dur="500"/>
                                        <p:tgtEl>
                                          <p:spTgt spid="4">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animEffect transition="in" filter="fade">
                                      <p:cBhvr>
                                        <p:cTn id="47" dur="500"/>
                                        <p:tgtEl>
                                          <p:spTgt spid="4">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7" end="17"/>
                                            </p:txEl>
                                          </p:spTgt>
                                        </p:tgtEl>
                                        <p:attrNameLst>
                                          <p:attrName>style.visibility</p:attrName>
                                        </p:attrNameLst>
                                      </p:cBhvr>
                                      <p:to>
                                        <p:strVal val="visible"/>
                                      </p:to>
                                    </p:set>
                                    <p:animEffect transition="in" filter="fade">
                                      <p:cBhvr>
                                        <p:cTn id="52"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81000" y="838200"/>
            <a:ext cx="84423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n-ea"/>
                <a:cs typeface="+mn-cs"/>
              </a:rPr>
              <a:t>               </a:t>
            </a:r>
            <a:r>
              <a:rPr lang="en-US" sz="4800" kern="0" dirty="0" smtClean="0">
                <a:solidFill>
                  <a:srgbClr val="4E84C4"/>
                </a:solidFill>
                <a:latin typeface="+mj-lt"/>
                <a:ea typeface="+mj-ea"/>
                <a:cs typeface="+mj-cs"/>
              </a:rPr>
              <a:t>Apache</a:t>
            </a:r>
            <a:r>
              <a:rPr kumimoji="0" lang="en-US" sz="4000" b="0" i="0" u="none" strike="noStrike" kern="0" cap="none" spc="0" normalizeH="0" baseline="0" noProof="0" dirty="0" smtClean="0">
                <a:ln>
                  <a:noFill/>
                </a:ln>
                <a:solidFill>
                  <a:schemeClr val="tx1"/>
                </a:solidFill>
                <a:effectLst/>
                <a:uLnTx/>
                <a:uFillTx/>
                <a:latin typeface="+mn-lt"/>
                <a:ea typeface="+mn-ea"/>
                <a:cs typeface="+mn-cs"/>
              </a:rPr>
              <a:t> </a:t>
            </a:r>
            <a:r>
              <a:rPr lang="en-US" sz="4800" kern="0" dirty="0" smtClean="0">
                <a:solidFill>
                  <a:srgbClr val="4E84C4"/>
                </a:solidFill>
                <a:latin typeface="+mj-lt"/>
                <a:ea typeface="+mj-ea"/>
                <a:cs typeface="+mj-cs"/>
              </a:rPr>
              <a:t>Hadoop</a:t>
            </a:r>
            <a:endParaRPr kumimoji="0" lang="en-GB" sz="4800" b="0" i="0" u="none" strike="noStrike" kern="0" cap="none" spc="0" normalizeH="0" baseline="0" noProof="0" dirty="0" smtClean="0">
              <a:ln>
                <a:noFill/>
              </a:ln>
              <a:solidFill>
                <a:srgbClr val="4E84C4"/>
              </a:solidFill>
              <a:effectLst/>
              <a:uLnTx/>
              <a:uFillTx/>
              <a:latin typeface="+mj-lt"/>
              <a:ea typeface="+mj-ea"/>
              <a:cs typeface="+mj-cs"/>
            </a:endParaRPr>
          </a:p>
        </p:txBody>
      </p:sp>
    </p:spTree>
    <p:extLst>
      <p:ext uri="{BB962C8B-B14F-4D97-AF65-F5344CB8AC3E}">
        <p14:creationId xmlns:p14="http://schemas.microsoft.com/office/powerpoint/2010/main" xmlns="" val="78558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Hadoop</a:t>
            </a:r>
            <a:endParaRPr lang="en-GB" dirty="0"/>
          </a:p>
        </p:txBody>
      </p:sp>
      <p:sp>
        <p:nvSpPr>
          <p:cNvPr id="3" name="Content Placeholder 2"/>
          <p:cNvSpPr>
            <a:spLocks noGrp="1"/>
          </p:cNvSpPr>
          <p:nvPr>
            <p:ph idx="1"/>
          </p:nvPr>
        </p:nvSpPr>
        <p:spPr>
          <a:xfrm>
            <a:off x="304800" y="1219200"/>
            <a:ext cx="8458200" cy="4525963"/>
          </a:xfrm>
        </p:spPr>
        <p:txBody>
          <a:bodyPr>
            <a:normAutofit fontScale="70000" lnSpcReduction="20000"/>
          </a:bodyPr>
          <a:lstStyle/>
          <a:p>
            <a:r>
              <a:rPr lang="en-US" dirty="0" smtClean="0"/>
              <a:t>Hadoop is a  open-source software for reliable, scalable, distributed computing and is designed to scale up from single servers to thousands of machines, each offering local computation and storage.</a:t>
            </a:r>
          </a:p>
          <a:p>
            <a:endParaRPr lang="en-US" b="1" dirty="0" smtClean="0"/>
          </a:p>
          <a:p>
            <a:r>
              <a:rPr lang="en-US" b="1" dirty="0" smtClean="0"/>
              <a:t>Hadoop consists of two core components</a:t>
            </a:r>
          </a:p>
          <a:p>
            <a:pPr>
              <a:buNone/>
            </a:pPr>
            <a:r>
              <a:rPr lang="en-US" dirty="0" smtClean="0"/>
              <a:t>             – The Hadoop Distributed File System (HDFS)</a:t>
            </a:r>
          </a:p>
          <a:p>
            <a:pPr>
              <a:buNone/>
            </a:pPr>
            <a:r>
              <a:rPr lang="en-GB" dirty="0" smtClean="0"/>
              <a:t>             – MapReduce Software Framework</a:t>
            </a:r>
          </a:p>
          <a:p>
            <a:pPr>
              <a:buNone/>
            </a:pPr>
            <a:endParaRPr lang="en-GB" dirty="0" smtClean="0"/>
          </a:p>
          <a:p>
            <a:r>
              <a:rPr lang="en-US" b="1" dirty="0" smtClean="0"/>
              <a:t>Core Concepts of Hadoop</a:t>
            </a:r>
          </a:p>
          <a:p>
            <a:pPr>
              <a:buNone/>
            </a:pPr>
            <a:r>
              <a:rPr lang="en-US" dirty="0" smtClean="0"/>
              <a:t>      1) Distribute the data as it is initially stored in the system. – </a:t>
            </a:r>
            <a:r>
              <a:rPr lang="en-US" i="1" dirty="0" smtClean="0">
                <a:solidFill>
                  <a:schemeClr val="accent2"/>
                </a:solidFill>
              </a:rPr>
              <a:t>Bandwidth</a:t>
            </a:r>
          </a:p>
          <a:p>
            <a:pPr>
              <a:buNone/>
            </a:pPr>
            <a:r>
              <a:rPr lang="en-US" i="1" dirty="0" smtClean="0">
                <a:solidFill>
                  <a:schemeClr val="accent2"/>
                </a:solidFill>
              </a:rPr>
              <a:t>      </a:t>
            </a:r>
            <a:r>
              <a:rPr lang="en-US" dirty="0" smtClean="0"/>
              <a:t>2) Replication of data is done in 3 sets(default) – </a:t>
            </a:r>
            <a:r>
              <a:rPr lang="en-US" i="1" dirty="0" smtClean="0">
                <a:solidFill>
                  <a:schemeClr val="accent2"/>
                </a:solidFill>
              </a:rPr>
              <a:t>Component recovery</a:t>
            </a:r>
          </a:p>
          <a:p>
            <a:pPr>
              <a:buNone/>
            </a:pPr>
            <a:r>
              <a:rPr lang="en-US" i="1" dirty="0" smtClean="0">
                <a:solidFill>
                  <a:schemeClr val="accent2"/>
                </a:solidFill>
              </a:rPr>
              <a:t>      </a:t>
            </a:r>
            <a:r>
              <a:rPr lang="en-US" dirty="0" smtClean="0"/>
              <a:t>3) A Master Node monitors all other nodes(Slaves)  -- </a:t>
            </a:r>
            <a:r>
              <a:rPr lang="en-US" i="1" dirty="0" smtClean="0">
                <a:solidFill>
                  <a:schemeClr val="accent2"/>
                </a:solidFill>
              </a:rPr>
              <a:t>Fault Tolerance</a:t>
            </a:r>
          </a:p>
          <a:p>
            <a:pPr>
              <a:buNone/>
            </a:pPr>
            <a:r>
              <a:rPr lang="en-US" i="1" dirty="0" smtClean="0">
                <a:solidFill>
                  <a:schemeClr val="accent2"/>
                </a:solidFill>
              </a:rPr>
              <a:t>      </a:t>
            </a:r>
            <a:r>
              <a:rPr lang="en-US" dirty="0" smtClean="0"/>
              <a:t>4) Applications re written in a high level paradigm(MapReduce) - </a:t>
            </a:r>
            <a:r>
              <a:rPr lang="en-US" i="1" dirty="0" smtClean="0">
                <a:solidFill>
                  <a:schemeClr val="accent2"/>
                </a:solidFill>
              </a:rPr>
              <a:t>Scalability</a:t>
            </a:r>
          </a:p>
          <a:p>
            <a:pPr>
              <a:buNone/>
            </a:pPr>
            <a:endParaRPr lang="en-US" i="1" dirty="0" smtClean="0">
              <a:solidFill>
                <a:schemeClr val="accent2"/>
              </a:solidFill>
            </a:endParaRPr>
          </a:p>
          <a:p>
            <a:pPr>
              <a:buNone/>
            </a:pPr>
            <a:endParaRPr lang="en-US" i="1" dirty="0" smtClean="0">
              <a:solidFill>
                <a:schemeClr val="accent2"/>
              </a:solidFill>
            </a:endParaRPr>
          </a:p>
          <a:p>
            <a:endParaRPr lang="en-GB" dirty="0" smtClean="0"/>
          </a:p>
          <a:p>
            <a:pPr>
              <a:buNone/>
            </a:pPr>
            <a:endParaRPr lang="en-GB" dirty="0" smtClean="0"/>
          </a:p>
          <a:p>
            <a:pPr>
              <a:buNone/>
            </a:pPr>
            <a:endParaRPr lang="en-GB" dirty="0"/>
          </a:p>
        </p:txBody>
      </p:sp>
    </p:spTree>
    <p:extLst>
      <p:ext uri="{BB962C8B-B14F-4D97-AF65-F5344CB8AC3E}">
        <p14:creationId xmlns:p14="http://schemas.microsoft.com/office/powerpoint/2010/main" xmlns="" val="197573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Hadoop Origin</a:t>
            </a:r>
            <a:endParaRPr lang="en-GB" dirty="0"/>
          </a:p>
        </p:txBody>
      </p:sp>
      <p:pic>
        <p:nvPicPr>
          <p:cNvPr id="6" name="Image 167"/>
          <p:cNvPicPr>
            <a:picLocks noChangeAspect="1"/>
          </p:cNvPicPr>
          <p:nvPr/>
        </p:nvPicPr>
        <p:blipFill>
          <a:blip r:embed="rId2" cstate="print"/>
          <a:stretch>
            <a:fillRect/>
          </a:stretch>
        </p:blipFill>
        <p:spPr>
          <a:xfrm>
            <a:off x="1639316" y="4345940"/>
            <a:ext cx="411480" cy="301751"/>
          </a:xfrm>
          <a:prstGeom prst="rect">
            <a:avLst/>
          </a:prstGeom>
        </p:spPr>
      </p:pic>
      <p:pic>
        <p:nvPicPr>
          <p:cNvPr id="7" name="Image 168"/>
          <p:cNvPicPr>
            <a:picLocks noChangeAspect="1"/>
          </p:cNvPicPr>
          <p:nvPr/>
        </p:nvPicPr>
        <p:blipFill>
          <a:blip r:embed="rId2" cstate="print"/>
          <a:stretch>
            <a:fillRect/>
          </a:stretch>
        </p:blipFill>
        <p:spPr>
          <a:xfrm>
            <a:off x="3184653" y="4345940"/>
            <a:ext cx="411480" cy="301751"/>
          </a:xfrm>
          <a:prstGeom prst="rect">
            <a:avLst/>
          </a:prstGeom>
        </p:spPr>
      </p:pic>
      <p:pic>
        <p:nvPicPr>
          <p:cNvPr id="8" name="Image 169"/>
          <p:cNvPicPr>
            <a:picLocks noChangeAspect="1"/>
          </p:cNvPicPr>
          <p:nvPr/>
        </p:nvPicPr>
        <p:blipFill>
          <a:blip r:embed="rId2" cstate="print"/>
          <a:stretch>
            <a:fillRect/>
          </a:stretch>
        </p:blipFill>
        <p:spPr>
          <a:xfrm>
            <a:off x="4784853" y="4345940"/>
            <a:ext cx="411480" cy="301751"/>
          </a:xfrm>
          <a:prstGeom prst="rect">
            <a:avLst/>
          </a:prstGeom>
        </p:spPr>
      </p:pic>
      <p:pic>
        <p:nvPicPr>
          <p:cNvPr id="9" name="Image 170"/>
          <p:cNvPicPr>
            <a:picLocks noChangeAspect="1"/>
          </p:cNvPicPr>
          <p:nvPr/>
        </p:nvPicPr>
        <p:blipFill>
          <a:blip r:embed="rId2" cstate="print"/>
          <a:stretch>
            <a:fillRect/>
          </a:stretch>
        </p:blipFill>
        <p:spPr>
          <a:xfrm>
            <a:off x="6357621" y="4345940"/>
            <a:ext cx="411480" cy="301751"/>
          </a:xfrm>
          <a:prstGeom prst="rect">
            <a:avLst/>
          </a:prstGeom>
        </p:spPr>
      </p:pic>
      <p:pic>
        <p:nvPicPr>
          <p:cNvPr id="10" name="Image 171"/>
          <p:cNvPicPr>
            <a:picLocks noChangeAspect="1"/>
          </p:cNvPicPr>
          <p:nvPr/>
        </p:nvPicPr>
        <p:blipFill>
          <a:blip r:embed="rId3" cstate="print"/>
          <a:stretch>
            <a:fillRect/>
          </a:stretch>
        </p:blipFill>
        <p:spPr>
          <a:xfrm>
            <a:off x="1236981" y="4739129"/>
            <a:ext cx="6501384" cy="484631"/>
          </a:xfrm>
          <a:prstGeom prst="rect">
            <a:avLst/>
          </a:prstGeom>
        </p:spPr>
      </p:pic>
      <p:pic>
        <p:nvPicPr>
          <p:cNvPr id="11" name="Image 172"/>
          <p:cNvPicPr>
            <a:picLocks noChangeAspect="1"/>
          </p:cNvPicPr>
          <p:nvPr/>
        </p:nvPicPr>
        <p:blipFill>
          <a:blip r:embed="rId4" cstate="print"/>
          <a:stretch>
            <a:fillRect/>
          </a:stretch>
        </p:blipFill>
        <p:spPr>
          <a:xfrm>
            <a:off x="1765299" y="4406898"/>
            <a:ext cx="139700" cy="101600"/>
          </a:xfrm>
          <a:prstGeom prst="rect">
            <a:avLst/>
          </a:prstGeom>
        </p:spPr>
      </p:pic>
      <p:pic>
        <p:nvPicPr>
          <p:cNvPr id="12" name="Image 173"/>
          <p:cNvPicPr>
            <a:picLocks noChangeAspect="1"/>
          </p:cNvPicPr>
          <p:nvPr/>
        </p:nvPicPr>
        <p:blipFill>
          <a:blip r:embed="rId5" cstate="print"/>
          <a:stretch>
            <a:fillRect/>
          </a:stretch>
        </p:blipFill>
        <p:spPr>
          <a:xfrm>
            <a:off x="3314699" y="4406898"/>
            <a:ext cx="139700" cy="101600"/>
          </a:xfrm>
          <a:prstGeom prst="rect">
            <a:avLst/>
          </a:prstGeom>
        </p:spPr>
      </p:pic>
      <p:pic>
        <p:nvPicPr>
          <p:cNvPr id="13" name="Image 174"/>
          <p:cNvPicPr>
            <a:picLocks noChangeAspect="1"/>
          </p:cNvPicPr>
          <p:nvPr/>
        </p:nvPicPr>
        <p:blipFill>
          <a:blip r:embed="rId6" cstate="print"/>
          <a:stretch>
            <a:fillRect/>
          </a:stretch>
        </p:blipFill>
        <p:spPr>
          <a:xfrm>
            <a:off x="4914899" y="4406898"/>
            <a:ext cx="139700" cy="101600"/>
          </a:xfrm>
          <a:prstGeom prst="rect">
            <a:avLst/>
          </a:prstGeom>
        </p:spPr>
      </p:pic>
      <p:pic>
        <p:nvPicPr>
          <p:cNvPr id="14" name="Image 175"/>
          <p:cNvPicPr>
            <a:picLocks noChangeAspect="1"/>
          </p:cNvPicPr>
          <p:nvPr/>
        </p:nvPicPr>
        <p:blipFill>
          <a:blip r:embed="rId7" cstate="print"/>
          <a:stretch>
            <a:fillRect/>
          </a:stretch>
        </p:blipFill>
        <p:spPr>
          <a:xfrm>
            <a:off x="6489699" y="4406898"/>
            <a:ext cx="139700" cy="101600"/>
          </a:xfrm>
          <a:prstGeom prst="rect">
            <a:avLst/>
          </a:prstGeom>
        </p:spPr>
      </p:pic>
      <p:pic>
        <p:nvPicPr>
          <p:cNvPr id="15" name="Image 176"/>
          <p:cNvPicPr>
            <a:picLocks noChangeAspect="1"/>
          </p:cNvPicPr>
          <p:nvPr/>
        </p:nvPicPr>
        <p:blipFill>
          <a:blip r:embed="rId8" cstate="print"/>
          <a:stretch>
            <a:fillRect/>
          </a:stretch>
        </p:blipFill>
        <p:spPr>
          <a:xfrm>
            <a:off x="1371600" y="4800600"/>
            <a:ext cx="6223000" cy="279400"/>
          </a:xfrm>
          <a:prstGeom prst="rect">
            <a:avLst/>
          </a:prstGeom>
        </p:spPr>
      </p:pic>
      <p:sp>
        <p:nvSpPr>
          <p:cNvPr id="16" name="Freeform 3"/>
          <p:cNvSpPr/>
          <p:nvPr/>
        </p:nvSpPr>
        <p:spPr>
          <a:xfrm>
            <a:off x="1840683" y="4509505"/>
            <a:ext cx="18" cy="489734"/>
          </a:xfrm>
          <a:custGeom>
            <a:avLst/>
            <a:gdLst/>
            <a:ahLst/>
            <a:cxnLst/>
            <a:rect l="0" t="0" r="0" b="0"/>
            <a:pathLst>
              <a:path w="18" h="489734">
                <a:moveTo>
                  <a:pt x="0" y="0"/>
                </a:moveTo>
                <a:lnTo>
                  <a:pt x="18" y="489734"/>
                </a:lnTo>
              </a:path>
            </a:pathLst>
          </a:custGeom>
          <a:ln w="13229">
            <a:solidFill>
              <a:srgbClr val="414141">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91418" tIns="45710" rIns="91418" bIns="45710" rtlCol="0" anchor="ctr"/>
          <a:lstStyle/>
          <a:p>
            <a:pPr algn="ctr"/>
            <a:endParaRPr lang="zh-CN" altLang="en-US"/>
          </a:p>
        </p:txBody>
      </p:sp>
      <p:sp>
        <p:nvSpPr>
          <p:cNvPr id="17" name="Freeform 3"/>
          <p:cNvSpPr/>
          <p:nvPr/>
        </p:nvSpPr>
        <p:spPr>
          <a:xfrm>
            <a:off x="3389725" y="4509503"/>
            <a:ext cx="4056" cy="376396"/>
          </a:xfrm>
          <a:custGeom>
            <a:avLst/>
            <a:gdLst/>
            <a:ahLst/>
            <a:cxnLst/>
            <a:rect l="0" t="0" r="0" b="0"/>
            <a:pathLst>
              <a:path w="4056" h="376396">
                <a:moveTo>
                  <a:pt x="0" y="0"/>
                </a:moveTo>
                <a:lnTo>
                  <a:pt x="4056" y="376396"/>
                </a:lnTo>
              </a:path>
            </a:pathLst>
          </a:custGeom>
          <a:ln w="13229">
            <a:solidFill>
              <a:srgbClr val="414141">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91418" tIns="45710" rIns="91418" bIns="45710" rtlCol="0" anchor="ctr"/>
          <a:lstStyle/>
          <a:p>
            <a:pPr algn="ctr"/>
            <a:endParaRPr lang="zh-CN" altLang="en-US"/>
          </a:p>
        </p:txBody>
      </p:sp>
      <p:sp>
        <p:nvSpPr>
          <p:cNvPr id="18" name="Freeform 3"/>
          <p:cNvSpPr/>
          <p:nvPr/>
        </p:nvSpPr>
        <p:spPr>
          <a:xfrm>
            <a:off x="4985304" y="4509505"/>
            <a:ext cx="134" cy="360881"/>
          </a:xfrm>
          <a:custGeom>
            <a:avLst/>
            <a:gdLst/>
            <a:ahLst/>
            <a:cxnLst/>
            <a:rect l="0" t="0" r="0" b="0"/>
            <a:pathLst>
              <a:path w="134" h="360880">
                <a:moveTo>
                  <a:pt x="0" y="0"/>
                </a:moveTo>
                <a:lnTo>
                  <a:pt x="134" y="360880"/>
                </a:lnTo>
              </a:path>
            </a:pathLst>
          </a:custGeom>
          <a:ln w="13229">
            <a:solidFill>
              <a:srgbClr val="414141">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91418" tIns="45710" rIns="91418" bIns="45710" rtlCol="0" anchor="ctr"/>
          <a:lstStyle/>
          <a:p>
            <a:pPr algn="ctr"/>
            <a:endParaRPr lang="zh-CN" altLang="en-US"/>
          </a:p>
        </p:txBody>
      </p:sp>
      <p:sp>
        <p:nvSpPr>
          <p:cNvPr id="19" name="Freeform 3"/>
          <p:cNvSpPr/>
          <p:nvPr/>
        </p:nvSpPr>
        <p:spPr>
          <a:xfrm>
            <a:off x="6565271" y="4509504"/>
            <a:ext cx="3163" cy="344744"/>
          </a:xfrm>
          <a:custGeom>
            <a:avLst/>
            <a:gdLst/>
            <a:ahLst/>
            <a:cxnLst/>
            <a:rect l="0" t="0" r="0" b="0"/>
            <a:pathLst>
              <a:path w="3163" h="344744">
                <a:moveTo>
                  <a:pt x="0" y="0"/>
                </a:moveTo>
                <a:lnTo>
                  <a:pt x="3163" y="344744"/>
                </a:lnTo>
              </a:path>
            </a:pathLst>
          </a:custGeom>
          <a:ln w="13229">
            <a:solidFill>
              <a:srgbClr val="414141">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91418" tIns="45710" rIns="91418" bIns="45710" rtlCol="0" anchor="ctr"/>
          <a:lstStyle/>
          <a:p>
            <a:pPr algn="ctr"/>
            <a:endParaRPr lang="zh-CN" altLang="en-US"/>
          </a:p>
        </p:txBody>
      </p:sp>
      <p:sp>
        <p:nvSpPr>
          <p:cNvPr id="20" name="Freeform 3"/>
          <p:cNvSpPr/>
          <p:nvPr/>
        </p:nvSpPr>
        <p:spPr>
          <a:xfrm>
            <a:off x="1375030" y="4801653"/>
            <a:ext cx="6020243" cy="280213"/>
          </a:xfrm>
          <a:custGeom>
            <a:avLst/>
            <a:gdLst/>
            <a:ahLst/>
            <a:cxnLst/>
            <a:rect l="0" t="0" r="0" b="0"/>
            <a:pathLst>
              <a:path w="6020243" h="280213">
                <a:moveTo>
                  <a:pt x="0" y="210160"/>
                </a:moveTo>
                <a:lnTo>
                  <a:pt x="0" y="70053"/>
                </a:lnTo>
                <a:lnTo>
                  <a:pt x="6020243" y="70053"/>
                </a:lnTo>
                <a:lnTo>
                  <a:pt x="6020243" y="0"/>
                </a:lnTo>
                <a:lnTo>
                  <a:pt x="6223256" y="140107"/>
                </a:lnTo>
                <a:lnTo>
                  <a:pt x="6020243" y="280213"/>
                </a:lnTo>
                <a:lnTo>
                  <a:pt x="6020243" y="210160"/>
                </a:lnTo>
                <a:lnTo>
                  <a:pt x="0" y="210160"/>
                </a:lnTo>
              </a:path>
            </a:pathLst>
          </a:custGeom>
          <a:ln w="13229">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91418" tIns="45710" rIns="91418" bIns="45710" rtlCol="0" anchor="ctr"/>
          <a:lstStyle/>
          <a:p>
            <a:pPr algn="ctr"/>
            <a:endParaRPr lang="zh-CN" altLang="en-US"/>
          </a:p>
        </p:txBody>
      </p:sp>
      <p:sp>
        <p:nvSpPr>
          <p:cNvPr id="21" name="TextBox 10"/>
          <p:cNvSpPr txBox="1"/>
          <p:nvPr/>
        </p:nvSpPr>
        <p:spPr>
          <a:xfrm>
            <a:off x="2797303" y="3995749"/>
            <a:ext cx="891270"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Google publishes</a:t>
            </a:r>
          </a:p>
        </p:txBody>
      </p:sp>
      <p:sp>
        <p:nvSpPr>
          <p:cNvPr id="22" name="TextBox 11"/>
          <p:cNvSpPr txBox="1"/>
          <p:nvPr/>
        </p:nvSpPr>
        <p:spPr>
          <a:xfrm>
            <a:off x="4393431" y="3995749"/>
            <a:ext cx="891270"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Google publishes</a:t>
            </a:r>
          </a:p>
        </p:txBody>
      </p:sp>
      <p:sp>
        <p:nvSpPr>
          <p:cNvPr id="23" name="TextBox 12"/>
          <p:cNvSpPr txBox="1"/>
          <p:nvPr/>
        </p:nvSpPr>
        <p:spPr>
          <a:xfrm>
            <a:off x="6049283" y="3995749"/>
            <a:ext cx="775853"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Nutch rewritten</a:t>
            </a:r>
          </a:p>
        </p:txBody>
      </p:sp>
      <p:sp>
        <p:nvSpPr>
          <p:cNvPr id="24" name="TextBox 13"/>
          <p:cNvSpPr txBox="1"/>
          <p:nvPr/>
        </p:nvSpPr>
        <p:spPr>
          <a:xfrm>
            <a:off x="1347558" y="4019532"/>
            <a:ext cx="743793"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Nutch spun off</a:t>
            </a:r>
          </a:p>
        </p:txBody>
      </p:sp>
      <p:sp>
        <p:nvSpPr>
          <p:cNvPr id="25" name="TextBox 14"/>
          <p:cNvSpPr txBox="1"/>
          <p:nvPr/>
        </p:nvSpPr>
        <p:spPr>
          <a:xfrm>
            <a:off x="3013238" y="4129344"/>
            <a:ext cx="564257"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GFS paper</a:t>
            </a:r>
          </a:p>
        </p:txBody>
      </p:sp>
      <p:sp>
        <p:nvSpPr>
          <p:cNvPr id="26" name="TextBox 15"/>
          <p:cNvSpPr txBox="1"/>
          <p:nvPr/>
        </p:nvSpPr>
        <p:spPr>
          <a:xfrm>
            <a:off x="4355364" y="4129344"/>
            <a:ext cx="948978"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MapReduce paper</a:t>
            </a:r>
          </a:p>
        </p:txBody>
      </p:sp>
      <p:sp>
        <p:nvSpPr>
          <p:cNvPr id="27" name="TextBox 16"/>
          <p:cNvSpPr txBox="1"/>
          <p:nvPr/>
        </p:nvSpPr>
        <p:spPr>
          <a:xfrm>
            <a:off x="6040734" y="4129344"/>
            <a:ext cx="788677"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for MapReduce</a:t>
            </a:r>
          </a:p>
        </p:txBody>
      </p:sp>
      <p:sp>
        <p:nvSpPr>
          <p:cNvPr id="28" name="TextBox 17"/>
          <p:cNvSpPr txBox="1"/>
          <p:nvPr/>
        </p:nvSpPr>
        <p:spPr>
          <a:xfrm>
            <a:off x="1413949" y="4153129"/>
            <a:ext cx="641201" cy="184656"/>
          </a:xfrm>
          <a:prstGeom prst="rect">
            <a:avLst/>
          </a:prstGeom>
          <a:noFill/>
        </p:spPr>
        <p:txBody>
          <a:bodyPr wrap="none" lIns="0" tIns="0" rIns="0" bIns="45710" rtlCol="0">
            <a:spAutoFit/>
          </a:bodyPr>
          <a:lstStyle/>
          <a:p>
            <a:r>
              <a:rPr lang="en-US" altLang="zh-CN" sz="900" dirty="0" smtClean="0">
                <a:solidFill>
                  <a:srgbClr val="000000"/>
                </a:solidFill>
                <a:latin typeface="Helvetica"/>
              </a:rPr>
              <a:t>from Lucene</a:t>
            </a:r>
          </a:p>
        </p:txBody>
      </p:sp>
      <p:sp>
        <p:nvSpPr>
          <p:cNvPr id="29" name="TextBox 18"/>
          <p:cNvSpPr txBox="1"/>
          <p:nvPr/>
        </p:nvSpPr>
        <p:spPr>
          <a:xfrm>
            <a:off x="1688698" y="4882238"/>
            <a:ext cx="256480" cy="184656"/>
          </a:xfrm>
          <a:prstGeom prst="rect">
            <a:avLst/>
          </a:prstGeom>
          <a:noFill/>
        </p:spPr>
        <p:txBody>
          <a:bodyPr wrap="none" lIns="0" tIns="0" rIns="0" bIns="45710" rtlCol="0">
            <a:spAutoFit/>
          </a:bodyPr>
          <a:lstStyle/>
          <a:p>
            <a:r>
              <a:rPr lang="en-US" altLang="zh-CN" sz="900" b="1" dirty="0" smtClean="0">
                <a:solidFill>
                  <a:srgbClr val="000000"/>
                </a:solidFill>
                <a:latin typeface="Helvetica"/>
              </a:rPr>
              <a:t>2002</a:t>
            </a:r>
          </a:p>
        </p:txBody>
      </p:sp>
      <p:sp>
        <p:nvSpPr>
          <p:cNvPr id="30" name="TextBox 19"/>
          <p:cNvSpPr txBox="1"/>
          <p:nvPr/>
        </p:nvSpPr>
        <p:spPr>
          <a:xfrm>
            <a:off x="3253834" y="4882238"/>
            <a:ext cx="256480" cy="184656"/>
          </a:xfrm>
          <a:prstGeom prst="rect">
            <a:avLst/>
          </a:prstGeom>
          <a:noFill/>
        </p:spPr>
        <p:txBody>
          <a:bodyPr wrap="none" lIns="0" tIns="0" rIns="0" bIns="45710" rtlCol="0">
            <a:spAutoFit/>
          </a:bodyPr>
          <a:lstStyle/>
          <a:p>
            <a:r>
              <a:rPr lang="en-US" altLang="zh-CN" sz="900" b="1" dirty="0" smtClean="0">
                <a:solidFill>
                  <a:srgbClr val="000000"/>
                </a:solidFill>
                <a:latin typeface="Helvetica"/>
              </a:rPr>
              <a:t>2003</a:t>
            </a:r>
          </a:p>
        </p:txBody>
      </p:sp>
      <p:sp>
        <p:nvSpPr>
          <p:cNvPr id="31" name="TextBox 20"/>
          <p:cNvSpPr txBox="1"/>
          <p:nvPr/>
        </p:nvSpPr>
        <p:spPr>
          <a:xfrm>
            <a:off x="4818970" y="4882238"/>
            <a:ext cx="256480" cy="184656"/>
          </a:xfrm>
          <a:prstGeom prst="rect">
            <a:avLst/>
          </a:prstGeom>
          <a:noFill/>
        </p:spPr>
        <p:txBody>
          <a:bodyPr wrap="none" lIns="0" tIns="0" rIns="0" bIns="45710" rtlCol="0">
            <a:spAutoFit/>
          </a:bodyPr>
          <a:lstStyle/>
          <a:p>
            <a:r>
              <a:rPr lang="en-US" altLang="zh-CN" sz="900" b="1" dirty="0" smtClean="0">
                <a:solidFill>
                  <a:srgbClr val="000000"/>
                </a:solidFill>
                <a:latin typeface="Helvetica"/>
              </a:rPr>
              <a:t>2004</a:t>
            </a:r>
          </a:p>
        </p:txBody>
      </p:sp>
      <p:sp>
        <p:nvSpPr>
          <p:cNvPr id="32" name="TextBox 21"/>
          <p:cNvSpPr txBox="1"/>
          <p:nvPr/>
        </p:nvSpPr>
        <p:spPr>
          <a:xfrm>
            <a:off x="6384106" y="4882238"/>
            <a:ext cx="256480" cy="184656"/>
          </a:xfrm>
          <a:prstGeom prst="rect">
            <a:avLst/>
          </a:prstGeom>
          <a:noFill/>
        </p:spPr>
        <p:txBody>
          <a:bodyPr wrap="none" lIns="0" tIns="0" rIns="0" bIns="45710" rtlCol="0">
            <a:spAutoFit/>
          </a:bodyPr>
          <a:lstStyle/>
          <a:p>
            <a:r>
              <a:rPr lang="en-US" altLang="zh-CN" sz="900" b="1" dirty="0" smtClean="0">
                <a:solidFill>
                  <a:srgbClr val="000000"/>
                </a:solidFill>
                <a:latin typeface="Helvetica"/>
              </a:rPr>
              <a:t>2005</a:t>
            </a:r>
          </a:p>
        </p:txBody>
      </p:sp>
      <p:sp>
        <p:nvSpPr>
          <p:cNvPr id="34" name="Rectangle 33"/>
          <p:cNvSpPr/>
          <p:nvPr/>
        </p:nvSpPr>
        <p:spPr>
          <a:xfrm>
            <a:off x="381000" y="990600"/>
            <a:ext cx="7848600" cy="1797415"/>
          </a:xfrm>
          <a:prstGeom prst="rect">
            <a:avLst/>
          </a:prstGeom>
        </p:spPr>
        <p:txBody>
          <a:bodyPr wrap="square">
            <a:spAutoFit/>
          </a:bodyPr>
          <a:lstStyle/>
          <a:p>
            <a:pPr marL="122238" indent="-122238" fontAlgn="base">
              <a:spcBef>
                <a:spcPct val="20000"/>
              </a:spcBef>
              <a:spcAft>
                <a:spcPct val="0"/>
              </a:spcAft>
              <a:buClr>
                <a:srgbClr val="4E84C4"/>
              </a:buClr>
              <a:buFont typeface="Arial" pitchFamily="34" charset="0"/>
              <a:buChar char="•"/>
            </a:pPr>
            <a:r>
              <a:rPr lang="en-GB" sz="1600" dirty="0"/>
              <a:t>Developed by Doug Cutting based on Google’s </a:t>
            </a:r>
            <a:r>
              <a:rPr lang="en-GB" sz="1600" dirty="0" smtClean="0"/>
              <a:t>paper</a:t>
            </a:r>
          </a:p>
          <a:p>
            <a:pPr fontAlgn="base">
              <a:spcBef>
                <a:spcPct val="20000"/>
              </a:spcBef>
              <a:spcAft>
                <a:spcPct val="0"/>
              </a:spcAft>
              <a:buClr>
                <a:srgbClr val="4E84C4"/>
              </a:buClr>
            </a:pPr>
            <a:endParaRPr lang="en-GB" sz="1600" dirty="0"/>
          </a:p>
          <a:p>
            <a:pPr marL="122238" indent="-122238" fontAlgn="base">
              <a:spcBef>
                <a:spcPct val="20000"/>
              </a:spcBef>
              <a:spcAft>
                <a:spcPct val="0"/>
              </a:spcAft>
              <a:buClr>
                <a:srgbClr val="4E84C4"/>
              </a:buClr>
              <a:buChar char="•"/>
            </a:pPr>
            <a:r>
              <a:rPr lang="en-GB" sz="1600" dirty="0" smtClean="0"/>
              <a:t>Early </a:t>
            </a:r>
            <a:r>
              <a:rPr lang="en-GB" sz="1600" dirty="0"/>
              <a:t>adoption by  Yahoo, Facebook and </a:t>
            </a:r>
            <a:r>
              <a:rPr lang="en-GB" sz="1600" dirty="0" smtClean="0"/>
              <a:t>others</a:t>
            </a:r>
          </a:p>
          <a:p>
            <a:pPr fontAlgn="base">
              <a:spcBef>
                <a:spcPct val="20000"/>
              </a:spcBef>
              <a:spcAft>
                <a:spcPct val="0"/>
              </a:spcAft>
              <a:buClr>
                <a:srgbClr val="4E84C4"/>
              </a:buClr>
            </a:pPr>
            <a:endParaRPr lang="en-GB" sz="1600" dirty="0"/>
          </a:p>
          <a:p>
            <a:pPr marL="122238" indent="-122238" fontAlgn="base">
              <a:spcBef>
                <a:spcPct val="20000"/>
              </a:spcBef>
              <a:spcAft>
                <a:spcPct val="0"/>
              </a:spcAft>
              <a:buClr>
                <a:srgbClr val="4E84C4"/>
              </a:buClr>
              <a:buFont typeface="Arial" pitchFamily="34" charset="0"/>
              <a:buChar char="•"/>
            </a:pPr>
            <a:r>
              <a:rPr lang="en-US" sz="1600" dirty="0"/>
              <a:t> Hadoop is the name of Doug Cutting’s son T</a:t>
            </a:r>
            <a:r>
              <a:rPr lang="en-US" sz="1600" dirty="0" smtClean="0"/>
              <a:t>oy.</a:t>
            </a:r>
            <a:endParaRPr lang="en-GB" sz="1600" dirty="0"/>
          </a:p>
          <a:p>
            <a:endParaRPr lang="en-GB" dirty="0"/>
          </a:p>
        </p:txBody>
      </p:sp>
    </p:spTree>
    <p:extLst>
      <p:ext uri="{BB962C8B-B14F-4D97-AF65-F5344CB8AC3E}">
        <p14:creationId xmlns:p14="http://schemas.microsoft.com/office/powerpoint/2010/main" xmlns="" val="24639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fade">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fade">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Hadoop vs. RDBMS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xmlns="" val="151202876"/>
              </p:ext>
            </p:extLst>
          </p:nvPr>
        </p:nvGraphicFramePr>
        <p:xfrm>
          <a:off x="304800" y="990600"/>
          <a:ext cx="7499349" cy="2865120"/>
        </p:xfrm>
        <a:graphic>
          <a:graphicData uri="http://schemas.openxmlformats.org/drawingml/2006/table">
            <a:tbl>
              <a:tblPr firstRow="1" bandRow="1">
                <a:tableStyleId>{5C22544A-7EE6-4342-B048-85BDC9FD1C3A}</a:tableStyleId>
              </a:tblPr>
              <a:tblGrid>
                <a:gridCol w="1536700"/>
                <a:gridCol w="2895600"/>
                <a:gridCol w="3067049"/>
              </a:tblGrid>
              <a:tr h="370840">
                <a:tc>
                  <a:txBody>
                    <a:bodyPr/>
                    <a:lstStyle/>
                    <a:p>
                      <a:endParaRPr lang="en-US" dirty="0"/>
                    </a:p>
                  </a:txBody>
                  <a:tcPr/>
                </a:tc>
                <a:tc>
                  <a:txBody>
                    <a:bodyPr/>
                    <a:lstStyle/>
                    <a:p>
                      <a:r>
                        <a:rPr lang="en-US" dirty="0" smtClean="0"/>
                        <a:t>Traditional</a:t>
                      </a:r>
                      <a:r>
                        <a:rPr lang="en-US" baseline="0" dirty="0" smtClean="0"/>
                        <a:t> RDBMS</a:t>
                      </a:r>
                      <a:endParaRPr lang="en-US" dirty="0"/>
                    </a:p>
                  </a:txBody>
                  <a:tcPr/>
                </a:tc>
                <a:tc>
                  <a:txBody>
                    <a:bodyPr/>
                    <a:lstStyle/>
                    <a:p>
                      <a:r>
                        <a:rPr lang="en-US" dirty="0" smtClean="0"/>
                        <a:t>Hadoop</a:t>
                      </a:r>
                      <a:endParaRPr lang="en-US" dirty="0"/>
                    </a:p>
                  </a:txBody>
                  <a:tcPr/>
                </a:tc>
              </a:tr>
              <a:tr h="370840">
                <a:tc>
                  <a:txBody>
                    <a:bodyPr/>
                    <a:lstStyle/>
                    <a:p>
                      <a:r>
                        <a:rPr lang="en-US" dirty="0" smtClean="0"/>
                        <a:t>Data Size</a:t>
                      </a:r>
                      <a:endParaRPr lang="en-US" dirty="0"/>
                    </a:p>
                  </a:txBody>
                  <a:tcPr/>
                </a:tc>
                <a:tc>
                  <a:txBody>
                    <a:bodyPr/>
                    <a:lstStyle/>
                    <a:p>
                      <a:r>
                        <a:rPr lang="en-US" dirty="0" smtClean="0"/>
                        <a:t>Gigabytes</a:t>
                      </a:r>
                      <a:endParaRPr lang="en-US" dirty="0"/>
                    </a:p>
                  </a:txBody>
                  <a:tcPr/>
                </a:tc>
                <a:tc>
                  <a:txBody>
                    <a:bodyPr/>
                    <a:lstStyle/>
                    <a:p>
                      <a:r>
                        <a:rPr lang="en-US" dirty="0" smtClean="0"/>
                        <a:t>Petabytes</a:t>
                      </a:r>
                    </a:p>
                  </a:txBody>
                  <a:tcPr/>
                </a:tc>
              </a:tr>
              <a:tr h="370840">
                <a:tc>
                  <a:txBody>
                    <a:bodyPr/>
                    <a:lstStyle/>
                    <a:p>
                      <a:r>
                        <a:rPr lang="en-US" dirty="0" smtClean="0"/>
                        <a:t>Access</a:t>
                      </a:r>
                      <a:endParaRPr lang="en-US" dirty="0"/>
                    </a:p>
                  </a:txBody>
                  <a:tcPr/>
                </a:tc>
                <a:tc>
                  <a:txBody>
                    <a:bodyPr/>
                    <a:lstStyle/>
                    <a:p>
                      <a:r>
                        <a:rPr lang="en-US" dirty="0" smtClean="0"/>
                        <a:t>Interactive and batch</a:t>
                      </a:r>
                      <a:endParaRPr lang="en-US" dirty="0"/>
                    </a:p>
                  </a:txBody>
                  <a:tcPr/>
                </a:tc>
                <a:tc>
                  <a:txBody>
                    <a:bodyPr/>
                    <a:lstStyle/>
                    <a:p>
                      <a:r>
                        <a:rPr lang="en-US" dirty="0" smtClean="0"/>
                        <a:t>Batch</a:t>
                      </a:r>
                      <a:endParaRPr lang="en-US" dirty="0"/>
                    </a:p>
                  </a:txBody>
                  <a:tcPr/>
                </a:tc>
              </a:tr>
              <a:tr h="370840">
                <a:tc>
                  <a:txBody>
                    <a:bodyPr/>
                    <a:lstStyle/>
                    <a:p>
                      <a:r>
                        <a:rPr lang="en-US" dirty="0" smtClean="0"/>
                        <a:t>Updates</a:t>
                      </a:r>
                      <a:endParaRPr lang="en-US" dirty="0"/>
                    </a:p>
                  </a:txBody>
                  <a:tcPr/>
                </a:tc>
                <a:tc>
                  <a:txBody>
                    <a:bodyPr/>
                    <a:lstStyle/>
                    <a:p>
                      <a:r>
                        <a:rPr lang="en-US" dirty="0" smtClean="0"/>
                        <a:t>Read and write many times</a:t>
                      </a:r>
                      <a:endParaRPr lang="en-US" dirty="0"/>
                    </a:p>
                  </a:txBody>
                  <a:tcPr/>
                </a:tc>
                <a:tc>
                  <a:txBody>
                    <a:bodyPr/>
                    <a:lstStyle/>
                    <a:p>
                      <a:r>
                        <a:rPr lang="en-US" dirty="0" smtClean="0"/>
                        <a:t>Write once,</a:t>
                      </a:r>
                      <a:r>
                        <a:rPr lang="en-US" baseline="0" dirty="0" smtClean="0"/>
                        <a:t> read many times</a:t>
                      </a:r>
                      <a:endParaRPr lang="en-US" dirty="0"/>
                    </a:p>
                  </a:txBody>
                  <a:tcPr/>
                </a:tc>
              </a:tr>
              <a:tr h="370840">
                <a:tc>
                  <a:txBody>
                    <a:bodyPr/>
                    <a:lstStyle/>
                    <a:p>
                      <a:r>
                        <a:rPr lang="en-US" dirty="0" smtClean="0"/>
                        <a:t>Structure</a:t>
                      </a:r>
                      <a:endParaRPr lang="en-US" dirty="0"/>
                    </a:p>
                  </a:txBody>
                  <a:tcPr/>
                </a:tc>
                <a:tc>
                  <a:txBody>
                    <a:bodyPr/>
                    <a:lstStyle/>
                    <a:p>
                      <a:r>
                        <a:rPr lang="en-US" dirty="0" smtClean="0"/>
                        <a:t>Static schema</a:t>
                      </a:r>
                      <a:endParaRPr lang="en-US" dirty="0"/>
                    </a:p>
                  </a:txBody>
                  <a:tcPr/>
                </a:tc>
                <a:tc>
                  <a:txBody>
                    <a:bodyPr/>
                    <a:lstStyle/>
                    <a:p>
                      <a:r>
                        <a:rPr lang="en-US" dirty="0" smtClean="0"/>
                        <a:t>Dynamic schema</a:t>
                      </a:r>
                      <a:endParaRPr lang="en-US" dirty="0"/>
                    </a:p>
                  </a:txBody>
                  <a:tcPr/>
                </a:tc>
              </a:tr>
              <a:tr h="370840">
                <a:tc>
                  <a:txBody>
                    <a:bodyPr/>
                    <a:lstStyle/>
                    <a:p>
                      <a:r>
                        <a:rPr lang="en-US" dirty="0" smtClean="0"/>
                        <a:t>Integrity </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r>
              <a:tr h="370840">
                <a:tc>
                  <a:txBody>
                    <a:bodyPr/>
                    <a:lstStyle/>
                    <a:p>
                      <a:r>
                        <a:rPr lang="en-US" dirty="0" smtClean="0"/>
                        <a:t>Scaling</a:t>
                      </a:r>
                      <a:endParaRPr lang="en-US" dirty="0"/>
                    </a:p>
                  </a:txBody>
                  <a:tcPr/>
                </a:tc>
                <a:tc>
                  <a:txBody>
                    <a:bodyPr/>
                    <a:lstStyle/>
                    <a:p>
                      <a:r>
                        <a:rPr lang="en-US" dirty="0" smtClean="0"/>
                        <a:t>Nonlinear</a:t>
                      </a:r>
                      <a:endParaRPr lang="en-US" dirty="0"/>
                    </a:p>
                  </a:txBody>
                  <a:tcPr/>
                </a:tc>
                <a:tc>
                  <a:txBody>
                    <a:bodyPr/>
                    <a:lstStyle/>
                    <a:p>
                      <a:r>
                        <a:rPr lang="en-US" dirty="0" smtClean="0"/>
                        <a:t>Linear</a:t>
                      </a:r>
                      <a:endParaRPr lang="en-US" dirty="0"/>
                    </a:p>
                  </a:txBody>
                  <a:tcPr/>
                </a:tc>
              </a:tr>
            </a:tbl>
          </a:graphicData>
        </a:graphic>
      </p:graphicFrame>
      <p:sp>
        <p:nvSpPr>
          <p:cNvPr id="6" name="Rectangle 5"/>
          <p:cNvSpPr/>
          <p:nvPr/>
        </p:nvSpPr>
        <p:spPr>
          <a:xfrm>
            <a:off x="0" y="3962400"/>
            <a:ext cx="8534400" cy="1600438"/>
          </a:xfrm>
          <a:prstGeom prst="rect">
            <a:avLst/>
          </a:prstGeom>
        </p:spPr>
        <p:txBody>
          <a:bodyPr wrap="square">
            <a:spAutoFit/>
          </a:bodyPr>
          <a:lstStyle/>
          <a:p>
            <a:pPr marL="457200" indent="-457200">
              <a:buClr>
                <a:srgbClr val="00B0F0"/>
              </a:buClr>
              <a:buFont typeface="Arial" pitchFamily="34" charset="0"/>
              <a:buChar char="•"/>
            </a:pPr>
            <a:r>
              <a:rPr lang="en-US" sz="1600" dirty="0"/>
              <a:t>Hadoop suits for applications where the data is written once, and read many times, whereas a RDBMS is good for datasets that are continually updated.</a:t>
            </a:r>
          </a:p>
          <a:p>
            <a:pPr marL="457200" indent="-457200">
              <a:buClr>
                <a:srgbClr val="00B0F0"/>
              </a:buClr>
              <a:buFont typeface="Arial" pitchFamily="34" charset="0"/>
              <a:buChar char="•"/>
            </a:pPr>
            <a:r>
              <a:rPr lang="en-US" sz="1600" dirty="0"/>
              <a:t>Hadoop is good for analyzing the whole dataset, whereas RDBMS is good for point queries or updates. </a:t>
            </a:r>
          </a:p>
          <a:p>
            <a:pPr marL="457200" indent="-457200">
              <a:buClr>
                <a:srgbClr val="00B0F0"/>
              </a:buClr>
              <a:buFont typeface="Arial" pitchFamily="34" charset="0"/>
              <a:buChar char="•"/>
            </a:pPr>
            <a:r>
              <a:rPr lang="en-US" sz="1600" dirty="0"/>
              <a:t>Over time, the differences between RDBMS and Hadoop(MapReduce) are likely to blur</a:t>
            </a:r>
          </a:p>
          <a:p>
            <a:pPr marL="457200" indent="-457200">
              <a:buClr>
                <a:srgbClr val="00B0F0"/>
              </a:buClr>
              <a:buFont typeface="Arial" pitchFamily="34" charset="0"/>
              <a:buChar char="•"/>
            </a:pPr>
            <a:endParaRPr lang="en-US" dirty="0"/>
          </a:p>
        </p:txBody>
      </p:sp>
    </p:spTree>
    <p:extLst>
      <p:ext uri="{BB962C8B-B14F-4D97-AF65-F5344CB8AC3E}">
        <p14:creationId xmlns:p14="http://schemas.microsoft.com/office/powerpoint/2010/main" xmlns="" val="34688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Contributors</a:t>
            </a:r>
            <a:r>
              <a:rPr lang="en-US" dirty="0" smtClean="0"/>
              <a:t> </a:t>
            </a:r>
            <a:r>
              <a:rPr lang="en-US" dirty="0"/>
              <a:t>and Development</a:t>
            </a:r>
            <a:r>
              <a:rPr lang="tr-TR" dirty="0"/>
              <a:t/>
            </a:r>
            <a:br>
              <a:rPr lang="tr-TR"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440" y="1696719"/>
            <a:ext cx="8817212" cy="4163963"/>
          </a:xfrm>
          <a:prstGeom prst="rect">
            <a:avLst/>
          </a:prstGeom>
        </p:spPr>
      </p:pic>
    </p:spTree>
    <p:extLst>
      <p:ext uri="{BB962C8B-B14F-4D97-AF65-F5344CB8AC3E}">
        <p14:creationId xmlns:p14="http://schemas.microsoft.com/office/powerpoint/2010/main" xmlns="" val="269435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14" y="1595784"/>
            <a:ext cx="8993220" cy="4732020"/>
          </a:xfrm>
          <a:prstGeom prst="rect">
            <a:avLst/>
          </a:prstGeom>
        </p:spPr>
      </p:pic>
      <p:sp>
        <p:nvSpPr>
          <p:cNvPr id="5" name="Title 1"/>
          <p:cNvSpPr txBox="1">
            <a:spLocks/>
          </p:cNvSpPr>
          <p:nvPr/>
        </p:nvSpPr>
        <p:spPr bwMode="auto">
          <a:xfrm>
            <a:off x="495300" y="427038"/>
            <a:ext cx="8442325"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4E84C4"/>
                </a:solidFill>
                <a:latin typeface="+mj-lt"/>
                <a:ea typeface="+mj-ea"/>
                <a:cs typeface="+mj-cs"/>
              </a:defRPr>
            </a:lvl1pPr>
            <a:lvl2pPr algn="l" rtl="0" eaLnBrk="1" fontAlgn="base" hangingPunct="1">
              <a:spcBef>
                <a:spcPct val="0"/>
              </a:spcBef>
              <a:spcAft>
                <a:spcPct val="0"/>
              </a:spcAft>
              <a:defRPr sz="2800">
                <a:solidFill>
                  <a:srgbClr val="4E84C4"/>
                </a:solidFill>
                <a:latin typeface="Myriad Pro" pitchFamily="34" charset="0"/>
              </a:defRPr>
            </a:lvl2pPr>
            <a:lvl3pPr algn="l" rtl="0" eaLnBrk="1" fontAlgn="base" hangingPunct="1">
              <a:spcBef>
                <a:spcPct val="0"/>
              </a:spcBef>
              <a:spcAft>
                <a:spcPct val="0"/>
              </a:spcAft>
              <a:defRPr sz="2800">
                <a:solidFill>
                  <a:srgbClr val="4E84C4"/>
                </a:solidFill>
                <a:latin typeface="Myriad Pro" pitchFamily="34" charset="0"/>
              </a:defRPr>
            </a:lvl3pPr>
            <a:lvl4pPr algn="l" rtl="0" eaLnBrk="1" fontAlgn="base" hangingPunct="1">
              <a:spcBef>
                <a:spcPct val="0"/>
              </a:spcBef>
              <a:spcAft>
                <a:spcPct val="0"/>
              </a:spcAft>
              <a:defRPr sz="2800">
                <a:solidFill>
                  <a:srgbClr val="4E84C4"/>
                </a:solidFill>
                <a:latin typeface="Myriad Pro" pitchFamily="34" charset="0"/>
              </a:defRPr>
            </a:lvl4pPr>
            <a:lvl5pPr algn="l" rtl="0" eaLnBrk="1" fontAlgn="base" hangingPunct="1">
              <a:spcBef>
                <a:spcPct val="0"/>
              </a:spcBef>
              <a:spcAft>
                <a:spcPct val="0"/>
              </a:spcAft>
              <a:defRPr sz="2800">
                <a:solidFill>
                  <a:srgbClr val="4E84C4"/>
                </a:solidFill>
                <a:latin typeface="Myriad Pro" pitchFamily="34" charset="0"/>
              </a:defRPr>
            </a:lvl5pPr>
            <a:lvl6pPr marL="457200" algn="l" rtl="0" eaLnBrk="1" fontAlgn="base" hangingPunct="1">
              <a:spcBef>
                <a:spcPct val="0"/>
              </a:spcBef>
              <a:spcAft>
                <a:spcPct val="0"/>
              </a:spcAft>
              <a:defRPr sz="2800">
                <a:solidFill>
                  <a:srgbClr val="4E84C4"/>
                </a:solidFill>
                <a:latin typeface="Myriad Pro" pitchFamily="34" charset="0"/>
              </a:defRPr>
            </a:lvl6pPr>
            <a:lvl7pPr marL="914400" algn="l" rtl="0" eaLnBrk="1" fontAlgn="base" hangingPunct="1">
              <a:spcBef>
                <a:spcPct val="0"/>
              </a:spcBef>
              <a:spcAft>
                <a:spcPct val="0"/>
              </a:spcAft>
              <a:defRPr sz="2800">
                <a:solidFill>
                  <a:srgbClr val="4E84C4"/>
                </a:solidFill>
                <a:latin typeface="Myriad Pro" pitchFamily="34" charset="0"/>
              </a:defRPr>
            </a:lvl7pPr>
            <a:lvl8pPr marL="1371600" algn="l" rtl="0" eaLnBrk="1" fontAlgn="base" hangingPunct="1">
              <a:spcBef>
                <a:spcPct val="0"/>
              </a:spcBef>
              <a:spcAft>
                <a:spcPct val="0"/>
              </a:spcAft>
              <a:defRPr sz="2800">
                <a:solidFill>
                  <a:srgbClr val="4E84C4"/>
                </a:solidFill>
                <a:latin typeface="Myriad Pro" pitchFamily="34" charset="0"/>
              </a:defRPr>
            </a:lvl8pPr>
            <a:lvl9pPr marL="1828800" algn="l" rtl="0" eaLnBrk="1" fontAlgn="base" hangingPunct="1">
              <a:spcBef>
                <a:spcPct val="0"/>
              </a:spcBef>
              <a:spcAft>
                <a:spcPct val="0"/>
              </a:spcAft>
              <a:defRPr sz="2800">
                <a:solidFill>
                  <a:srgbClr val="4E84C4"/>
                </a:solidFill>
                <a:latin typeface="Myriad Pro" pitchFamily="34" charset="0"/>
              </a:defRPr>
            </a:lvl9pPr>
          </a:lstStyle>
          <a:p>
            <a:r>
              <a:rPr lang="en-US" kern="0" smtClean="0"/>
              <a:t>Contributors and Development</a:t>
            </a:r>
            <a:r>
              <a:rPr lang="tr-TR" kern="0" smtClean="0"/>
              <a:t/>
            </a:r>
            <a:br>
              <a:rPr lang="tr-TR" kern="0" smtClean="0"/>
            </a:br>
            <a:endParaRPr lang="en-IN" kern="0" dirty="0"/>
          </a:p>
        </p:txBody>
      </p:sp>
    </p:spTree>
    <p:extLst>
      <p:ext uri="{BB962C8B-B14F-4D97-AF65-F5344CB8AC3E}">
        <p14:creationId xmlns:p14="http://schemas.microsoft.com/office/powerpoint/2010/main" xmlns="" val="335423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457200"/>
          </a:xfrm>
        </p:spPr>
        <p:txBody>
          <a:bodyPr/>
          <a:lstStyle/>
          <a:p>
            <a:pPr algn="l"/>
            <a:r>
              <a:rPr lang="en-GB" altLang="zh-CN" kern="1200" dirty="0" smtClean="0"/>
              <a:t>Hadoop File System(HDFS)</a:t>
            </a:r>
            <a:endParaRPr lang="en-GB" altLang="zh-CN" kern="1200" dirty="0"/>
          </a:p>
        </p:txBody>
      </p:sp>
      <p:sp>
        <p:nvSpPr>
          <p:cNvPr id="3" name="Content Placeholder 2"/>
          <p:cNvSpPr>
            <a:spLocks noGrp="1"/>
          </p:cNvSpPr>
          <p:nvPr>
            <p:ph idx="1"/>
          </p:nvPr>
        </p:nvSpPr>
        <p:spPr>
          <a:xfrm>
            <a:off x="152400" y="838200"/>
            <a:ext cx="8763000" cy="4572000"/>
          </a:xfrm>
        </p:spPr>
        <p:txBody>
          <a:bodyPr>
            <a:normAutofit/>
          </a:bodyPr>
          <a:lstStyle/>
          <a:p>
            <a:endParaRPr lang="en-US" dirty="0" smtClean="0"/>
          </a:p>
          <a:p>
            <a:r>
              <a:rPr lang="en-US" kern="1200" dirty="0" smtClean="0"/>
              <a:t>HDFS, the Hadoop Distributed File System, is responsible for storing data on the cluster follows master-slave architecture</a:t>
            </a:r>
          </a:p>
          <a:p>
            <a:r>
              <a:rPr lang="en-US" kern="1200" dirty="0" smtClean="0"/>
              <a:t>Data files are split into blocks of fixed size(64MB,128MB..) which are distributed across multiple </a:t>
            </a:r>
            <a:r>
              <a:rPr lang="en-GB" kern="1200" dirty="0" smtClean="0"/>
              <a:t>nodes in the cluster and stores</a:t>
            </a:r>
            <a:r>
              <a:rPr lang="en-US" kern="1200" dirty="0" smtClean="0"/>
              <a:t> on top of existing file system</a:t>
            </a:r>
          </a:p>
          <a:p>
            <a:pPr>
              <a:buNone/>
            </a:pPr>
            <a:endParaRPr lang="en-US" dirty="0" smtClean="0"/>
          </a:p>
          <a:p>
            <a:pPr>
              <a:buNone/>
            </a:pPr>
            <a:endParaRPr lang="en-US" dirty="0" smtClean="0"/>
          </a:p>
          <a:p>
            <a:pPr>
              <a:buNone/>
            </a:pPr>
            <a:endParaRPr lang="en-US" dirty="0" smtClean="0"/>
          </a:p>
          <a:p>
            <a:pPr>
              <a:buNone/>
            </a:pPr>
            <a:endParaRPr lang="en-US" dirty="0" smtClean="0"/>
          </a:p>
          <a:p>
            <a:endParaRPr lang="en-GB"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65" name="Content Placeholder 2"/>
          <p:cNvSpPr txBox="1">
            <a:spLocks/>
          </p:cNvSpPr>
          <p:nvPr/>
        </p:nvSpPr>
        <p:spPr bwMode="auto">
          <a:xfrm>
            <a:off x="291480" y="2260365"/>
            <a:ext cx="8610600"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122238" indent="-122238" algn="l" rtl="0" eaLnBrk="1" fontAlgn="base" hangingPunct="1">
              <a:spcBef>
                <a:spcPct val="20000"/>
              </a:spcBef>
              <a:spcAft>
                <a:spcPct val="0"/>
              </a:spcAft>
              <a:buClr>
                <a:srgbClr val="4E84C4"/>
              </a:buClr>
              <a:buChar char="•"/>
              <a:defRPr sz="1600">
                <a:solidFill>
                  <a:schemeClr val="tx1"/>
                </a:solidFill>
                <a:latin typeface="+mn-lt"/>
                <a:ea typeface="+mn-ea"/>
                <a:cs typeface="+mn-cs"/>
              </a:defRPr>
            </a:lvl1pPr>
            <a:lvl2pPr marL="571500" indent="-228600" algn="l" rtl="0" eaLnBrk="1" fontAlgn="base" hangingPunct="1">
              <a:spcBef>
                <a:spcPct val="20000"/>
              </a:spcBef>
              <a:spcAft>
                <a:spcPct val="0"/>
              </a:spcAft>
              <a:buClr>
                <a:srgbClr val="4E84C4"/>
              </a:buClr>
              <a:buChar char="–"/>
              <a:defRPr sz="1600">
                <a:solidFill>
                  <a:schemeClr val="tx1"/>
                </a:solidFill>
                <a:latin typeface="+mn-lt"/>
              </a:defRPr>
            </a:lvl2pPr>
            <a:lvl3pPr marL="808038" indent="-122238" algn="l" rtl="0" eaLnBrk="1" fontAlgn="base" hangingPunct="1">
              <a:spcBef>
                <a:spcPct val="20000"/>
              </a:spcBef>
              <a:spcAft>
                <a:spcPct val="0"/>
              </a:spcAft>
              <a:buClr>
                <a:srgbClr val="4E84C4"/>
              </a:buClr>
              <a:buChar char="•"/>
              <a:defRPr sz="1600">
                <a:solidFill>
                  <a:schemeClr val="tx1"/>
                </a:solidFill>
                <a:latin typeface="+mn-lt"/>
              </a:defRPr>
            </a:lvl3pPr>
            <a:lvl4pPr marL="1257300" indent="-228600" algn="l" rtl="0" eaLnBrk="1" fontAlgn="base" hangingPunct="1">
              <a:spcBef>
                <a:spcPct val="20000"/>
              </a:spcBef>
              <a:spcAft>
                <a:spcPct val="0"/>
              </a:spcAft>
              <a:buClr>
                <a:srgbClr val="4E84C4"/>
              </a:buClr>
              <a:buChar char="–"/>
              <a:defRPr sz="1600">
                <a:solidFill>
                  <a:schemeClr val="tx1"/>
                </a:solidFill>
                <a:latin typeface="+mn-lt"/>
              </a:defRPr>
            </a:lvl4pPr>
            <a:lvl5pPr marL="1493838" indent="-122238" algn="l" rtl="0" eaLnBrk="1" fontAlgn="base" hangingPunct="1">
              <a:spcBef>
                <a:spcPct val="20000"/>
              </a:spcBef>
              <a:spcAft>
                <a:spcPct val="0"/>
              </a:spcAft>
              <a:buClr>
                <a:srgbClr val="4E84C4"/>
              </a:buClr>
              <a:buChar char="»"/>
              <a:defRPr sz="1600">
                <a:solidFill>
                  <a:schemeClr val="tx1"/>
                </a:solidFill>
                <a:latin typeface="+mn-lt"/>
              </a:defRPr>
            </a:lvl5pPr>
            <a:lvl6pPr marL="1951038" indent="-122238" algn="l" rtl="0" eaLnBrk="1" fontAlgn="base" hangingPunct="1">
              <a:spcBef>
                <a:spcPct val="20000"/>
              </a:spcBef>
              <a:spcAft>
                <a:spcPct val="0"/>
              </a:spcAft>
              <a:buClr>
                <a:srgbClr val="4E84C4"/>
              </a:buClr>
              <a:buChar char="»"/>
              <a:defRPr sz="1600">
                <a:solidFill>
                  <a:schemeClr val="tx1"/>
                </a:solidFill>
                <a:latin typeface="+mn-lt"/>
              </a:defRPr>
            </a:lvl6pPr>
            <a:lvl7pPr marL="2408238" indent="-122238" algn="l" rtl="0" eaLnBrk="1" fontAlgn="base" hangingPunct="1">
              <a:spcBef>
                <a:spcPct val="20000"/>
              </a:spcBef>
              <a:spcAft>
                <a:spcPct val="0"/>
              </a:spcAft>
              <a:buClr>
                <a:srgbClr val="4E84C4"/>
              </a:buClr>
              <a:buChar char="»"/>
              <a:defRPr sz="1600">
                <a:solidFill>
                  <a:schemeClr val="tx1"/>
                </a:solidFill>
                <a:latin typeface="+mn-lt"/>
              </a:defRPr>
            </a:lvl7pPr>
            <a:lvl8pPr marL="2865438" indent="-122238" algn="l" rtl="0" eaLnBrk="1" fontAlgn="base" hangingPunct="1">
              <a:spcBef>
                <a:spcPct val="20000"/>
              </a:spcBef>
              <a:spcAft>
                <a:spcPct val="0"/>
              </a:spcAft>
              <a:buClr>
                <a:srgbClr val="4E84C4"/>
              </a:buClr>
              <a:buChar char="»"/>
              <a:defRPr sz="1600">
                <a:solidFill>
                  <a:schemeClr val="tx1"/>
                </a:solidFill>
                <a:latin typeface="+mn-lt"/>
              </a:defRPr>
            </a:lvl8pPr>
            <a:lvl9pPr marL="3322638" indent="-122238" algn="l" rtl="0" eaLnBrk="1" fontAlgn="base" hangingPunct="1">
              <a:spcBef>
                <a:spcPct val="20000"/>
              </a:spcBef>
              <a:spcAft>
                <a:spcPct val="0"/>
              </a:spcAft>
              <a:buClr>
                <a:srgbClr val="4E84C4"/>
              </a:buClr>
              <a:buChar char="»"/>
              <a:defRPr sz="1600">
                <a:solidFill>
                  <a:schemeClr val="tx1"/>
                </a:solidFill>
                <a:latin typeface="+mn-lt"/>
              </a:defRPr>
            </a:lvl9pPr>
          </a:lstStyle>
          <a:p>
            <a:pPr>
              <a:buFontTx/>
              <a:buNone/>
            </a:pPr>
            <a:r>
              <a:rPr lang="en-US" altLang="zh-CN" sz="1800" b="1" i="1" kern="0" dirty="0" smtClean="0">
                <a:solidFill>
                  <a:srgbClr val="4E84C4"/>
                </a:solidFill>
                <a:latin typeface="+mj-lt"/>
                <a:ea typeface="+mj-ea"/>
                <a:cs typeface="+mj-cs"/>
              </a:rPr>
              <a:t>Advantages</a:t>
            </a:r>
            <a:r>
              <a:rPr lang="en-US" altLang="zh-CN" sz="1800" i="1" kern="1200" dirty="0" smtClean="0"/>
              <a:t> </a:t>
            </a:r>
            <a:r>
              <a:rPr lang="en-US" altLang="zh-CN" sz="1800" b="1" i="1" kern="0" dirty="0" smtClean="0">
                <a:solidFill>
                  <a:srgbClr val="4E84C4"/>
                </a:solidFill>
                <a:latin typeface="+mj-lt"/>
                <a:ea typeface="+mj-ea"/>
                <a:cs typeface="+mj-cs"/>
              </a:rPr>
              <a:t>of blocks:</a:t>
            </a:r>
          </a:p>
          <a:p>
            <a:pPr>
              <a:buFontTx/>
              <a:buNone/>
            </a:pPr>
            <a:endParaRPr lang="en-US" altLang="zh-CN" sz="1800" b="1" i="1" kern="0" dirty="0" smtClean="0">
              <a:solidFill>
                <a:srgbClr val="4E84C4"/>
              </a:solidFill>
              <a:latin typeface="+mj-lt"/>
              <a:ea typeface="+mj-ea"/>
              <a:cs typeface="+mj-cs"/>
            </a:endParaRPr>
          </a:p>
          <a:p>
            <a:pPr marL="122238" lvl="1" indent="-122238">
              <a:buFont typeface="Courier New" pitchFamily="49" charset="0"/>
              <a:buChar char="•"/>
            </a:pPr>
            <a:r>
              <a:rPr lang="en-US" altLang="zh-CN" kern="1200" dirty="0" smtClean="0">
                <a:ea typeface="+mn-ea"/>
                <a:cs typeface="+mn-cs"/>
              </a:rPr>
              <a:t>Fixed size and easy to calculate how many fit on a disk</a:t>
            </a:r>
          </a:p>
          <a:p>
            <a:pPr marL="122238" lvl="1" indent="-122238">
              <a:buFontTx/>
              <a:buNone/>
            </a:pPr>
            <a:endParaRPr lang="en-US" altLang="zh-CN" kern="1200" dirty="0" smtClean="0">
              <a:ea typeface="+mn-ea"/>
              <a:cs typeface="+mn-cs"/>
            </a:endParaRPr>
          </a:p>
          <a:p>
            <a:pPr marL="122238" lvl="1" indent="-122238">
              <a:buFont typeface="Courier New" pitchFamily="49" charset="0"/>
              <a:buChar char="•"/>
            </a:pPr>
            <a:r>
              <a:rPr lang="en-US" altLang="zh-CN" kern="1200" dirty="0" smtClean="0">
                <a:ea typeface="+mn-ea"/>
                <a:cs typeface="+mn-cs"/>
              </a:rPr>
              <a:t>A file can be larger than any single disk in the network</a:t>
            </a:r>
          </a:p>
          <a:p>
            <a:pPr marL="122238" lvl="1" indent="-122238">
              <a:buFontTx/>
              <a:buNone/>
            </a:pPr>
            <a:endParaRPr lang="en-US" altLang="zh-CN" kern="1200" dirty="0" smtClean="0">
              <a:ea typeface="+mn-ea"/>
              <a:cs typeface="+mn-cs"/>
            </a:endParaRPr>
          </a:p>
          <a:p>
            <a:pPr marL="122238" lvl="1" indent="-122238">
              <a:buFont typeface="Courier New" pitchFamily="49" charset="0"/>
              <a:buChar char="•"/>
            </a:pPr>
            <a:r>
              <a:rPr lang="en-US" altLang="zh-CN" kern="1200" dirty="0" smtClean="0">
                <a:ea typeface="+mn-ea"/>
                <a:cs typeface="+mn-cs"/>
              </a:rPr>
              <a:t>If a file or a chunk of the file is smaller than the block size, only required size is required</a:t>
            </a:r>
          </a:p>
          <a:p>
            <a:pPr marL="122238" lvl="1" indent="-122238">
              <a:buFontTx/>
              <a:buNone/>
            </a:pPr>
            <a:endParaRPr lang="en-US" altLang="zh-CN" kern="1200" dirty="0" smtClean="0">
              <a:ea typeface="+mn-ea"/>
              <a:cs typeface="+mn-cs"/>
            </a:endParaRPr>
          </a:p>
          <a:p>
            <a:pPr marL="122238" lvl="1" indent="-122238">
              <a:buFont typeface="Courier New" pitchFamily="49" charset="0"/>
              <a:buChar char="•"/>
            </a:pPr>
            <a:r>
              <a:rPr lang="en-US" altLang="zh-CN" kern="1200" dirty="0" smtClean="0">
                <a:ea typeface="+mn-ea"/>
                <a:cs typeface="+mn-cs"/>
              </a:rPr>
              <a:t>100% Fault-tolerance is achieved through blocks</a:t>
            </a:r>
          </a:p>
          <a:p>
            <a:pPr marL="122238" lvl="1" indent="-122238">
              <a:buFontTx/>
              <a:buNone/>
            </a:pPr>
            <a:endParaRPr lang="en-US" altLang="zh-CN" kern="1200" dirty="0" smtClean="0">
              <a:ea typeface="+mn-ea"/>
              <a:cs typeface="+mn-cs"/>
            </a:endParaRPr>
          </a:p>
          <a:p>
            <a:r>
              <a:rPr lang="en-US" altLang="zh-CN" kern="1200" dirty="0" smtClean="0"/>
              <a:t>HDFS performs best with a ‘modest’ number of large files</a:t>
            </a:r>
          </a:p>
          <a:p>
            <a:pPr>
              <a:buFontTx/>
              <a:buNone/>
            </a:pPr>
            <a:endParaRPr lang="en-US" altLang="zh-CN" kern="1200" dirty="0" smtClean="0"/>
          </a:p>
          <a:p>
            <a:r>
              <a:rPr lang="en-US" altLang="zh-CN" kern="1200" dirty="0" smtClean="0"/>
              <a:t>Files in HDFS are ‘write once’</a:t>
            </a:r>
          </a:p>
          <a:p>
            <a:pPr marL="122238" lvl="1" indent="-122238">
              <a:buFontTx/>
              <a:buNone/>
            </a:pPr>
            <a:endParaRPr lang="en-US" altLang="zh-CN" kern="1200" dirty="0" smtClean="0">
              <a:ea typeface="+mn-ea"/>
              <a:cs typeface="+mn-cs"/>
            </a:endParaRPr>
          </a:p>
          <a:p>
            <a:r>
              <a:rPr lang="en-US" altLang="zh-CN" kern="1200" dirty="0" smtClean="0"/>
              <a:t>HDFS is optimized for large, streaming reads of files</a:t>
            </a:r>
            <a:endParaRPr lang="en-GB" kern="1200" dirty="0"/>
          </a:p>
        </p:txBody>
      </p:sp>
    </p:spTree>
    <p:extLst>
      <p:ext uri="{BB962C8B-B14F-4D97-AF65-F5344CB8AC3E}">
        <p14:creationId xmlns:p14="http://schemas.microsoft.com/office/powerpoint/2010/main" xmlns="" val="63321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0" end="0"/>
                                            </p:txEl>
                                          </p:spTgt>
                                        </p:tgtEl>
                                        <p:attrNameLst>
                                          <p:attrName>style.visibility</p:attrName>
                                        </p:attrNameLst>
                                      </p:cBhvr>
                                      <p:to>
                                        <p:strVal val="visible"/>
                                      </p:to>
                                    </p:set>
                                    <p:animEffect transition="in" filter="fade">
                                      <p:cBhvr>
                                        <p:cTn id="17" dur="500"/>
                                        <p:tgtEl>
                                          <p:spTgt spid="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2" end="2"/>
                                            </p:txEl>
                                          </p:spTgt>
                                        </p:tgtEl>
                                        <p:attrNameLst>
                                          <p:attrName>style.visibility</p:attrName>
                                        </p:attrNameLst>
                                      </p:cBhvr>
                                      <p:to>
                                        <p:strVal val="visible"/>
                                      </p:to>
                                    </p:set>
                                    <p:animEffect transition="in" filter="fade">
                                      <p:cBhvr>
                                        <p:cTn id="22" dur="500"/>
                                        <p:tgtEl>
                                          <p:spTgt spid="6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
                                            <p:txEl>
                                              <p:pRg st="4" end="4"/>
                                            </p:txEl>
                                          </p:spTgt>
                                        </p:tgtEl>
                                        <p:attrNameLst>
                                          <p:attrName>style.visibility</p:attrName>
                                        </p:attrNameLst>
                                      </p:cBhvr>
                                      <p:to>
                                        <p:strVal val="visible"/>
                                      </p:to>
                                    </p:set>
                                    <p:animEffect transition="in" filter="fade">
                                      <p:cBhvr>
                                        <p:cTn id="25" dur="500"/>
                                        <p:tgtEl>
                                          <p:spTgt spid="6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5">
                                            <p:txEl>
                                              <p:pRg st="6" end="6"/>
                                            </p:txEl>
                                          </p:spTgt>
                                        </p:tgtEl>
                                        <p:attrNameLst>
                                          <p:attrName>style.visibility</p:attrName>
                                        </p:attrNameLst>
                                      </p:cBhvr>
                                      <p:to>
                                        <p:strVal val="visible"/>
                                      </p:to>
                                    </p:set>
                                    <p:animEffect transition="in" filter="fade">
                                      <p:cBhvr>
                                        <p:cTn id="28" dur="500"/>
                                        <p:tgtEl>
                                          <p:spTgt spid="6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5">
                                            <p:txEl>
                                              <p:pRg st="8" end="8"/>
                                            </p:txEl>
                                          </p:spTgt>
                                        </p:tgtEl>
                                        <p:attrNameLst>
                                          <p:attrName>style.visibility</p:attrName>
                                        </p:attrNameLst>
                                      </p:cBhvr>
                                      <p:to>
                                        <p:strVal val="visible"/>
                                      </p:to>
                                    </p:set>
                                    <p:animEffect transition="in" filter="fade">
                                      <p:cBhvr>
                                        <p:cTn id="31" dur="500"/>
                                        <p:tgtEl>
                                          <p:spTgt spid="6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xEl>
                                              <p:pRg st="10" end="10"/>
                                            </p:txEl>
                                          </p:spTgt>
                                        </p:tgtEl>
                                        <p:attrNameLst>
                                          <p:attrName>style.visibility</p:attrName>
                                        </p:attrNameLst>
                                      </p:cBhvr>
                                      <p:to>
                                        <p:strVal val="visible"/>
                                      </p:to>
                                    </p:set>
                                    <p:animEffect transition="in" filter="fade">
                                      <p:cBhvr>
                                        <p:cTn id="34" dur="500"/>
                                        <p:tgtEl>
                                          <p:spTgt spid="65">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5">
                                            <p:txEl>
                                              <p:pRg st="12" end="12"/>
                                            </p:txEl>
                                          </p:spTgt>
                                        </p:tgtEl>
                                        <p:attrNameLst>
                                          <p:attrName>style.visibility</p:attrName>
                                        </p:attrNameLst>
                                      </p:cBhvr>
                                      <p:to>
                                        <p:strVal val="visible"/>
                                      </p:to>
                                    </p:set>
                                    <p:animEffect transition="in" filter="fade">
                                      <p:cBhvr>
                                        <p:cTn id="37" dur="500"/>
                                        <p:tgtEl>
                                          <p:spTgt spid="65">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xEl>
                                              <p:pRg st="14" end="14"/>
                                            </p:txEl>
                                          </p:spTgt>
                                        </p:tgtEl>
                                        <p:attrNameLst>
                                          <p:attrName>style.visibility</p:attrName>
                                        </p:attrNameLst>
                                      </p:cBhvr>
                                      <p:to>
                                        <p:strVal val="visible"/>
                                      </p:to>
                                    </p:set>
                                    <p:animEffect transition="in" filter="fade">
                                      <p:cBhvr>
                                        <p:cTn id="40" dur="500"/>
                                        <p:tgtEl>
                                          <p:spTgt spid="6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NameNode</a:t>
            </a:r>
            <a:endParaRPr lang="en-GB" dirty="0"/>
          </a:p>
        </p:txBody>
      </p:sp>
      <p:sp>
        <p:nvSpPr>
          <p:cNvPr id="4" name="Content Placeholder 3"/>
          <p:cNvSpPr txBox="1">
            <a:spLocks noGrp="1"/>
          </p:cNvSpPr>
          <p:nvPr>
            <p:ph idx="1"/>
          </p:nvPr>
        </p:nvSpPr>
        <p:spPr>
          <a:xfrm>
            <a:off x="342900" y="988619"/>
            <a:ext cx="8648700" cy="4456605"/>
          </a:xfrm>
          <a:prstGeom prst="rect">
            <a:avLst/>
          </a:prstGeom>
          <a:noFill/>
        </p:spPr>
        <p:txBody>
          <a:bodyPr wrap="square" lIns="0" tIns="0" rIns="0" rtlCol="0">
            <a:spAutoFit/>
          </a:bodyPr>
          <a:lstStyle/>
          <a:p>
            <a:r>
              <a:rPr lang="en-US" altLang="zh-CN" sz="2100" dirty="0" smtClean="0">
                <a:solidFill>
                  <a:srgbClr val="000000"/>
                </a:solidFill>
                <a:latin typeface="Arial"/>
              </a:rPr>
              <a:t> </a:t>
            </a:r>
            <a:r>
              <a:rPr lang="en-US" altLang="zh-CN" kern="1200" dirty="0" smtClean="0"/>
              <a:t>Only one per Hadoop cluster and is the Master in HDFS architecture</a:t>
            </a:r>
          </a:p>
          <a:p>
            <a:pPr>
              <a:buNone/>
            </a:pPr>
            <a:endParaRPr lang="en-US" altLang="zh-CN" kern="1200" dirty="0" smtClean="0"/>
          </a:p>
          <a:p>
            <a:r>
              <a:rPr lang="en-US" altLang="zh-CN" kern="1200" dirty="0" smtClean="0"/>
              <a:t> Manages the Filesystem namespace and metadata</a:t>
            </a:r>
          </a:p>
          <a:p>
            <a:pPr>
              <a:buNone/>
            </a:pPr>
            <a:endParaRPr lang="en-US" altLang="zh-CN" kern="1200" dirty="0" smtClean="0"/>
          </a:p>
          <a:p>
            <a:r>
              <a:rPr lang="en-US" altLang="zh-CN" kern="1200" dirty="0" smtClean="0"/>
              <a:t> Single point of failure</a:t>
            </a:r>
          </a:p>
          <a:p>
            <a:endParaRPr lang="en-GB" dirty="0" smtClean="0"/>
          </a:p>
          <a:p>
            <a:r>
              <a:rPr lang="en-GB" dirty="0" smtClean="0"/>
              <a:t> NameNode executes file </a:t>
            </a:r>
            <a:r>
              <a:rPr lang="en-US" dirty="0" smtClean="0"/>
              <a:t>system namespace operations like opening, closing, and renaming</a:t>
            </a:r>
          </a:p>
          <a:p>
            <a:pPr>
              <a:buNone/>
            </a:pPr>
            <a:r>
              <a:rPr lang="en-US" altLang="zh-CN" kern="1200" dirty="0" smtClean="0"/>
              <a:t>    </a:t>
            </a:r>
            <a:r>
              <a:rPr lang="en-US" dirty="0" smtClean="0"/>
              <a:t>files and directories</a:t>
            </a:r>
          </a:p>
          <a:p>
            <a:pPr>
              <a:buNone/>
            </a:pPr>
            <a:endParaRPr lang="en-US" altLang="zh-CN" kern="1200" dirty="0" smtClean="0"/>
          </a:p>
          <a:p>
            <a:r>
              <a:rPr lang="en-US" altLang="zh-CN" kern="1200" dirty="0" smtClean="0"/>
              <a:t>Two major data structures</a:t>
            </a:r>
          </a:p>
          <a:p>
            <a:pPr lvl="1">
              <a:buFont typeface="Arial" pitchFamily="34" charset="0"/>
              <a:buChar char="•"/>
            </a:pPr>
            <a:r>
              <a:rPr lang="en-US" altLang="zh-CN" kern="1200" dirty="0" smtClean="0">
                <a:ea typeface="+mn-ea"/>
                <a:cs typeface="+mn-cs"/>
              </a:rPr>
              <a:t>fsimage</a:t>
            </a:r>
          </a:p>
          <a:p>
            <a:pPr lvl="1">
              <a:buFont typeface="Arial" pitchFamily="34" charset="0"/>
              <a:buChar char="•"/>
            </a:pPr>
            <a:r>
              <a:rPr lang="en-US" altLang="zh-CN" kern="1200" dirty="0" smtClean="0">
                <a:ea typeface="+mn-ea"/>
                <a:cs typeface="+mn-cs"/>
              </a:rPr>
              <a:t>edit log</a:t>
            </a:r>
          </a:p>
          <a:p>
            <a:pPr lvl="1">
              <a:buFont typeface="Arial" pitchFamily="34" charset="0"/>
              <a:buChar char="•"/>
            </a:pPr>
            <a:endParaRPr lang="en-US" altLang="zh-CN" kern="1200" dirty="0" smtClean="0">
              <a:ea typeface="+mn-ea"/>
              <a:cs typeface="+mn-cs"/>
            </a:endParaRPr>
          </a:p>
          <a:p>
            <a:r>
              <a:rPr lang="en-US" altLang="zh-CN" kern="1200" dirty="0" err="1" smtClean="0"/>
              <a:t>fsimage</a:t>
            </a:r>
            <a:r>
              <a:rPr lang="en-US" altLang="zh-CN" kern="1200" dirty="0" smtClean="0"/>
              <a:t> contains a complete snapshot of the Filesystem metadata whereas edits contains only incremental modifications made to the metadata.</a:t>
            </a:r>
            <a:endParaRPr lang="en-US" altLang="zh-CN" sz="2100" dirty="0" smtClean="0">
              <a:solidFill>
                <a:srgbClr val="000000"/>
              </a:solidFill>
              <a:latin typeface="Arial"/>
            </a:endParaRPr>
          </a:p>
        </p:txBody>
      </p:sp>
    </p:spTree>
    <p:extLst>
      <p:ext uri="{BB962C8B-B14F-4D97-AF65-F5344CB8AC3E}">
        <p14:creationId xmlns:p14="http://schemas.microsoft.com/office/powerpoint/2010/main" xmlns="" val="273627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fade">
                                      <p:cBhvr>
                                        <p:cTn id="33" dur="500"/>
                                        <p:tgtEl>
                                          <p:spTgt spid="4">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animEffect transition="in" filter="fade">
                                      <p:cBhvr>
                                        <p:cTn id="4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NameNode</a:t>
            </a:r>
            <a:endParaRPr lang="en-GB"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990600" y="1219200"/>
            <a:ext cx="5572125" cy="1600200"/>
          </a:xfrm>
          <a:prstGeom prst="rect">
            <a:avLst/>
          </a:prstGeom>
          <a:noFill/>
          <a:ln w="9525">
            <a:noFill/>
            <a:miter lim="800000"/>
            <a:headEnd/>
            <a:tailEnd/>
          </a:ln>
        </p:spPr>
      </p:pic>
      <p:sp>
        <p:nvSpPr>
          <p:cNvPr id="5" name="Rectangle 4"/>
          <p:cNvSpPr/>
          <p:nvPr/>
        </p:nvSpPr>
        <p:spPr>
          <a:xfrm>
            <a:off x="381000" y="3124200"/>
            <a:ext cx="8610600" cy="2308324"/>
          </a:xfrm>
          <a:prstGeom prst="rect">
            <a:avLst/>
          </a:prstGeom>
        </p:spPr>
        <p:txBody>
          <a:bodyPr wrap="square">
            <a:spAutoFit/>
          </a:bodyPr>
          <a:lstStyle/>
          <a:p>
            <a:pPr marL="342900" indent="-342900" fontAlgn="base">
              <a:spcBef>
                <a:spcPct val="20000"/>
              </a:spcBef>
              <a:spcAft>
                <a:spcPct val="0"/>
              </a:spcAft>
              <a:buClr>
                <a:srgbClr val="4E84C4"/>
              </a:buClr>
              <a:buFont typeface="Arial" pitchFamily="34" charset="0"/>
              <a:buChar char="•"/>
            </a:pPr>
            <a:r>
              <a:rPr lang="en-US" altLang="zh-CN" sz="1600" dirty="0" smtClean="0"/>
              <a:t>The secondary NameNode instructs the NameNode to roll its edits file and begin  </a:t>
            </a:r>
            <a:r>
              <a:rPr lang="en-GB" altLang="zh-CN" sz="1600" dirty="0" smtClean="0"/>
              <a:t>writing   </a:t>
            </a:r>
          </a:p>
          <a:p>
            <a:pPr marL="342900" indent="-342900" fontAlgn="base">
              <a:spcBef>
                <a:spcPct val="20000"/>
              </a:spcBef>
              <a:spcAft>
                <a:spcPct val="0"/>
              </a:spcAft>
              <a:buClr>
                <a:srgbClr val="4E84C4"/>
              </a:buClr>
            </a:pPr>
            <a:r>
              <a:rPr lang="en-US" altLang="zh-CN" sz="1600" dirty="0" smtClean="0"/>
              <a:t>       </a:t>
            </a:r>
            <a:r>
              <a:rPr lang="en-GB" altLang="zh-CN" sz="1600" dirty="0" smtClean="0"/>
              <a:t>to edits.new.</a:t>
            </a:r>
          </a:p>
          <a:p>
            <a:pPr marL="342900" indent="-342900" fontAlgn="base">
              <a:spcBef>
                <a:spcPct val="20000"/>
              </a:spcBef>
              <a:spcAft>
                <a:spcPct val="0"/>
              </a:spcAft>
              <a:buClr>
                <a:srgbClr val="4E84C4"/>
              </a:buClr>
              <a:buFont typeface="Arial" pitchFamily="34" charset="0"/>
              <a:buChar char="•"/>
            </a:pPr>
            <a:r>
              <a:rPr lang="en-US" altLang="zh-CN" sz="1600" dirty="0" smtClean="0"/>
              <a:t>The secondary NameNode copies the name node's fsimage and edits files to its local  </a:t>
            </a:r>
            <a:r>
              <a:rPr lang="en-GB" altLang="zh-CN" sz="1600" dirty="0" smtClean="0"/>
              <a:t>checkpoint directory.</a:t>
            </a:r>
          </a:p>
          <a:p>
            <a:pPr marL="342900" indent="-342900" fontAlgn="base">
              <a:spcBef>
                <a:spcPct val="20000"/>
              </a:spcBef>
              <a:spcAft>
                <a:spcPct val="0"/>
              </a:spcAft>
              <a:buClr>
                <a:srgbClr val="4E84C4"/>
              </a:buClr>
              <a:buFont typeface="Arial" pitchFamily="34" charset="0"/>
              <a:buChar char="•"/>
            </a:pPr>
            <a:r>
              <a:rPr lang="en-US" altLang="zh-CN" sz="1600" dirty="0" smtClean="0"/>
              <a:t>The secondary NameNode loads fsimage, replays edits on top of it, and writes a new,  compacted fsimage file to disk.</a:t>
            </a:r>
          </a:p>
          <a:p>
            <a:pPr marL="342900" indent="-342900" fontAlgn="base">
              <a:spcBef>
                <a:spcPct val="20000"/>
              </a:spcBef>
              <a:spcAft>
                <a:spcPct val="0"/>
              </a:spcAft>
              <a:buClr>
                <a:srgbClr val="4E84C4"/>
              </a:buClr>
              <a:buFont typeface="Arial" pitchFamily="34" charset="0"/>
              <a:buChar char="•"/>
            </a:pPr>
            <a:r>
              <a:rPr lang="en-US" altLang="zh-CN" sz="1600" dirty="0" smtClean="0"/>
              <a:t>The secondary NameNode sends the new fsimage file to the NameNode, which </a:t>
            </a:r>
            <a:r>
              <a:rPr lang="en-GB" altLang="zh-CN" sz="1600" dirty="0" smtClean="0"/>
              <a:t>adopts it.</a:t>
            </a:r>
          </a:p>
          <a:p>
            <a:pPr marL="342900" indent="-342900" fontAlgn="base">
              <a:spcBef>
                <a:spcPct val="20000"/>
              </a:spcBef>
              <a:spcAft>
                <a:spcPct val="0"/>
              </a:spcAft>
              <a:buClr>
                <a:srgbClr val="4E84C4"/>
              </a:buClr>
              <a:buFont typeface="Arial" pitchFamily="34" charset="0"/>
              <a:buChar char="•"/>
            </a:pPr>
            <a:r>
              <a:rPr lang="en-US" altLang="zh-CN" sz="1600" dirty="0" smtClean="0"/>
              <a:t>The </a:t>
            </a:r>
            <a:r>
              <a:rPr lang="en-US" altLang="zh-CN" sz="1600" dirty="0" err="1" smtClean="0"/>
              <a:t>NameNode</a:t>
            </a:r>
            <a:r>
              <a:rPr lang="en-US" altLang="zh-CN" sz="1600" dirty="0" smtClean="0"/>
              <a:t> renames </a:t>
            </a:r>
            <a:r>
              <a:rPr lang="en-US" altLang="zh-CN" sz="1600" dirty="0" err="1" smtClean="0"/>
              <a:t>edits.new</a:t>
            </a:r>
            <a:r>
              <a:rPr lang="en-US" altLang="zh-CN" sz="1600" dirty="0" smtClean="0"/>
              <a:t> to edits.</a:t>
            </a:r>
            <a:endParaRPr lang="en-GB" altLang="zh-CN" sz="1600" dirty="0" smtClean="0"/>
          </a:p>
        </p:txBody>
      </p:sp>
    </p:spTree>
    <p:extLst>
      <p:ext uri="{BB962C8B-B14F-4D97-AF65-F5344CB8AC3E}">
        <p14:creationId xmlns:p14="http://schemas.microsoft.com/office/powerpoint/2010/main" xmlns="" val="136178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Day 2</a:t>
            </a:r>
            <a:endParaRPr lang="en-GB" dirty="0"/>
          </a:p>
        </p:txBody>
      </p:sp>
      <p:sp>
        <p:nvSpPr>
          <p:cNvPr id="3" name="Content Placeholder 2"/>
          <p:cNvSpPr>
            <a:spLocks noGrp="1"/>
          </p:cNvSpPr>
          <p:nvPr>
            <p:ph idx="1"/>
          </p:nvPr>
        </p:nvSpPr>
        <p:spPr>
          <a:xfrm>
            <a:off x="342901" y="955675"/>
            <a:ext cx="7277100" cy="4525963"/>
          </a:xfrm>
        </p:spPr>
        <p:txBody>
          <a:bodyPr>
            <a:normAutofit fontScale="62500" lnSpcReduction="20000"/>
          </a:bodyPr>
          <a:lstStyle/>
          <a:p>
            <a:pPr marL="0" indent="0">
              <a:buNone/>
            </a:pPr>
            <a:endParaRPr lang="en-US" dirty="0" smtClean="0"/>
          </a:p>
          <a:p>
            <a:pPr>
              <a:buFont typeface="Wingdings" pitchFamily="2" charset="2"/>
              <a:buChar char="Ø"/>
            </a:pPr>
            <a:endParaRPr lang="en-US" dirty="0" smtClean="0"/>
          </a:p>
          <a:p>
            <a:pPr>
              <a:buFont typeface="Wingdings" pitchFamily="2" charset="2"/>
              <a:buChar char="Ø"/>
            </a:pPr>
            <a:r>
              <a:rPr lang="en-US" dirty="0" smtClean="0"/>
              <a:t> Hadoop Ecosystem</a:t>
            </a:r>
          </a:p>
          <a:p>
            <a:pPr>
              <a:buFont typeface="Wingdings" pitchFamily="2" charset="2"/>
              <a:buChar char="Ø"/>
            </a:pPr>
            <a:endParaRPr lang="en-US" dirty="0"/>
          </a:p>
          <a:p>
            <a:pPr>
              <a:buFont typeface="Wingdings" pitchFamily="2" charset="2"/>
              <a:buChar char="Ø"/>
            </a:pPr>
            <a:r>
              <a:rPr lang="en-US" dirty="0" smtClean="0"/>
              <a:t>NoSQL</a:t>
            </a:r>
          </a:p>
          <a:p>
            <a:pPr>
              <a:buFont typeface="Wingdings" pitchFamily="2" charset="2"/>
              <a:buChar char="Ø"/>
            </a:pPr>
            <a:endParaRPr lang="en-US" dirty="0" smtClean="0"/>
          </a:p>
          <a:p>
            <a:pPr>
              <a:buFont typeface="Wingdings" pitchFamily="2" charset="2"/>
              <a:buChar char="Ø"/>
            </a:pPr>
            <a:r>
              <a:rPr lang="en-US" dirty="0" smtClean="0"/>
              <a:t> HBase</a:t>
            </a:r>
          </a:p>
          <a:p>
            <a:pPr>
              <a:buFont typeface="Wingdings" pitchFamily="2" charset="2"/>
              <a:buChar char="Ø"/>
            </a:pPr>
            <a:endParaRPr lang="en-US" dirty="0"/>
          </a:p>
          <a:p>
            <a:pPr>
              <a:buFont typeface="Wingdings" pitchFamily="2" charset="2"/>
              <a:buChar char="Ø"/>
            </a:pPr>
            <a:r>
              <a:rPr lang="en-US" dirty="0" smtClean="0"/>
              <a:t> Flume</a:t>
            </a:r>
          </a:p>
          <a:p>
            <a:pPr>
              <a:buFont typeface="Wingdings" pitchFamily="2" charset="2"/>
              <a:buChar char="Ø"/>
            </a:pPr>
            <a:endParaRPr lang="en-US" dirty="0"/>
          </a:p>
          <a:p>
            <a:pPr>
              <a:buFont typeface="Wingdings" pitchFamily="2" charset="2"/>
              <a:buChar char="Ø"/>
            </a:pPr>
            <a:r>
              <a:rPr lang="en-US" dirty="0" smtClean="0"/>
              <a:t> Scoop</a:t>
            </a:r>
          </a:p>
          <a:p>
            <a:pPr>
              <a:buFont typeface="Wingdings" pitchFamily="2" charset="2"/>
              <a:buChar char="Ø"/>
            </a:pPr>
            <a:endParaRPr lang="en-US" dirty="0"/>
          </a:p>
          <a:p>
            <a:pPr>
              <a:buFont typeface="Wingdings" pitchFamily="2" charset="2"/>
              <a:buChar char="Ø"/>
            </a:pPr>
            <a:r>
              <a:rPr lang="en-US" dirty="0"/>
              <a:t> </a:t>
            </a:r>
            <a:r>
              <a:rPr lang="en-US" dirty="0" smtClean="0"/>
              <a:t>Pig</a:t>
            </a:r>
            <a:endParaRPr lang="en-US" dirty="0"/>
          </a:p>
          <a:p>
            <a:pPr>
              <a:buFont typeface="Wingdings" pitchFamily="2" charset="2"/>
              <a:buChar char="Ø"/>
            </a:pPr>
            <a:endParaRPr lang="en-US" dirty="0"/>
          </a:p>
          <a:p>
            <a:pPr>
              <a:buFont typeface="Wingdings" pitchFamily="2" charset="2"/>
              <a:buChar char="Ø"/>
            </a:pPr>
            <a:r>
              <a:rPr lang="en-US" dirty="0"/>
              <a:t> </a:t>
            </a:r>
            <a:r>
              <a:rPr lang="en-US" dirty="0" smtClean="0"/>
              <a:t>Hive</a:t>
            </a:r>
          </a:p>
          <a:p>
            <a:pPr marL="0" indent="0">
              <a:buNone/>
            </a:pPr>
            <a:endParaRPr lang="en-US" dirty="0" smtClean="0"/>
          </a:p>
          <a:p>
            <a:pPr>
              <a:buNone/>
            </a:pPr>
            <a:endParaRPr lang="en-GB" dirty="0"/>
          </a:p>
        </p:txBody>
      </p:sp>
    </p:spTree>
    <p:extLst>
      <p:ext uri="{BB962C8B-B14F-4D97-AF65-F5344CB8AC3E}">
        <p14:creationId xmlns:p14="http://schemas.microsoft.com/office/powerpoint/2010/main" xmlns="" val="69422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Node</a:t>
            </a:r>
            <a:endParaRPr lang="en-GB" dirty="0"/>
          </a:p>
        </p:txBody>
      </p:sp>
      <p:sp>
        <p:nvSpPr>
          <p:cNvPr id="5" name="Content Placeholder 4"/>
          <p:cNvSpPr>
            <a:spLocks noGrp="1"/>
          </p:cNvSpPr>
          <p:nvPr>
            <p:ph idx="1"/>
          </p:nvPr>
        </p:nvSpPr>
        <p:spPr>
          <a:xfrm>
            <a:off x="304800" y="990601"/>
            <a:ext cx="8442325" cy="3581400"/>
          </a:xfrm>
        </p:spPr>
        <p:txBody>
          <a:bodyPr/>
          <a:lstStyle/>
          <a:p>
            <a:r>
              <a:rPr lang="en-US" altLang="zh-CN" kern="1200" dirty="0" smtClean="0"/>
              <a:t>Data Nodes are the slave in HDFS architecture.</a:t>
            </a:r>
          </a:p>
          <a:p>
            <a:pPr>
              <a:buNone/>
            </a:pPr>
            <a:endParaRPr lang="en-US" altLang="zh-CN" kern="1200" dirty="0" smtClean="0"/>
          </a:p>
          <a:p>
            <a:r>
              <a:rPr lang="en-US" altLang="zh-CN" kern="1200" dirty="0" smtClean="0"/>
              <a:t>Manages blocks with data and serves them to clients</a:t>
            </a:r>
          </a:p>
          <a:p>
            <a:pPr>
              <a:buNone/>
            </a:pPr>
            <a:endParaRPr lang="en-US" altLang="zh-CN" kern="1200" dirty="0" smtClean="0"/>
          </a:p>
          <a:p>
            <a:r>
              <a:rPr lang="en-US" altLang="zh-CN" kern="1200" dirty="0" smtClean="0"/>
              <a:t>Periodically reports to name node the list of blocks it stores</a:t>
            </a:r>
          </a:p>
          <a:p>
            <a:pPr>
              <a:buNone/>
            </a:pPr>
            <a:endParaRPr lang="en-US" altLang="zh-CN" kern="1200" dirty="0" smtClean="0"/>
          </a:p>
          <a:p>
            <a:r>
              <a:rPr lang="en-US" altLang="zh-CN" kern="1200" dirty="0" smtClean="0"/>
              <a:t>DataNodes are many per Hadoop cluster</a:t>
            </a:r>
          </a:p>
          <a:p>
            <a:endParaRPr lang="en-US" altLang="zh-CN" kern="1200" dirty="0" smtClean="0"/>
          </a:p>
          <a:p>
            <a:r>
              <a:rPr lang="en-GB" dirty="0" smtClean="0"/>
              <a:t>The DataNodes also perform </a:t>
            </a:r>
            <a:r>
              <a:rPr lang="en-US" dirty="0" smtClean="0"/>
              <a:t>block creation, deletion, and replication upon instruction from the NameNode</a:t>
            </a:r>
            <a:endParaRPr lang="en-US" altLang="zh-CN" kern="1200" dirty="0" smtClean="0"/>
          </a:p>
          <a:p>
            <a:endParaRPr lang="en-US" altLang="zh-CN" dirty="0" smtClean="0">
              <a:solidFill>
                <a:srgbClr val="000000"/>
              </a:solidFill>
            </a:endParaRPr>
          </a:p>
          <a:p>
            <a:endParaRPr lang="en-US" altLang="zh-CN" dirty="0" smtClean="0">
              <a:solidFill>
                <a:srgbClr val="000000"/>
              </a:solidFill>
            </a:endParaRPr>
          </a:p>
          <a:p>
            <a:endParaRPr lang="en-GB" dirty="0"/>
          </a:p>
        </p:txBody>
      </p:sp>
    </p:spTree>
    <p:extLst>
      <p:ext uri="{BB962C8B-B14F-4D97-AF65-F5344CB8AC3E}">
        <p14:creationId xmlns:p14="http://schemas.microsoft.com/office/powerpoint/2010/main" xmlns="" val="322400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88" y="189135"/>
            <a:ext cx="8095861" cy="616634"/>
          </a:xfrm>
        </p:spPr>
        <p:txBody>
          <a:bodyPr>
            <a:normAutofit fontScale="90000"/>
          </a:bodyPr>
          <a:lstStyle/>
          <a:p>
            <a:pPr algn="l"/>
            <a:r>
              <a:rPr lang="en-US" sz="3100" dirty="0">
                <a:solidFill>
                  <a:srgbClr val="4E84C4"/>
                </a:solidFill>
              </a:rPr>
              <a:t>File</a:t>
            </a:r>
            <a:r>
              <a:rPr lang="en-US" dirty="0" smtClean="0"/>
              <a:t> </a:t>
            </a:r>
            <a:r>
              <a:rPr lang="en-US" sz="3100" dirty="0">
                <a:solidFill>
                  <a:srgbClr val="4E84C4"/>
                </a:solidFill>
              </a:rPr>
              <a:t>Splits</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31</a:t>
            </a:fld>
            <a:endParaRPr lang="en-US" dirty="0"/>
          </a:p>
        </p:txBody>
      </p:sp>
      <p:sp>
        <p:nvSpPr>
          <p:cNvPr id="5" name="Folded Corner 4"/>
          <p:cNvSpPr/>
          <p:nvPr/>
        </p:nvSpPr>
        <p:spPr bwMode="auto">
          <a:xfrm>
            <a:off x="400051" y="1302764"/>
            <a:ext cx="8201024" cy="1781176"/>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rPr>
              <a:t>Large File</a:t>
            </a:r>
          </a:p>
          <a:p>
            <a:pPr algn="ctr"/>
            <a:r>
              <a:rPr lang="en-US" sz="1000" b="0" dirty="0" smtClean="0">
                <a:solidFill>
                  <a:srgbClr val="01020B"/>
                </a:solidFill>
              </a:rPr>
              <a:t>1100101010011100101010011100101010011100101010011100110010101001110010101001110010101001110010101001110010101001</a:t>
            </a:r>
          </a:p>
          <a:p>
            <a:pPr algn="ctr"/>
            <a:r>
              <a:rPr lang="en-US" sz="1000" b="0" dirty="0" smtClean="0">
                <a:solidFill>
                  <a:srgbClr val="01020B"/>
                </a:solidFill>
              </a:rPr>
              <a:t>1100101010011100101010011100101010011100101010011100110010101001110010101001110010101001110010101001110010101001</a:t>
            </a:r>
            <a:endParaRPr lang="en-US" sz="1000" b="0" dirty="0">
              <a:solidFill>
                <a:srgbClr val="01020B"/>
              </a:solidFill>
            </a:endParaRP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smtClean="0">
                <a:solidFill>
                  <a:srgbClr val="01020B"/>
                </a:solidFill>
              </a:rPr>
              <a:t>1100101010011100101010011100101010011100101010011100110010101001110010101001110010101001110010101001110010101001</a:t>
            </a:r>
          </a:p>
          <a:p>
            <a:pPr algn="ctr"/>
            <a:r>
              <a:rPr lang="en-US" sz="1000" b="0" dirty="0" smtClean="0">
                <a:solidFill>
                  <a:srgbClr val="01020B"/>
                </a:solidFill>
              </a:rPr>
              <a:t>…</a:t>
            </a:r>
            <a:endParaRPr lang="en-US" sz="1000" b="0" dirty="0">
              <a:solidFill>
                <a:srgbClr val="01020B"/>
              </a:solidFill>
            </a:endParaRPr>
          </a:p>
          <a:p>
            <a:pPr algn="ctr"/>
            <a:endParaRPr lang="en-US" sz="1000" b="0" dirty="0">
              <a:solidFill>
                <a:srgbClr val="01020B"/>
              </a:solidFill>
            </a:endParaRPr>
          </a:p>
        </p:txBody>
      </p:sp>
      <p:sp>
        <p:nvSpPr>
          <p:cNvPr id="6" name="Rectangle 5"/>
          <p:cNvSpPr/>
          <p:nvPr/>
        </p:nvSpPr>
        <p:spPr>
          <a:xfrm>
            <a:off x="3858876" y="3143918"/>
            <a:ext cx="1350050" cy="461665"/>
          </a:xfrm>
          <a:prstGeom prst="rect">
            <a:avLst/>
          </a:prstGeom>
        </p:spPr>
        <p:txBody>
          <a:bodyPr wrap="none">
            <a:spAutoFit/>
          </a:bodyPr>
          <a:lstStyle/>
          <a:p>
            <a:pPr algn="ctr"/>
            <a:r>
              <a:rPr lang="en-US" dirty="0" smtClean="0">
                <a:solidFill>
                  <a:srgbClr val="01020B"/>
                </a:solidFill>
                <a:latin typeface="+mj-lt"/>
              </a:rPr>
              <a:t>6440MB</a:t>
            </a:r>
            <a:endParaRPr lang="en-US" dirty="0">
              <a:solidFill>
                <a:srgbClr val="01020B"/>
              </a:solidFill>
              <a:latin typeface="+mj-lt"/>
            </a:endParaRPr>
          </a:p>
        </p:txBody>
      </p:sp>
      <p:sp>
        <p:nvSpPr>
          <p:cNvPr id="7" name="Rounded Rectangle 6"/>
          <p:cNvSpPr/>
          <p:nvPr/>
        </p:nvSpPr>
        <p:spPr bwMode="auto">
          <a:xfrm>
            <a:off x="69532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8" name="Rounded Rectangle 7"/>
          <p:cNvSpPr/>
          <p:nvPr/>
        </p:nvSpPr>
        <p:spPr bwMode="auto">
          <a:xfrm>
            <a:off x="160008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9" name="Rounded Rectangle 8"/>
          <p:cNvSpPr/>
          <p:nvPr/>
        </p:nvSpPr>
        <p:spPr bwMode="auto">
          <a:xfrm>
            <a:off x="250484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10" name="Rounded Rectangle 9"/>
          <p:cNvSpPr/>
          <p:nvPr/>
        </p:nvSpPr>
        <p:spPr bwMode="auto">
          <a:xfrm>
            <a:off x="340960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4</a:t>
            </a:r>
            <a:endParaRPr kumimoji="0" lang="en-US" sz="1400" b="0" i="0" u="none" strike="noStrike" cap="none" normalizeH="0" baseline="0" dirty="0">
              <a:ln>
                <a:noFill/>
              </a:ln>
              <a:solidFill>
                <a:srgbClr val="01020B"/>
              </a:solidFill>
              <a:effectLst/>
              <a:latin typeface="+mj-lt"/>
            </a:endParaRPr>
          </a:p>
        </p:txBody>
      </p:sp>
      <p:sp>
        <p:nvSpPr>
          <p:cNvPr id="11" name="Rounded Rectangle 10"/>
          <p:cNvSpPr/>
          <p:nvPr/>
        </p:nvSpPr>
        <p:spPr bwMode="auto">
          <a:xfrm>
            <a:off x="431436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5</a:t>
            </a:r>
            <a:endParaRPr kumimoji="0" lang="en-US" sz="1400" b="0" i="0" u="none" strike="noStrike" cap="none" normalizeH="0" baseline="0" dirty="0">
              <a:ln>
                <a:noFill/>
              </a:ln>
              <a:solidFill>
                <a:srgbClr val="01020B"/>
              </a:solidFill>
              <a:effectLst/>
              <a:latin typeface="+mj-lt"/>
            </a:endParaRPr>
          </a:p>
        </p:txBody>
      </p:sp>
      <p:sp>
        <p:nvSpPr>
          <p:cNvPr id="12" name="Rounded Rectangle 11"/>
          <p:cNvSpPr/>
          <p:nvPr/>
        </p:nvSpPr>
        <p:spPr bwMode="auto">
          <a:xfrm>
            <a:off x="5219124"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6</a:t>
            </a:r>
            <a:endParaRPr kumimoji="0" lang="en-US" sz="1400" b="0" i="0" u="none" strike="noStrike" cap="none" normalizeH="0" baseline="0" dirty="0">
              <a:ln>
                <a:noFill/>
              </a:ln>
              <a:solidFill>
                <a:srgbClr val="01020B"/>
              </a:solidFill>
              <a:effectLst/>
              <a:latin typeface="+mj-lt"/>
            </a:endParaRPr>
          </a:p>
        </p:txBody>
      </p:sp>
      <p:sp>
        <p:nvSpPr>
          <p:cNvPr id="13" name="Rounded Rectangle 12"/>
          <p:cNvSpPr/>
          <p:nvPr/>
        </p:nvSpPr>
        <p:spPr bwMode="auto">
          <a:xfrm>
            <a:off x="6647874"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100</a:t>
            </a:r>
            <a:endParaRPr kumimoji="0" lang="en-US" sz="1400" b="0" i="0" u="none" strike="noStrike" cap="none" normalizeH="0" baseline="0" dirty="0">
              <a:ln>
                <a:noFill/>
              </a:ln>
              <a:solidFill>
                <a:srgbClr val="01020B"/>
              </a:solidFill>
              <a:effectLst/>
              <a:latin typeface="+mj-lt"/>
            </a:endParaRPr>
          </a:p>
        </p:txBody>
      </p:sp>
      <p:sp>
        <p:nvSpPr>
          <p:cNvPr id="14" name="Rounded Rectangle 13"/>
          <p:cNvSpPr/>
          <p:nvPr/>
        </p:nvSpPr>
        <p:spPr bwMode="auto">
          <a:xfrm>
            <a:off x="7562275" y="4347908"/>
            <a:ext cx="667326"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101</a:t>
            </a:r>
            <a:endParaRPr kumimoji="0" lang="en-US" sz="1400" b="0" i="0" u="none" strike="noStrike" cap="none" normalizeH="0" baseline="0" dirty="0">
              <a:ln>
                <a:noFill/>
              </a:ln>
              <a:solidFill>
                <a:srgbClr val="01020B"/>
              </a:solidFill>
              <a:effectLst/>
              <a:latin typeface="+mj-lt"/>
            </a:endParaRPr>
          </a:p>
        </p:txBody>
      </p:sp>
      <p:sp>
        <p:nvSpPr>
          <p:cNvPr id="15" name="Down Arrow 14"/>
          <p:cNvSpPr/>
          <p:nvPr/>
        </p:nvSpPr>
        <p:spPr bwMode="auto">
          <a:xfrm>
            <a:off x="4247346" y="3650976"/>
            <a:ext cx="271808" cy="457200"/>
          </a:xfrm>
          <a:prstGeom prst="downArrow">
            <a:avLst/>
          </a:prstGeom>
          <a:solidFill>
            <a:schemeClr val="accent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ectangle 15"/>
          <p:cNvSpPr/>
          <p:nvPr/>
        </p:nvSpPr>
        <p:spPr>
          <a:xfrm>
            <a:off x="70479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7" name="Rectangle 16"/>
          <p:cNvSpPr/>
          <p:nvPr/>
        </p:nvSpPr>
        <p:spPr>
          <a:xfrm>
            <a:off x="160955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8" name="Rectangle 17"/>
          <p:cNvSpPr/>
          <p:nvPr/>
        </p:nvSpPr>
        <p:spPr>
          <a:xfrm>
            <a:off x="251431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9" name="Rectangle 18"/>
          <p:cNvSpPr/>
          <p:nvPr/>
        </p:nvSpPr>
        <p:spPr>
          <a:xfrm>
            <a:off x="341907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0" name="Rectangle 19"/>
          <p:cNvSpPr/>
          <p:nvPr/>
        </p:nvSpPr>
        <p:spPr>
          <a:xfrm>
            <a:off x="432383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1" name="Rectangle 20"/>
          <p:cNvSpPr/>
          <p:nvPr/>
        </p:nvSpPr>
        <p:spPr>
          <a:xfrm>
            <a:off x="5228588"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2" name="Rectangle 21"/>
          <p:cNvSpPr/>
          <p:nvPr/>
        </p:nvSpPr>
        <p:spPr>
          <a:xfrm>
            <a:off x="6137070" y="4347908"/>
            <a:ext cx="441147" cy="400110"/>
          </a:xfrm>
          <a:prstGeom prst="rect">
            <a:avLst/>
          </a:prstGeom>
        </p:spPr>
        <p:txBody>
          <a:bodyPr wrap="none">
            <a:spAutoFit/>
          </a:bodyPr>
          <a:lstStyle/>
          <a:p>
            <a:pPr algn="ctr"/>
            <a:r>
              <a:rPr lang="en-US" sz="2000" dirty="0" smtClean="0">
                <a:solidFill>
                  <a:srgbClr val="01020B"/>
                </a:solidFill>
                <a:latin typeface="+mj-lt"/>
              </a:rPr>
              <a:t>…</a:t>
            </a:r>
            <a:endParaRPr lang="en-US" sz="2000" dirty="0">
              <a:solidFill>
                <a:srgbClr val="01020B"/>
              </a:solidFill>
              <a:latin typeface="+mj-lt"/>
            </a:endParaRPr>
          </a:p>
        </p:txBody>
      </p:sp>
      <p:sp>
        <p:nvSpPr>
          <p:cNvPr id="23" name="Rectangle 22"/>
          <p:cNvSpPr/>
          <p:nvPr/>
        </p:nvSpPr>
        <p:spPr>
          <a:xfrm>
            <a:off x="6657338"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4" name="Rectangle 23"/>
          <p:cNvSpPr/>
          <p:nvPr/>
        </p:nvSpPr>
        <p:spPr>
          <a:xfrm>
            <a:off x="7503766" y="5023231"/>
            <a:ext cx="800219" cy="369332"/>
          </a:xfrm>
          <a:prstGeom prst="rect">
            <a:avLst/>
          </a:prstGeom>
        </p:spPr>
        <p:txBody>
          <a:bodyPr wrap="none">
            <a:spAutoFit/>
          </a:bodyPr>
          <a:lstStyle/>
          <a:p>
            <a:pPr algn="ctr"/>
            <a:r>
              <a:rPr lang="en-US" sz="1800" dirty="0" smtClean="0">
                <a:solidFill>
                  <a:srgbClr val="01020B"/>
                </a:solidFill>
                <a:latin typeface="+mj-lt"/>
              </a:rPr>
              <a:t>40MB</a:t>
            </a:r>
            <a:endParaRPr lang="en-US" sz="1800" dirty="0">
              <a:solidFill>
                <a:srgbClr val="01020B"/>
              </a:solidFill>
              <a:latin typeface="+mj-lt"/>
            </a:endParaRPr>
          </a:p>
        </p:txBody>
      </p:sp>
      <p:sp>
        <p:nvSpPr>
          <p:cNvPr id="25" name="Title 1"/>
          <p:cNvSpPr txBox="1">
            <a:spLocks/>
          </p:cNvSpPr>
          <p:nvPr/>
        </p:nvSpPr>
        <p:spPr bwMode="auto">
          <a:xfrm>
            <a:off x="400051" y="864613"/>
            <a:ext cx="1523999" cy="3945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r>
              <a:rPr lang="en-US" sz="2200" dirty="0" smtClean="0">
                <a:solidFill>
                  <a:srgbClr val="A50021"/>
                </a:solidFill>
              </a:rPr>
              <a:t>Example:</a:t>
            </a:r>
            <a:endParaRPr lang="en-US" sz="2200" dirty="0">
              <a:solidFill>
                <a:srgbClr val="A50021"/>
              </a:solidFill>
            </a:endParaRPr>
          </a:p>
        </p:txBody>
      </p:sp>
      <p:sp>
        <p:nvSpPr>
          <p:cNvPr id="26" name="Rounded Rectangle 25"/>
          <p:cNvSpPr/>
          <p:nvPr/>
        </p:nvSpPr>
        <p:spPr bwMode="auto">
          <a:xfrm>
            <a:off x="685860" y="4347908"/>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27" name="Rounded Rectangle 26"/>
          <p:cNvSpPr/>
          <p:nvPr/>
        </p:nvSpPr>
        <p:spPr bwMode="auto">
          <a:xfrm>
            <a:off x="1609550" y="4347908"/>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8" name="TextBox 27"/>
          <p:cNvSpPr txBox="1"/>
          <p:nvPr/>
        </p:nvSpPr>
        <p:spPr>
          <a:xfrm>
            <a:off x="323850" y="3822426"/>
            <a:ext cx="3102131" cy="40011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Let’s color-code them</a:t>
            </a:r>
          </a:p>
        </p:txBody>
      </p:sp>
      <p:sp>
        <p:nvSpPr>
          <p:cNvPr id="29" name="Rounded Rectangle 28"/>
          <p:cNvSpPr/>
          <p:nvPr/>
        </p:nvSpPr>
        <p:spPr bwMode="auto">
          <a:xfrm>
            <a:off x="2504846" y="4347908"/>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30" name="Rounded Rectangle 29"/>
          <p:cNvSpPr/>
          <p:nvPr/>
        </p:nvSpPr>
        <p:spPr bwMode="auto">
          <a:xfrm>
            <a:off x="3409606" y="4347908"/>
            <a:ext cx="819149" cy="638176"/>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4</a:t>
            </a:r>
            <a:endParaRPr kumimoji="0" lang="en-US" sz="1400" b="0" i="0" u="none" strike="noStrike" cap="none" normalizeH="0" baseline="0" dirty="0">
              <a:ln>
                <a:noFill/>
              </a:ln>
              <a:solidFill>
                <a:srgbClr val="01020B"/>
              </a:solidFill>
              <a:effectLst/>
              <a:latin typeface="+mj-lt"/>
            </a:endParaRPr>
          </a:p>
        </p:txBody>
      </p:sp>
      <p:sp>
        <p:nvSpPr>
          <p:cNvPr id="31" name="Rounded Rectangle 30"/>
          <p:cNvSpPr/>
          <p:nvPr/>
        </p:nvSpPr>
        <p:spPr bwMode="auto">
          <a:xfrm>
            <a:off x="4314366" y="4347908"/>
            <a:ext cx="819149" cy="63817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5</a:t>
            </a:r>
            <a:endParaRPr kumimoji="0" lang="en-US" sz="1400" b="0" i="0" u="none" strike="noStrike" cap="none" normalizeH="0" baseline="0" dirty="0">
              <a:ln>
                <a:noFill/>
              </a:ln>
              <a:solidFill>
                <a:srgbClr val="01020B"/>
              </a:solidFill>
              <a:effectLst/>
              <a:latin typeface="+mj-lt"/>
            </a:endParaRPr>
          </a:p>
        </p:txBody>
      </p:sp>
      <p:sp>
        <p:nvSpPr>
          <p:cNvPr id="32" name="Rounded Rectangle 31"/>
          <p:cNvSpPr/>
          <p:nvPr/>
        </p:nvSpPr>
        <p:spPr bwMode="auto">
          <a:xfrm>
            <a:off x="5228588" y="4347908"/>
            <a:ext cx="819149" cy="638176"/>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54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6</a:t>
            </a:r>
            <a:endParaRPr kumimoji="0" lang="en-US" sz="1400" b="0" i="0" u="none" strike="noStrike" cap="none" normalizeH="0" baseline="0" dirty="0">
              <a:ln>
                <a:noFill/>
              </a:ln>
              <a:solidFill>
                <a:srgbClr val="01020B"/>
              </a:solidFill>
              <a:effectLst/>
              <a:latin typeface="+mj-lt"/>
            </a:endParaRPr>
          </a:p>
        </p:txBody>
      </p:sp>
      <p:sp>
        <p:nvSpPr>
          <p:cNvPr id="33" name="Rounded Rectangle 32"/>
          <p:cNvSpPr/>
          <p:nvPr/>
        </p:nvSpPr>
        <p:spPr bwMode="auto">
          <a:xfrm>
            <a:off x="6657338" y="4347908"/>
            <a:ext cx="819149" cy="638176"/>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100</a:t>
            </a:r>
            <a:endParaRPr kumimoji="0" lang="en-US" sz="1400" b="0" i="0" u="none" strike="noStrike" cap="none" normalizeH="0" baseline="0" dirty="0">
              <a:ln>
                <a:noFill/>
              </a:ln>
              <a:solidFill>
                <a:srgbClr val="01020B"/>
              </a:solidFill>
              <a:effectLst/>
              <a:latin typeface="+mj-lt"/>
            </a:endParaRPr>
          </a:p>
        </p:txBody>
      </p:sp>
      <p:sp>
        <p:nvSpPr>
          <p:cNvPr id="34" name="Rounded Rectangle 33"/>
          <p:cNvSpPr/>
          <p:nvPr/>
        </p:nvSpPr>
        <p:spPr bwMode="auto">
          <a:xfrm>
            <a:off x="7562275" y="4347908"/>
            <a:ext cx="667326" cy="638176"/>
          </a:xfrm>
          <a:prstGeom prst="round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89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101</a:t>
            </a:r>
            <a:endParaRPr kumimoji="0" lang="en-US" sz="1400" b="0" i="0" u="none" strike="noStrike" cap="none" normalizeH="0" baseline="0" dirty="0">
              <a:ln>
                <a:noFill/>
              </a:ln>
              <a:solidFill>
                <a:srgbClr val="01020B"/>
              </a:solidFill>
              <a:effectLst/>
              <a:latin typeface="+mj-lt"/>
            </a:endParaRPr>
          </a:p>
        </p:txBody>
      </p:sp>
      <p:sp>
        <p:nvSpPr>
          <p:cNvPr id="35" name="TextBox 34"/>
          <p:cNvSpPr txBox="1"/>
          <p:nvPr/>
        </p:nvSpPr>
        <p:spPr>
          <a:xfrm>
            <a:off x="472218" y="5938066"/>
            <a:ext cx="3074881"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e.g., Block Size = 64MB</a:t>
            </a:r>
          </a:p>
        </p:txBody>
      </p:sp>
      <p:sp>
        <p:nvSpPr>
          <p:cNvPr id="3" name="Rectangle 2"/>
          <p:cNvSpPr/>
          <p:nvPr/>
        </p:nvSpPr>
        <p:spPr>
          <a:xfrm>
            <a:off x="3720109" y="5568734"/>
            <a:ext cx="4655255" cy="1077218"/>
          </a:xfrm>
          <a:prstGeom prst="rect">
            <a:avLst/>
          </a:prstGeom>
        </p:spPr>
        <p:txBody>
          <a:bodyPr wrap="square">
            <a:spAutoFit/>
          </a:bodyPr>
          <a:lstStyle/>
          <a:p>
            <a:r>
              <a:rPr lang="en-US" sz="1600" b="0" dirty="0">
                <a:latin typeface="+mj-lt"/>
              </a:rPr>
              <a:t> </a:t>
            </a:r>
            <a:r>
              <a:rPr lang="en-US" sz="1600" b="0" dirty="0" smtClean="0">
                <a:latin typeface="+mj-lt"/>
              </a:rPr>
              <a:t>   Files </a:t>
            </a:r>
            <a:r>
              <a:rPr lang="en-US" sz="1600" b="0" dirty="0">
                <a:latin typeface="+mj-lt"/>
              </a:rPr>
              <a:t>are composed of set of blocks</a:t>
            </a:r>
          </a:p>
          <a:p>
            <a:pPr marL="742950" lvl="1" indent="-285750">
              <a:buFont typeface="Arial" pitchFamily="34" charset="0"/>
              <a:buChar char="•"/>
            </a:pPr>
            <a:r>
              <a:rPr lang="en-US" sz="1600" b="0" dirty="0">
                <a:latin typeface="+mj-lt"/>
              </a:rPr>
              <a:t>Typically 64MB in size</a:t>
            </a:r>
          </a:p>
          <a:p>
            <a:pPr marL="742950" lvl="1" indent="-285750">
              <a:buFont typeface="Arial" pitchFamily="34" charset="0"/>
              <a:buChar char="•"/>
            </a:pPr>
            <a:r>
              <a:rPr lang="en-US" sz="1600" b="0" dirty="0">
                <a:latin typeface="+mj-lt"/>
              </a:rPr>
              <a:t>Each block is stored as a separate file in the local file system (e.g. NTFS)</a:t>
            </a:r>
          </a:p>
        </p:txBody>
      </p:sp>
    </p:spTree>
    <p:extLst>
      <p:ext uri="{BB962C8B-B14F-4D97-AF65-F5344CB8AC3E}">
        <p14:creationId xmlns:p14="http://schemas.microsoft.com/office/powerpoint/2010/main" xmlns="" val="117392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6" grpId="0" animBg="1"/>
      <p:bldP spid="27" grpId="0" animBg="1"/>
      <p:bldP spid="28" grpId="0"/>
      <p:bldP spid="29" grpId="0" animBg="1"/>
      <p:bldP spid="30" grpId="0" animBg="1"/>
      <p:bldP spid="31" grpId="0" animBg="1"/>
      <p:bldP spid="32" grpId="0" animBg="1"/>
      <p:bldP spid="33" grpId="0" animBg="1"/>
      <p:bldP spid="34" grpId="0" animBg="1"/>
      <p:bldP spid="35"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12" y="175020"/>
            <a:ext cx="8095861" cy="616634"/>
          </a:xfrm>
        </p:spPr>
        <p:txBody>
          <a:bodyPr>
            <a:normAutofit fontScale="90000"/>
          </a:bodyPr>
          <a:lstStyle/>
          <a:p>
            <a:pPr algn="l"/>
            <a:r>
              <a:rPr lang="en-US" sz="3100" dirty="0">
                <a:solidFill>
                  <a:srgbClr val="4E84C4"/>
                </a:solidFill>
              </a:rPr>
              <a:t>Block</a:t>
            </a:r>
            <a:r>
              <a:rPr lang="en-US" dirty="0" smtClean="0"/>
              <a:t> </a:t>
            </a:r>
            <a:r>
              <a:rPr lang="en-US" sz="3100" dirty="0">
                <a:solidFill>
                  <a:srgbClr val="4E84C4"/>
                </a:solidFill>
              </a:rPr>
              <a:t>Placement</a:t>
            </a:r>
          </a:p>
        </p:txBody>
      </p:sp>
      <p:sp>
        <p:nvSpPr>
          <p:cNvPr id="33" name="Content Placeholder 2"/>
          <p:cNvSpPr>
            <a:spLocks noGrp="1"/>
          </p:cNvSpPr>
          <p:nvPr>
            <p:ph idx="1"/>
          </p:nvPr>
        </p:nvSpPr>
        <p:spPr>
          <a:xfrm>
            <a:off x="190317" y="4776009"/>
            <a:ext cx="8787428" cy="1877636"/>
          </a:xfrm>
        </p:spPr>
        <p:txBody>
          <a:bodyPr>
            <a:normAutofit fontScale="62500" lnSpcReduction="20000"/>
          </a:bodyPr>
          <a:lstStyle/>
          <a:p>
            <a:r>
              <a:rPr lang="en-US" b="1" u="sng" dirty="0" smtClean="0"/>
              <a:t>Default placement policy:</a:t>
            </a:r>
          </a:p>
          <a:p>
            <a:pPr lvl="1"/>
            <a:r>
              <a:rPr lang="en-US" b="1" dirty="0"/>
              <a:t>First copy </a:t>
            </a:r>
            <a:r>
              <a:rPr lang="en-US" dirty="0">
                <a:solidFill>
                  <a:schemeClr val="tx1"/>
                </a:solidFill>
              </a:rPr>
              <a:t>is written to the node creating the file (</a:t>
            </a:r>
            <a:r>
              <a:rPr lang="en-US" b="1" dirty="0">
                <a:solidFill>
                  <a:srgbClr val="A50021"/>
                </a:solidFill>
                <a:latin typeface="Segoe Script" pitchFamily="34" charset="0"/>
              </a:rPr>
              <a:t>write affinity</a:t>
            </a:r>
            <a:r>
              <a:rPr lang="en-US" dirty="0">
                <a:solidFill>
                  <a:schemeClr val="tx1"/>
                </a:solidFill>
              </a:rPr>
              <a:t>)</a:t>
            </a:r>
          </a:p>
          <a:p>
            <a:pPr lvl="1"/>
            <a:r>
              <a:rPr lang="en-US" b="1" dirty="0"/>
              <a:t>Second copy </a:t>
            </a:r>
            <a:r>
              <a:rPr lang="en-US" dirty="0">
                <a:solidFill>
                  <a:schemeClr val="tx1"/>
                </a:solidFill>
              </a:rPr>
              <a:t>is written to a data node within </a:t>
            </a:r>
            <a:r>
              <a:rPr lang="en-US" dirty="0" smtClean="0">
                <a:solidFill>
                  <a:schemeClr val="tx1"/>
                </a:solidFill>
              </a:rPr>
              <a:t>the </a:t>
            </a:r>
            <a:r>
              <a:rPr lang="en-US" b="1" dirty="0" smtClean="0"/>
              <a:t>same rack</a:t>
            </a:r>
            <a:endParaRPr lang="en-US" b="1" dirty="0" smtClean="0">
              <a:solidFill>
                <a:srgbClr val="0070C0"/>
              </a:solidFill>
            </a:endParaRPr>
          </a:p>
          <a:p>
            <a:pPr marL="457200" lvl="1" indent="0">
              <a:buNone/>
            </a:pPr>
            <a:r>
              <a:rPr lang="en-US" dirty="0">
                <a:solidFill>
                  <a:schemeClr val="tx1"/>
                </a:solidFill>
              </a:rPr>
              <a:t> </a:t>
            </a:r>
            <a:r>
              <a:rPr lang="en-US" dirty="0" smtClean="0">
                <a:solidFill>
                  <a:schemeClr val="tx1"/>
                </a:solidFill>
              </a:rPr>
              <a:t>                         (</a:t>
            </a:r>
            <a:r>
              <a:rPr lang="en-US" b="1" dirty="0" smtClean="0">
                <a:solidFill>
                  <a:srgbClr val="A50021"/>
                </a:solidFill>
                <a:latin typeface="Segoe Script" pitchFamily="34" charset="0"/>
              </a:rPr>
              <a:t>to</a:t>
            </a:r>
            <a:r>
              <a:rPr lang="en-US" dirty="0" smtClean="0">
                <a:solidFill>
                  <a:srgbClr val="A50021"/>
                </a:solidFill>
                <a:latin typeface="Segoe Script" pitchFamily="34" charset="0"/>
              </a:rPr>
              <a:t> </a:t>
            </a:r>
            <a:r>
              <a:rPr lang="en-US" b="1" dirty="0" smtClean="0">
                <a:solidFill>
                  <a:srgbClr val="A50021"/>
                </a:solidFill>
                <a:latin typeface="Segoe Script" pitchFamily="34" charset="0"/>
              </a:rPr>
              <a:t>minimize cross-rack network traffic</a:t>
            </a:r>
            <a:r>
              <a:rPr lang="en-US" dirty="0" smtClean="0">
                <a:solidFill>
                  <a:schemeClr val="tx1"/>
                </a:solidFill>
              </a:rPr>
              <a:t>)</a:t>
            </a:r>
            <a:endParaRPr lang="en-US" dirty="0">
              <a:solidFill>
                <a:schemeClr val="tx1"/>
              </a:solidFill>
            </a:endParaRPr>
          </a:p>
          <a:p>
            <a:pPr lvl="1"/>
            <a:r>
              <a:rPr lang="en-US" b="1" dirty="0"/>
              <a:t>Third copy </a:t>
            </a:r>
            <a:r>
              <a:rPr lang="en-US" dirty="0">
                <a:solidFill>
                  <a:schemeClr val="tx1"/>
                </a:solidFill>
              </a:rPr>
              <a:t>is written to a data node in a </a:t>
            </a:r>
            <a:r>
              <a:rPr lang="en-US" b="1" dirty="0" smtClean="0"/>
              <a:t>different rack</a:t>
            </a:r>
            <a:endParaRPr lang="en-US" dirty="0" smtClean="0">
              <a:solidFill>
                <a:schemeClr val="tx1"/>
              </a:solidFill>
            </a:endParaRPr>
          </a:p>
          <a:p>
            <a:pPr marL="457200" lvl="1" indent="0">
              <a:buNone/>
            </a:pPr>
            <a:r>
              <a:rPr lang="en-US" dirty="0">
                <a:solidFill>
                  <a:schemeClr val="tx1"/>
                </a:solidFill>
              </a:rPr>
              <a:t> </a:t>
            </a:r>
            <a:r>
              <a:rPr lang="en-US" dirty="0" smtClean="0">
                <a:solidFill>
                  <a:schemeClr val="tx1"/>
                </a:solidFill>
              </a:rPr>
              <a:t>                         (</a:t>
            </a:r>
            <a:r>
              <a:rPr lang="en-US" b="1" dirty="0" smtClean="0">
                <a:solidFill>
                  <a:srgbClr val="A50021"/>
                </a:solidFill>
                <a:latin typeface="Segoe Script" pitchFamily="34" charset="0"/>
              </a:rPr>
              <a:t>to tolerate switch failures</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98DCB10-97A4-405D-8E23-559299D9D189}" type="slidenum">
              <a:rPr lang="en-US" smtClean="0"/>
              <a:pPr/>
              <a:t>32</a:t>
            </a:fld>
            <a:endParaRPr lang="en-US" dirty="0"/>
          </a:p>
        </p:txBody>
      </p:sp>
      <p:grpSp>
        <p:nvGrpSpPr>
          <p:cNvPr id="9" name="Group 8"/>
          <p:cNvGrpSpPr/>
          <p:nvPr/>
        </p:nvGrpSpPr>
        <p:grpSpPr>
          <a:xfrm>
            <a:off x="6594387" y="1095361"/>
            <a:ext cx="1004886" cy="3263058"/>
            <a:chOff x="6594387" y="1657350"/>
            <a:chExt cx="1004886" cy="3901323"/>
          </a:xfrm>
        </p:grpSpPr>
        <p:sp>
          <p:nvSpPr>
            <p:cNvPr id="25" name="Rounded Rectangle 24"/>
            <p:cNvSpPr/>
            <p:nvPr/>
          </p:nvSpPr>
          <p:spPr bwMode="auto">
            <a:xfrm>
              <a:off x="6594387"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8" name="Rectangle 27"/>
            <p:cNvSpPr/>
            <p:nvPr/>
          </p:nvSpPr>
          <p:spPr>
            <a:xfrm>
              <a:off x="6610311" y="5189341"/>
              <a:ext cx="954108" cy="369332"/>
            </a:xfrm>
            <a:prstGeom prst="rect">
              <a:avLst/>
            </a:prstGeom>
          </p:spPr>
          <p:txBody>
            <a:bodyPr wrap="none">
              <a:spAutoFit/>
            </a:bodyPr>
            <a:lstStyle/>
            <a:p>
              <a:pPr algn="ctr"/>
              <a:r>
                <a:rPr lang="en-US" sz="1800" dirty="0" smtClean="0">
                  <a:solidFill>
                    <a:srgbClr val="01020B"/>
                  </a:solidFill>
                  <a:latin typeface="+mj-lt"/>
                </a:rPr>
                <a:t>Node 5</a:t>
              </a:r>
              <a:endParaRPr lang="en-US" sz="1800" dirty="0">
                <a:solidFill>
                  <a:srgbClr val="01020B"/>
                </a:solidFill>
                <a:latin typeface="+mj-lt"/>
              </a:endParaRPr>
            </a:p>
          </p:txBody>
        </p:sp>
      </p:grpSp>
      <p:grpSp>
        <p:nvGrpSpPr>
          <p:cNvPr id="8" name="Group 7"/>
          <p:cNvGrpSpPr/>
          <p:nvPr/>
        </p:nvGrpSpPr>
        <p:grpSpPr>
          <a:xfrm>
            <a:off x="5322801" y="1095360"/>
            <a:ext cx="1004886" cy="3263058"/>
            <a:chOff x="5322801" y="1657349"/>
            <a:chExt cx="1004886" cy="3901323"/>
          </a:xfrm>
        </p:grpSpPr>
        <p:sp>
          <p:nvSpPr>
            <p:cNvPr id="21" name="Rounded Rectangle 20"/>
            <p:cNvSpPr/>
            <p:nvPr/>
          </p:nvSpPr>
          <p:spPr bwMode="auto">
            <a:xfrm>
              <a:off x="5322801" y="1657349"/>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4" name="Rectangle 23"/>
            <p:cNvSpPr/>
            <p:nvPr/>
          </p:nvSpPr>
          <p:spPr>
            <a:xfrm>
              <a:off x="5338725" y="5189340"/>
              <a:ext cx="954108" cy="369332"/>
            </a:xfrm>
            <a:prstGeom prst="rect">
              <a:avLst/>
            </a:prstGeom>
          </p:spPr>
          <p:txBody>
            <a:bodyPr wrap="none">
              <a:spAutoFit/>
            </a:bodyPr>
            <a:lstStyle/>
            <a:p>
              <a:pPr algn="ctr"/>
              <a:r>
                <a:rPr lang="en-US" sz="1800" dirty="0" smtClean="0">
                  <a:solidFill>
                    <a:srgbClr val="01020B"/>
                  </a:solidFill>
                  <a:latin typeface="+mj-lt"/>
                </a:rPr>
                <a:t>Node 4</a:t>
              </a:r>
              <a:endParaRPr lang="en-US" sz="1800" dirty="0">
                <a:solidFill>
                  <a:srgbClr val="01020B"/>
                </a:solidFill>
                <a:latin typeface="+mj-lt"/>
              </a:endParaRPr>
            </a:p>
          </p:txBody>
        </p:sp>
      </p:grpSp>
      <p:grpSp>
        <p:nvGrpSpPr>
          <p:cNvPr id="7" name="Group 6"/>
          <p:cNvGrpSpPr/>
          <p:nvPr/>
        </p:nvGrpSpPr>
        <p:grpSpPr>
          <a:xfrm>
            <a:off x="4041690" y="1095360"/>
            <a:ext cx="1004886" cy="3263058"/>
            <a:chOff x="4041690" y="1657349"/>
            <a:chExt cx="1004886" cy="3901323"/>
          </a:xfrm>
        </p:grpSpPr>
        <p:sp>
          <p:nvSpPr>
            <p:cNvPr id="17" name="Rounded Rectangle 16"/>
            <p:cNvSpPr/>
            <p:nvPr/>
          </p:nvSpPr>
          <p:spPr bwMode="auto">
            <a:xfrm>
              <a:off x="4041690" y="1657349"/>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0" name="Rectangle 19"/>
            <p:cNvSpPr/>
            <p:nvPr/>
          </p:nvSpPr>
          <p:spPr>
            <a:xfrm>
              <a:off x="4057614" y="5189340"/>
              <a:ext cx="954108" cy="369332"/>
            </a:xfrm>
            <a:prstGeom prst="rect">
              <a:avLst/>
            </a:prstGeom>
          </p:spPr>
          <p:txBody>
            <a:bodyPr wrap="none">
              <a:spAutoFit/>
            </a:bodyPr>
            <a:lstStyle/>
            <a:p>
              <a:pPr algn="ctr"/>
              <a:r>
                <a:rPr lang="en-US" sz="1800" dirty="0" smtClean="0">
                  <a:solidFill>
                    <a:srgbClr val="01020B"/>
                  </a:solidFill>
                  <a:latin typeface="+mj-lt"/>
                </a:rPr>
                <a:t>Node 3</a:t>
              </a:r>
              <a:endParaRPr lang="en-US" sz="1800" dirty="0">
                <a:solidFill>
                  <a:srgbClr val="01020B"/>
                </a:solidFill>
                <a:latin typeface="+mj-lt"/>
              </a:endParaRPr>
            </a:p>
          </p:txBody>
        </p:sp>
      </p:grpSp>
      <p:grpSp>
        <p:nvGrpSpPr>
          <p:cNvPr id="5" name="Group 4"/>
          <p:cNvGrpSpPr/>
          <p:nvPr/>
        </p:nvGrpSpPr>
        <p:grpSpPr>
          <a:xfrm>
            <a:off x="2732004" y="1095361"/>
            <a:ext cx="1004886" cy="3263058"/>
            <a:chOff x="2732004" y="1657350"/>
            <a:chExt cx="1004886" cy="3901323"/>
          </a:xfrm>
        </p:grpSpPr>
        <p:sp>
          <p:nvSpPr>
            <p:cNvPr id="13" name="Rounded Rectangle 12"/>
            <p:cNvSpPr/>
            <p:nvPr/>
          </p:nvSpPr>
          <p:spPr bwMode="auto">
            <a:xfrm>
              <a:off x="2732004"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16" name="Rectangle 15"/>
            <p:cNvSpPr/>
            <p:nvPr/>
          </p:nvSpPr>
          <p:spPr>
            <a:xfrm>
              <a:off x="2747928" y="5189341"/>
              <a:ext cx="954108" cy="369332"/>
            </a:xfrm>
            <a:prstGeom prst="rect">
              <a:avLst/>
            </a:prstGeom>
          </p:spPr>
          <p:txBody>
            <a:bodyPr wrap="none">
              <a:spAutoFit/>
            </a:bodyPr>
            <a:lstStyle/>
            <a:p>
              <a:pPr algn="ctr"/>
              <a:r>
                <a:rPr lang="en-US" sz="1800" dirty="0" smtClean="0">
                  <a:solidFill>
                    <a:srgbClr val="01020B"/>
                  </a:solidFill>
                  <a:latin typeface="+mj-lt"/>
                </a:rPr>
                <a:t>Node 2</a:t>
              </a:r>
              <a:endParaRPr lang="en-US" sz="1800" dirty="0">
                <a:solidFill>
                  <a:srgbClr val="01020B"/>
                </a:solidFill>
                <a:latin typeface="+mj-lt"/>
              </a:endParaRPr>
            </a:p>
          </p:txBody>
        </p:sp>
      </p:grpSp>
      <p:grpSp>
        <p:nvGrpSpPr>
          <p:cNvPr id="3" name="Group 2"/>
          <p:cNvGrpSpPr/>
          <p:nvPr/>
        </p:nvGrpSpPr>
        <p:grpSpPr>
          <a:xfrm>
            <a:off x="1450893" y="1095361"/>
            <a:ext cx="1004886" cy="3263058"/>
            <a:chOff x="1450893" y="1657350"/>
            <a:chExt cx="1004886" cy="3901323"/>
          </a:xfrm>
        </p:grpSpPr>
        <p:sp>
          <p:nvSpPr>
            <p:cNvPr id="6" name="Rounded Rectangle 5"/>
            <p:cNvSpPr/>
            <p:nvPr/>
          </p:nvSpPr>
          <p:spPr bwMode="auto">
            <a:xfrm>
              <a:off x="1450893"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12" name="Rectangle 11"/>
            <p:cNvSpPr/>
            <p:nvPr/>
          </p:nvSpPr>
          <p:spPr>
            <a:xfrm>
              <a:off x="1466817" y="5189341"/>
              <a:ext cx="954108" cy="369332"/>
            </a:xfrm>
            <a:prstGeom prst="rect">
              <a:avLst/>
            </a:prstGeom>
          </p:spPr>
          <p:txBody>
            <a:bodyPr wrap="none">
              <a:spAutoFit/>
            </a:bodyPr>
            <a:lstStyle/>
            <a:p>
              <a:pPr algn="ctr"/>
              <a:r>
                <a:rPr lang="en-US" sz="1800" dirty="0" smtClean="0">
                  <a:solidFill>
                    <a:srgbClr val="01020B"/>
                  </a:solidFill>
                  <a:latin typeface="+mj-lt"/>
                </a:rPr>
                <a:t>Node 1</a:t>
              </a:r>
              <a:endParaRPr lang="en-US" sz="1800" dirty="0">
                <a:solidFill>
                  <a:srgbClr val="01020B"/>
                </a:solidFill>
                <a:latin typeface="+mj-lt"/>
              </a:endParaRPr>
            </a:p>
          </p:txBody>
        </p:sp>
      </p:grpSp>
      <p:sp>
        <p:nvSpPr>
          <p:cNvPr id="10" name="Rounded Rectangle 9"/>
          <p:cNvSpPr/>
          <p:nvPr/>
        </p:nvSpPr>
        <p:spPr bwMode="auto">
          <a:xfrm>
            <a:off x="1543761" y="1343011"/>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11" name="Rounded Rectangle 10"/>
          <p:cNvSpPr/>
          <p:nvPr/>
        </p:nvSpPr>
        <p:spPr bwMode="auto">
          <a:xfrm>
            <a:off x="1543761" y="2114530"/>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14" name="Rounded Rectangle 13"/>
          <p:cNvSpPr/>
          <p:nvPr/>
        </p:nvSpPr>
        <p:spPr bwMode="auto">
          <a:xfrm>
            <a:off x="2824872" y="1343011"/>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15" name="Rounded Rectangle 14"/>
          <p:cNvSpPr/>
          <p:nvPr/>
        </p:nvSpPr>
        <p:spPr bwMode="auto">
          <a:xfrm>
            <a:off x="2824872" y="2114530"/>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18" name="Rounded Rectangle 17"/>
          <p:cNvSpPr/>
          <p:nvPr/>
        </p:nvSpPr>
        <p:spPr bwMode="auto">
          <a:xfrm>
            <a:off x="4134558" y="1343010"/>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22" name="Rounded Rectangle 21"/>
          <p:cNvSpPr/>
          <p:nvPr/>
        </p:nvSpPr>
        <p:spPr bwMode="auto">
          <a:xfrm>
            <a:off x="5415669" y="1343010"/>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3" name="Rounded Rectangle 22"/>
          <p:cNvSpPr/>
          <p:nvPr/>
        </p:nvSpPr>
        <p:spPr bwMode="auto">
          <a:xfrm>
            <a:off x="5415669" y="2114529"/>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26" name="Rounded Rectangle 25"/>
          <p:cNvSpPr/>
          <p:nvPr/>
        </p:nvSpPr>
        <p:spPr bwMode="auto">
          <a:xfrm>
            <a:off x="6687255" y="1343011"/>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9" name="Rounded Rectangle 28"/>
          <p:cNvSpPr/>
          <p:nvPr/>
        </p:nvSpPr>
        <p:spPr bwMode="auto">
          <a:xfrm>
            <a:off x="5415669" y="2886050"/>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27" name="TextBox 26"/>
          <p:cNvSpPr txBox="1"/>
          <p:nvPr/>
        </p:nvSpPr>
        <p:spPr>
          <a:xfrm>
            <a:off x="322111" y="4430103"/>
            <a:ext cx="3462807"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e.g., Replication factor = 3</a:t>
            </a:r>
          </a:p>
        </p:txBody>
      </p:sp>
      <p:sp>
        <p:nvSpPr>
          <p:cNvPr id="19" name="Rectangle 18"/>
          <p:cNvSpPr/>
          <p:nvPr/>
        </p:nvSpPr>
        <p:spPr>
          <a:xfrm rot="20983334">
            <a:off x="326651" y="5327006"/>
            <a:ext cx="8161011" cy="430887"/>
          </a:xfrm>
          <a:prstGeom prst="rect">
            <a:avLst/>
          </a:prstGeom>
          <a:solidFill>
            <a:srgbClr val="FFFF00"/>
          </a:solidFill>
          <a:effectLst>
            <a:innerShdw blurRad="114300">
              <a:prstClr val="black"/>
            </a:innerShdw>
          </a:effectLst>
        </p:spPr>
        <p:txBody>
          <a:bodyPr wrap="square">
            <a:spAutoFit/>
          </a:bodyPr>
          <a:lstStyle/>
          <a:p>
            <a:pPr lvl="1"/>
            <a:r>
              <a:rPr lang="en-US" sz="2200" u="sng" dirty="0">
                <a:latin typeface="+mj-lt"/>
              </a:rPr>
              <a:t>Objectives</a:t>
            </a:r>
            <a:r>
              <a:rPr lang="en-US" sz="2200" dirty="0">
                <a:latin typeface="+mj-lt"/>
              </a:rPr>
              <a:t>: </a:t>
            </a:r>
            <a:r>
              <a:rPr lang="en-US" sz="2200" i="1" dirty="0">
                <a:solidFill>
                  <a:srgbClr val="800000"/>
                </a:solidFill>
                <a:latin typeface="+mj-lt"/>
              </a:rPr>
              <a:t>load balancing, fast access, fault tolerance</a:t>
            </a:r>
          </a:p>
        </p:txBody>
      </p:sp>
    </p:spTree>
    <p:extLst>
      <p:ext uri="{BB962C8B-B14F-4D97-AF65-F5344CB8AC3E}">
        <p14:creationId xmlns:p14="http://schemas.microsoft.com/office/powerpoint/2010/main" xmlns="" val="276305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xEl>
                                              <p:pRg st="0" end="0"/>
                                            </p:txEl>
                                          </p:spTgt>
                                        </p:tgtEl>
                                        <p:attrNameLst>
                                          <p:attrName>style.visibility</p:attrName>
                                        </p:attrNameLst>
                                      </p:cBhvr>
                                      <p:to>
                                        <p:strVal val="visible"/>
                                      </p:to>
                                    </p:set>
                                    <p:animEffect transition="in" filter="fade">
                                      <p:cBhvr>
                                        <p:cTn id="51" dur="500"/>
                                        <p:tgtEl>
                                          <p:spTgt spid="33">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xEl>
                                              <p:pRg st="1" end="1"/>
                                            </p:txEl>
                                          </p:spTgt>
                                        </p:tgtEl>
                                        <p:attrNameLst>
                                          <p:attrName>style.visibility</p:attrName>
                                        </p:attrNameLst>
                                      </p:cBhvr>
                                      <p:to>
                                        <p:strVal val="visible"/>
                                      </p:to>
                                    </p:set>
                                    <p:animEffect transition="in" filter="fade">
                                      <p:cBhvr>
                                        <p:cTn id="54" dur="500"/>
                                        <p:tgtEl>
                                          <p:spTgt spid="33">
                                            <p:txEl>
                                              <p:pRg st="1" end="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xEl>
                                              <p:pRg st="2" end="2"/>
                                            </p:txEl>
                                          </p:spTgt>
                                        </p:tgtEl>
                                        <p:attrNameLst>
                                          <p:attrName>style.visibility</p:attrName>
                                        </p:attrNameLst>
                                      </p:cBhvr>
                                      <p:to>
                                        <p:strVal val="visible"/>
                                      </p:to>
                                    </p:set>
                                    <p:animEffect transition="in" filter="fade">
                                      <p:cBhvr>
                                        <p:cTn id="57" dur="500"/>
                                        <p:tgtEl>
                                          <p:spTgt spid="33">
                                            <p:txEl>
                                              <p:pRg st="2" end="2"/>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xEl>
                                              <p:pRg st="3" end="3"/>
                                            </p:txEl>
                                          </p:spTgt>
                                        </p:tgtEl>
                                        <p:attrNameLst>
                                          <p:attrName>style.visibility</p:attrName>
                                        </p:attrNameLst>
                                      </p:cBhvr>
                                      <p:to>
                                        <p:strVal val="visible"/>
                                      </p:to>
                                    </p:set>
                                    <p:animEffect transition="in" filter="fade">
                                      <p:cBhvr>
                                        <p:cTn id="60" dur="500"/>
                                        <p:tgtEl>
                                          <p:spTgt spid="33">
                                            <p:txEl>
                                              <p:pRg st="3" end="3"/>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xEl>
                                              <p:pRg st="4" end="4"/>
                                            </p:txEl>
                                          </p:spTgt>
                                        </p:tgtEl>
                                        <p:attrNameLst>
                                          <p:attrName>style.visibility</p:attrName>
                                        </p:attrNameLst>
                                      </p:cBhvr>
                                      <p:to>
                                        <p:strVal val="visible"/>
                                      </p:to>
                                    </p:set>
                                    <p:animEffect transition="in" filter="fade">
                                      <p:cBhvr>
                                        <p:cTn id="63" dur="500"/>
                                        <p:tgtEl>
                                          <p:spTgt spid="33">
                                            <p:txEl>
                                              <p:pRg st="4" end="4"/>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xEl>
                                              <p:pRg st="5" end="5"/>
                                            </p:txEl>
                                          </p:spTgt>
                                        </p:tgtEl>
                                        <p:attrNameLst>
                                          <p:attrName>style.visibility</p:attrName>
                                        </p:attrNameLst>
                                      </p:cBhvr>
                                      <p:to>
                                        <p:strVal val="visible"/>
                                      </p:to>
                                    </p:set>
                                    <p:animEffect transition="in" filter="fade">
                                      <p:cBhvr>
                                        <p:cTn id="66" dur="500"/>
                                        <p:tgtEl>
                                          <p:spTgt spid="3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10" grpId="0" animBg="1"/>
      <p:bldP spid="11" grpId="0" animBg="1"/>
      <p:bldP spid="14" grpId="0" animBg="1"/>
      <p:bldP spid="15" grpId="0" animBg="1"/>
      <p:bldP spid="18" grpId="0" animBg="1"/>
      <p:bldP spid="22" grpId="0" animBg="1"/>
      <p:bldP spid="23" grpId="0" animBg="1"/>
      <p:bldP spid="26" grpId="0" animBg="1"/>
      <p:bldP spid="29" grpId="0" animBg="1"/>
      <p:bldP spid="27"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48" y="259781"/>
            <a:ext cx="8229600" cy="1143000"/>
          </a:xfrm>
        </p:spPr>
        <p:txBody>
          <a:bodyPr/>
          <a:lstStyle/>
          <a:p>
            <a:pPr algn="l"/>
            <a:r>
              <a:rPr lang="en-US" sz="2800" dirty="0">
                <a:solidFill>
                  <a:srgbClr val="4E84C4"/>
                </a:solidFill>
              </a:rPr>
              <a:t>HDFS</a:t>
            </a:r>
            <a:r>
              <a:rPr lang="en-US" dirty="0" smtClean="0"/>
              <a:t> </a:t>
            </a:r>
            <a:r>
              <a:rPr lang="en-US" sz="2800" dirty="0">
                <a:solidFill>
                  <a:srgbClr val="4E84C4"/>
                </a:solidFill>
              </a:rPr>
              <a:t>Architecture</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33</a:t>
            </a:fld>
            <a:endParaRPr lang="en-US" dirty="0"/>
          </a:p>
        </p:txBody>
      </p:sp>
      <p:sp>
        <p:nvSpPr>
          <p:cNvPr id="5" name="Rounded Rectangle 4"/>
          <p:cNvSpPr/>
          <p:nvPr/>
        </p:nvSpPr>
        <p:spPr bwMode="auto">
          <a:xfrm>
            <a:off x="3495675" y="110490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5781675" y="120014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514848"/>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514848"/>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514848"/>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514848"/>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514848"/>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5153025" y="141922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1733551"/>
            <a:ext cx="315277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1733551"/>
            <a:ext cx="1562100"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a:off x="4324350" y="1733551"/>
            <a:ext cx="2857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4324350" y="1733551"/>
            <a:ext cx="1619250"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4324350" y="1733551"/>
            <a:ext cx="320992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sp>
        <p:nvSpPr>
          <p:cNvPr id="76" name="TextBox 75"/>
          <p:cNvSpPr txBox="1"/>
          <p:nvPr/>
        </p:nvSpPr>
        <p:spPr>
          <a:xfrm>
            <a:off x="1836818" y="3124199"/>
            <a:ext cx="5620449"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(heartbeat, balancing, replication, etc.)</a:t>
            </a:r>
          </a:p>
        </p:txBody>
      </p:sp>
      <p:grpSp>
        <p:nvGrpSpPr>
          <p:cNvPr id="32" name="Group 31"/>
          <p:cNvGrpSpPr/>
          <p:nvPr/>
        </p:nvGrpSpPr>
        <p:grpSpPr>
          <a:xfrm>
            <a:off x="752475" y="5419723"/>
            <a:ext cx="7238998" cy="1157288"/>
            <a:chOff x="752475" y="5419723"/>
            <a:chExt cx="7238998" cy="1157288"/>
          </a:xfrm>
        </p:grpSpPr>
        <p:grpSp>
          <p:nvGrpSpPr>
            <p:cNvPr id="51" name="Group 50"/>
            <p:cNvGrpSpPr/>
            <p:nvPr/>
          </p:nvGrpSpPr>
          <p:grpSpPr>
            <a:xfrm>
              <a:off x="752475" y="5829300"/>
              <a:ext cx="842960" cy="733422"/>
              <a:chOff x="685800" y="5915025"/>
              <a:chExt cx="1014408" cy="733422"/>
            </a:xfrm>
          </p:grpSpPr>
          <p:sp>
            <p:nvSpPr>
              <p:cNvPr id="50" name="Can 49"/>
              <p:cNvSpPr/>
              <p:nvPr/>
            </p:nvSpPr>
            <p:spPr bwMode="auto">
              <a:xfrm>
                <a:off x="690558"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Can 48"/>
              <p:cNvSpPr/>
              <p:nvPr/>
            </p:nvSpPr>
            <p:spPr bwMode="auto">
              <a:xfrm>
                <a:off x="685800" y="6153148"/>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Can 47"/>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52" name="Straight Connector 51"/>
            <p:cNvCxnSpPr>
              <a:stCxn id="6" idx="2"/>
              <a:endCxn id="48" idx="1"/>
            </p:cNvCxnSpPr>
            <p:nvPr/>
          </p:nvCxnSpPr>
          <p:spPr bwMode="auto">
            <a:xfrm>
              <a:off x="1171575" y="5419723"/>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56" name="Group 55"/>
            <p:cNvGrpSpPr/>
            <p:nvPr/>
          </p:nvGrpSpPr>
          <p:grpSpPr>
            <a:xfrm>
              <a:off x="2347910" y="5843589"/>
              <a:ext cx="839006" cy="733422"/>
              <a:chOff x="685800" y="5915025"/>
              <a:chExt cx="1009650" cy="733422"/>
            </a:xfrm>
          </p:grpSpPr>
          <p:sp>
            <p:nvSpPr>
              <p:cNvPr id="57" name="Can 56"/>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Can 57"/>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Can 58"/>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60" name="Straight Connector 59"/>
            <p:cNvCxnSpPr>
              <a:endCxn id="59" idx="1"/>
            </p:cNvCxnSpPr>
            <p:nvPr/>
          </p:nvCxnSpPr>
          <p:spPr bwMode="auto">
            <a:xfrm>
              <a:off x="2767010" y="5434012"/>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61" name="Group 60"/>
            <p:cNvGrpSpPr/>
            <p:nvPr/>
          </p:nvGrpSpPr>
          <p:grpSpPr>
            <a:xfrm>
              <a:off x="3904847" y="5829300"/>
              <a:ext cx="839006" cy="733422"/>
              <a:chOff x="685800" y="5915025"/>
              <a:chExt cx="1009650" cy="733422"/>
            </a:xfrm>
          </p:grpSpPr>
          <p:sp>
            <p:nvSpPr>
              <p:cNvPr id="62" name="Can 61"/>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3" name="Can 62"/>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4" name="Can 63"/>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65" name="Straight Connector 64"/>
            <p:cNvCxnSpPr>
              <a:endCxn id="64" idx="1"/>
            </p:cNvCxnSpPr>
            <p:nvPr/>
          </p:nvCxnSpPr>
          <p:spPr bwMode="auto">
            <a:xfrm>
              <a:off x="4323947" y="5419723"/>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66" name="Group 65"/>
            <p:cNvGrpSpPr/>
            <p:nvPr/>
          </p:nvGrpSpPr>
          <p:grpSpPr>
            <a:xfrm>
              <a:off x="5538380" y="5843589"/>
              <a:ext cx="839006" cy="733422"/>
              <a:chOff x="685800" y="5915025"/>
              <a:chExt cx="1009650" cy="733422"/>
            </a:xfrm>
          </p:grpSpPr>
          <p:sp>
            <p:nvSpPr>
              <p:cNvPr id="67" name="Can 66"/>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Can 67"/>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9" name="Can 68"/>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70" name="Straight Connector 69"/>
            <p:cNvCxnSpPr>
              <a:endCxn id="69" idx="1"/>
            </p:cNvCxnSpPr>
            <p:nvPr/>
          </p:nvCxnSpPr>
          <p:spPr bwMode="auto">
            <a:xfrm>
              <a:off x="5957480" y="5434012"/>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71" name="Group 70"/>
            <p:cNvGrpSpPr/>
            <p:nvPr/>
          </p:nvGrpSpPr>
          <p:grpSpPr>
            <a:xfrm>
              <a:off x="7152467" y="5834064"/>
              <a:ext cx="839006" cy="733422"/>
              <a:chOff x="685800" y="5915025"/>
              <a:chExt cx="1009650" cy="733422"/>
            </a:xfrm>
          </p:grpSpPr>
          <p:sp>
            <p:nvSpPr>
              <p:cNvPr id="72" name="Can 71"/>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3" name="Can 72"/>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4" name="Can 73"/>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75" name="Straight Connector 74"/>
            <p:cNvCxnSpPr>
              <a:endCxn id="74" idx="1"/>
            </p:cNvCxnSpPr>
            <p:nvPr/>
          </p:nvCxnSpPr>
          <p:spPr bwMode="auto">
            <a:xfrm>
              <a:off x="7571567" y="5424487"/>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sp>
        <p:nvSpPr>
          <p:cNvPr id="77" name="TextBox 76"/>
          <p:cNvSpPr txBox="1"/>
          <p:nvPr/>
        </p:nvSpPr>
        <p:spPr>
          <a:xfrm>
            <a:off x="2798625" y="6030398"/>
            <a:ext cx="3586238"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nodes write to local disk</a:t>
            </a:r>
          </a:p>
        </p:txBody>
      </p:sp>
      <p:sp>
        <p:nvSpPr>
          <p:cNvPr id="78" name="TextBox 77"/>
          <p:cNvSpPr txBox="1"/>
          <p:nvPr/>
        </p:nvSpPr>
        <p:spPr>
          <a:xfrm>
            <a:off x="5019675" y="1731409"/>
            <a:ext cx="2643672"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namespace backups</a:t>
            </a:r>
          </a:p>
        </p:txBody>
      </p:sp>
    </p:spTree>
    <p:extLst>
      <p:ext uri="{BB962C8B-B14F-4D97-AF65-F5344CB8AC3E}">
        <p14:creationId xmlns:p14="http://schemas.microsoft.com/office/powerpoint/2010/main" xmlns="" val="375636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22" presetClass="entr" presetSubtype="1"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500"/>
                                        <p:tgtEl>
                                          <p:spTgt spid="42"/>
                                        </p:tgtEl>
                                      </p:cBhvr>
                                    </p:animEffect>
                                  </p:childTnLst>
                                </p:cTn>
                              </p:par>
                              <p:par>
                                <p:cTn id="25" presetID="22" presetClass="entr" presetSubtype="1"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up)">
                                      <p:cBhvr>
                                        <p:cTn id="27" dur="500"/>
                                        <p:tgtEl>
                                          <p:spTgt spid="4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bwMode="auto">
          <a:xfrm>
            <a:off x="49529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91" name="Rounded Rectangle 90"/>
          <p:cNvSpPr/>
          <p:nvPr/>
        </p:nvSpPr>
        <p:spPr bwMode="auto">
          <a:xfrm>
            <a:off x="695323" y="5472108"/>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2" name="Rounded Rectangle 91"/>
          <p:cNvSpPr/>
          <p:nvPr/>
        </p:nvSpPr>
        <p:spPr bwMode="auto">
          <a:xfrm>
            <a:off x="1023935"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5" name="Rounded Rectangle 94"/>
          <p:cNvSpPr/>
          <p:nvPr/>
        </p:nvSpPr>
        <p:spPr bwMode="auto">
          <a:xfrm>
            <a:off x="2085972"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96" name="Rounded Rectangle 95"/>
          <p:cNvSpPr/>
          <p:nvPr/>
        </p:nvSpPr>
        <p:spPr bwMode="auto">
          <a:xfrm>
            <a:off x="2285998" y="5472108"/>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7" name="Rounded Rectangle 96"/>
          <p:cNvSpPr/>
          <p:nvPr/>
        </p:nvSpPr>
        <p:spPr bwMode="auto">
          <a:xfrm>
            <a:off x="2614610"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8" name="Rounded Rectangle 97"/>
          <p:cNvSpPr/>
          <p:nvPr/>
        </p:nvSpPr>
        <p:spPr bwMode="auto">
          <a:xfrm>
            <a:off x="2952746" y="547210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0" name="Rounded Rectangle 99"/>
          <p:cNvSpPr/>
          <p:nvPr/>
        </p:nvSpPr>
        <p:spPr bwMode="auto">
          <a:xfrm>
            <a:off x="367664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01" name="Rounded Rectangle 100"/>
          <p:cNvSpPr/>
          <p:nvPr/>
        </p:nvSpPr>
        <p:spPr bwMode="auto">
          <a:xfrm>
            <a:off x="3876673"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2" name="Rounded Rectangle 101"/>
          <p:cNvSpPr/>
          <p:nvPr/>
        </p:nvSpPr>
        <p:spPr bwMode="auto">
          <a:xfrm>
            <a:off x="4205285"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3" name="Rounded Rectangle 102"/>
          <p:cNvSpPr/>
          <p:nvPr/>
        </p:nvSpPr>
        <p:spPr bwMode="auto">
          <a:xfrm>
            <a:off x="4543421" y="547210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5" name="Rounded Rectangle 104"/>
          <p:cNvSpPr/>
          <p:nvPr/>
        </p:nvSpPr>
        <p:spPr bwMode="auto">
          <a:xfrm>
            <a:off x="5267322"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06" name="Rounded Rectangle 105"/>
          <p:cNvSpPr/>
          <p:nvPr/>
        </p:nvSpPr>
        <p:spPr bwMode="auto">
          <a:xfrm>
            <a:off x="5467348" y="547210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7" name="Rounded Rectangle 106"/>
          <p:cNvSpPr/>
          <p:nvPr/>
        </p:nvSpPr>
        <p:spPr bwMode="auto">
          <a:xfrm>
            <a:off x="5795960"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0" name="Rounded Rectangle 109"/>
          <p:cNvSpPr/>
          <p:nvPr/>
        </p:nvSpPr>
        <p:spPr bwMode="auto">
          <a:xfrm>
            <a:off x="685799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11" name="Rounded Rectangle 110"/>
          <p:cNvSpPr/>
          <p:nvPr/>
        </p:nvSpPr>
        <p:spPr bwMode="auto">
          <a:xfrm>
            <a:off x="7058023"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2" name="Rounded Rectangle 111"/>
          <p:cNvSpPr/>
          <p:nvPr/>
        </p:nvSpPr>
        <p:spPr bwMode="auto">
          <a:xfrm>
            <a:off x="7386635" y="547210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 name="Title 1"/>
          <p:cNvSpPr>
            <a:spLocks noGrp="1"/>
          </p:cNvSpPr>
          <p:nvPr>
            <p:ph type="title"/>
          </p:nvPr>
        </p:nvSpPr>
        <p:spPr/>
        <p:txBody>
          <a:bodyPr/>
          <a:lstStyle/>
          <a:p>
            <a:pPr algn="l"/>
            <a:r>
              <a:rPr lang="en-US" sz="2800" dirty="0">
                <a:solidFill>
                  <a:srgbClr val="4E84C4"/>
                </a:solidFill>
              </a:rPr>
              <a:t>Putting</a:t>
            </a:r>
            <a:r>
              <a:rPr lang="en-US" dirty="0" smtClean="0"/>
              <a:t> </a:t>
            </a:r>
            <a:r>
              <a:rPr lang="en-US" sz="2800" dirty="0">
                <a:solidFill>
                  <a:srgbClr val="4E84C4"/>
                </a:solidFill>
              </a:rPr>
              <a:t>Files</a:t>
            </a:r>
            <a:r>
              <a:rPr lang="en-US" dirty="0" smtClean="0"/>
              <a:t> </a:t>
            </a:r>
            <a:r>
              <a:rPr lang="en-US" sz="2800" dirty="0">
                <a:solidFill>
                  <a:srgbClr val="4E84C4"/>
                </a:solidFill>
              </a:rPr>
              <a:t>On HDFS</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34</a:t>
            </a:fld>
            <a:endParaRPr lang="en-US" dirty="0"/>
          </a:p>
        </p:txBody>
      </p:sp>
      <p:sp>
        <p:nvSpPr>
          <p:cNvPr id="5" name="Rounded Rectangle 4"/>
          <p:cNvSpPr/>
          <p:nvPr/>
        </p:nvSpPr>
        <p:spPr bwMode="auto">
          <a:xfrm>
            <a:off x="4995858" y="3409266"/>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7167558" y="3504515"/>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cxnSp>
        <p:nvCxnSpPr>
          <p:cNvPr id="33" name="Straight Connector 32"/>
          <p:cNvCxnSpPr>
            <a:stCxn id="5" idx="3"/>
            <a:endCxn id="7" idx="1"/>
          </p:cNvCxnSpPr>
          <p:nvPr/>
        </p:nvCxnSpPr>
        <p:spPr bwMode="auto">
          <a:xfrm flipV="1">
            <a:off x="6653208" y="3723591"/>
            <a:ext cx="5143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90" idx="0"/>
          </p:cNvCxnSpPr>
          <p:nvPr/>
        </p:nvCxnSpPr>
        <p:spPr bwMode="auto">
          <a:xfrm flipH="1">
            <a:off x="1162048" y="4037917"/>
            <a:ext cx="466248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95" idx="0"/>
          </p:cNvCxnSpPr>
          <p:nvPr/>
        </p:nvCxnSpPr>
        <p:spPr bwMode="auto">
          <a:xfrm flipH="1">
            <a:off x="2752723" y="4037917"/>
            <a:ext cx="307181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00" idx="0"/>
          </p:cNvCxnSpPr>
          <p:nvPr/>
        </p:nvCxnSpPr>
        <p:spPr bwMode="auto">
          <a:xfrm flipH="1">
            <a:off x="4343398" y="4037917"/>
            <a:ext cx="148113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105" idx="0"/>
          </p:cNvCxnSpPr>
          <p:nvPr/>
        </p:nvCxnSpPr>
        <p:spPr bwMode="auto">
          <a:xfrm>
            <a:off x="5824533" y="4037917"/>
            <a:ext cx="10954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110" idx="0"/>
          </p:cNvCxnSpPr>
          <p:nvPr/>
        </p:nvCxnSpPr>
        <p:spPr bwMode="auto">
          <a:xfrm>
            <a:off x="5824533" y="4037917"/>
            <a:ext cx="170021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3" name="Folded Corner 2"/>
          <p:cNvSpPr/>
          <p:nvPr/>
        </p:nvSpPr>
        <p:spPr bwMode="auto">
          <a:xfrm>
            <a:off x="133348" y="1523999"/>
            <a:ext cx="1028700" cy="1651518"/>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Franklin Gothic Book" pitchFamily="34" charset="0"/>
              </a:rPr>
              <a:t>Giant File</a:t>
            </a:r>
          </a:p>
          <a:p>
            <a:pPr algn="ctr"/>
            <a:r>
              <a:rPr lang="en-US" sz="1000" b="0" dirty="0">
                <a:solidFill>
                  <a:srgbClr val="01020B"/>
                </a:solidFill>
                <a:latin typeface="Franklin Gothic Book" pitchFamily="34" charset="0"/>
              </a:rPr>
              <a:t>110010101001</a:t>
            </a:r>
          </a:p>
          <a:p>
            <a:pPr algn="ctr"/>
            <a:r>
              <a:rPr lang="en-US" sz="1000" b="0" dirty="0">
                <a:solidFill>
                  <a:srgbClr val="01020B"/>
                </a:solidFill>
                <a:latin typeface="Franklin Gothic Book" pitchFamily="34" charset="0"/>
              </a:rPr>
              <a:t>010100101010</a:t>
            </a:r>
          </a:p>
          <a:p>
            <a:pPr algn="ctr"/>
            <a:r>
              <a:rPr lang="en-US" sz="1000" b="0" dirty="0">
                <a:solidFill>
                  <a:srgbClr val="01020B"/>
                </a:solidFill>
                <a:latin typeface="Franklin Gothic Book" pitchFamily="34" charset="0"/>
              </a:rPr>
              <a:t>011001010100</a:t>
            </a:r>
          </a:p>
          <a:p>
            <a:pPr algn="ctr"/>
            <a:r>
              <a:rPr lang="en-US" sz="1000" b="0" dirty="0">
                <a:solidFill>
                  <a:srgbClr val="01020B"/>
                </a:solidFill>
                <a:latin typeface="Franklin Gothic Book" pitchFamily="34" charset="0"/>
              </a:rPr>
              <a:t>101010010101</a:t>
            </a:r>
          </a:p>
          <a:p>
            <a:pPr algn="ctr"/>
            <a:r>
              <a:rPr lang="en-US" sz="1000" b="0" dirty="0">
                <a:solidFill>
                  <a:srgbClr val="01020B"/>
                </a:solidFill>
                <a:latin typeface="Franklin Gothic Book" pitchFamily="34" charset="0"/>
              </a:rPr>
              <a:t>001100101010</a:t>
            </a:r>
          </a:p>
          <a:p>
            <a:pPr algn="ctr"/>
            <a:r>
              <a:rPr lang="en-US" sz="1000" b="0" dirty="0">
                <a:solidFill>
                  <a:srgbClr val="01020B"/>
                </a:solidFill>
                <a:latin typeface="Franklin Gothic Book" pitchFamily="34" charset="0"/>
              </a:rPr>
              <a:t>010101001010</a:t>
            </a:r>
          </a:p>
          <a:p>
            <a:pPr algn="ctr"/>
            <a:r>
              <a:rPr lang="en-US" sz="1000" b="0" dirty="0">
                <a:solidFill>
                  <a:srgbClr val="01020B"/>
                </a:solidFill>
                <a:latin typeface="Franklin Gothic Book" pitchFamily="34" charset="0"/>
              </a:rPr>
              <a:t>100110010101</a:t>
            </a:r>
          </a:p>
          <a:p>
            <a:pPr algn="ctr"/>
            <a:r>
              <a:rPr lang="en-US" sz="1000" b="0" dirty="0" smtClean="0">
                <a:solidFill>
                  <a:srgbClr val="01020B"/>
                </a:solidFill>
                <a:latin typeface="Franklin Gothic Book" pitchFamily="34" charset="0"/>
              </a:rPr>
              <a:t>001010100101</a:t>
            </a:r>
            <a:endParaRPr lang="en-US" sz="1000" b="0" dirty="0">
              <a:solidFill>
                <a:srgbClr val="01020B"/>
              </a:solidFill>
              <a:latin typeface="Franklin Gothic Book" pitchFamily="34" charset="0"/>
            </a:endParaRPr>
          </a:p>
        </p:txBody>
      </p:sp>
      <p:sp>
        <p:nvSpPr>
          <p:cNvPr id="79" name="Rounded Rectangle 78"/>
          <p:cNvSpPr/>
          <p:nvPr/>
        </p:nvSpPr>
        <p:spPr bwMode="auto">
          <a:xfrm>
            <a:off x="2686050" y="2106094"/>
            <a:ext cx="1000124" cy="715927"/>
          </a:xfrm>
          <a:prstGeom prst="roundRect">
            <a:avLst/>
          </a:prstGeom>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a:effectLst>
                  <a:outerShdw blurRad="38100" dist="38100" dir="2700000" algn="tl">
                    <a:srgbClr val="000000">
                      <a:alpha val="43137"/>
                    </a:srgbClr>
                  </a:outerShdw>
                </a:effectLst>
              </a:rPr>
              <a:t>HDFS</a:t>
            </a: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cxnSp>
        <p:nvCxnSpPr>
          <p:cNvPr id="80" name="Straight Connector 79"/>
          <p:cNvCxnSpPr>
            <a:stCxn id="79" idx="3"/>
            <a:endCxn id="5" idx="1"/>
          </p:cNvCxnSpPr>
          <p:nvPr/>
        </p:nvCxnSpPr>
        <p:spPr bwMode="auto">
          <a:xfrm>
            <a:off x="3686174" y="2464058"/>
            <a:ext cx="1309684" cy="1259534"/>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84" name="TextBox 83"/>
          <p:cNvSpPr txBox="1"/>
          <p:nvPr/>
        </p:nvSpPr>
        <p:spPr>
          <a:xfrm>
            <a:off x="3214523" y="169433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{node1, node2, node 3}</a:t>
            </a:r>
            <a:endParaRPr lang="en-US" sz="1500" dirty="0">
              <a:solidFill>
                <a:srgbClr val="A50021"/>
              </a:solidFill>
              <a:latin typeface="Segoe Script" pitchFamily="34" charset="0"/>
            </a:endParaRPr>
          </a:p>
        </p:txBody>
      </p:sp>
      <p:sp>
        <p:nvSpPr>
          <p:cNvPr id="46" name="Rounded Rectangle 45"/>
          <p:cNvSpPr/>
          <p:nvPr/>
        </p:nvSpPr>
        <p:spPr bwMode="auto">
          <a:xfrm>
            <a:off x="1581151" y="1855916"/>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1909763" y="1855916"/>
            <a:ext cx="276225" cy="276225"/>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2247899" y="1855915"/>
            <a:ext cx="276225" cy="2762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1581151" y="2187833"/>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0" name="Rounded Rectangle 49"/>
          <p:cNvSpPr/>
          <p:nvPr/>
        </p:nvSpPr>
        <p:spPr bwMode="auto">
          <a:xfrm>
            <a:off x="1909763" y="2187833"/>
            <a:ext cx="276225" cy="276225"/>
          </a:xfrm>
          <a:prstGeom prst="roundRect">
            <a:avLst/>
          </a:prstGeom>
          <a:solidFill>
            <a:srgbClr val="FFFF93"/>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1" name="Rounded Rectangle 50"/>
          <p:cNvSpPr/>
          <p:nvPr/>
        </p:nvSpPr>
        <p:spPr bwMode="auto">
          <a:xfrm>
            <a:off x="2247899" y="2187832"/>
            <a:ext cx="276225" cy="276225"/>
          </a:xfrm>
          <a:prstGeom prst="roundRect">
            <a:avLst/>
          </a:prstGeom>
          <a:solidFill>
            <a:srgbClr val="FFCC00"/>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2" name="Rounded Rectangle 51"/>
          <p:cNvSpPr/>
          <p:nvPr/>
        </p:nvSpPr>
        <p:spPr bwMode="auto">
          <a:xfrm>
            <a:off x="1581151" y="2519750"/>
            <a:ext cx="276225" cy="276225"/>
          </a:xfrm>
          <a:prstGeom prst="roundRect">
            <a:avLst/>
          </a:prstGeom>
          <a:solidFill>
            <a:srgbClr val="FFCCFF"/>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3" name="Rounded Rectangle 52"/>
          <p:cNvSpPr/>
          <p:nvPr/>
        </p:nvSpPr>
        <p:spPr bwMode="auto">
          <a:xfrm>
            <a:off x="1909763" y="2519750"/>
            <a:ext cx="276225" cy="276225"/>
          </a:xfrm>
          <a:prstGeom prst="roundRect">
            <a:avLst/>
          </a:prstGeom>
          <a:solidFill>
            <a:schemeClr val="bg2">
              <a:lumMod val="90000"/>
            </a:schemeClr>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4" name="Rounded Rectangle 53"/>
          <p:cNvSpPr/>
          <p:nvPr/>
        </p:nvSpPr>
        <p:spPr bwMode="auto">
          <a:xfrm>
            <a:off x="2247899" y="2519749"/>
            <a:ext cx="276225" cy="276225"/>
          </a:xfrm>
          <a:prstGeom prst="roundRect">
            <a:avLst/>
          </a:prstGeom>
          <a:solidFill>
            <a:schemeClr val="accent3">
              <a:lumMod val="60000"/>
              <a:lumOff val="40000"/>
            </a:schemeClr>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5" name="Rounded Rectangle 54"/>
          <p:cNvSpPr/>
          <p:nvPr/>
        </p:nvSpPr>
        <p:spPr bwMode="auto">
          <a:xfrm>
            <a:off x="1581151" y="2851667"/>
            <a:ext cx="276225" cy="276225"/>
          </a:xfrm>
          <a:prstGeom prst="roundRect">
            <a:avLst/>
          </a:prstGeom>
          <a:solidFill>
            <a:schemeClr val="tx2">
              <a:lumMod val="75000"/>
            </a:schemeClr>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6" name="Rounded Rectangle 55"/>
          <p:cNvSpPr/>
          <p:nvPr/>
        </p:nvSpPr>
        <p:spPr bwMode="auto">
          <a:xfrm>
            <a:off x="1909763" y="2851667"/>
            <a:ext cx="276225" cy="276225"/>
          </a:xfrm>
          <a:prstGeom prst="roundRect">
            <a:avLst/>
          </a:prstGeom>
          <a:solidFill>
            <a:srgbClr val="D7D200"/>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7" name="Rounded Rectangle 56"/>
          <p:cNvSpPr/>
          <p:nvPr/>
        </p:nvSpPr>
        <p:spPr bwMode="auto">
          <a:xfrm>
            <a:off x="2247899" y="2851666"/>
            <a:ext cx="276225" cy="276225"/>
          </a:xfrm>
          <a:prstGeom prst="roundRect">
            <a:avLst/>
          </a:prstGeom>
          <a:solidFill>
            <a:schemeClr val="accent4">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Rounded Rectangle 57"/>
          <p:cNvSpPr/>
          <p:nvPr/>
        </p:nvSpPr>
        <p:spPr bwMode="auto">
          <a:xfrm>
            <a:off x="1581151" y="1523999"/>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Rounded Rectangle 58"/>
          <p:cNvSpPr/>
          <p:nvPr/>
        </p:nvSpPr>
        <p:spPr bwMode="auto">
          <a:xfrm>
            <a:off x="1909763" y="1523999"/>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0" name="Rounded Rectangle 59"/>
          <p:cNvSpPr/>
          <p:nvPr/>
        </p:nvSpPr>
        <p:spPr bwMode="auto">
          <a:xfrm>
            <a:off x="2247899" y="152399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5" name="Group 14"/>
          <p:cNvGrpSpPr/>
          <p:nvPr/>
        </p:nvGrpSpPr>
        <p:grpSpPr>
          <a:xfrm>
            <a:off x="4282678" y="1984503"/>
            <a:ext cx="3702842" cy="722530"/>
            <a:chOff x="4293391" y="1994028"/>
            <a:chExt cx="3702842" cy="722530"/>
          </a:xfrm>
        </p:grpSpPr>
        <p:sp>
          <p:nvSpPr>
            <p:cNvPr id="85" name="Rectangle 84"/>
            <p:cNvSpPr/>
            <p:nvPr/>
          </p:nvSpPr>
          <p:spPr>
            <a:xfrm>
              <a:off x="4624383" y="2070227"/>
              <a:ext cx="3371850" cy="646331"/>
            </a:xfrm>
            <a:prstGeom prst="rect">
              <a:avLst/>
            </a:prstGeom>
          </p:spPr>
          <p:txBody>
            <a:bodyPr wrap="square">
              <a:spAutoFit/>
            </a:bodyPr>
            <a:lstStyle/>
            <a:p>
              <a:r>
                <a:rPr lang="en-US" sz="1800" dirty="0" smtClean="0">
                  <a:solidFill>
                    <a:srgbClr val="FF9900"/>
                  </a:solidFill>
                  <a:latin typeface="Segoe Script" pitchFamily="34" charset="0"/>
                </a:rPr>
                <a:t>(based on “replication factor”) (3 by default)</a:t>
              </a:r>
              <a:endParaRPr lang="en-US" sz="1800" dirty="0">
                <a:solidFill>
                  <a:srgbClr val="FF9900"/>
                </a:solidFill>
                <a:latin typeface="Segoe Script" pitchFamily="34" charset="0"/>
              </a:endParaRPr>
            </a:p>
          </p:txBody>
        </p:sp>
        <p:cxnSp>
          <p:nvCxnSpPr>
            <p:cNvPr id="9" name="Straight Arrow Connector 8"/>
            <p:cNvCxnSpPr>
              <a:stCxn id="85" idx="1"/>
            </p:cNvCxnSpPr>
            <p:nvPr/>
          </p:nvCxnSpPr>
          <p:spPr bwMode="auto">
            <a:xfrm flipH="1" flipV="1">
              <a:off x="4293391" y="1994028"/>
              <a:ext cx="330992" cy="399365"/>
            </a:xfrm>
            <a:prstGeom prst="straightConnector1">
              <a:avLst/>
            </a:prstGeom>
            <a:solidFill>
              <a:schemeClr val="accent1"/>
            </a:solidFill>
            <a:ln w="25400" cap="flat" cmpd="sng" algn="ctr">
              <a:solidFill>
                <a:srgbClr val="FFC000"/>
              </a:solidFill>
              <a:prstDash val="solid"/>
              <a:round/>
              <a:headEnd type="none" w="med" len="med"/>
              <a:tailEnd type="triangle" w="med" len="lg"/>
            </a:ln>
            <a:effectLst/>
          </p:spPr>
        </p:cxnSp>
      </p:grpSp>
      <p:sp>
        <p:nvSpPr>
          <p:cNvPr id="43" name="Right Arrow 42"/>
          <p:cNvSpPr/>
          <p:nvPr/>
        </p:nvSpPr>
        <p:spPr bwMode="auto">
          <a:xfrm>
            <a:off x="1206660" y="2221556"/>
            <a:ext cx="336391" cy="20440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8" name="Group 7"/>
          <p:cNvGrpSpPr/>
          <p:nvPr/>
        </p:nvGrpSpPr>
        <p:grpSpPr>
          <a:xfrm>
            <a:off x="838199" y="1800224"/>
            <a:ext cx="3843335" cy="3671885"/>
            <a:chOff x="838199" y="1800224"/>
            <a:chExt cx="3843335" cy="3671885"/>
          </a:xfrm>
        </p:grpSpPr>
        <p:cxnSp>
          <p:nvCxnSpPr>
            <p:cNvPr id="63" name="Straight Connector 62"/>
            <p:cNvCxnSpPr>
              <a:stCxn id="58" idx="2"/>
            </p:cNvCxnSpPr>
            <p:nvPr/>
          </p:nvCxnSpPr>
          <p:spPr bwMode="auto">
            <a:xfrm flipH="1">
              <a:off x="838199" y="1800224"/>
              <a:ext cx="881065" cy="3657600"/>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4" name="Straight Connector 63"/>
            <p:cNvCxnSpPr>
              <a:stCxn id="58" idx="2"/>
            </p:cNvCxnSpPr>
            <p:nvPr/>
          </p:nvCxnSpPr>
          <p:spPr bwMode="auto">
            <a:xfrm>
              <a:off x="1719264" y="1800224"/>
              <a:ext cx="666747" cy="3671885"/>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5" name="Straight Connector 64"/>
            <p:cNvCxnSpPr>
              <a:stCxn id="58" idx="2"/>
              <a:endCxn id="103" idx="0"/>
            </p:cNvCxnSpPr>
            <p:nvPr/>
          </p:nvCxnSpPr>
          <p:spPr bwMode="auto">
            <a:xfrm>
              <a:off x="1719264" y="1800224"/>
              <a:ext cx="2962270" cy="3671883"/>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66" name="TextBox 65"/>
          <p:cNvSpPr txBox="1"/>
          <p:nvPr/>
        </p:nvSpPr>
        <p:spPr>
          <a:xfrm>
            <a:off x="892087" y="3571189"/>
            <a:ext cx="4022961"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Client transfers block </a:t>
            </a:r>
            <a:r>
              <a:rPr lang="en-US" sz="1800" dirty="0">
                <a:solidFill>
                  <a:srgbClr val="A50021"/>
                </a:solidFill>
                <a:latin typeface="Segoe Script" pitchFamily="34" charset="0"/>
              </a:rPr>
              <a:t>directly </a:t>
            </a:r>
            <a:endParaRPr lang="en-US" sz="1800" dirty="0" smtClean="0">
              <a:solidFill>
                <a:srgbClr val="A50021"/>
              </a:solidFill>
              <a:latin typeface="Segoe Script" pitchFamily="34" charset="0"/>
            </a:endParaRPr>
          </a:p>
          <a:p>
            <a:r>
              <a:rPr lang="en-US" sz="1800" dirty="0" smtClean="0">
                <a:solidFill>
                  <a:srgbClr val="A50021"/>
                </a:solidFill>
                <a:latin typeface="Segoe Script" pitchFamily="34" charset="0"/>
              </a:rPr>
              <a:t>to </a:t>
            </a:r>
            <a:r>
              <a:rPr lang="en-US" sz="1800" dirty="0">
                <a:solidFill>
                  <a:srgbClr val="A50021"/>
                </a:solidFill>
                <a:latin typeface="Segoe Script" pitchFamily="34" charset="0"/>
              </a:rPr>
              <a:t>assigned data nodes</a:t>
            </a:r>
            <a:endParaRPr lang="en-US" sz="1800" dirty="0" smtClean="0">
              <a:solidFill>
                <a:srgbClr val="A50021"/>
              </a:solidFill>
              <a:latin typeface="Segoe Script" pitchFamily="34" charset="0"/>
            </a:endParaRPr>
          </a:p>
        </p:txBody>
      </p:sp>
      <p:sp>
        <p:nvSpPr>
          <p:cNvPr id="69" name="TextBox 68"/>
          <p:cNvSpPr txBox="1"/>
          <p:nvPr/>
        </p:nvSpPr>
        <p:spPr>
          <a:xfrm>
            <a:off x="3211092" y="169921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{node2, node4, node 5}</a:t>
            </a:r>
            <a:endParaRPr lang="en-US" sz="1500" dirty="0">
              <a:solidFill>
                <a:srgbClr val="A50021"/>
              </a:solidFill>
              <a:latin typeface="Segoe Script" pitchFamily="34" charset="0"/>
            </a:endParaRPr>
          </a:p>
        </p:txBody>
      </p:sp>
      <p:grpSp>
        <p:nvGrpSpPr>
          <p:cNvPr id="10" name="Group 9"/>
          <p:cNvGrpSpPr/>
          <p:nvPr/>
        </p:nvGrpSpPr>
        <p:grpSpPr>
          <a:xfrm>
            <a:off x="1171575" y="1800224"/>
            <a:ext cx="5995983" cy="3686171"/>
            <a:chOff x="1171575" y="1800224"/>
            <a:chExt cx="5995983" cy="3686171"/>
          </a:xfrm>
        </p:grpSpPr>
        <p:cxnSp>
          <p:nvCxnSpPr>
            <p:cNvPr id="71" name="Straight Connector 70"/>
            <p:cNvCxnSpPr>
              <a:stCxn id="59" idx="2"/>
            </p:cNvCxnSpPr>
            <p:nvPr/>
          </p:nvCxnSpPr>
          <p:spPr bwMode="auto">
            <a:xfrm flipH="1">
              <a:off x="1171575" y="1800224"/>
              <a:ext cx="876301" cy="367188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a:stCxn id="59" idx="2"/>
            </p:cNvCxnSpPr>
            <p:nvPr/>
          </p:nvCxnSpPr>
          <p:spPr bwMode="auto">
            <a:xfrm>
              <a:off x="2047876" y="1800224"/>
              <a:ext cx="1901457" cy="3686171"/>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74" name="Straight Connector 73"/>
            <p:cNvCxnSpPr>
              <a:stCxn id="59" idx="2"/>
            </p:cNvCxnSpPr>
            <p:nvPr/>
          </p:nvCxnSpPr>
          <p:spPr bwMode="auto">
            <a:xfrm>
              <a:off x="2047876" y="1800224"/>
              <a:ext cx="5119682" cy="3671883"/>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76" name="TextBox 75"/>
          <p:cNvSpPr txBox="1"/>
          <p:nvPr/>
        </p:nvSpPr>
        <p:spPr>
          <a:xfrm>
            <a:off x="3211092" y="170055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{node1, node3, node 5}</a:t>
            </a:r>
            <a:endParaRPr lang="en-US" sz="1500" dirty="0">
              <a:solidFill>
                <a:srgbClr val="A50021"/>
              </a:solidFill>
              <a:latin typeface="Segoe Script" pitchFamily="34" charset="0"/>
            </a:endParaRPr>
          </a:p>
        </p:txBody>
      </p:sp>
      <p:sp>
        <p:nvSpPr>
          <p:cNvPr id="82" name="TextBox 81"/>
          <p:cNvSpPr txBox="1"/>
          <p:nvPr/>
        </p:nvSpPr>
        <p:spPr>
          <a:xfrm>
            <a:off x="3199208" y="1699555"/>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{node2, node3, node 4}</a:t>
            </a:r>
            <a:endParaRPr lang="en-US" sz="1500" dirty="0">
              <a:solidFill>
                <a:srgbClr val="A50021"/>
              </a:solidFill>
              <a:latin typeface="Segoe Script" pitchFamily="34" charset="0"/>
            </a:endParaRPr>
          </a:p>
        </p:txBody>
      </p:sp>
      <p:grpSp>
        <p:nvGrpSpPr>
          <p:cNvPr id="13" name="Group 12"/>
          <p:cNvGrpSpPr/>
          <p:nvPr/>
        </p:nvGrpSpPr>
        <p:grpSpPr>
          <a:xfrm>
            <a:off x="2386012" y="1800223"/>
            <a:ext cx="5138736" cy="3686172"/>
            <a:chOff x="2386012" y="1800223"/>
            <a:chExt cx="5138736" cy="3686172"/>
          </a:xfrm>
        </p:grpSpPr>
        <p:cxnSp>
          <p:nvCxnSpPr>
            <p:cNvPr id="83" name="Straight Connector 82"/>
            <p:cNvCxnSpPr>
              <a:stCxn id="60" idx="2"/>
              <a:endCxn id="98" idx="0"/>
            </p:cNvCxnSpPr>
            <p:nvPr/>
          </p:nvCxnSpPr>
          <p:spPr bwMode="auto">
            <a:xfrm>
              <a:off x="2386012" y="1800223"/>
              <a:ext cx="704847" cy="367188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6" name="Straight Connector 85"/>
            <p:cNvCxnSpPr>
              <a:stCxn id="60" idx="2"/>
            </p:cNvCxnSpPr>
            <p:nvPr/>
          </p:nvCxnSpPr>
          <p:spPr bwMode="auto">
            <a:xfrm>
              <a:off x="2386012" y="1800223"/>
              <a:ext cx="3178887" cy="3686172"/>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p:cNvCxnSpPr>
              <a:stCxn id="60" idx="2"/>
              <a:endCxn id="112" idx="0"/>
            </p:cNvCxnSpPr>
            <p:nvPr/>
          </p:nvCxnSpPr>
          <p:spPr bwMode="auto">
            <a:xfrm>
              <a:off x="2386012" y="1800223"/>
              <a:ext cx="5138736" cy="3671885"/>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88" name="TextBox 87"/>
          <p:cNvSpPr txBox="1"/>
          <p:nvPr/>
        </p:nvSpPr>
        <p:spPr>
          <a:xfrm>
            <a:off x="1719264" y="4423545"/>
            <a:ext cx="1584088"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and so on…</a:t>
            </a:r>
          </a:p>
        </p:txBody>
      </p:sp>
      <p:grpSp>
        <p:nvGrpSpPr>
          <p:cNvPr id="81" name="Group 80"/>
          <p:cNvGrpSpPr/>
          <p:nvPr/>
        </p:nvGrpSpPr>
        <p:grpSpPr>
          <a:xfrm>
            <a:off x="1712119" y="2137711"/>
            <a:ext cx="4221954" cy="3334397"/>
            <a:chOff x="1719264" y="1800224"/>
            <a:chExt cx="4221954" cy="3334397"/>
          </a:xfrm>
        </p:grpSpPr>
        <p:cxnSp>
          <p:nvCxnSpPr>
            <p:cNvPr id="114" name="Straight Connector 113"/>
            <p:cNvCxnSpPr>
              <a:endCxn id="97" idx="0"/>
            </p:cNvCxnSpPr>
            <p:nvPr/>
          </p:nvCxnSpPr>
          <p:spPr bwMode="auto">
            <a:xfrm>
              <a:off x="1719265" y="1800224"/>
              <a:ext cx="1040603"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5" name="Straight Connector 114"/>
            <p:cNvCxnSpPr>
              <a:endCxn id="102" idx="0"/>
            </p:cNvCxnSpPr>
            <p:nvPr/>
          </p:nvCxnSpPr>
          <p:spPr bwMode="auto">
            <a:xfrm>
              <a:off x="1719264" y="1800224"/>
              <a:ext cx="2631279"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6" name="Straight Connector 115"/>
            <p:cNvCxnSpPr>
              <a:endCxn id="107" idx="0"/>
            </p:cNvCxnSpPr>
            <p:nvPr/>
          </p:nvCxnSpPr>
          <p:spPr bwMode="auto">
            <a:xfrm>
              <a:off x="1719264" y="1800224"/>
              <a:ext cx="4221954"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75" name="Rectangle 74"/>
          <p:cNvSpPr/>
          <p:nvPr/>
        </p:nvSpPr>
        <p:spPr>
          <a:xfrm>
            <a:off x="4266299" y="2733329"/>
            <a:ext cx="4558609" cy="646331"/>
          </a:xfrm>
          <a:prstGeom prst="rect">
            <a:avLst/>
          </a:prstGeom>
        </p:spPr>
        <p:txBody>
          <a:bodyPr wrap="square">
            <a:spAutoFit/>
          </a:bodyPr>
          <a:lstStyle/>
          <a:p>
            <a:pPr algn="ctr"/>
            <a:r>
              <a:rPr lang="en-US" sz="1800" b="0" dirty="0" smtClean="0">
                <a:latin typeface="+mj-lt"/>
              </a:rPr>
              <a:t>Name node tells client where to store each block of the file</a:t>
            </a:r>
            <a:endParaRPr lang="en-US" sz="1800" b="0" dirty="0">
              <a:latin typeface="+mj-lt"/>
            </a:endParaRPr>
          </a:p>
        </p:txBody>
      </p:sp>
    </p:spTree>
    <p:extLst>
      <p:ext uri="{BB962C8B-B14F-4D97-AF65-F5344CB8AC3E}">
        <p14:creationId xmlns:p14="http://schemas.microsoft.com/office/powerpoint/2010/main" xmlns="" val="310252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randombar(horizontal)">
                                      <p:cBhvr>
                                        <p:cTn id="26" dur="500"/>
                                        <p:tgtEl>
                                          <p:spTgt spid="43"/>
                                        </p:tgtEl>
                                      </p:cBhvr>
                                    </p:animEffect>
                                  </p:childTnLst>
                                </p:cTn>
                              </p:par>
                            </p:childTnLst>
                          </p:cTn>
                        </p:par>
                        <p:par>
                          <p:cTn id="27" fill="hold">
                            <p:stCondLst>
                              <p:cond delay="500"/>
                            </p:stCondLst>
                            <p:childTnLst>
                              <p:par>
                                <p:cTn id="28" presetID="53" presetClass="entr" presetSubtype="16" fill="hold" grpId="1"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animEffect transition="in" filter="fade">
                                      <p:cBhvr>
                                        <p:cTn id="32" dur="500"/>
                                        <p:tgtEl>
                                          <p:spTgt spid="58"/>
                                        </p:tgtEl>
                                      </p:cBhvr>
                                    </p:animEffect>
                                  </p:childTnLst>
                                </p:cTn>
                              </p:par>
                              <p:par>
                                <p:cTn id="33" presetID="53" presetClass="entr" presetSubtype="16" fill="hold" grpId="1"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Effect transition="in" filter="fade">
                                      <p:cBhvr>
                                        <p:cTn id="47" dur="500"/>
                                        <p:tgtEl>
                                          <p:spTgt spid="4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ppt_w</p:attrName>
                                        </p:attrNameLst>
                                      </p:cBhvr>
                                      <p:tavLst>
                                        <p:tav tm="0">
                                          <p:val>
                                            <p:fltVal val="0"/>
                                          </p:val>
                                        </p:tav>
                                        <p:tav tm="100000">
                                          <p:val>
                                            <p:strVal val="#ppt_w"/>
                                          </p:val>
                                        </p:tav>
                                      </p:tavLst>
                                    </p:anim>
                                    <p:anim calcmode="lin" valueType="num">
                                      <p:cBhvr>
                                        <p:cTn id="51" dur="500" fill="hold"/>
                                        <p:tgtEl>
                                          <p:spTgt spid="47"/>
                                        </p:tgtEl>
                                        <p:attrNameLst>
                                          <p:attrName>ppt_h</p:attrName>
                                        </p:attrNameLst>
                                      </p:cBhvr>
                                      <p:tavLst>
                                        <p:tav tm="0">
                                          <p:val>
                                            <p:fltVal val="0"/>
                                          </p:val>
                                        </p:tav>
                                        <p:tav tm="100000">
                                          <p:val>
                                            <p:strVal val="#ppt_h"/>
                                          </p:val>
                                        </p:tav>
                                      </p:tavLst>
                                    </p:anim>
                                    <p:animEffect transition="in" filter="fade">
                                      <p:cBhvr>
                                        <p:cTn id="52" dur="500"/>
                                        <p:tgtEl>
                                          <p:spTgt spid="4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animEffect transition="in" filter="fade">
                                      <p:cBhvr>
                                        <p:cTn id="57" dur="500"/>
                                        <p:tgtEl>
                                          <p:spTgt spid="4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ppt_w</p:attrName>
                                        </p:attrNameLst>
                                      </p:cBhvr>
                                      <p:tavLst>
                                        <p:tav tm="0">
                                          <p:val>
                                            <p:fltVal val="0"/>
                                          </p:val>
                                        </p:tav>
                                        <p:tav tm="100000">
                                          <p:val>
                                            <p:strVal val="#ppt_w"/>
                                          </p:val>
                                        </p:tav>
                                      </p:tavLst>
                                    </p:anim>
                                    <p:anim calcmode="lin" valueType="num">
                                      <p:cBhvr>
                                        <p:cTn id="71" dur="500" fill="hold"/>
                                        <p:tgtEl>
                                          <p:spTgt spid="51"/>
                                        </p:tgtEl>
                                        <p:attrNameLst>
                                          <p:attrName>ppt_h</p:attrName>
                                        </p:attrNameLst>
                                      </p:cBhvr>
                                      <p:tavLst>
                                        <p:tav tm="0">
                                          <p:val>
                                            <p:fltVal val="0"/>
                                          </p:val>
                                        </p:tav>
                                        <p:tav tm="100000">
                                          <p:val>
                                            <p:strVal val="#ppt_h"/>
                                          </p:val>
                                        </p:tav>
                                      </p:tavLst>
                                    </p:anim>
                                    <p:animEffect transition="in" filter="fade">
                                      <p:cBhvr>
                                        <p:cTn id="72" dur="500"/>
                                        <p:tgtEl>
                                          <p:spTgt spid="51"/>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p:cTn id="80" dur="500" fill="hold"/>
                                        <p:tgtEl>
                                          <p:spTgt spid="53"/>
                                        </p:tgtEl>
                                        <p:attrNameLst>
                                          <p:attrName>ppt_w</p:attrName>
                                        </p:attrNameLst>
                                      </p:cBhvr>
                                      <p:tavLst>
                                        <p:tav tm="0">
                                          <p:val>
                                            <p:fltVal val="0"/>
                                          </p:val>
                                        </p:tav>
                                        <p:tav tm="100000">
                                          <p:val>
                                            <p:strVal val="#ppt_w"/>
                                          </p:val>
                                        </p:tav>
                                      </p:tavLst>
                                    </p:anim>
                                    <p:anim calcmode="lin" valueType="num">
                                      <p:cBhvr>
                                        <p:cTn id="81" dur="500" fill="hold"/>
                                        <p:tgtEl>
                                          <p:spTgt spid="53"/>
                                        </p:tgtEl>
                                        <p:attrNameLst>
                                          <p:attrName>ppt_h</p:attrName>
                                        </p:attrNameLst>
                                      </p:cBhvr>
                                      <p:tavLst>
                                        <p:tav tm="0">
                                          <p:val>
                                            <p:fltVal val="0"/>
                                          </p:val>
                                        </p:tav>
                                        <p:tav tm="100000">
                                          <p:val>
                                            <p:strVal val="#ppt_h"/>
                                          </p:val>
                                        </p:tav>
                                      </p:tavLst>
                                    </p:anim>
                                    <p:animEffect transition="in" filter="fade">
                                      <p:cBhvr>
                                        <p:cTn id="82" dur="500"/>
                                        <p:tgtEl>
                                          <p:spTgt spid="5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Effect transition="in" filter="fade">
                                      <p:cBhvr>
                                        <p:cTn id="87" dur="500"/>
                                        <p:tgtEl>
                                          <p:spTgt spid="54"/>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 calcmode="lin" valueType="num">
                                      <p:cBhvr>
                                        <p:cTn id="90" dur="500" fill="hold"/>
                                        <p:tgtEl>
                                          <p:spTgt spid="55"/>
                                        </p:tgtEl>
                                        <p:attrNameLst>
                                          <p:attrName>ppt_w</p:attrName>
                                        </p:attrNameLst>
                                      </p:cBhvr>
                                      <p:tavLst>
                                        <p:tav tm="0">
                                          <p:val>
                                            <p:fltVal val="0"/>
                                          </p:val>
                                        </p:tav>
                                        <p:tav tm="100000">
                                          <p:val>
                                            <p:strVal val="#ppt_w"/>
                                          </p:val>
                                        </p:tav>
                                      </p:tavLst>
                                    </p:anim>
                                    <p:anim calcmode="lin" valueType="num">
                                      <p:cBhvr>
                                        <p:cTn id="91" dur="500" fill="hold"/>
                                        <p:tgtEl>
                                          <p:spTgt spid="55"/>
                                        </p:tgtEl>
                                        <p:attrNameLst>
                                          <p:attrName>ppt_h</p:attrName>
                                        </p:attrNameLst>
                                      </p:cBhvr>
                                      <p:tavLst>
                                        <p:tav tm="0">
                                          <p:val>
                                            <p:fltVal val="0"/>
                                          </p:val>
                                        </p:tav>
                                        <p:tav tm="100000">
                                          <p:val>
                                            <p:strVal val="#ppt_h"/>
                                          </p:val>
                                        </p:tav>
                                      </p:tavLst>
                                    </p:anim>
                                    <p:animEffect transition="in" filter="fade">
                                      <p:cBhvr>
                                        <p:cTn id="92" dur="500"/>
                                        <p:tgtEl>
                                          <p:spTgt spid="55"/>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p:cTn id="95" dur="500" fill="hold"/>
                                        <p:tgtEl>
                                          <p:spTgt spid="56"/>
                                        </p:tgtEl>
                                        <p:attrNameLst>
                                          <p:attrName>ppt_w</p:attrName>
                                        </p:attrNameLst>
                                      </p:cBhvr>
                                      <p:tavLst>
                                        <p:tav tm="0">
                                          <p:val>
                                            <p:fltVal val="0"/>
                                          </p:val>
                                        </p:tav>
                                        <p:tav tm="100000">
                                          <p:val>
                                            <p:strVal val="#ppt_w"/>
                                          </p:val>
                                        </p:tav>
                                      </p:tavLst>
                                    </p:anim>
                                    <p:anim calcmode="lin" valueType="num">
                                      <p:cBhvr>
                                        <p:cTn id="96" dur="500" fill="hold"/>
                                        <p:tgtEl>
                                          <p:spTgt spid="56"/>
                                        </p:tgtEl>
                                        <p:attrNameLst>
                                          <p:attrName>ppt_h</p:attrName>
                                        </p:attrNameLst>
                                      </p:cBhvr>
                                      <p:tavLst>
                                        <p:tav tm="0">
                                          <p:val>
                                            <p:fltVal val="0"/>
                                          </p:val>
                                        </p:tav>
                                        <p:tav tm="100000">
                                          <p:val>
                                            <p:strVal val="#ppt_h"/>
                                          </p:val>
                                        </p:tav>
                                      </p:tavLst>
                                    </p:anim>
                                    <p:animEffect transition="in" filter="fade">
                                      <p:cBhvr>
                                        <p:cTn id="97" dur="500"/>
                                        <p:tgtEl>
                                          <p:spTgt spid="56"/>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Effect transition="in" filter="fade">
                                      <p:cBhvr>
                                        <p:cTn id="102" dur="5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fade">
                                      <p:cBhvr>
                                        <p:cTn id="107" dur="500"/>
                                        <p:tgtEl>
                                          <p:spTgt spid="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fade">
                                      <p:cBhvr>
                                        <p:cTn id="113" dur="500"/>
                                        <p:tgtEl>
                                          <p:spTgt spid="9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fade">
                                      <p:cBhvr>
                                        <p:cTn id="116" dur="500"/>
                                        <p:tgtEl>
                                          <p:spTgt spid="10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25" presetClass="emph" presetSubtype="0" fill="hold" nodeType="withEffect">
                                  <p:stCondLst>
                                    <p:cond delay="0"/>
                                  </p:stCondLst>
                                  <p:childTnLst>
                                    <p:animClr clrSpc="hsl" dir="cw">
                                      <p:cBhvr override="childStyle">
                                        <p:cTn id="121" dur="500" fill="hold"/>
                                        <p:tgtEl>
                                          <p:spTgt spid="80"/>
                                        </p:tgtEl>
                                        <p:attrNameLst>
                                          <p:attrName>style.color</p:attrName>
                                        </p:attrNameLst>
                                      </p:cBhvr>
                                      <p:by>
                                        <p:hsl h="0" s="-70588" l="0"/>
                                      </p:by>
                                    </p:animClr>
                                    <p:animClr clrSpc="hsl" dir="cw">
                                      <p:cBhvr>
                                        <p:cTn id="122" dur="500" fill="hold"/>
                                        <p:tgtEl>
                                          <p:spTgt spid="80"/>
                                        </p:tgtEl>
                                        <p:attrNameLst>
                                          <p:attrName>fillcolor</p:attrName>
                                        </p:attrNameLst>
                                      </p:cBhvr>
                                      <p:by>
                                        <p:hsl h="0" s="-70588" l="0"/>
                                      </p:by>
                                    </p:animClr>
                                    <p:animClr clrSpc="hsl" dir="cw">
                                      <p:cBhvr>
                                        <p:cTn id="123" dur="500" fill="hold"/>
                                        <p:tgtEl>
                                          <p:spTgt spid="80"/>
                                        </p:tgtEl>
                                        <p:attrNameLst>
                                          <p:attrName>stroke.color</p:attrName>
                                        </p:attrNameLst>
                                      </p:cBhvr>
                                      <p:by>
                                        <p:hsl h="0" s="-70588" l="0"/>
                                      </p:by>
                                    </p:animClr>
                                    <p:set>
                                      <p:cBhvr>
                                        <p:cTn id="124" dur="500" fill="hold"/>
                                        <p:tgtEl>
                                          <p:spTgt spid="80"/>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8"/>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84"/>
                                        </p:tgtEl>
                                        <p:attrNameLst>
                                          <p:attrName>style.visibility</p:attrName>
                                        </p:attrNameLst>
                                      </p:cBhvr>
                                      <p:to>
                                        <p:strVal val="hidden"/>
                                      </p:to>
                                    </p:set>
                                  </p:childTnLst>
                                </p:cTn>
                              </p:par>
                              <p:par>
                                <p:cTn id="131" presetID="10" presetClass="entr" presetSubtype="0" fill="hold" nodeType="with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fade">
                                      <p:cBhvr>
                                        <p:cTn id="133" dur="500"/>
                                        <p:tgtEl>
                                          <p:spTgt spid="1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fade">
                                      <p:cBhvr>
                                        <p:cTn id="136" dur="500"/>
                                        <p:tgtEl>
                                          <p:spTgt spid="7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01"/>
                                        </p:tgtEl>
                                        <p:attrNameLst>
                                          <p:attrName>style.visibility</p:attrName>
                                        </p:attrNameLst>
                                      </p:cBhvr>
                                      <p:to>
                                        <p:strVal val="visible"/>
                                      </p:to>
                                    </p:set>
                                    <p:animEffect transition="in" filter="fade">
                                      <p:cBhvr>
                                        <p:cTn id="142" dur="500"/>
                                        <p:tgtEl>
                                          <p:spTgt spid="10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1"/>
                                        </p:tgtEl>
                                        <p:attrNameLst>
                                          <p:attrName>style.visibility</p:attrName>
                                        </p:attrNameLst>
                                      </p:cBhvr>
                                      <p:to>
                                        <p:strVal val="visible"/>
                                      </p:to>
                                    </p:set>
                                    <p:animEffect transition="in" filter="fade">
                                      <p:cBhvr>
                                        <p:cTn id="145" dur="500"/>
                                        <p:tgtEl>
                                          <p:spTgt spid="111"/>
                                        </p:tgtEl>
                                      </p:cBhvr>
                                    </p:animEffect>
                                  </p:childTnLst>
                                </p:cTn>
                              </p:par>
                              <p:par>
                                <p:cTn id="146" presetID="1" presetClass="exit" presetSubtype="0" fill="hold" grpId="0" nodeType="withEffect">
                                  <p:stCondLst>
                                    <p:cond delay="0"/>
                                  </p:stCondLst>
                                  <p:childTnLst>
                                    <p:set>
                                      <p:cBhvr>
                                        <p:cTn id="147" dur="1" fill="hold">
                                          <p:stCondLst>
                                            <p:cond delay="0"/>
                                          </p:stCondLst>
                                        </p:cTn>
                                        <p:tgtEl>
                                          <p:spTgt spid="58"/>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66"/>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15"/>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 presetClass="exit" presetSubtype="0" fill="hold" nodeType="withEffect">
                                  <p:stCondLst>
                                    <p:cond delay="0"/>
                                  </p:stCondLst>
                                  <p:childTnLst>
                                    <p:set>
                                      <p:cBhvr>
                                        <p:cTn id="158" dur="1" fill="hold">
                                          <p:stCondLst>
                                            <p:cond delay="0"/>
                                          </p:stCondLst>
                                        </p:cTn>
                                        <p:tgtEl>
                                          <p:spTgt spid="10"/>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76"/>
                                        </p:tgtEl>
                                        <p:attrNameLst>
                                          <p:attrName>style.visibility</p:attrName>
                                        </p:attrNameLst>
                                      </p:cBhvr>
                                      <p:to>
                                        <p:strVal val="hidden"/>
                                      </p:to>
                                    </p:set>
                                  </p:childTnLst>
                                </p:cTn>
                              </p:par>
                              <p:par>
                                <p:cTn id="161" presetID="1" presetClass="exit" presetSubtype="0" fill="hold" grpId="0" nodeType="withEffect">
                                  <p:stCondLst>
                                    <p:cond delay="0"/>
                                  </p:stCondLst>
                                  <p:childTnLst>
                                    <p:set>
                                      <p:cBhvr>
                                        <p:cTn id="162" dur="1" fill="hold">
                                          <p:stCondLst>
                                            <p:cond delay="0"/>
                                          </p:stCondLst>
                                        </p:cTn>
                                        <p:tgtEl>
                                          <p:spTgt spid="59"/>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fade">
                                      <p:cBhvr>
                                        <p:cTn id="165" dur="500"/>
                                        <p:tgtEl>
                                          <p:spTgt spid="9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06"/>
                                        </p:tgtEl>
                                        <p:attrNameLst>
                                          <p:attrName>style.visibility</p:attrName>
                                        </p:attrNameLst>
                                      </p:cBhvr>
                                      <p:to>
                                        <p:strVal val="visible"/>
                                      </p:to>
                                    </p:set>
                                    <p:animEffect transition="in" filter="fade">
                                      <p:cBhvr>
                                        <p:cTn id="168" dur="500"/>
                                        <p:tgtEl>
                                          <p:spTgt spid="10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2"/>
                                        </p:tgtEl>
                                        <p:attrNameLst>
                                          <p:attrName>style.visibility</p:attrName>
                                        </p:attrNameLst>
                                      </p:cBhvr>
                                      <p:to>
                                        <p:strVal val="visible"/>
                                      </p:to>
                                    </p:set>
                                    <p:animEffect transition="in" filter="fade">
                                      <p:cBhvr>
                                        <p:cTn id="171" dur="500"/>
                                        <p:tgtEl>
                                          <p:spTgt spid="112"/>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9"/>
                                        </p:tgtEl>
                                        <p:attrNameLst>
                                          <p:attrName>style.visibility</p:attrName>
                                        </p:attrNameLst>
                                      </p:cBhvr>
                                      <p:to>
                                        <p:strVal val="visible"/>
                                      </p:to>
                                    </p:set>
                                    <p:animEffect transition="in" filter="fade">
                                      <p:cBhvr>
                                        <p:cTn id="174" dur="500"/>
                                        <p:tgtEl>
                                          <p:spTgt spid="69"/>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13"/>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69"/>
                                        </p:tgtEl>
                                        <p:attrNameLst>
                                          <p:attrName>style.visibility</p:attrName>
                                        </p:attrNameLst>
                                      </p:cBhvr>
                                      <p:to>
                                        <p:strVal val="hidden"/>
                                      </p:to>
                                    </p:set>
                                  </p:childTnLst>
                                </p:cTn>
                              </p:par>
                              <p:par>
                                <p:cTn id="181" presetID="10" presetClass="entr" presetSubtype="0" fill="hold" nodeType="with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fade">
                                      <p:cBhvr>
                                        <p:cTn id="183" dur="500"/>
                                        <p:tgtEl>
                                          <p:spTgt spid="81"/>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02"/>
                                        </p:tgtEl>
                                        <p:attrNameLst>
                                          <p:attrName>style.visibility</p:attrName>
                                        </p:attrNameLst>
                                      </p:cBhvr>
                                      <p:to>
                                        <p:strVal val="visible"/>
                                      </p:to>
                                    </p:set>
                                    <p:animEffect transition="in" filter="fade">
                                      <p:cBhvr>
                                        <p:cTn id="186" dur="500"/>
                                        <p:tgtEl>
                                          <p:spTgt spid="10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500"/>
                                        <p:tgtEl>
                                          <p:spTgt spid="9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7"/>
                                        </p:tgtEl>
                                        <p:attrNameLst>
                                          <p:attrName>style.visibility</p:attrName>
                                        </p:attrNameLst>
                                      </p:cBhvr>
                                      <p:to>
                                        <p:strVal val="visible"/>
                                      </p:to>
                                    </p:set>
                                    <p:animEffect transition="in" filter="fade">
                                      <p:cBhvr>
                                        <p:cTn id="192" dur="500"/>
                                        <p:tgtEl>
                                          <p:spTgt spid="107"/>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82"/>
                                        </p:tgtEl>
                                        <p:attrNameLst>
                                          <p:attrName>style.visibility</p:attrName>
                                        </p:attrNameLst>
                                      </p:cBhvr>
                                      <p:to>
                                        <p:strVal val="visible"/>
                                      </p:to>
                                    </p:set>
                                    <p:animEffect transition="in" filter="fade">
                                      <p:cBhvr>
                                        <p:cTn id="195" dur="500"/>
                                        <p:tgtEl>
                                          <p:spTgt spid="82"/>
                                        </p:tgtEl>
                                      </p:cBhvr>
                                    </p:animEffect>
                                  </p:childTnLst>
                                </p:cTn>
                              </p:par>
                              <p:par>
                                <p:cTn id="196" presetID="1" presetClass="exit" presetSubtype="0" fill="hold" grpId="0" nodeType="withEffect">
                                  <p:stCondLst>
                                    <p:cond delay="0"/>
                                  </p:stCondLst>
                                  <p:childTnLst>
                                    <p:set>
                                      <p:cBhvr>
                                        <p:cTn id="197" dur="1" fill="hold">
                                          <p:stCondLst>
                                            <p:cond delay="0"/>
                                          </p:stCondLst>
                                        </p:cTn>
                                        <p:tgtEl>
                                          <p:spTgt spid="60"/>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fade">
                                      <p:cBhvr>
                                        <p:cTn id="202" dur="500"/>
                                        <p:tgtEl>
                                          <p:spTgt spid="88"/>
                                        </p:tgtEl>
                                      </p:cBhvr>
                                    </p:animEffect>
                                  </p:childTnLst>
                                </p:cTn>
                              </p:par>
                              <p:par>
                                <p:cTn id="203" presetID="1" presetClass="exit" presetSubtype="0" fill="hold" nodeType="withEffect">
                                  <p:stCondLst>
                                    <p:cond delay="0"/>
                                  </p:stCondLst>
                                  <p:childTnLst>
                                    <p:set>
                                      <p:cBhvr>
                                        <p:cTn id="204" dur="1" fill="hold">
                                          <p:stCondLst>
                                            <p:cond delay="0"/>
                                          </p:stCondLst>
                                        </p:cTn>
                                        <p:tgtEl>
                                          <p:spTgt spid="8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82"/>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6" grpId="0" animBg="1"/>
      <p:bldP spid="97" grpId="0" animBg="1"/>
      <p:bldP spid="98" grpId="0" animBg="1"/>
      <p:bldP spid="101" grpId="0" animBg="1"/>
      <p:bldP spid="102" grpId="0" animBg="1"/>
      <p:bldP spid="103" grpId="0" animBg="1"/>
      <p:bldP spid="106" grpId="0" animBg="1"/>
      <p:bldP spid="107" grpId="0" animBg="1"/>
      <p:bldP spid="111" grpId="0" animBg="1"/>
      <p:bldP spid="112" grpId="0" animBg="1"/>
      <p:bldP spid="3" grpId="0" animBg="1"/>
      <p:bldP spid="84" grpId="0"/>
      <p:bldP spid="84" grpId="1"/>
      <p:bldP spid="46" grpId="0" animBg="1"/>
      <p:bldP spid="46" grpId="1"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8" grpId="1" animBg="1"/>
      <p:bldP spid="59" grpId="0" animBg="1"/>
      <p:bldP spid="59" grpId="1" animBg="1"/>
      <p:bldP spid="60" grpId="0" animBg="1"/>
      <p:bldP spid="60" grpId="1" animBg="1"/>
      <p:bldP spid="43" grpId="0" animBg="1"/>
      <p:bldP spid="66" grpId="0" animBg="1"/>
      <p:bldP spid="66" grpId="1" animBg="1"/>
      <p:bldP spid="69" grpId="0"/>
      <p:bldP spid="69" grpId="1"/>
      <p:bldP spid="76" grpId="0"/>
      <p:bldP spid="76" grpId="1"/>
      <p:bldP spid="82" grpId="0"/>
      <p:bldP spid="82" grpId="1"/>
      <p:bldP spid="88" grpId="0" animBg="1"/>
      <p:bldP spid="7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solidFill>
                  <a:srgbClr val="4E84C4"/>
                </a:solidFill>
              </a:rPr>
              <a:t>Getting Files From HDFS</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35</a:t>
            </a:fld>
            <a:endParaRPr lang="en-US" dirty="0"/>
          </a:p>
        </p:txBody>
      </p:sp>
      <p:sp>
        <p:nvSpPr>
          <p:cNvPr id="5" name="Rounded Rectangle 4"/>
          <p:cNvSpPr/>
          <p:nvPr/>
        </p:nvSpPr>
        <p:spPr bwMode="auto">
          <a:xfrm>
            <a:off x="4995858" y="3409266"/>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6" name="Rounded Rectangle 5"/>
          <p:cNvSpPr/>
          <p:nvPr/>
        </p:nvSpPr>
        <p:spPr bwMode="auto">
          <a:xfrm>
            <a:off x="7167558" y="3504515"/>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cxnSp>
        <p:nvCxnSpPr>
          <p:cNvPr id="12" name="Straight Connector 11"/>
          <p:cNvCxnSpPr>
            <a:stCxn id="5" idx="3"/>
            <a:endCxn id="6" idx="1"/>
          </p:cNvCxnSpPr>
          <p:nvPr/>
        </p:nvCxnSpPr>
        <p:spPr bwMode="auto">
          <a:xfrm flipV="1">
            <a:off x="6653208" y="3723591"/>
            <a:ext cx="5143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13" name="Straight Connector 12"/>
          <p:cNvCxnSpPr>
            <a:stCxn id="5" idx="2"/>
            <a:endCxn id="63" idx="0"/>
          </p:cNvCxnSpPr>
          <p:nvPr/>
        </p:nvCxnSpPr>
        <p:spPr bwMode="auto">
          <a:xfrm flipH="1">
            <a:off x="1162048" y="4037917"/>
            <a:ext cx="466248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4" name="Straight Connector 13"/>
          <p:cNvCxnSpPr>
            <a:stCxn id="5" idx="2"/>
            <a:endCxn id="68" idx="0"/>
          </p:cNvCxnSpPr>
          <p:nvPr/>
        </p:nvCxnSpPr>
        <p:spPr bwMode="auto">
          <a:xfrm flipH="1">
            <a:off x="2752723" y="4037917"/>
            <a:ext cx="307181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73" idx="0"/>
          </p:cNvCxnSpPr>
          <p:nvPr/>
        </p:nvCxnSpPr>
        <p:spPr bwMode="auto">
          <a:xfrm flipH="1">
            <a:off x="4343398" y="4037917"/>
            <a:ext cx="148113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78" idx="0"/>
          </p:cNvCxnSpPr>
          <p:nvPr/>
        </p:nvCxnSpPr>
        <p:spPr bwMode="auto">
          <a:xfrm>
            <a:off x="5824533" y="4037917"/>
            <a:ext cx="10954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83" idx="0"/>
          </p:cNvCxnSpPr>
          <p:nvPr/>
        </p:nvCxnSpPr>
        <p:spPr bwMode="auto">
          <a:xfrm>
            <a:off x="5824533" y="4037917"/>
            <a:ext cx="170021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18" name="Folded Corner 17"/>
          <p:cNvSpPr/>
          <p:nvPr/>
        </p:nvSpPr>
        <p:spPr bwMode="auto">
          <a:xfrm>
            <a:off x="133348" y="1523999"/>
            <a:ext cx="1028700" cy="1651518"/>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Franklin Gothic Book" pitchFamily="34" charset="0"/>
              </a:rPr>
              <a:t>Giant File</a:t>
            </a:r>
          </a:p>
          <a:p>
            <a:pPr algn="ctr"/>
            <a:r>
              <a:rPr lang="en-US" sz="1000" b="0" dirty="0">
                <a:solidFill>
                  <a:srgbClr val="01020B"/>
                </a:solidFill>
                <a:latin typeface="Franklin Gothic Book" pitchFamily="34" charset="0"/>
              </a:rPr>
              <a:t>110010101001</a:t>
            </a:r>
          </a:p>
          <a:p>
            <a:pPr algn="ctr"/>
            <a:r>
              <a:rPr lang="en-US" sz="1000" b="0" dirty="0">
                <a:solidFill>
                  <a:srgbClr val="01020B"/>
                </a:solidFill>
                <a:latin typeface="Franklin Gothic Book" pitchFamily="34" charset="0"/>
              </a:rPr>
              <a:t>010100101010</a:t>
            </a:r>
          </a:p>
          <a:p>
            <a:pPr algn="ctr"/>
            <a:r>
              <a:rPr lang="en-US" sz="1000" b="0" dirty="0">
                <a:solidFill>
                  <a:srgbClr val="01020B"/>
                </a:solidFill>
                <a:latin typeface="Franklin Gothic Book" pitchFamily="34" charset="0"/>
              </a:rPr>
              <a:t>011001010100</a:t>
            </a:r>
          </a:p>
          <a:p>
            <a:pPr algn="ctr"/>
            <a:r>
              <a:rPr lang="en-US" sz="1000" b="0" dirty="0">
                <a:solidFill>
                  <a:srgbClr val="01020B"/>
                </a:solidFill>
                <a:latin typeface="Franklin Gothic Book" pitchFamily="34" charset="0"/>
              </a:rPr>
              <a:t>101010010101</a:t>
            </a:r>
          </a:p>
          <a:p>
            <a:pPr algn="ctr"/>
            <a:r>
              <a:rPr lang="en-US" sz="1000" b="0" dirty="0">
                <a:solidFill>
                  <a:srgbClr val="01020B"/>
                </a:solidFill>
                <a:latin typeface="Franklin Gothic Book" pitchFamily="34" charset="0"/>
              </a:rPr>
              <a:t>001100101010</a:t>
            </a:r>
          </a:p>
          <a:p>
            <a:pPr algn="ctr"/>
            <a:r>
              <a:rPr lang="en-US" sz="1000" b="0" dirty="0">
                <a:solidFill>
                  <a:srgbClr val="01020B"/>
                </a:solidFill>
                <a:latin typeface="Franklin Gothic Book" pitchFamily="34" charset="0"/>
              </a:rPr>
              <a:t>010101001010</a:t>
            </a:r>
          </a:p>
          <a:p>
            <a:pPr algn="ctr"/>
            <a:r>
              <a:rPr lang="en-US" sz="1000" b="0" dirty="0">
                <a:solidFill>
                  <a:srgbClr val="01020B"/>
                </a:solidFill>
                <a:latin typeface="Franklin Gothic Book" pitchFamily="34" charset="0"/>
              </a:rPr>
              <a:t>100110010101</a:t>
            </a:r>
          </a:p>
          <a:p>
            <a:pPr algn="ctr"/>
            <a:r>
              <a:rPr lang="en-US" sz="1000" b="0" dirty="0" smtClean="0">
                <a:solidFill>
                  <a:srgbClr val="01020B"/>
                </a:solidFill>
                <a:latin typeface="Franklin Gothic Book" pitchFamily="34" charset="0"/>
              </a:rPr>
              <a:t>001010100101</a:t>
            </a:r>
            <a:endParaRPr lang="en-US" sz="1000" b="0" dirty="0">
              <a:solidFill>
                <a:srgbClr val="01020B"/>
              </a:solidFill>
              <a:latin typeface="Franklin Gothic Book" pitchFamily="34" charset="0"/>
            </a:endParaRPr>
          </a:p>
        </p:txBody>
      </p:sp>
      <p:sp>
        <p:nvSpPr>
          <p:cNvPr id="19" name="Rounded Rectangle 18"/>
          <p:cNvSpPr/>
          <p:nvPr/>
        </p:nvSpPr>
        <p:spPr bwMode="auto">
          <a:xfrm>
            <a:off x="2686050" y="2106094"/>
            <a:ext cx="1000124" cy="715927"/>
          </a:xfrm>
          <a:prstGeom prst="roundRect">
            <a:avLst/>
          </a:prstGeom>
          <a:solidFill>
            <a:srgbClr val="002060"/>
          </a:solidFill>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a:effectLst>
                  <a:outerShdw blurRad="38100" dist="38100" dir="2700000" algn="tl">
                    <a:srgbClr val="000000">
                      <a:alpha val="43137"/>
                    </a:srgbClr>
                  </a:outerShdw>
                </a:effectLst>
              </a:rPr>
              <a:t>HDFS</a:t>
            </a: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cxnSp>
        <p:nvCxnSpPr>
          <p:cNvPr id="20" name="Straight Connector 19"/>
          <p:cNvCxnSpPr>
            <a:stCxn id="19" idx="3"/>
            <a:endCxn id="5" idx="1"/>
          </p:cNvCxnSpPr>
          <p:nvPr/>
        </p:nvCxnSpPr>
        <p:spPr bwMode="auto">
          <a:xfrm>
            <a:off x="3686174" y="2464058"/>
            <a:ext cx="1309684" cy="1259534"/>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4262431" y="2483108"/>
            <a:ext cx="1992853" cy="55399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return locations </a:t>
            </a:r>
          </a:p>
          <a:p>
            <a:pPr algn="ctr"/>
            <a:r>
              <a:rPr lang="en-US" sz="1500" dirty="0" smtClean="0">
                <a:solidFill>
                  <a:srgbClr val="A50021"/>
                </a:solidFill>
                <a:latin typeface="Segoe Script" pitchFamily="34" charset="0"/>
              </a:rPr>
              <a:t>of blocks of file</a:t>
            </a:r>
            <a:endParaRPr lang="en-US" sz="1500" dirty="0">
              <a:solidFill>
                <a:srgbClr val="A50021"/>
              </a:solidFill>
              <a:latin typeface="Segoe Script" pitchFamily="34" charset="0"/>
            </a:endParaRPr>
          </a:p>
        </p:txBody>
      </p:sp>
      <p:sp>
        <p:nvSpPr>
          <p:cNvPr id="22" name="Rounded Rectangle 21"/>
          <p:cNvSpPr/>
          <p:nvPr/>
        </p:nvSpPr>
        <p:spPr bwMode="auto">
          <a:xfrm>
            <a:off x="1581151" y="185591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3" name="Rounded Rectangle 22"/>
          <p:cNvSpPr/>
          <p:nvPr/>
        </p:nvSpPr>
        <p:spPr bwMode="auto">
          <a:xfrm>
            <a:off x="1909763" y="1855916"/>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4" name="Rounded Rectangle 23"/>
          <p:cNvSpPr/>
          <p:nvPr/>
        </p:nvSpPr>
        <p:spPr bwMode="auto">
          <a:xfrm>
            <a:off x="2247899" y="1855915"/>
            <a:ext cx="276225" cy="2762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581151" y="2187833"/>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909763" y="2187833"/>
            <a:ext cx="276225" cy="276225"/>
          </a:xfrm>
          <a:prstGeom prst="roundRect">
            <a:avLst/>
          </a:prstGeom>
          <a:solidFill>
            <a:srgbClr val="FFFF93"/>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Rounded Rectangle 26"/>
          <p:cNvSpPr/>
          <p:nvPr/>
        </p:nvSpPr>
        <p:spPr bwMode="auto">
          <a:xfrm>
            <a:off x="2247899" y="2187832"/>
            <a:ext cx="276225" cy="276225"/>
          </a:xfrm>
          <a:prstGeom prst="roundRect">
            <a:avLst/>
          </a:prstGeom>
          <a:solidFill>
            <a:srgbClr val="FFCC00"/>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8" name="Rounded Rectangle 27"/>
          <p:cNvSpPr/>
          <p:nvPr/>
        </p:nvSpPr>
        <p:spPr bwMode="auto">
          <a:xfrm>
            <a:off x="1581151" y="2519750"/>
            <a:ext cx="276225" cy="276225"/>
          </a:xfrm>
          <a:prstGeom prst="roundRect">
            <a:avLst/>
          </a:prstGeom>
          <a:solidFill>
            <a:srgbClr val="FFCCFF"/>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9" name="Rounded Rectangle 28"/>
          <p:cNvSpPr/>
          <p:nvPr/>
        </p:nvSpPr>
        <p:spPr bwMode="auto">
          <a:xfrm>
            <a:off x="1909763" y="2519750"/>
            <a:ext cx="276225" cy="276225"/>
          </a:xfrm>
          <a:prstGeom prst="roundRect">
            <a:avLst/>
          </a:prstGeom>
          <a:solidFill>
            <a:schemeClr val="bg2">
              <a:lumMod val="90000"/>
            </a:schemeClr>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0" name="Rounded Rectangle 29"/>
          <p:cNvSpPr/>
          <p:nvPr/>
        </p:nvSpPr>
        <p:spPr bwMode="auto">
          <a:xfrm>
            <a:off x="2247899" y="2519749"/>
            <a:ext cx="276225" cy="276225"/>
          </a:xfrm>
          <a:prstGeom prst="roundRect">
            <a:avLst/>
          </a:prstGeom>
          <a:solidFill>
            <a:schemeClr val="accent3">
              <a:lumMod val="60000"/>
              <a:lumOff val="40000"/>
            </a:schemeClr>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1" name="Rounded Rectangle 30"/>
          <p:cNvSpPr/>
          <p:nvPr/>
        </p:nvSpPr>
        <p:spPr bwMode="auto">
          <a:xfrm>
            <a:off x="1581151" y="2851667"/>
            <a:ext cx="276225" cy="276225"/>
          </a:xfrm>
          <a:prstGeom prst="roundRect">
            <a:avLst/>
          </a:prstGeom>
          <a:solidFill>
            <a:schemeClr val="tx2">
              <a:lumMod val="75000"/>
            </a:schemeClr>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2" name="Rounded Rectangle 31"/>
          <p:cNvSpPr/>
          <p:nvPr/>
        </p:nvSpPr>
        <p:spPr bwMode="auto">
          <a:xfrm>
            <a:off x="1909763" y="2851667"/>
            <a:ext cx="276225" cy="276225"/>
          </a:xfrm>
          <a:prstGeom prst="roundRect">
            <a:avLst/>
          </a:prstGeom>
          <a:solidFill>
            <a:srgbClr val="D7D200"/>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Rounded Rectangle 32"/>
          <p:cNvSpPr/>
          <p:nvPr/>
        </p:nvSpPr>
        <p:spPr bwMode="auto">
          <a:xfrm>
            <a:off x="2247899" y="2851666"/>
            <a:ext cx="276225" cy="276225"/>
          </a:xfrm>
          <a:prstGeom prst="roundRect">
            <a:avLst/>
          </a:prstGeom>
          <a:solidFill>
            <a:schemeClr val="accent4">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4" name="Rounded Rectangle 33"/>
          <p:cNvSpPr/>
          <p:nvPr/>
        </p:nvSpPr>
        <p:spPr bwMode="auto">
          <a:xfrm>
            <a:off x="1581151" y="1523999"/>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5" name="Rounded Rectangle 34"/>
          <p:cNvSpPr/>
          <p:nvPr/>
        </p:nvSpPr>
        <p:spPr bwMode="auto">
          <a:xfrm>
            <a:off x="1909763" y="1523999"/>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6" name="Rounded Rectangle 35"/>
          <p:cNvSpPr/>
          <p:nvPr/>
        </p:nvSpPr>
        <p:spPr bwMode="auto">
          <a:xfrm>
            <a:off x="2247899" y="1523998"/>
            <a:ext cx="276225" cy="276225"/>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9" name="Right Arrow 38"/>
          <p:cNvSpPr/>
          <p:nvPr/>
        </p:nvSpPr>
        <p:spPr bwMode="auto">
          <a:xfrm flipH="1">
            <a:off x="1206659" y="2221556"/>
            <a:ext cx="293523" cy="20440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62" name="Group 61"/>
          <p:cNvGrpSpPr/>
          <p:nvPr/>
        </p:nvGrpSpPr>
        <p:grpSpPr>
          <a:xfrm>
            <a:off x="495297" y="4981571"/>
            <a:ext cx="1333501" cy="904875"/>
            <a:chOff x="876299" y="4552950"/>
            <a:chExt cx="1333501" cy="904875"/>
          </a:xfrm>
        </p:grpSpPr>
        <p:sp>
          <p:nvSpPr>
            <p:cNvPr id="63" name="Rounded Rectangle 6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4" name="Rounded Rectangle 6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5" name="Rounded Rectangle 64"/>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6" name="Rounded Rectangle 6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67" name="Group 66"/>
          <p:cNvGrpSpPr/>
          <p:nvPr/>
        </p:nvGrpSpPr>
        <p:grpSpPr>
          <a:xfrm>
            <a:off x="2085972" y="4981571"/>
            <a:ext cx="1333501" cy="904875"/>
            <a:chOff x="876299" y="4552950"/>
            <a:chExt cx="1333501" cy="904875"/>
          </a:xfrm>
        </p:grpSpPr>
        <p:sp>
          <p:nvSpPr>
            <p:cNvPr id="68" name="Rounded Rectangle 6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9" name="Rounded Rectangle 68"/>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0" name="Rounded Rectangle 6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1" name="Rounded Rectangle 70"/>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72" name="Group 71"/>
          <p:cNvGrpSpPr/>
          <p:nvPr/>
        </p:nvGrpSpPr>
        <p:grpSpPr>
          <a:xfrm>
            <a:off x="3676647" y="4981571"/>
            <a:ext cx="1333501" cy="904875"/>
            <a:chOff x="876299" y="4552950"/>
            <a:chExt cx="1333501" cy="904875"/>
          </a:xfrm>
        </p:grpSpPr>
        <p:sp>
          <p:nvSpPr>
            <p:cNvPr id="73" name="Rounded Rectangle 7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4" name="Rounded Rectangle 7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5" name="Rounded Rectangle 7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6" name="Rounded Rectangle 75"/>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77" name="Group 76"/>
          <p:cNvGrpSpPr/>
          <p:nvPr/>
        </p:nvGrpSpPr>
        <p:grpSpPr>
          <a:xfrm>
            <a:off x="5267322" y="4981571"/>
            <a:ext cx="1333501" cy="904875"/>
            <a:chOff x="876299" y="4552950"/>
            <a:chExt cx="1333501" cy="904875"/>
          </a:xfrm>
        </p:grpSpPr>
        <p:sp>
          <p:nvSpPr>
            <p:cNvPr id="78" name="Rounded Rectangle 7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9" name="Rounded Rectangle 78"/>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0" name="Rounded Rectangle 7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1" name="Rounded Rectangle 8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82" name="Group 81"/>
          <p:cNvGrpSpPr/>
          <p:nvPr/>
        </p:nvGrpSpPr>
        <p:grpSpPr>
          <a:xfrm>
            <a:off x="6857997" y="4981571"/>
            <a:ext cx="1333501" cy="904875"/>
            <a:chOff x="876299" y="4552950"/>
            <a:chExt cx="1333501" cy="904875"/>
          </a:xfrm>
        </p:grpSpPr>
        <p:sp>
          <p:nvSpPr>
            <p:cNvPr id="83" name="Rounded Rectangle 8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4" name="Rounded Rectangle 8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5" name="Rounded Rectangle 84"/>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6" name="Rounded Rectangle 8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sp>
        <p:nvSpPr>
          <p:cNvPr id="92" name="Right Arrow 91"/>
          <p:cNvSpPr/>
          <p:nvPr/>
        </p:nvSpPr>
        <p:spPr bwMode="auto">
          <a:xfrm rot="6745695" flipH="1">
            <a:off x="894297" y="4024008"/>
            <a:ext cx="1415710"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3" name="Right Arrow 92"/>
          <p:cNvSpPr/>
          <p:nvPr/>
        </p:nvSpPr>
        <p:spPr bwMode="auto">
          <a:xfrm rot="4399997" flipH="1">
            <a:off x="1816269" y="4036512"/>
            <a:ext cx="1415710"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4" name="Right Arrow 93"/>
          <p:cNvSpPr/>
          <p:nvPr/>
        </p:nvSpPr>
        <p:spPr bwMode="auto">
          <a:xfrm rot="2515154" flipH="1">
            <a:off x="2558789" y="4040401"/>
            <a:ext cx="2065502"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6" name="TextBox 95"/>
          <p:cNvSpPr txBox="1"/>
          <p:nvPr/>
        </p:nvSpPr>
        <p:spPr>
          <a:xfrm>
            <a:off x="744804" y="3962059"/>
            <a:ext cx="4376519"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stream blocks from data nodes</a:t>
            </a:r>
          </a:p>
        </p:txBody>
      </p:sp>
    </p:spTree>
    <p:extLst>
      <p:ext uri="{BB962C8B-B14F-4D97-AF65-F5344CB8AC3E}">
        <p14:creationId xmlns:p14="http://schemas.microsoft.com/office/powerpoint/2010/main" xmlns="" val="2962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500"/>
                                        <p:tgtEl>
                                          <p:spTgt spid="9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500"/>
                                        <p:tgtEl>
                                          <p:spTgt spid="96"/>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200" fill="hold"/>
                                        <p:tgtEl>
                                          <p:spTgt spid="34"/>
                                        </p:tgtEl>
                                        <p:attrNameLst>
                                          <p:attrName>ppt_w</p:attrName>
                                        </p:attrNameLst>
                                      </p:cBhvr>
                                      <p:tavLst>
                                        <p:tav tm="0">
                                          <p:val>
                                            <p:fltVal val="0"/>
                                          </p:val>
                                        </p:tav>
                                        <p:tav tm="100000">
                                          <p:val>
                                            <p:strVal val="#ppt_w"/>
                                          </p:val>
                                        </p:tav>
                                      </p:tavLst>
                                    </p:anim>
                                    <p:anim calcmode="lin" valueType="num">
                                      <p:cBhvr>
                                        <p:cTn id="29" dur="200" fill="hold"/>
                                        <p:tgtEl>
                                          <p:spTgt spid="34"/>
                                        </p:tgtEl>
                                        <p:attrNameLst>
                                          <p:attrName>ppt_h</p:attrName>
                                        </p:attrNameLst>
                                      </p:cBhvr>
                                      <p:tavLst>
                                        <p:tav tm="0">
                                          <p:val>
                                            <p:fltVal val="0"/>
                                          </p:val>
                                        </p:tav>
                                        <p:tav tm="100000">
                                          <p:val>
                                            <p:strVal val="#ppt_h"/>
                                          </p:val>
                                        </p:tav>
                                      </p:tavLst>
                                    </p:anim>
                                    <p:animEffect transition="in" filter="fade">
                                      <p:cBhvr>
                                        <p:cTn id="30" dur="200"/>
                                        <p:tgtEl>
                                          <p:spTgt spid="34"/>
                                        </p:tgtEl>
                                      </p:cBhvr>
                                    </p:animEffect>
                                  </p:childTnLst>
                                </p:cTn>
                              </p:par>
                            </p:childTnLst>
                          </p:cTn>
                        </p:par>
                        <p:par>
                          <p:cTn id="31" fill="hold">
                            <p:stCondLst>
                              <p:cond delay="700"/>
                            </p:stCondLst>
                            <p:childTnLst>
                              <p:par>
                                <p:cTn id="32" presetID="53" presetClass="entr" presetSubtype="16"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200" fill="hold"/>
                                        <p:tgtEl>
                                          <p:spTgt spid="35"/>
                                        </p:tgtEl>
                                        <p:attrNameLst>
                                          <p:attrName>ppt_w</p:attrName>
                                        </p:attrNameLst>
                                      </p:cBhvr>
                                      <p:tavLst>
                                        <p:tav tm="0">
                                          <p:val>
                                            <p:fltVal val="0"/>
                                          </p:val>
                                        </p:tav>
                                        <p:tav tm="100000">
                                          <p:val>
                                            <p:strVal val="#ppt_w"/>
                                          </p:val>
                                        </p:tav>
                                      </p:tavLst>
                                    </p:anim>
                                    <p:anim calcmode="lin" valueType="num">
                                      <p:cBhvr>
                                        <p:cTn id="35" dur="200" fill="hold"/>
                                        <p:tgtEl>
                                          <p:spTgt spid="35"/>
                                        </p:tgtEl>
                                        <p:attrNameLst>
                                          <p:attrName>ppt_h</p:attrName>
                                        </p:attrNameLst>
                                      </p:cBhvr>
                                      <p:tavLst>
                                        <p:tav tm="0">
                                          <p:val>
                                            <p:fltVal val="0"/>
                                          </p:val>
                                        </p:tav>
                                        <p:tav tm="100000">
                                          <p:val>
                                            <p:strVal val="#ppt_h"/>
                                          </p:val>
                                        </p:tav>
                                      </p:tavLst>
                                    </p:anim>
                                    <p:animEffect transition="in" filter="fade">
                                      <p:cBhvr>
                                        <p:cTn id="36" dur="200"/>
                                        <p:tgtEl>
                                          <p:spTgt spid="35"/>
                                        </p:tgtEl>
                                      </p:cBhvr>
                                    </p:animEffect>
                                  </p:childTnLst>
                                </p:cTn>
                              </p:par>
                            </p:childTnLst>
                          </p:cTn>
                        </p:par>
                        <p:par>
                          <p:cTn id="37" fill="hold">
                            <p:stCondLst>
                              <p:cond delay="900"/>
                            </p:stCondLst>
                            <p:childTnLst>
                              <p:par>
                                <p:cTn id="38" presetID="53" presetClass="entr" presetSubtype="16"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200" fill="hold"/>
                                        <p:tgtEl>
                                          <p:spTgt spid="36"/>
                                        </p:tgtEl>
                                        <p:attrNameLst>
                                          <p:attrName>ppt_w</p:attrName>
                                        </p:attrNameLst>
                                      </p:cBhvr>
                                      <p:tavLst>
                                        <p:tav tm="0">
                                          <p:val>
                                            <p:fltVal val="0"/>
                                          </p:val>
                                        </p:tav>
                                        <p:tav tm="100000">
                                          <p:val>
                                            <p:strVal val="#ppt_w"/>
                                          </p:val>
                                        </p:tav>
                                      </p:tavLst>
                                    </p:anim>
                                    <p:anim calcmode="lin" valueType="num">
                                      <p:cBhvr>
                                        <p:cTn id="41" dur="200" fill="hold"/>
                                        <p:tgtEl>
                                          <p:spTgt spid="36"/>
                                        </p:tgtEl>
                                        <p:attrNameLst>
                                          <p:attrName>ppt_h</p:attrName>
                                        </p:attrNameLst>
                                      </p:cBhvr>
                                      <p:tavLst>
                                        <p:tav tm="0">
                                          <p:val>
                                            <p:fltVal val="0"/>
                                          </p:val>
                                        </p:tav>
                                        <p:tav tm="100000">
                                          <p:val>
                                            <p:strVal val="#ppt_h"/>
                                          </p:val>
                                        </p:tav>
                                      </p:tavLst>
                                    </p:anim>
                                    <p:animEffect transition="in" filter="fade">
                                      <p:cBhvr>
                                        <p:cTn id="42" dur="200"/>
                                        <p:tgtEl>
                                          <p:spTgt spid="36"/>
                                        </p:tgtEl>
                                      </p:cBhvr>
                                    </p:animEffect>
                                  </p:childTnLst>
                                </p:cTn>
                              </p:par>
                            </p:childTnLst>
                          </p:cTn>
                        </p:par>
                        <p:par>
                          <p:cTn id="43" fill="hold">
                            <p:stCondLst>
                              <p:cond delay="1100"/>
                            </p:stCondLst>
                            <p:childTnLst>
                              <p:par>
                                <p:cTn id="44" presetID="53"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200" fill="hold"/>
                                        <p:tgtEl>
                                          <p:spTgt spid="22"/>
                                        </p:tgtEl>
                                        <p:attrNameLst>
                                          <p:attrName>ppt_w</p:attrName>
                                        </p:attrNameLst>
                                      </p:cBhvr>
                                      <p:tavLst>
                                        <p:tav tm="0">
                                          <p:val>
                                            <p:fltVal val="0"/>
                                          </p:val>
                                        </p:tav>
                                        <p:tav tm="100000">
                                          <p:val>
                                            <p:strVal val="#ppt_w"/>
                                          </p:val>
                                        </p:tav>
                                      </p:tavLst>
                                    </p:anim>
                                    <p:anim calcmode="lin" valueType="num">
                                      <p:cBhvr>
                                        <p:cTn id="47" dur="200" fill="hold"/>
                                        <p:tgtEl>
                                          <p:spTgt spid="22"/>
                                        </p:tgtEl>
                                        <p:attrNameLst>
                                          <p:attrName>ppt_h</p:attrName>
                                        </p:attrNameLst>
                                      </p:cBhvr>
                                      <p:tavLst>
                                        <p:tav tm="0">
                                          <p:val>
                                            <p:fltVal val="0"/>
                                          </p:val>
                                        </p:tav>
                                        <p:tav tm="100000">
                                          <p:val>
                                            <p:strVal val="#ppt_h"/>
                                          </p:val>
                                        </p:tav>
                                      </p:tavLst>
                                    </p:anim>
                                    <p:animEffect transition="in" filter="fade">
                                      <p:cBhvr>
                                        <p:cTn id="48" dur="200"/>
                                        <p:tgtEl>
                                          <p:spTgt spid="22"/>
                                        </p:tgtEl>
                                      </p:cBhvr>
                                    </p:animEffect>
                                  </p:childTnLst>
                                </p:cTn>
                              </p:par>
                            </p:childTnLst>
                          </p:cTn>
                        </p:par>
                        <p:par>
                          <p:cTn id="49" fill="hold">
                            <p:stCondLst>
                              <p:cond delay="1300"/>
                            </p:stCondLst>
                            <p:childTnLst>
                              <p:par>
                                <p:cTn id="50" presetID="53" presetClass="entr" presetSubtype="16"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200" fill="hold"/>
                                        <p:tgtEl>
                                          <p:spTgt spid="23"/>
                                        </p:tgtEl>
                                        <p:attrNameLst>
                                          <p:attrName>ppt_w</p:attrName>
                                        </p:attrNameLst>
                                      </p:cBhvr>
                                      <p:tavLst>
                                        <p:tav tm="0">
                                          <p:val>
                                            <p:fltVal val="0"/>
                                          </p:val>
                                        </p:tav>
                                        <p:tav tm="100000">
                                          <p:val>
                                            <p:strVal val="#ppt_w"/>
                                          </p:val>
                                        </p:tav>
                                      </p:tavLst>
                                    </p:anim>
                                    <p:anim calcmode="lin" valueType="num">
                                      <p:cBhvr>
                                        <p:cTn id="53" dur="200" fill="hold"/>
                                        <p:tgtEl>
                                          <p:spTgt spid="23"/>
                                        </p:tgtEl>
                                        <p:attrNameLst>
                                          <p:attrName>ppt_h</p:attrName>
                                        </p:attrNameLst>
                                      </p:cBhvr>
                                      <p:tavLst>
                                        <p:tav tm="0">
                                          <p:val>
                                            <p:fltVal val="0"/>
                                          </p:val>
                                        </p:tav>
                                        <p:tav tm="100000">
                                          <p:val>
                                            <p:strVal val="#ppt_h"/>
                                          </p:val>
                                        </p:tav>
                                      </p:tavLst>
                                    </p:anim>
                                    <p:animEffect transition="in" filter="fade">
                                      <p:cBhvr>
                                        <p:cTn id="54" dur="200"/>
                                        <p:tgtEl>
                                          <p:spTgt spid="23"/>
                                        </p:tgtEl>
                                      </p:cBhvr>
                                    </p:animEffect>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200" fill="hold"/>
                                        <p:tgtEl>
                                          <p:spTgt spid="24"/>
                                        </p:tgtEl>
                                        <p:attrNameLst>
                                          <p:attrName>ppt_w</p:attrName>
                                        </p:attrNameLst>
                                      </p:cBhvr>
                                      <p:tavLst>
                                        <p:tav tm="0">
                                          <p:val>
                                            <p:fltVal val="0"/>
                                          </p:val>
                                        </p:tav>
                                        <p:tav tm="100000">
                                          <p:val>
                                            <p:strVal val="#ppt_w"/>
                                          </p:val>
                                        </p:tav>
                                      </p:tavLst>
                                    </p:anim>
                                    <p:anim calcmode="lin" valueType="num">
                                      <p:cBhvr>
                                        <p:cTn id="59" dur="200" fill="hold"/>
                                        <p:tgtEl>
                                          <p:spTgt spid="24"/>
                                        </p:tgtEl>
                                        <p:attrNameLst>
                                          <p:attrName>ppt_h</p:attrName>
                                        </p:attrNameLst>
                                      </p:cBhvr>
                                      <p:tavLst>
                                        <p:tav tm="0">
                                          <p:val>
                                            <p:fltVal val="0"/>
                                          </p:val>
                                        </p:tav>
                                        <p:tav tm="100000">
                                          <p:val>
                                            <p:strVal val="#ppt_h"/>
                                          </p:val>
                                        </p:tav>
                                      </p:tavLst>
                                    </p:anim>
                                    <p:animEffect transition="in" filter="fade">
                                      <p:cBhvr>
                                        <p:cTn id="60" dur="200"/>
                                        <p:tgtEl>
                                          <p:spTgt spid="24"/>
                                        </p:tgtEl>
                                      </p:cBhvr>
                                    </p:animEffect>
                                  </p:childTnLst>
                                </p:cTn>
                              </p:par>
                            </p:childTnLst>
                          </p:cTn>
                        </p:par>
                        <p:par>
                          <p:cTn id="61" fill="hold">
                            <p:stCondLst>
                              <p:cond delay="17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childTnLst>
                                </p:cTn>
                              </p:par>
                            </p:childTnLst>
                          </p:cTn>
                        </p:par>
                        <p:par>
                          <p:cTn id="67" fill="hold">
                            <p:stCondLst>
                              <p:cond delay="1900"/>
                            </p:stCondLst>
                            <p:childTnLst>
                              <p:par>
                                <p:cTn id="68" presetID="53" presetClass="entr" presetSubtype="1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200" fill="hold"/>
                                        <p:tgtEl>
                                          <p:spTgt spid="26"/>
                                        </p:tgtEl>
                                        <p:attrNameLst>
                                          <p:attrName>ppt_w</p:attrName>
                                        </p:attrNameLst>
                                      </p:cBhvr>
                                      <p:tavLst>
                                        <p:tav tm="0">
                                          <p:val>
                                            <p:fltVal val="0"/>
                                          </p:val>
                                        </p:tav>
                                        <p:tav tm="100000">
                                          <p:val>
                                            <p:strVal val="#ppt_w"/>
                                          </p:val>
                                        </p:tav>
                                      </p:tavLst>
                                    </p:anim>
                                    <p:anim calcmode="lin" valueType="num">
                                      <p:cBhvr>
                                        <p:cTn id="71" dur="200" fill="hold"/>
                                        <p:tgtEl>
                                          <p:spTgt spid="26"/>
                                        </p:tgtEl>
                                        <p:attrNameLst>
                                          <p:attrName>ppt_h</p:attrName>
                                        </p:attrNameLst>
                                      </p:cBhvr>
                                      <p:tavLst>
                                        <p:tav tm="0">
                                          <p:val>
                                            <p:fltVal val="0"/>
                                          </p:val>
                                        </p:tav>
                                        <p:tav tm="100000">
                                          <p:val>
                                            <p:strVal val="#ppt_h"/>
                                          </p:val>
                                        </p:tav>
                                      </p:tavLst>
                                    </p:anim>
                                    <p:animEffect transition="in" filter="fade">
                                      <p:cBhvr>
                                        <p:cTn id="72" dur="200"/>
                                        <p:tgtEl>
                                          <p:spTgt spid="26"/>
                                        </p:tgtEl>
                                      </p:cBhvr>
                                    </p:animEffect>
                                  </p:childTnLst>
                                </p:cTn>
                              </p:par>
                            </p:childTnLst>
                          </p:cTn>
                        </p:par>
                        <p:par>
                          <p:cTn id="73" fill="hold">
                            <p:stCondLst>
                              <p:cond delay="2100"/>
                            </p:stCondLst>
                            <p:childTnLst>
                              <p:par>
                                <p:cTn id="74" presetID="53" presetClass="entr" presetSubtype="16"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200" fill="hold"/>
                                        <p:tgtEl>
                                          <p:spTgt spid="27"/>
                                        </p:tgtEl>
                                        <p:attrNameLst>
                                          <p:attrName>ppt_w</p:attrName>
                                        </p:attrNameLst>
                                      </p:cBhvr>
                                      <p:tavLst>
                                        <p:tav tm="0">
                                          <p:val>
                                            <p:fltVal val="0"/>
                                          </p:val>
                                        </p:tav>
                                        <p:tav tm="100000">
                                          <p:val>
                                            <p:strVal val="#ppt_w"/>
                                          </p:val>
                                        </p:tav>
                                      </p:tavLst>
                                    </p:anim>
                                    <p:anim calcmode="lin" valueType="num">
                                      <p:cBhvr>
                                        <p:cTn id="77" dur="200" fill="hold"/>
                                        <p:tgtEl>
                                          <p:spTgt spid="27"/>
                                        </p:tgtEl>
                                        <p:attrNameLst>
                                          <p:attrName>ppt_h</p:attrName>
                                        </p:attrNameLst>
                                      </p:cBhvr>
                                      <p:tavLst>
                                        <p:tav tm="0">
                                          <p:val>
                                            <p:fltVal val="0"/>
                                          </p:val>
                                        </p:tav>
                                        <p:tav tm="100000">
                                          <p:val>
                                            <p:strVal val="#ppt_h"/>
                                          </p:val>
                                        </p:tav>
                                      </p:tavLst>
                                    </p:anim>
                                    <p:animEffect transition="in" filter="fade">
                                      <p:cBhvr>
                                        <p:cTn id="78" dur="200"/>
                                        <p:tgtEl>
                                          <p:spTgt spid="27"/>
                                        </p:tgtEl>
                                      </p:cBhvr>
                                    </p:animEffect>
                                  </p:childTnLst>
                                </p:cTn>
                              </p:par>
                            </p:childTnLst>
                          </p:cTn>
                        </p:par>
                        <p:par>
                          <p:cTn id="79" fill="hold">
                            <p:stCondLst>
                              <p:cond delay="2300"/>
                            </p:stCondLst>
                            <p:childTnLst>
                              <p:par>
                                <p:cTn id="80" presetID="53" presetClass="entr" presetSubtype="1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200" fill="hold"/>
                                        <p:tgtEl>
                                          <p:spTgt spid="28"/>
                                        </p:tgtEl>
                                        <p:attrNameLst>
                                          <p:attrName>ppt_w</p:attrName>
                                        </p:attrNameLst>
                                      </p:cBhvr>
                                      <p:tavLst>
                                        <p:tav tm="0">
                                          <p:val>
                                            <p:fltVal val="0"/>
                                          </p:val>
                                        </p:tav>
                                        <p:tav tm="100000">
                                          <p:val>
                                            <p:strVal val="#ppt_w"/>
                                          </p:val>
                                        </p:tav>
                                      </p:tavLst>
                                    </p:anim>
                                    <p:anim calcmode="lin" valueType="num">
                                      <p:cBhvr>
                                        <p:cTn id="83" dur="200" fill="hold"/>
                                        <p:tgtEl>
                                          <p:spTgt spid="28"/>
                                        </p:tgtEl>
                                        <p:attrNameLst>
                                          <p:attrName>ppt_h</p:attrName>
                                        </p:attrNameLst>
                                      </p:cBhvr>
                                      <p:tavLst>
                                        <p:tav tm="0">
                                          <p:val>
                                            <p:fltVal val="0"/>
                                          </p:val>
                                        </p:tav>
                                        <p:tav tm="100000">
                                          <p:val>
                                            <p:strVal val="#ppt_h"/>
                                          </p:val>
                                        </p:tav>
                                      </p:tavLst>
                                    </p:anim>
                                    <p:animEffect transition="in" filter="fade">
                                      <p:cBhvr>
                                        <p:cTn id="84" dur="200"/>
                                        <p:tgtEl>
                                          <p:spTgt spid="28"/>
                                        </p:tgtEl>
                                      </p:cBhvr>
                                    </p:animEffect>
                                  </p:childTnLst>
                                </p:cTn>
                              </p:par>
                            </p:childTnLst>
                          </p:cTn>
                        </p:par>
                        <p:par>
                          <p:cTn id="85" fill="hold">
                            <p:stCondLst>
                              <p:cond delay="2500"/>
                            </p:stCondLst>
                            <p:childTnLst>
                              <p:par>
                                <p:cTn id="86" presetID="53" presetClass="entr" presetSubtype="16"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200" fill="hold"/>
                                        <p:tgtEl>
                                          <p:spTgt spid="29"/>
                                        </p:tgtEl>
                                        <p:attrNameLst>
                                          <p:attrName>ppt_w</p:attrName>
                                        </p:attrNameLst>
                                      </p:cBhvr>
                                      <p:tavLst>
                                        <p:tav tm="0">
                                          <p:val>
                                            <p:fltVal val="0"/>
                                          </p:val>
                                        </p:tav>
                                        <p:tav tm="100000">
                                          <p:val>
                                            <p:strVal val="#ppt_w"/>
                                          </p:val>
                                        </p:tav>
                                      </p:tavLst>
                                    </p:anim>
                                    <p:anim calcmode="lin" valueType="num">
                                      <p:cBhvr>
                                        <p:cTn id="89" dur="200" fill="hold"/>
                                        <p:tgtEl>
                                          <p:spTgt spid="29"/>
                                        </p:tgtEl>
                                        <p:attrNameLst>
                                          <p:attrName>ppt_h</p:attrName>
                                        </p:attrNameLst>
                                      </p:cBhvr>
                                      <p:tavLst>
                                        <p:tav tm="0">
                                          <p:val>
                                            <p:fltVal val="0"/>
                                          </p:val>
                                        </p:tav>
                                        <p:tav tm="100000">
                                          <p:val>
                                            <p:strVal val="#ppt_h"/>
                                          </p:val>
                                        </p:tav>
                                      </p:tavLst>
                                    </p:anim>
                                    <p:animEffect transition="in" filter="fade">
                                      <p:cBhvr>
                                        <p:cTn id="90" dur="200"/>
                                        <p:tgtEl>
                                          <p:spTgt spid="29"/>
                                        </p:tgtEl>
                                      </p:cBhvr>
                                    </p:animEffect>
                                  </p:childTnLst>
                                </p:cTn>
                              </p:par>
                            </p:childTnLst>
                          </p:cTn>
                        </p:par>
                        <p:par>
                          <p:cTn id="91" fill="hold">
                            <p:stCondLst>
                              <p:cond delay="2700"/>
                            </p:stCondLst>
                            <p:childTnLst>
                              <p:par>
                                <p:cTn id="92" presetID="53" presetClass="entr" presetSubtype="16"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200" fill="hold"/>
                                        <p:tgtEl>
                                          <p:spTgt spid="30"/>
                                        </p:tgtEl>
                                        <p:attrNameLst>
                                          <p:attrName>ppt_w</p:attrName>
                                        </p:attrNameLst>
                                      </p:cBhvr>
                                      <p:tavLst>
                                        <p:tav tm="0">
                                          <p:val>
                                            <p:fltVal val="0"/>
                                          </p:val>
                                        </p:tav>
                                        <p:tav tm="100000">
                                          <p:val>
                                            <p:strVal val="#ppt_w"/>
                                          </p:val>
                                        </p:tav>
                                      </p:tavLst>
                                    </p:anim>
                                    <p:anim calcmode="lin" valueType="num">
                                      <p:cBhvr>
                                        <p:cTn id="95" dur="200" fill="hold"/>
                                        <p:tgtEl>
                                          <p:spTgt spid="30"/>
                                        </p:tgtEl>
                                        <p:attrNameLst>
                                          <p:attrName>ppt_h</p:attrName>
                                        </p:attrNameLst>
                                      </p:cBhvr>
                                      <p:tavLst>
                                        <p:tav tm="0">
                                          <p:val>
                                            <p:fltVal val="0"/>
                                          </p:val>
                                        </p:tav>
                                        <p:tav tm="100000">
                                          <p:val>
                                            <p:strVal val="#ppt_h"/>
                                          </p:val>
                                        </p:tav>
                                      </p:tavLst>
                                    </p:anim>
                                    <p:animEffect transition="in" filter="fade">
                                      <p:cBhvr>
                                        <p:cTn id="96" dur="200"/>
                                        <p:tgtEl>
                                          <p:spTgt spid="30"/>
                                        </p:tgtEl>
                                      </p:cBhvr>
                                    </p:animEffect>
                                  </p:childTnLst>
                                </p:cTn>
                              </p:par>
                            </p:childTnLst>
                          </p:cTn>
                        </p:par>
                        <p:par>
                          <p:cTn id="97" fill="hold">
                            <p:stCondLst>
                              <p:cond delay="2900"/>
                            </p:stCondLst>
                            <p:childTnLst>
                              <p:par>
                                <p:cTn id="98" presetID="53" presetClass="entr" presetSubtype="16"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200" fill="hold"/>
                                        <p:tgtEl>
                                          <p:spTgt spid="31"/>
                                        </p:tgtEl>
                                        <p:attrNameLst>
                                          <p:attrName>ppt_w</p:attrName>
                                        </p:attrNameLst>
                                      </p:cBhvr>
                                      <p:tavLst>
                                        <p:tav tm="0">
                                          <p:val>
                                            <p:fltVal val="0"/>
                                          </p:val>
                                        </p:tav>
                                        <p:tav tm="100000">
                                          <p:val>
                                            <p:strVal val="#ppt_w"/>
                                          </p:val>
                                        </p:tav>
                                      </p:tavLst>
                                    </p:anim>
                                    <p:anim calcmode="lin" valueType="num">
                                      <p:cBhvr>
                                        <p:cTn id="101" dur="200" fill="hold"/>
                                        <p:tgtEl>
                                          <p:spTgt spid="31"/>
                                        </p:tgtEl>
                                        <p:attrNameLst>
                                          <p:attrName>ppt_h</p:attrName>
                                        </p:attrNameLst>
                                      </p:cBhvr>
                                      <p:tavLst>
                                        <p:tav tm="0">
                                          <p:val>
                                            <p:fltVal val="0"/>
                                          </p:val>
                                        </p:tav>
                                        <p:tav tm="100000">
                                          <p:val>
                                            <p:strVal val="#ppt_h"/>
                                          </p:val>
                                        </p:tav>
                                      </p:tavLst>
                                    </p:anim>
                                    <p:animEffect transition="in" filter="fade">
                                      <p:cBhvr>
                                        <p:cTn id="102" dur="200"/>
                                        <p:tgtEl>
                                          <p:spTgt spid="31"/>
                                        </p:tgtEl>
                                      </p:cBhvr>
                                    </p:animEffect>
                                  </p:childTnLst>
                                </p:cTn>
                              </p:par>
                            </p:childTnLst>
                          </p:cTn>
                        </p:par>
                        <p:par>
                          <p:cTn id="103" fill="hold">
                            <p:stCondLst>
                              <p:cond delay="3100"/>
                            </p:stCondLst>
                            <p:childTnLst>
                              <p:par>
                                <p:cTn id="104" presetID="53" presetClass="entr" presetSubtype="16" fill="hold" grpId="0" nodeType="after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p:cTn id="106" dur="200" fill="hold"/>
                                        <p:tgtEl>
                                          <p:spTgt spid="32"/>
                                        </p:tgtEl>
                                        <p:attrNameLst>
                                          <p:attrName>ppt_w</p:attrName>
                                        </p:attrNameLst>
                                      </p:cBhvr>
                                      <p:tavLst>
                                        <p:tav tm="0">
                                          <p:val>
                                            <p:fltVal val="0"/>
                                          </p:val>
                                        </p:tav>
                                        <p:tav tm="100000">
                                          <p:val>
                                            <p:strVal val="#ppt_w"/>
                                          </p:val>
                                        </p:tav>
                                      </p:tavLst>
                                    </p:anim>
                                    <p:anim calcmode="lin" valueType="num">
                                      <p:cBhvr>
                                        <p:cTn id="107" dur="200" fill="hold"/>
                                        <p:tgtEl>
                                          <p:spTgt spid="32"/>
                                        </p:tgtEl>
                                        <p:attrNameLst>
                                          <p:attrName>ppt_h</p:attrName>
                                        </p:attrNameLst>
                                      </p:cBhvr>
                                      <p:tavLst>
                                        <p:tav tm="0">
                                          <p:val>
                                            <p:fltVal val="0"/>
                                          </p:val>
                                        </p:tav>
                                        <p:tav tm="100000">
                                          <p:val>
                                            <p:strVal val="#ppt_h"/>
                                          </p:val>
                                        </p:tav>
                                      </p:tavLst>
                                    </p:anim>
                                    <p:animEffect transition="in" filter="fade">
                                      <p:cBhvr>
                                        <p:cTn id="108" dur="200"/>
                                        <p:tgtEl>
                                          <p:spTgt spid="32"/>
                                        </p:tgtEl>
                                      </p:cBhvr>
                                    </p:animEffect>
                                  </p:childTnLst>
                                </p:cTn>
                              </p:par>
                            </p:childTnLst>
                          </p:cTn>
                        </p:par>
                        <p:par>
                          <p:cTn id="109" fill="hold">
                            <p:stCondLst>
                              <p:cond delay="3300"/>
                            </p:stCondLst>
                            <p:childTnLst>
                              <p:par>
                                <p:cTn id="110" presetID="53" presetClass="entr" presetSubtype="16"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p:cTn id="112" dur="200" fill="hold"/>
                                        <p:tgtEl>
                                          <p:spTgt spid="33"/>
                                        </p:tgtEl>
                                        <p:attrNameLst>
                                          <p:attrName>ppt_w</p:attrName>
                                        </p:attrNameLst>
                                      </p:cBhvr>
                                      <p:tavLst>
                                        <p:tav tm="0">
                                          <p:val>
                                            <p:fltVal val="0"/>
                                          </p:val>
                                        </p:tav>
                                        <p:tav tm="100000">
                                          <p:val>
                                            <p:strVal val="#ppt_w"/>
                                          </p:val>
                                        </p:tav>
                                      </p:tavLst>
                                    </p:anim>
                                    <p:anim calcmode="lin" valueType="num">
                                      <p:cBhvr>
                                        <p:cTn id="113" dur="200" fill="hold"/>
                                        <p:tgtEl>
                                          <p:spTgt spid="33"/>
                                        </p:tgtEl>
                                        <p:attrNameLst>
                                          <p:attrName>ppt_h</p:attrName>
                                        </p:attrNameLst>
                                      </p:cBhvr>
                                      <p:tavLst>
                                        <p:tav tm="0">
                                          <p:val>
                                            <p:fltVal val="0"/>
                                          </p:val>
                                        </p:tav>
                                        <p:tav tm="100000">
                                          <p:val>
                                            <p:strVal val="#ppt_h"/>
                                          </p:val>
                                        </p:tav>
                                      </p:tavLst>
                                    </p:anim>
                                    <p:animEffect transition="in" filter="fade">
                                      <p:cBhvr>
                                        <p:cTn id="114" dur="200"/>
                                        <p:tgtEl>
                                          <p:spTgt spid="33"/>
                                        </p:tgtEl>
                                      </p:cBhvr>
                                    </p:animEffect>
                                  </p:childTnLst>
                                </p:cTn>
                              </p:par>
                            </p:childTnLst>
                          </p:cTn>
                        </p:par>
                        <p:par>
                          <p:cTn id="115" fill="hold">
                            <p:stCondLst>
                              <p:cond delay="3500"/>
                            </p:stCondLst>
                            <p:childTnLst>
                              <p:par>
                                <p:cTn id="116" presetID="10" presetClass="entr" presetSubtype="0"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9" grpId="0" animBg="1"/>
      <p:bldP spid="92" grpId="0" animBg="1"/>
      <p:bldP spid="93" grpId="0" animBg="1"/>
      <p:bldP spid="94" grpId="0" animBg="1"/>
      <p:bldP spid="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0" y="260648"/>
            <a:ext cx="8229600" cy="1143000"/>
          </a:xfrm>
        </p:spPr>
        <p:txBody>
          <a:bodyPr>
            <a:normAutofit/>
          </a:bodyPr>
          <a:lstStyle/>
          <a:p>
            <a:pPr algn="l"/>
            <a:r>
              <a:rPr lang="en-US" sz="2800" dirty="0">
                <a:solidFill>
                  <a:srgbClr val="4E84C4"/>
                </a:solidFill>
              </a:rPr>
              <a:t>Fault</a:t>
            </a:r>
            <a:r>
              <a:rPr lang="en-US" dirty="0" smtClean="0"/>
              <a:t> </a:t>
            </a:r>
            <a:r>
              <a:rPr lang="en-US" sz="2800" dirty="0">
                <a:solidFill>
                  <a:srgbClr val="4E84C4"/>
                </a:solidFill>
              </a:rPr>
              <a:t>Tolerance (</a:t>
            </a:r>
            <a:r>
              <a:rPr lang="en-US" sz="2800" dirty="0" err="1">
                <a:solidFill>
                  <a:srgbClr val="4E84C4"/>
                </a:solidFill>
              </a:rPr>
              <a:t>DataNode</a:t>
            </a:r>
            <a:r>
              <a:rPr lang="en-US" sz="2800" dirty="0">
                <a:solidFill>
                  <a:srgbClr val="4E84C4"/>
                </a:solidFill>
              </a:rPr>
              <a:t> Failure)</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36</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981573"/>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981573"/>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981573"/>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981573"/>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981573"/>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6" name="TextBox 45"/>
          <p:cNvSpPr txBox="1"/>
          <p:nvPr/>
        </p:nvSpPr>
        <p:spPr>
          <a:xfrm>
            <a:off x="3257104" y="3529354"/>
            <a:ext cx="3526928"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500" dirty="0" err="1" smtClean="0">
                <a:solidFill>
                  <a:srgbClr val="A50021"/>
                </a:solidFill>
                <a:latin typeface="Segoe Script" pitchFamily="34" charset="0"/>
              </a:rPr>
              <a:t>NameNode</a:t>
            </a:r>
            <a:r>
              <a:rPr lang="en-US" sz="1500" dirty="0" smtClean="0">
                <a:solidFill>
                  <a:srgbClr val="A50021"/>
                </a:solidFill>
                <a:latin typeface="Segoe Script" pitchFamily="34" charset="0"/>
              </a:rPr>
              <a:t> detects </a:t>
            </a:r>
            <a:r>
              <a:rPr lang="en-US" sz="1500" dirty="0" err="1" smtClean="0">
                <a:solidFill>
                  <a:srgbClr val="A50021"/>
                </a:solidFill>
                <a:latin typeface="Segoe Script" pitchFamily="34" charset="0"/>
              </a:rPr>
              <a:t>DataNode</a:t>
            </a:r>
            <a:r>
              <a:rPr lang="en-US" sz="1500" dirty="0" smtClean="0">
                <a:solidFill>
                  <a:srgbClr val="A50021"/>
                </a:solidFill>
                <a:latin typeface="Segoe Script" pitchFamily="34" charset="0"/>
              </a:rPr>
              <a:t> loss</a:t>
            </a:r>
          </a:p>
        </p:txBody>
      </p:sp>
      <p:sp>
        <p:nvSpPr>
          <p:cNvPr id="34" name="Multiply 33"/>
          <p:cNvSpPr/>
          <p:nvPr/>
        </p:nvSpPr>
        <p:spPr bwMode="auto">
          <a:xfrm>
            <a:off x="6586536" y="4529136"/>
            <a:ext cx="1895476" cy="1809747"/>
          </a:xfrm>
          <a:prstGeom prst="mathMultiply">
            <a:avLst>
              <a:gd name="adj1" fmla="val 14614"/>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0" name="TextBox 39"/>
          <p:cNvSpPr txBox="1"/>
          <p:nvPr/>
        </p:nvSpPr>
        <p:spPr>
          <a:xfrm>
            <a:off x="1998656" y="3413937"/>
            <a:ext cx="5384807"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800" dirty="0" smtClean="0">
                <a:solidFill>
                  <a:srgbClr val="A50021"/>
                </a:solidFill>
                <a:latin typeface="Segoe Script" pitchFamily="34" charset="0"/>
              </a:rPr>
              <a:t>Blocks are auto-replicated on remaining </a:t>
            </a:r>
          </a:p>
          <a:p>
            <a:pPr algn="ctr"/>
            <a:r>
              <a:rPr lang="en-US" sz="1800" dirty="0" smtClean="0">
                <a:solidFill>
                  <a:srgbClr val="A50021"/>
                </a:solidFill>
                <a:latin typeface="Segoe Script" pitchFamily="34" charset="0"/>
              </a:rPr>
              <a:t>nodes to satisfy replication factor</a:t>
            </a:r>
          </a:p>
        </p:txBody>
      </p:sp>
      <p:grpSp>
        <p:nvGrpSpPr>
          <p:cNvPr id="3" name="Group 2"/>
          <p:cNvGrpSpPr/>
          <p:nvPr/>
        </p:nvGrpSpPr>
        <p:grpSpPr>
          <a:xfrm>
            <a:off x="5276849" y="4959250"/>
            <a:ext cx="1333501" cy="1228024"/>
            <a:chOff x="5276146" y="4977904"/>
            <a:chExt cx="1333501" cy="1228024"/>
          </a:xfrm>
        </p:grpSpPr>
        <p:sp>
          <p:nvSpPr>
            <p:cNvPr id="43" name="Rounded Rectangle 42"/>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1020B"/>
                  </a:solidFill>
                  <a:effectLst/>
                  <a:latin typeface="+mj-lt"/>
                </a:rPr>
                <a:t>DataNode</a:t>
              </a:r>
              <a:endParaRPr kumimoji="0" lang="en-US" sz="1600" b="0" i="0" u="none" strike="noStrike" cap="none" normalizeH="0" baseline="0" dirty="0">
                <a:ln>
                  <a:noFill/>
                </a:ln>
                <a:solidFill>
                  <a:srgbClr val="01020B"/>
                </a:solidFill>
                <a:effectLst/>
                <a:latin typeface="+mj-lt"/>
              </a:endParaRPr>
            </a:p>
          </p:txBody>
        </p:sp>
        <p:sp>
          <p:nvSpPr>
            <p:cNvPr id="44" name="Rounded Rectangle 43"/>
            <p:cNvSpPr/>
            <p:nvPr/>
          </p:nvSpPr>
          <p:spPr bwMode="auto">
            <a:xfrm>
              <a:off x="5476172" y="546844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5476875" y="584397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38" name="Freeform 37"/>
          <p:cNvSpPr/>
          <p:nvPr/>
        </p:nvSpPr>
        <p:spPr>
          <a:xfrm>
            <a:off x="1169233" y="5696263"/>
            <a:ext cx="4307642" cy="614615"/>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61" name="Group 60"/>
          <p:cNvGrpSpPr/>
          <p:nvPr/>
        </p:nvGrpSpPr>
        <p:grpSpPr>
          <a:xfrm>
            <a:off x="485770" y="4967446"/>
            <a:ext cx="1333501" cy="1221855"/>
            <a:chOff x="507324" y="4984073"/>
            <a:chExt cx="1333501" cy="1221855"/>
          </a:xfrm>
        </p:grpSpPr>
        <p:sp>
          <p:nvSpPr>
            <p:cNvPr id="56" name="Rounded Rectangle 55"/>
            <p:cNvSpPr/>
            <p:nvPr/>
          </p:nvSpPr>
          <p:spPr bwMode="auto">
            <a:xfrm>
              <a:off x="507324" y="4984073"/>
              <a:ext cx="1333501" cy="122185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57" name="Rounded Rectangle 56"/>
            <p:cNvSpPr/>
            <p:nvPr/>
          </p:nvSpPr>
          <p:spPr bwMode="auto">
            <a:xfrm>
              <a:off x="707350" y="54746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58" name="Rounded Rectangle 57"/>
            <p:cNvSpPr/>
            <p:nvPr/>
          </p:nvSpPr>
          <p:spPr bwMode="auto">
            <a:xfrm>
              <a:off x="1035962" y="54746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59" name="Rounded Rectangle 58"/>
            <p:cNvSpPr/>
            <p:nvPr/>
          </p:nvSpPr>
          <p:spPr bwMode="auto">
            <a:xfrm>
              <a:off x="1374098" y="5474609"/>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0" name="Rounded Rectangle 59"/>
            <p:cNvSpPr/>
            <p:nvPr/>
          </p:nvSpPr>
          <p:spPr bwMode="auto">
            <a:xfrm>
              <a:off x="715311" y="584397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sp>
        <p:nvSpPr>
          <p:cNvPr id="62" name="Freeform 61"/>
          <p:cNvSpPr/>
          <p:nvPr/>
        </p:nvSpPr>
        <p:spPr>
          <a:xfrm flipH="1">
            <a:off x="981075" y="5726243"/>
            <a:ext cx="4633209" cy="363973"/>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63" name="Group 62"/>
          <p:cNvGrpSpPr/>
          <p:nvPr/>
        </p:nvGrpSpPr>
        <p:grpSpPr>
          <a:xfrm>
            <a:off x="3686173" y="4964362"/>
            <a:ext cx="1333501" cy="1228024"/>
            <a:chOff x="5276146" y="4977904"/>
            <a:chExt cx="1333501" cy="1228024"/>
          </a:xfrm>
        </p:grpSpPr>
        <p:sp>
          <p:nvSpPr>
            <p:cNvPr id="64" name="Rounded Rectangle 63"/>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5" name="Rounded Rectangle 64"/>
            <p:cNvSpPr/>
            <p:nvPr/>
          </p:nvSpPr>
          <p:spPr bwMode="auto">
            <a:xfrm>
              <a:off x="5476172" y="546844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6" name="Rounded Rectangle 65"/>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7" name="Rounded Rectangle 66"/>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Rounded Rectangle 67"/>
            <p:cNvSpPr/>
            <p:nvPr/>
          </p:nvSpPr>
          <p:spPr bwMode="auto">
            <a:xfrm>
              <a:off x="5476875" y="5843971"/>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69" name="Freeform 68"/>
          <p:cNvSpPr/>
          <p:nvPr/>
        </p:nvSpPr>
        <p:spPr>
          <a:xfrm>
            <a:off x="2361934" y="5726261"/>
            <a:ext cx="1647387" cy="614615"/>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xmlns="" val="42602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45"/>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8"/>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2"/>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69"/>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4" grpId="0" animBg="1"/>
      <p:bldP spid="34" grpId="1" animBg="1"/>
      <p:bldP spid="40" grpId="0" animBg="1"/>
      <p:bldP spid="40" grpId="1" animBg="1"/>
      <p:bldP spid="38" grpId="0" animBg="1"/>
      <p:bldP spid="38" grpId="1" animBg="1"/>
      <p:bldP spid="62" grpId="0" animBg="1"/>
      <p:bldP spid="62" grpId="1" animBg="1"/>
      <p:bldP spid="69" grpId="0" animBg="1"/>
      <p:bldP spid="6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100" dirty="0">
                <a:solidFill>
                  <a:srgbClr val="4E84C4"/>
                </a:solidFill>
              </a:rPr>
              <a:t>Fault</a:t>
            </a:r>
            <a:r>
              <a:rPr lang="en-US" dirty="0" smtClean="0"/>
              <a:t> </a:t>
            </a:r>
            <a:r>
              <a:rPr lang="en-US" sz="3100" dirty="0">
                <a:solidFill>
                  <a:srgbClr val="4E84C4"/>
                </a:solidFill>
              </a:rPr>
              <a:t>Tolerance (</a:t>
            </a:r>
            <a:r>
              <a:rPr lang="en-US" sz="3100" dirty="0" err="1">
                <a:solidFill>
                  <a:srgbClr val="4E84C4"/>
                </a:solidFill>
              </a:rPr>
              <a:t>NameNode</a:t>
            </a:r>
            <a:r>
              <a:rPr lang="en-US" sz="3100" dirty="0">
                <a:solidFill>
                  <a:srgbClr val="4E84C4"/>
                </a:solidFill>
              </a:rPr>
              <a:t> Failure)</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37</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981573"/>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981573"/>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981573"/>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981573"/>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981573"/>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6" name="TextBox 45"/>
          <p:cNvSpPr txBox="1"/>
          <p:nvPr/>
        </p:nvSpPr>
        <p:spPr>
          <a:xfrm>
            <a:off x="2506098" y="3529354"/>
            <a:ext cx="4796506"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smtClean="0">
                <a:solidFill>
                  <a:srgbClr val="A50021"/>
                </a:solidFill>
                <a:latin typeface="Segoe Script" pitchFamily="34" charset="0"/>
              </a:rPr>
              <a:t>Not an epic failure, because you </a:t>
            </a:r>
          </a:p>
          <a:p>
            <a:pPr algn="ctr"/>
            <a:r>
              <a:rPr lang="en-US" sz="2000" dirty="0" smtClean="0">
                <a:solidFill>
                  <a:srgbClr val="A50021"/>
                </a:solidFill>
                <a:latin typeface="Segoe Script" pitchFamily="34" charset="0"/>
              </a:rPr>
              <a:t>have the </a:t>
            </a:r>
            <a:r>
              <a:rPr lang="en-US" sz="2000" dirty="0" err="1" smtClean="0">
                <a:solidFill>
                  <a:srgbClr val="A50021"/>
                </a:solidFill>
                <a:latin typeface="Segoe Script" pitchFamily="34" charset="0"/>
              </a:rPr>
              <a:t>BackupNode</a:t>
            </a:r>
            <a:endParaRPr lang="en-US" sz="2000" dirty="0" smtClean="0">
              <a:solidFill>
                <a:srgbClr val="A50021"/>
              </a:solidFill>
              <a:latin typeface="Segoe Script" pitchFamily="34" charset="0"/>
            </a:endParaRPr>
          </a:p>
        </p:txBody>
      </p:sp>
      <p:sp>
        <p:nvSpPr>
          <p:cNvPr id="34" name="Multiply 33"/>
          <p:cNvSpPr/>
          <p:nvPr/>
        </p:nvSpPr>
        <p:spPr bwMode="auto">
          <a:xfrm>
            <a:off x="4386259" y="1181100"/>
            <a:ext cx="1895476" cy="1809747"/>
          </a:xfrm>
          <a:prstGeom prst="mathMultiply">
            <a:avLst>
              <a:gd name="adj1" fmla="val 14614"/>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0" name="TextBox 69"/>
          <p:cNvSpPr txBox="1"/>
          <p:nvPr/>
        </p:nvSpPr>
        <p:spPr>
          <a:xfrm>
            <a:off x="185688" y="1783611"/>
            <a:ext cx="3550972" cy="16312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err="1" smtClean="0">
                <a:solidFill>
                  <a:srgbClr val="A50021"/>
                </a:solidFill>
                <a:latin typeface="Segoe Script" pitchFamily="34" charset="0"/>
              </a:rPr>
              <a:t>NameNode</a:t>
            </a:r>
            <a:r>
              <a:rPr lang="en-US" sz="2000" dirty="0" smtClean="0">
                <a:solidFill>
                  <a:srgbClr val="A50021"/>
                </a:solidFill>
                <a:latin typeface="Segoe Script" pitchFamily="34" charset="0"/>
              </a:rPr>
              <a:t> loss requires </a:t>
            </a:r>
          </a:p>
          <a:p>
            <a:pPr algn="ctr"/>
            <a:r>
              <a:rPr lang="en-US" sz="2000" dirty="0" smtClean="0">
                <a:solidFill>
                  <a:srgbClr val="A50021"/>
                </a:solidFill>
                <a:latin typeface="Segoe Script" pitchFamily="34" charset="0"/>
              </a:rPr>
              <a:t>manual intervention</a:t>
            </a:r>
          </a:p>
          <a:p>
            <a:pPr algn="ctr"/>
            <a:endParaRPr lang="en-US" sz="2000" dirty="0">
              <a:solidFill>
                <a:srgbClr val="A50021"/>
              </a:solidFill>
              <a:latin typeface="Segoe Script" pitchFamily="34" charset="0"/>
            </a:endParaRPr>
          </a:p>
          <a:p>
            <a:pPr algn="ctr"/>
            <a:r>
              <a:rPr lang="en-US" sz="2000" dirty="0" smtClean="0">
                <a:solidFill>
                  <a:srgbClr val="A50021"/>
                </a:solidFill>
                <a:latin typeface="Segoe Script" pitchFamily="34" charset="0"/>
              </a:rPr>
              <a:t>Automatic failover is </a:t>
            </a:r>
          </a:p>
          <a:p>
            <a:pPr algn="ctr"/>
            <a:r>
              <a:rPr lang="en-US" sz="2000" dirty="0" smtClean="0">
                <a:solidFill>
                  <a:srgbClr val="A50021"/>
                </a:solidFill>
                <a:latin typeface="Segoe Script" pitchFamily="34" charset="0"/>
              </a:rPr>
              <a:t>in the works</a:t>
            </a:r>
          </a:p>
        </p:txBody>
      </p:sp>
    </p:spTree>
    <p:extLst>
      <p:ext uri="{BB962C8B-B14F-4D97-AF65-F5344CB8AC3E}">
        <p14:creationId xmlns:p14="http://schemas.microsoft.com/office/powerpoint/2010/main" xmlns="" val="38098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4" grpId="0" animBg="1"/>
      <p:bldP spid="34" grpId="1" animBg="1"/>
      <p:bldP spid="70" grpId="0" animBg="1"/>
      <p:bldP spid="7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32" y="404664"/>
            <a:ext cx="8926286" cy="616634"/>
          </a:xfrm>
        </p:spPr>
        <p:txBody>
          <a:bodyPr>
            <a:normAutofit/>
          </a:bodyPr>
          <a:lstStyle/>
          <a:p>
            <a:pPr algn="l"/>
            <a:r>
              <a:rPr lang="en-US" sz="2800" dirty="0">
                <a:solidFill>
                  <a:srgbClr val="4E84C4"/>
                </a:solidFill>
              </a:rPr>
              <a:t>Live Horizontal Scaling and Rebalancing</a:t>
            </a:r>
          </a:p>
        </p:txBody>
      </p:sp>
      <p:sp>
        <p:nvSpPr>
          <p:cNvPr id="4" name="Slide Number Placeholder 3"/>
          <p:cNvSpPr>
            <a:spLocks noGrp="1"/>
          </p:cNvSpPr>
          <p:nvPr>
            <p:ph type="sldNum" sz="quarter" idx="12"/>
          </p:nvPr>
        </p:nvSpPr>
        <p:spPr/>
        <p:txBody>
          <a:bodyPr/>
          <a:lstStyle/>
          <a:p>
            <a:fld id="{E98DCB10-97A4-405D-8E23-559299D9D189}" type="slidenum">
              <a:rPr lang="en-US" smtClean="0"/>
              <a:pPr/>
              <a:t>38</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2" name="Group 11"/>
          <p:cNvGrpSpPr/>
          <p:nvPr/>
        </p:nvGrpSpPr>
        <p:grpSpPr>
          <a:xfrm>
            <a:off x="2095499" y="4976626"/>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28" name="Rounded Rectangle 27"/>
          <p:cNvSpPr/>
          <p:nvPr/>
        </p:nvSpPr>
        <p:spPr bwMode="auto">
          <a:xfrm>
            <a:off x="6867524" y="4976626"/>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76325"/>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76325"/>
          </a:xfrm>
          <a:prstGeom prst="line">
            <a:avLst/>
          </a:prstGeom>
          <a:solidFill>
            <a:schemeClr val="accent1"/>
          </a:solidFill>
          <a:ln w="19050" cap="flat" cmpd="sng" algn="ctr">
            <a:solidFill>
              <a:srgbClr val="008000"/>
            </a:solidFill>
            <a:prstDash val="dash"/>
            <a:round/>
            <a:headEnd type="triangle" w="lg" len="med"/>
            <a:tailEnd type="triangle" w="lg" len="med"/>
          </a:ln>
          <a:effectLst/>
        </p:spPr>
      </p:cxnSp>
      <p:sp>
        <p:nvSpPr>
          <p:cNvPr id="46" name="TextBox 45"/>
          <p:cNvSpPr txBox="1"/>
          <p:nvPr/>
        </p:nvSpPr>
        <p:spPr>
          <a:xfrm>
            <a:off x="2517694" y="3529354"/>
            <a:ext cx="4833374"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err="1" smtClean="0">
                <a:solidFill>
                  <a:srgbClr val="A50021"/>
                </a:solidFill>
                <a:latin typeface="Segoe Script" pitchFamily="34" charset="0"/>
              </a:rPr>
              <a:t>NameNode</a:t>
            </a:r>
            <a:r>
              <a:rPr lang="en-US" sz="2000" dirty="0" smtClean="0">
                <a:solidFill>
                  <a:srgbClr val="A50021"/>
                </a:solidFill>
                <a:latin typeface="Segoe Script" pitchFamily="34" charset="0"/>
              </a:rPr>
              <a:t> detects new </a:t>
            </a:r>
            <a:r>
              <a:rPr lang="en-US" sz="2000" dirty="0" err="1" smtClean="0">
                <a:solidFill>
                  <a:srgbClr val="A50021"/>
                </a:solidFill>
                <a:latin typeface="Segoe Script" pitchFamily="34" charset="0"/>
              </a:rPr>
              <a:t>DataNode</a:t>
            </a:r>
            <a:r>
              <a:rPr lang="en-US" sz="2000" dirty="0" smtClean="0">
                <a:solidFill>
                  <a:srgbClr val="A50021"/>
                </a:solidFill>
                <a:latin typeface="Segoe Script" pitchFamily="34" charset="0"/>
              </a:rPr>
              <a:t> </a:t>
            </a:r>
          </a:p>
          <a:p>
            <a:pPr algn="ctr"/>
            <a:r>
              <a:rPr lang="en-US" sz="2000" dirty="0" smtClean="0">
                <a:solidFill>
                  <a:srgbClr val="A50021"/>
                </a:solidFill>
                <a:latin typeface="Segoe Script" pitchFamily="34" charset="0"/>
              </a:rPr>
              <a:t>is added to cluster</a:t>
            </a:r>
          </a:p>
        </p:txBody>
      </p:sp>
      <p:grpSp>
        <p:nvGrpSpPr>
          <p:cNvPr id="3" name="Group 2"/>
          <p:cNvGrpSpPr/>
          <p:nvPr/>
        </p:nvGrpSpPr>
        <p:grpSpPr>
          <a:xfrm>
            <a:off x="5299074" y="4976626"/>
            <a:ext cx="1333501" cy="1228024"/>
            <a:chOff x="5276146" y="4977904"/>
            <a:chExt cx="1333501" cy="1228024"/>
          </a:xfrm>
        </p:grpSpPr>
        <p:sp>
          <p:nvSpPr>
            <p:cNvPr id="43" name="Rounded Rectangle 42"/>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44" name="Rounded Rectangle 43"/>
            <p:cNvSpPr/>
            <p:nvPr/>
          </p:nvSpPr>
          <p:spPr bwMode="auto">
            <a:xfrm>
              <a:off x="5476172" y="546844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5476875" y="584397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61" name="Group 60"/>
          <p:cNvGrpSpPr/>
          <p:nvPr/>
        </p:nvGrpSpPr>
        <p:grpSpPr>
          <a:xfrm>
            <a:off x="369211" y="4995482"/>
            <a:ext cx="1333501" cy="1221855"/>
            <a:chOff x="507324" y="4984073"/>
            <a:chExt cx="1333501" cy="1221855"/>
          </a:xfrm>
        </p:grpSpPr>
        <p:sp>
          <p:nvSpPr>
            <p:cNvPr id="56" name="Rounded Rectangle 55"/>
            <p:cNvSpPr/>
            <p:nvPr/>
          </p:nvSpPr>
          <p:spPr bwMode="auto">
            <a:xfrm>
              <a:off x="507324" y="4984073"/>
              <a:ext cx="1333501" cy="122185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57" name="Rounded Rectangle 56"/>
            <p:cNvSpPr/>
            <p:nvPr/>
          </p:nvSpPr>
          <p:spPr bwMode="auto">
            <a:xfrm>
              <a:off x="707350" y="54746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Rounded Rectangle 57"/>
            <p:cNvSpPr/>
            <p:nvPr/>
          </p:nvSpPr>
          <p:spPr bwMode="auto">
            <a:xfrm>
              <a:off x="1035962" y="54746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Rounded Rectangle 58"/>
            <p:cNvSpPr/>
            <p:nvPr/>
          </p:nvSpPr>
          <p:spPr bwMode="auto">
            <a:xfrm>
              <a:off x="1374098" y="5474609"/>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0" name="Rounded Rectangle 59"/>
            <p:cNvSpPr/>
            <p:nvPr/>
          </p:nvSpPr>
          <p:spPr bwMode="auto">
            <a:xfrm>
              <a:off x="715311" y="584397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63" name="Group 62"/>
          <p:cNvGrpSpPr/>
          <p:nvPr/>
        </p:nvGrpSpPr>
        <p:grpSpPr>
          <a:xfrm>
            <a:off x="3715425" y="4986151"/>
            <a:ext cx="1333501" cy="1228024"/>
            <a:chOff x="5276146" y="4977904"/>
            <a:chExt cx="1333501" cy="1228024"/>
          </a:xfrm>
        </p:grpSpPr>
        <p:sp>
          <p:nvSpPr>
            <p:cNvPr id="64" name="Rounded Rectangle 63"/>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5" name="Rounded Rectangle 64"/>
            <p:cNvSpPr/>
            <p:nvPr/>
          </p:nvSpPr>
          <p:spPr bwMode="auto">
            <a:xfrm>
              <a:off x="5476172" y="546844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6" name="Rounded Rectangle 65"/>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7" name="Rounded Rectangle 66"/>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Rounded Rectangle 67"/>
            <p:cNvSpPr/>
            <p:nvPr/>
          </p:nvSpPr>
          <p:spPr bwMode="auto">
            <a:xfrm>
              <a:off x="5476875" y="5843971"/>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70" name="TextBox 69"/>
          <p:cNvSpPr txBox="1"/>
          <p:nvPr/>
        </p:nvSpPr>
        <p:spPr>
          <a:xfrm>
            <a:off x="3216256" y="3529281"/>
            <a:ext cx="3504486"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smtClean="0">
                <a:solidFill>
                  <a:srgbClr val="A50021"/>
                </a:solidFill>
                <a:latin typeface="Segoe Script" pitchFamily="34" charset="0"/>
              </a:rPr>
              <a:t>Blocks are re-balanced </a:t>
            </a:r>
          </a:p>
          <a:p>
            <a:pPr algn="ctr"/>
            <a:r>
              <a:rPr lang="en-US" sz="2000" dirty="0" smtClean="0">
                <a:solidFill>
                  <a:srgbClr val="A50021"/>
                </a:solidFill>
                <a:latin typeface="Segoe Script" pitchFamily="34" charset="0"/>
              </a:rPr>
              <a:t>and re-distributed</a:t>
            </a:r>
          </a:p>
        </p:txBody>
      </p:sp>
      <p:sp>
        <p:nvSpPr>
          <p:cNvPr id="71" name="Rounded Rectangle 70"/>
          <p:cNvSpPr/>
          <p:nvPr/>
        </p:nvSpPr>
        <p:spPr bwMode="auto">
          <a:xfrm>
            <a:off x="7053036" y="54721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2" name="Rounded Rectangle 71"/>
          <p:cNvSpPr/>
          <p:nvPr/>
        </p:nvSpPr>
        <p:spPr bwMode="auto">
          <a:xfrm>
            <a:off x="7386410" y="5472110"/>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3" name="Rounded Rectangle 72"/>
          <p:cNvSpPr/>
          <p:nvPr/>
        </p:nvSpPr>
        <p:spPr bwMode="auto">
          <a:xfrm>
            <a:off x="7719784" y="54721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2" name="Freeform 31"/>
          <p:cNvSpPr/>
          <p:nvPr/>
        </p:nvSpPr>
        <p:spPr>
          <a:xfrm>
            <a:off x="711200" y="5776686"/>
            <a:ext cx="6850743" cy="898191"/>
          </a:xfrm>
          <a:custGeom>
            <a:avLst/>
            <a:gdLst>
              <a:gd name="connsiteX0" fmla="*/ 0 w 6850743"/>
              <a:gd name="connsiteY0" fmla="*/ 377371 h 898191"/>
              <a:gd name="connsiteX1" fmla="*/ 1204686 w 6850743"/>
              <a:gd name="connsiteY1" fmla="*/ 725714 h 898191"/>
              <a:gd name="connsiteX2" fmla="*/ 2946400 w 6850743"/>
              <a:gd name="connsiteY2" fmla="*/ 856343 h 898191"/>
              <a:gd name="connsiteX3" fmla="*/ 6850743 w 6850743"/>
              <a:gd name="connsiteY3" fmla="*/ 0 h 898191"/>
            </a:gdLst>
            <a:ahLst/>
            <a:cxnLst>
              <a:cxn ang="0">
                <a:pos x="connsiteX0" y="connsiteY0"/>
              </a:cxn>
              <a:cxn ang="0">
                <a:pos x="connsiteX1" y="connsiteY1"/>
              </a:cxn>
              <a:cxn ang="0">
                <a:pos x="connsiteX2" y="connsiteY2"/>
              </a:cxn>
              <a:cxn ang="0">
                <a:pos x="connsiteX3" y="connsiteY3"/>
              </a:cxn>
            </a:cxnLst>
            <a:rect l="l" t="t" r="r" b="b"/>
            <a:pathLst>
              <a:path w="6850743" h="898191">
                <a:moveTo>
                  <a:pt x="0" y="377371"/>
                </a:moveTo>
                <a:cubicBezTo>
                  <a:pt x="356809" y="511628"/>
                  <a:pt x="713619" y="645885"/>
                  <a:pt x="1204686" y="725714"/>
                </a:cubicBezTo>
                <a:cubicBezTo>
                  <a:pt x="1695753" y="805543"/>
                  <a:pt x="2005391" y="977295"/>
                  <a:pt x="2946400" y="856343"/>
                </a:cubicBezTo>
                <a:cubicBezTo>
                  <a:pt x="3887409" y="735391"/>
                  <a:pt x="5369076" y="367695"/>
                  <a:pt x="6850743"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
        <p:nvSpPr>
          <p:cNvPr id="37" name="Freeform 36"/>
          <p:cNvSpPr/>
          <p:nvPr/>
        </p:nvSpPr>
        <p:spPr>
          <a:xfrm>
            <a:off x="5646057" y="5747657"/>
            <a:ext cx="1509486" cy="755382"/>
          </a:xfrm>
          <a:custGeom>
            <a:avLst/>
            <a:gdLst>
              <a:gd name="connsiteX0" fmla="*/ 0 w 1509486"/>
              <a:gd name="connsiteY0" fmla="*/ 406400 h 755382"/>
              <a:gd name="connsiteX1" fmla="*/ 420914 w 1509486"/>
              <a:gd name="connsiteY1" fmla="*/ 754743 h 755382"/>
              <a:gd name="connsiteX2" fmla="*/ 1175657 w 1509486"/>
              <a:gd name="connsiteY2" fmla="*/ 478972 h 755382"/>
              <a:gd name="connsiteX3" fmla="*/ 1509486 w 1509486"/>
              <a:gd name="connsiteY3" fmla="*/ 0 h 755382"/>
            </a:gdLst>
            <a:ahLst/>
            <a:cxnLst>
              <a:cxn ang="0">
                <a:pos x="connsiteX0" y="connsiteY0"/>
              </a:cxn>
              <a:cxn ang="0">
                <a:pos x="connsiteX1" y="connsiteY1"/>
              </a:cxn>
              <a:cxn ang="0">
                <a:pos x="connsiteX2" y="connsiteY2"/>
              </a:cxn>
              <a:cxn ang="0">
                <a:pos x="connsiteX3" y="connsiteY3"/>
              </a:cxn>
            </a:cxnLst>
            <a:rect l="l" t="t" r="r" b="b"/>
            <a:pathLst>
              <a:path w="1509486" h="755382">
                <a:moveTo>
                  <a:pt x="0" y="406400"/>
                </a:moveTo>
                <a:cubicBezTo>
                  <a:pt x="112485" y="574524"/>
                  <a:pt x="224971" y="742648"/>
                  <a:pt x="420914" y="754743"/>
                </a:cubicBezTo>
                <a:cubicBezTo>
                  <a:pt x="616857" y="766838"/>
                  <a:pt x="994228" y="604762"/>
                  <a:pt x="1175657" y="478972"/>
                </a:cubicBezTo>
                <a:cubicBezTo>
                  <a:pt x="1357086" y="353182"/>
                  <a:pt x="1433286" y="176591"/>
                  <a:pt x="1509486"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
        <p:nvSpPr>
          <p:cNvPr id="41" name="Freeform 40"/>
          <p:cNvSpPr/>
          <p:nvPr/>
        </p:nvSpPr>
        <p:spPr>
          <a:xfrm>
            <a:off x="4064000" y="5762171"/>
            <a:ext cx="3802743" cy="863333"/>
          </a:xfrm>
          <a:custGeom>
            <a:avLst/>
            <a:gdLst>
              <a:gd name="connsiteX0" fmla="*/ 0 w 3802743"/>
              <a:gd name="connsiteY0" fmla="*/ 391886 h 863333"/>
              <a:gd name="connsiteX1" fmla="*/ 1059543 w 3802743"/>
              <a:gd name="connsiteY1" fmla="*/ 856343 h 863333"/>
              <a:gd name="connsiteX2" fmla="*/ 3164114 w 3802743"/>
              <a:gd name="connsiteY2" fmla="*/ 624115 h 863333"/>
              <a:gd name="connsiteX3" fmla="*/ 3802743 w 3802743"/>
              <a:gd name="connsiteY3" fmla="*/ 0 h 863333"/>
            </a:gdLst>
            <a:ahLst/>
            <a:cxnLst>
              <a:cxn ang="0">
                <a:pos x="connsiteX0" y="connsiteY0"/>
              </a:cxn>
              <a:cxn ang="0">
                <a:pos x="connsiteX1" y="connsiteY1"/>
              </a:cxn>
              <a:cxn ang="0">
                <a:pos x="connsiteX2" y="connsiteY2"/>
              </a:cxn>
              <a:cxn ang="0">
                <a:pos x="connsiteX3" y="connsiteY3"/>
              </a:cxn>
            </a:cxnLst>
            <a:rect l="l" t="t" r="r" b="b"/>
            <a:pathLst>
              <a:path w="3802743" h="863333">
                <a:moveTo>
                  <a:pt x="0" y="391886"/>
                </a:moveTo>
                <a:cubicBezTo>
                  <a:pt x="266095" y="604762"/>
                  <a:pt x="532191" y="817638"/>
                  <a:pt x="1059543" y="856343"/>
                </a:cubicBezTo>
                <a:cubicBezTo>
                  <a:pt x="1586895" y="895048"/>
                  <a:pt x="2706914" y="766839"/>
                  <a:pt x="3164114" y="624115"/>
                </a:cubicBezTo>
                <a:cubicBezTo>
                  <a:pt x="3621314" y="481391"/>
                  <a:pt x="3712028" y="240695"/>
                  <a:pt x="3802743"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74" name="Group 73"/>
          <p:cNvGrpSpPr/>
          <p:nvPr/>
        </p:nvGrpSpPr>
        <p:grpSpPr>
          <a:xfrm>
            <a:off x="345170" y="4981573"/>
            <a:ext cx="1333501" cy="904875"/>
            <a:chOff x="876299" y="4552950"/>
            <a:chExt cx="1333501" cy="904875"/>
          </a:xfrm>
        </p:grpSpPr>
        <p:sp>
          <p:nvSpPr>
            <p:cNvPr id="75" name="Rounded Rectangle 7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6" name="Rounded Rectangle 75"/>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7" name="Rounded Rectangle 76"/>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8" name="Rounded Rectangle 7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79" name="Group 78"/>
          <p:cNvGrpSpPr/>
          <p:nvPr/>
        </p:nvGrpSpPr>
        <p:grpSpPr>
          <a:xfrm>
            <a:off x="5291363" y="4981573"/>
            <a:ext cx="1333501" cy="904875"/>
            <a:chOff x="876299" y="4552950"/>
            <a:chExt cx="1333501" cy="904875"/>
          </a:xfrm>
        </p:grpSpPr>
        <p:sp>
          <p:nvSpPr>
            <p:cNvPr id="80" name="Rounded Rectangle 79"/>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1" name="Rounded Rectangle 80"/>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2" name="Rounded Rectangle 81"/>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3" name="Rounded Rectangle 82"/>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84" name="Group 83"/>
          <p:cNvGrpSpPr/>
          <p:nvPr/>
        </p:nvGrpSpPr>
        <p:grpSpPr>
          <a:xfrm>
            <a:off x="3715202" y="4981573"/>
            <a:ext cx="1333501" cy="904875"/>
            <a:chOff x="876299" y="4552950"/>
            <a:chExt cx="1333501" cy="904875"/>
          </a:xfrm>
        </p:grpSpPr>
        <p:sp>
          <p:nvSpPr>
            <p:cNvPr id="85" name="Rounded Rectangle 8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6" name="Rounded Rectangle 85"/>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7" name="Rounded Rectangle 86"/>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8" name="Rounded Rectangle 8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Tree>
    <p:extLst>
      <p:ext uri="{BB962C8B-B14F-4D97-AF65-F5344CB8AC3E}">
        <p14:creationId xmlns:p14="http://schemas.microsoft.com/office/powerpoint/2010/main" xmlns="" val="65263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0"/>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 presetClass="exit" presetSubtype="0" fill="hold" nodeType="withEffect">
                                  <p:stCondLst>
                                    <p:cond delay="0"/>
                                  </p:stCondLst>
                                  <p:childTnLst>
                                    <p:set>
                                      <p:cBhvr>
                                        <p:cTn id="44" dur="1" fill="hold">
                                          <p:stCondLst>
                                            <p:cond delay="0"/>
                                          </p:stCondLst>
                                        </p:cTn>
                                        <p:tgtEl>
                                          <p:spTgt spid="6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46" grpId="1" animBg="1"/>
      <p:bldP spid="70" grpId="0" animBg="1"/>
      <p:bldP spid="70" grpId="1" animBg="1"/>
      <p:bldP spid="71" grpId="0" animBg="1"/>
      <p:bldP spid="72" grpId="0" animBg="1"/>
      <p:bldP spid="73" grpId="0" animBg="1"/>
      <p:bldP spid="32" grpId="0" animBg="1"/>
      <p:bldP spid="32" grpId="1" animBg="1"/>
      <p:bldP spid="37" grpId="0" animBg="1"/>
      <p:bldP spid="37" grpId="1" animBg="1"/>
      <p:bldP spid="41" grpId="0" animBg="1"/>
      <p:bldP spid="4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a:solidFill>
                  <a:srgbClr val="4E84C4"/>
                </a:solidFill>
              </a:rPr>
              <a:t>HDFS</a:t>
            </a:r>
            <a:r>
              <a:rPr lang="en-US" dirty="0" smtClean="0"/>
              <a:t> </a:t>
            </a:r>
            <a:r>
              <a:rPr lang="en-US" sz="2800" dirty="0">
                <a:solidFill>
                  <a:srgbClr val="4E84C4"/>
                </a:solidFill>
              </a:rPr>
              <a:t>Summary</a:t>
            </a:r>
          </a:p>
        </p:txBody>
      </p:sp>
      <p:sp>
        <p:nvSpPr>
          <p:cNvPr id="3" name="Content Placeholder 2"/>
          <p:cNvSpPr>
            <a:spLocks noGrp="1"/>
          </p:cNvSpPr>
          <p:nvPr>
            <p:ph idx="1"/>
          </p:nvPr>
        </p:nvSpPr>
        <p:spPr>
          <a:xfrm>
            <a:off x="838200" y="1261730"/>
            <a:ext cx="7772400" cy="4548145"/>
          </a:xfrm>
        </p:spPr>
        <p:txBody>
          <a:bodyPr>
            <a:normAutofit/>
          </a:bodyPr>
          <a:lstStyle/>
          <a:p>
            <a:r>
              <a:rPr lang="en-US" dirty="0" smtClean="0"/>
              <a:t>Highly scalable</a:t>
            </a:r>
          </a:p>
          <a:p>
            <a:pPr lvl="1"/>
            <a:r>
              <a:rPr lang="en-US" dirty="0" smtClean="0"/>
              <a:t>1000s of nodes and massive (100s of TB) files</a:t>
            </a:r>
          </a:p>
          <a:p>
            <a:pPr lvl="1"/>
            <a:r>
              <a:rPr lang="en-US" dirty="0" smtClean="0"/>
              <a:t>Large block sizes to maximize sequential I/O performance</a:t>
            </a:r>
          </a:p>
          <a:p>
            <a:r>
              <a:rPr lang="en-US" dirty="0" smtClean="0"/>
              <a:t>No </a:t>
            </a:r>
            <a:r>
              <a:rPr lang="en-US" dirty="0"/>
              <a:t>use of mirroring or RAID.  </a:t>
            </a:r>
          </a:p>
          <a:p>
            <a:pPr lvl="1"/>
            <a:r>
              <a:rPr lang="en-US" dirty="0"/>
              <a:t>Reduce cost</a:t>
            </a:r>
          </a:p>
          <a:p>
            <a:pPr lvl="1"/>
            <a:r>
              <a:rPr lang="en-US" dirty="0"/>
              <a:t>Use one mechanism (triply replicated blocks) to deal with a wide variety of failure types rather than </a:t>
            </a:r>
            <a:r>
              <a:rPr lang="en-US" dirty="0" smtClean="0"/>
              <a:t>multiple </a:t>
            </a:r>
            <a:r>
              <a:rPr lang="en-US" dirty="0"/>
              <a:t>different </a:t>
            </a:r>
            <a:r>
              <a:rPr lang="en-US" dirty="0" smtClean="0"/>
              <a:t>mechanisms</a:t>
            </a:r>
          </a:p>
          <a:p>
            <a:r>
              <a:rPr lang="en-US" dirty="0" smtClean="0"/>
              <a:t>Negatives</a:t>
            </a:r>
          </a:p>
          <a:p>
            <a:pPr lvl="1"/>
            <a:r>
              <a:rPr lang="en-US" dirty="0" smtClean="0"/>
              <a:t>Block locations and record placement is invisible to higher level software</a:t>
            </a:r>
          </a:p>
          <a:p>
            <a:pPr marL="914400" lvl="2" indent="0">
              <a:buNone/>
            </a:pPr>
            <a:r>
              <a:rPr lang="en-US" dirty="0" smtClean="0">
                <a:sym typeface="Wingdings" pitchFamily="2" charset="2"/>
              </a:rPr>
              <a:t> </a:t>
            </a:r>
            <a:r>
              <a:rPr lang="en-US" b="1" dirty="0" smtClean="0">
                <a:solidFill>
                  <a:srgbClr val="C00000"/>
                </a:solidFill>
              </a:rPr>
              <a:t>Makes it impossible to employ many optimizations successfully employed by parallel DB systems</a:t>
            </a:r>
            <a:endParaRPr lang="en-US" b="1"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E98DCB10-97A4-405D-8E23-559299D9D189}" type="slidenum">
              <a:rPr lang="en-US" smtClean="0"/>
              <a:pPr/>
              <a:t>39</a:t>
            </a:fld>
            <a:endParaRPr lang="en-US" dirty="0"/>
          </a:p>
        </p:txBody>
      </p:sp>
      <p:grpSp>
        <p:nvGrpSpPr>
          <p:cNvPr id="6" name="Group 5"/>
          <p:cNvGrpSpPr/>
          <p:nvPr/>
        </p:nvGrpSpPr>
        <p:grpSpPr>
          <a:xfrm>
            <a:off x="7174936" y="807002"/>
            <a:ext cx="1774877" cy="2134195"/>
            <a:chOff x="7174936" y="807002"/>
            <a:chExt cx="1774877" cy="2134195"/>
          </a:xfrm>
        </p:grpSpPr>
        <p:pic>
          <p:nvPicPr>
            <p:cNvPr id="3074" name="Picture 2" descr="http://gpssystems.net/wp-content/uploads/2011/02/business-software-scalability.jpg"/>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10000" b="95510" l="4500" r="94750"/>
                      </a14:imgEffect>
                    </a14:imgLayer>
                  </a14:imgProps>
                </a:ext>
                <a:ext uri="{28A0092B-C50C-407E-A947-70E740481C1C}">
                  <a14:useLocalDpi xmlns:a14="http://schemas.microsoft.com/office/drawing/2010/main" xmlns="" val="0"/>
                </a:ext>
              </a:extLst>
            </a:blip>
            <a:srcRect/>
            <a:stretch>
              <a:fillRect/>
            </a:stretch>
          </p:blipFill>
          <p:spPr bwMode="auto">
            <a:xfrm>
              <a:off x="7283245" y="899651"/>
              <a:ext cx="1666568" cy="2041546"/>
            </a:xfrm>
            <a:prstGeom prst="rect">
              <a:avLst/>
            </a:prstGeom>
            <a:noFill/>
            <a:extLst>
              <a:ext uri="{909E8E84-426E-40DD-AFC4-6F175D3DCCD1}">
                <a14:hiddenFill xmlns:a14="http://schemas.microsoft.com/office/drawing/2010/main" xmlns="">
                  <a:solidFill>
                    <a:srgbClr val="FFFFFF"/>
                  </a:solidFill>
                </a14:hiddenFill>
              </a:ext>
            </a:extLst>
          </p:spPr>
        </p:pic>
        <p:pic>
          <p:nvPicPr>
            <p:cNvPr id="3079" name="Picture 7"/>
            <p:cNvPicPr>
              <a:picLocks noChangeAspect="1" noChangeArrowheads="1"/>
            </p:cNvPicPr>
            <p:nvPr/>
          </p:nvPicPr>
          <p:blipFill>
            <a:blip r:embed="rId4">
              <a:extLst>
                <a:ext uri="{BEBA8EAE-BF5A-486C-A8C5-ECC9F3942E4B}">
                  <a14:imgProps xmlns:a14="http://schemas.microsoft.com/office/drawing/2010/main" xmlns="">
                    <a14:imgLayer r:embed="rId5">
                      <a14:imgEffect>
                        <a14:backgroundRemoval t="1395" b="92093" l="0" r="96000"/>
                      </a14:imgEffect>
                    </a14:imgLayer>
                  </a14:imgProps>
                </a:ext>
                <a:ext uri="{28A0092B-C50C-407E-A947-70E740481C1C}">
                  <a14:useLocalDpi xmlns:a14="http://schemas.microsoft.com/office/drawing/2010/main" xmlns="" val="0"/>
                </a:ext>
              </a:extLst>
            </a:blip>
            <a:srcRect/>
            <a:stretch>
              <a:fillRect/>
            </a:stretch>
          </p:blipFill>
          <p:spPr bwMode="auto">
            <a:xfrm>
              <a:off x="7174936" y="807002"/>
              <a:ext cx="1666875"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882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r>
              <a:rPr lang="en-US" sz="4000" dirty="0" smtClean="0"/>
              <a:t>                 </a:t>
            </a:r>
            <a:r>
              <a:rPr lang="en-US" sz="4800" dirty="0" smtClean="0">
                <a:solidFill>
                  <a:srgbClr val="4E84C4"/>
                </a:solidFill>
                <a:latin typeface="+mj-lt"/>
                <a:ea typeface="+mj-ea"/>
                <a:cs typeface="+mj-cs"/>
              </a:rPr>
              <a:t>Why Hadoop</a:t>
            </a:r>
            <a:endParaRPr lang="en-GB" sz="4800" dirty="0" smtClean="0">
              <a:solidFill>
                <a:srgbClr val="4E84C4"/>
              </a:solidFill>
              <a:latin typeface="+mj-lt"/>
              <a:ea typeface="+mj-ea"/>
              <a:cs typeface="+mj-cs"/>
            </a:endParaRPr>
          </a:p>
        </p:txBody>
      </p:sp>
    </p:spTree>
    <p:extLst>
      <p:ext uri="{BB962C8B-B14F-4D97-AF65-F5344CB8AC3E}">
        <p14:creationId xmlns:p14="http://schemas.microsoft.com/office/powerpoint/2010/main" xmlns="" val="2944862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442325" cy="533400"/>
          </a:xfrm>
        </p:spPr>
        <p:txBody>
          <a:bodyPr>
            <a:normAutofit/>
          </a:bodyPr>
          <a:lstStyle/>
          <a:p>
            <a:pPr algn="l"/>
            <a:r>
              <a:rPr lang="en-US" sz="2600" dirty="0" smtClean="0">
                <a:latin typeface="+mn-lt"/>
                <a:ea typeface="+mn-ea"/>
                <a:cs typeface="+mn-cs"/>
              </a:rPr>
              <a:t>MapReduce History</a:t>
            </a:r>
            <a:endParaRPr lang="en-GB" sz="2600" dirty="0" smtClean="0">
              <a:latin typeface="+mn-lt"/>
              <a:ea typeface="+mn-ea"/>
              <a:cs typeface="+mn-cs"/>
            </a:endParaRPr>
          </a:p>
        </p:txBody>
      </p:sp>
      <p:sp>
        <p:nvSpPr>
          <p:cNvPr id="3" name="Content Placeholder 2"/>
          <p:cNvSpPr>
            <a:spLocks noGrp="1"/>
          </p:cNvSpPr>
          <p:nvPr>
            <p:ph idx="1"/>
          </p:nvPr>
        </p:nvSpPr>
        <p:spPr>
          <a:xfrm>
            <a:off x="152400" y="1066800"/>
            <a:ext cx="8229600" cy="4525963"/>
          </a:xfrm>
        </p:spPr>
        <p:txBody>
          <a:bodyPr>
            <a:normAutofit/>
          </a:bodyPr>
          <a:lstStyle/>
          <a:p>
            <a:r>
              <a:rPr lang="en-GB" dirty="0" smtClean="0"/>
              <a:t>MapReduce is not a language, it’s a programming  model </a:t>
            </a:r>
          </a:p>
          <a:p>
            <a:pPr>
              <a:buNone/>
            </a:pPr>
            <a:endParaRPr lang="en-GB" dirty="0" smtClean="0"/>
          </a:p>
          <a:p>
            <a:r>
              <a:rPr lang="en-GB" dirty="0" smtClean="0"/>
              <a:t>A style of  processing data you could implement in any language </a:t>
            </a:r>
          </a:p>
          <a:p>
            <a:pPr>
              <a:buNone/>
            </a:pPr>
            <a:endParaRPr lang="en-GB" dirty="0" smtClean="0"/>
          </a:p>
          <a:p>
            <a:r>
              <a:rPr lang="en-GB" dirty="0" smtClean="0"/>
              <a:t>MapReduce has its roots in functional programming </a:t>
            </a:r>
          </a:p>
          <a:p>
            <a:pPr>
              <a:buNone/>
            </a:pPr>
            <a:endParaRPr lang="en-GB" dirty="0" smtClean="0"/>
          </a:p>
          <a:p>
            <a:r>
              <a:rPr lang="en-GB" dirty="0" smtClean="0"/>
              <a:t> Many languages have functions named map and reduce </a:t>
            </a:r>
          </a:p>
          <a:p>
            <a:endParaRPr lang="en-GB" dirty="0" smtClean="0"/>
          </a:p>
          <a:p>
            <a:r>
              <a:rPr lang="en-GB" dirty="0" smtClean="0"/>
              <a:t>These functions have largely the same purpose in Hadoop </a:t>
            </a:r>
          </a:p>
          <a:p>
            <a:pPr>
              <a:buNone/>
            </a:pPr>
            <a:endParaRPr lang="en-GB" dirty="0" smtClean="0"/>
          </a:p>
          <a:p>
            <a:r>
              <a:rPr lang="en-GB" dirty="0" smtClean="0"/>
              <a:t> Popularized for large--‐scale data processing by Google</a:t>
            </a:r>
          </a:p>
        </p:txBody>
      </p:sp>
    </p:spTree>
    <p:extLst>
      <p:ext uri="{BB962C8B-B14F-4D97-AF65-F5344CB8AC3E}">
        <p14:creationId xmlns:p14="http://schemas.microsoft.com/office/powerpoint/2010/main" xmlns="" val="342202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838200"/>
          </a:xfrm>
        </p:spPr>
        <p:txBody>
          <a:bodyPr/>
          <a:lstStyle/>
          <a:p>
            <a:r>
              <a:rPr lang="en-GB" dirty="0" smtClean="0"/>
              <a:t>Gentle Introduction to MapReduce</a:t>
            </a:r>
            <a:endParaRPr lang="en-GB" dirty="0"/>
          </a:p>
        </p:txBody>
      </p:sp>
      <p:sp>
        <p:nvSpPr>
          <p:cNvPr id="26" name="Rectangle 25"/>
          <p:cNvSpPr/>
          <p:nvPr/>
        </p:nvSpPr>
        <p:spPr>
          <a:xfrm>
            <a:off x="152400" y="1371600"/>
            <a:ext cx="8382000" cy="929485"/>
          </a:xfrm>
          <a:prstGeom prst="rect">
            <a:avLst/>
          </a:prstGeom>
        </p:spPr>
        <p:txBody>
          <a:bodyPr wrap="square">
            <a:spAutoFit/>
          </a:bodyPr>
          <a:lstStyle/>
          <a:p>
            <a:pPr marL="342900" indent="-342900">
              <a:spcBef>
                <a:spcPct val="20000"/>
              </a:spcBef>
              <a:buFont typeface="Arial" pitchFamily="34" charset="0"/>
              <a:buChar char="•"/>
            </a:pPr>
            <a:r>
              <a:rPr lang="en-GB" sz="1600" dirty="0" smtClean="0"/>
              <a:t>MapReduce is conceptually like a UNIX pipeline  </a:t>
            </a:r>
          </a:p>
          <a:p>
            <a:pPr marL="342900" indent="-342900">
              <a:spcBef>
                <a:spcPct val="20000"/>
              </a:spcBef>
              <a:buFont typeface="Arial" pitchFamily="34" charset="0"/>
              <a:buChar char="•"/>
            </a:pPr>
            <a:r>
              <a:rPr lang="en-GB" sz="1600" dirty="0" smtClean="0"/>
              <a:t>One function  (Map) processes data</a:t>
            </a:r>
          </a:p>
          <a:p>
            <a:pPr marL="342900" indent="-342900">
              <a:spcBef>
                <a:spcPct val="20000"/>
              </a:spcBef>
              <a:buFont typeface="Arial" pitchFamily="34" charset="0"/>
              <a:buChar char="•"/>
            </a:pPr>
            <a:r>
              <a:rPr lang="en-GB" sz="1600" dirty="0" smtClean="0"/>
              <a:t>That output is ultimately input to another  function (Reduce)</a:t>
            </a:r>
          </a:p>
        </p:txBody>
      </p:sp>
      <p:pic>
        <p:nvPicPr>
          <p:cNvPr id="29" name="Image 694"/>
          <p:cNvPicPr>
            <a:picLocks noChangeAspect="1"/>
          </p:cNvPicPr>
          <p:nvPr/>
        </p:nvPicPr>
        <p:blipFill>
          <a:blip r:embed="rId2" cstate="print"/>
          <a:stretch>
            <a:fillRect/>
          </a:stretch>
        </p:blipFill>
        <p:spPr>
          <a:xfrm>
            <a:off x="228600" y="2895600"/>
            <a:ext cx="8348472" cy="1600200"/>
          </a:xfrm>
          <a:prstGeom prst="rect">
            <a:avLst/>
          </a:prstGeom>
        </p:spPr>
      </p:pic>
      <p:pic>
        <p:nvPicPr>
          <p:cNvPr id="30" name="Image 695"/>
          <p:cNvPicPr>
            <a:picLocks noChangeAspect="1"/>
          </p:cNvPicPr>
          <p:nvPr/>
        </p:nvPicPr>
        <p:blipFill>
          <a:blip r:embed="rId3" cstate="print"/>
          <a:stretch>
            <a:fillRect/>
          </a:stretch>
        </p:blipFill>
        <p:spPr>
          <a:xfrm>
            <a:off x="402337" y="3078477"/>
            <a:ext cx="7452360" cy="1207007"/>
          </a:xfrm>
          <a:prstGeom prst="rect">
            <a:avLst/>
          </a:prstGeom>
        </p:spPr>
      </p:pic>
      <p:pic>
        <p:nvPicPr>
          <p:cNvPr id="31" name="Image 696"/>
          <p:cNvPicPr>
            <a:picLocks noChangeAspect="1"/>
          </p:cNvPicPr>
          <p:nvPr/>
        </p:nvPicPr>
        <p:blipFill>
          <a:blip r:embed="rId4" cstate="print"/>
          <a:stretch>
            <a:fillRect/>
          </a:stretch>
        </p:blipFill>
        <p:spPr>
          <a:xfrm>
            <a:off x="292611" y="2936746"/>
            <a:ext cx="8229601" cy="1485900"/>
          </a:xfrm>
          <a:prstGeom prst="rect">
            <a:avLst/>
          </a:prstGeom>
        </p:spPr>
      </p:pic>
      <p:sp>
        <p:nvSpPr>
          <p:cNvPr id="36" name="TextBox 11"/>
          <p:cNvSpPr txBox="1"/>
          <p:nvPr/>
        </p:nvSpPr>
        <p:spPr>
          <a:xfrm>
            <a:off x="475502" y="3179702"/>
            <a:ext cx="864019"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 egrep</a:t>
            </a:r>
          </a:p>
        </p:txBody>
      </p:sp>
      <p:sp>
        <p:nvSpPr>
          <p:cNvPr id="37" name="TextBox 12"/>
          <p:cNvSpPr txBox="1"/>
          <p:nvPr/>
        </p:nvSpPr>
        <p:spPr>
          <a:xfrm>
            <a:off x="1451023" y="3179702"/>
            <a:ext cx="6418424"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'INFO|WARN|ERROR' app.log | cut -f3 | sort | uniq -c</a:t>
            </a:r>
          </a:p>
        </p:txBody>
      </p:sp>
      <p:sp>
        <p:nvSpPr>
          <p:cNvPr id="38" name="TextBox 13"/>
          <p:cNvSpPr txBox="1"/>
          <p:nvPr/>
        </p:nvSpPr>
        <p:spPr>
          <a:xfrm>
            <a:off x="841324" y="3446401"/>
            <a:ext cx="370294"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941</a:t>
            </a:r>
          </a:p>
        </p:txBody>
      </p:sp>
      <p:sp>
        <p:nvSpPr>
          <p:cNvPr id="39" name="TextBox 14"/>
          <p:cNvSpPr txBox="1"/>
          <p:nvPr/>
        </p:nvSpPr>
        <p:spPr>
          <a:xfrm>
            <a:off x="1451026" y="3446401"/>
            <a:ext cx="617157"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ERROR</a:t>
            </a:r>
          </a:p>
        </p:txBody>
      </p:sp>
      <p:sp>
        <p:nvSpPr>
          <p:cNvPr id="40" name="TextBox 15"/>
          <p:cNvSpPr txBox="1"/>
          <p:nvPr/>
        </p:nvSpPr>
        <p:spPr>
          <a:xfrm>
            <a:off x="597442" y="3713102"/>
            <a:ext cx="617157"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78264</a:t>
            </a:r>
          </a:p>
        </p:txBody>
      </p:sp>
      <p:sp>
        <p:nvSpPr>
          <p:cNvPr id="41" name="TextBox 16"/>
          <p:cNvSpPr txBox="1"/>
          <p:nvPr/>
        </p:nvSpPr>
        <p:spPr>
          <a:xfrm>
            <a:off x="1451025" y="3713102"/>
            <a:ext cx="493725"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INFO</a:t>
            </a:r>
          </a:p>
        </p:txBody>
      </p:sp>
      <p:sp>
        <p:nvSpPr>
          <p:cNvPr id="42" name="TextBox 17"/>
          <p:cNvSpPr txBox="1"/>
          <p:nvPr/>
        </p:nvSpPr>
        <p:spPr>
          <a:xfrm>
            <a:off x="719383" y="3979801"/>
            <a:ext cx="493725"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4312</a:t>
            </a:r>
          </a:p>
        </p:txBody>
      </p:sp>
      <p:sp>
        <p:nvSpPr>
          <p:cNvPr id="43" name="TextBox 18"/>
          <p:cNvSpPr txBox="1"/>
          <p:nvPr/>
        </p:nvSpPr>
        <p:spPr>
          <a:xfrm>
            <a:off x="1451025" y="3979801"/>
            <a:ext cx="493725"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WARN</a:t>
            </a:r>
          </a:p>
        </p:txBody>
      </p:sp>
    </p:spTree>
    <p:extLst>
      <p:ext uri="{BB962C8B-B14F-4D97-AF65-F5344CB8AC3E}">
        <p14:creationId xmlns:p14="http://schemas.microsoft.com/office/powerpoint/2010/main" xmlns="" val="38363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fade">
                                      <p:cBhvr>
                                        <p:cTn id="10" dur="500"/>
                                        <p:tgtEl>
                                          <p:spTgt spid="2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fade">
                                      <p:cBhvr>
                                        <p:cTn id="13" dur="500"/>
                                        <p:tgtEl>
                                          <p:spTgt spid="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42325" cy="595312"/>
          </a:xfrm>
        </p:spPr>
        <p:txBody>
          <a:bodyPr>
            <a:normAutofit/>
          </a:bodyPr>
          <a:lstStyle/>
          <a:p>
            <a:pPr algn="l"/>
            <a:r>
              <a:rPr lang="en-GB" dirty="0" smtClean="0"/>
              <a:t>The Map Function</a:t>
            </a:r>
            <a:endParaRPr lang="en-GB" dirty="0"/>
          </a:p>
        </p:txBody>
      </p:sp>
      <p:sp>
        <p:nvSpPr>
          <p:cNvPr id="3" name="Content Placeholder 2"/>
          <p:cNvSpPr>
            <a:spLocks noGrp="1"/>
          </p:cNvSpPr>
          <p:nvPr>
            <p:ph idx="1"/>
          </p:nvPr>
        </p:nvSpPr>
        <p:spPr/>
        <p:txBody>
          <a:bodyPr>
            <a:normAutofit/>
          </a:bodyPr>
          <a:lstStyle/>
          <a:p>
            <a:r>
              <a:rPr lang="en-GB" kern="1200" dirty="0" smtClean="0"/>
              <a:t>Operates on each record individually</a:t>
            </a:r>
          </a:p>
          <a:p>
            <a:pPr>
              <a:buNone/>
            </a:pPr>
            <a:endParaRPr lang="en-GB" kern="1200" dirty="0" smtClean="0"/>
          </a:p>
          <a:p>
            <a:r>
              <a:rPr lang="en-GB" kern="1200" dirty="0" smtClean="0"/>
              <a:t>Typical uses include filtering, parsing, or  transforming</a:t>
            </a:r>
          </a:p>
        </p:txBody>
      </p:sp>
      <p:pic>
        <p:nvPicPr>
          <p:cNvPr id="12" name="Image 700"/>
          <p:cNvPicPr>
            <a:picLocks noChangeAspect="1"/>
          </p:cNvPicPr>
          <p:nvPr/>
        </p:nvPicPr>
        <p:blipFill>
          <a:blip r:embed="rId2" cstate="print"/>
          <a:stretch>
            <a:fillRect/>
          </a:stretch>
        </p:blipFill>
        <p:spPr>
          <a:xfrm>
            <a:off x="316989" y="3229866"/>
            <a:ext cx="8348472" cy="585216"/>
          </a:xfrm>
          <a:prstGeom prst="rect">
            <a:avLst/>
          </a:prstGeom>
        </p:spPr>
      </p:pic>
      <p:pic>
        <p:nvPicPr>
          <p:cNvPr id="15" name="Image 701"/>
          <p:cNvPicPr>
            <a:picLocks noChangeAspect="1"/>
          </p:cNvPicPr>
          <p:nvPr/>
        </p:nvPicPr>
        <p:blipFill>
          <a:blip r:embed="rId3" cstate="print"/>
          <a:stretch>
            <a:fillRect/>
          </a:stretch>
        </p:blipFill>
        <p:spPr>
          <a:xfrm>
            <a:off x="490726" y="3403600"/>
            <a:ext cx="7452360" cy="420624"/>
          </a:xfrm>
          <a:prstGeom prst="rect">
            <a:avLst/>
          </a:prstGeom>
        </p:spPr>
      </p:pic>
      <p:pic>
        <p:nvPicPr>
          <p:cNvPr id="16" name="Image 702"/>
          <p:cNvPicPr>
            <a:picLocks noChangeAspect="1"/>
          </p:cNvPicPr>
          <p:nvPr/>
        </p:nvPicPr>
        <p:blipFill>
          <a:blip r:embed="rId4" cstate="print"/>
          <a:stretch>
            <a:fillRect/>
          </a:stretch>
        </p:blipFill>
        <p:spPr>
          <a:xfrm>
            <a:off x="381000" y="3276600"/>
            <a:ext cx="8229601" cy="457200"/>
          </a:xfrm>
          <a:prstGeom prst="rect">
            <a:avLst/>
          </a:prstGeom>
        </p:spPr>
      </p:pic>
      <p:pic>
        <p:nvPicPr>
          <p:cNvPr id="17" name="Image 703"/>
          <p:cNvPicPr>
            <a:picLocks noChangeAspect="1"/>
          </p:cNvPicPr>
          <p:nvPr/>
        </p:nvPicPr>
        <p:blipFill>
          <a:blip r:embed="rId5" cstate="print"/>
          <a:stretch>
            <a:fillRect/>
          </a:stretch>
        </p:blipFill>
        <p:spPr>
          <a:xfrm>
            <a:off x="719328" y="3723640"/>
            <a:ext cx="118872" cy="338328"/>
          </a:xfrm>
          <a:prstGeom prst="rect">
            <a:avLst/>
          </a:prstGeom>
        </p:spPr>
      </p:pic>
      <p:pic>
        <p:nvPicPr>
          <p:cNvPr id="18" name="Image 704"/>
          <p:cNvPicPr>
            <a:picLocks noChangeAspect="1"/>
          </p:cNvPicPr>
          <p:nvPr/>
        </p:nvPicPr>
        <p:blipFill>
          <a:blip r:embed="rId6" cstate="print"/>
          <a:stretch>
            <a:fillRect/>
          </a:stretch>
        </p:blipFill>
        <p:spPr>
          <a:xfrm>
            <a:off x="4876439" y="3771469"/>
            <a:ext cx="88365" cy="251501"/>
          </a:xfrm>
          <a:prstGeom prst="rect">
            <a:avLst/>
          </a:prstGeom>
        </p:spPr>
      </p:pic>
      <p:pic>
        <p:nvPicPr>
          <p:cNvPr id="19" name="Image 705"/>
          <p:cNvPicPr>
            <a:picLocks noChangeAspect="1"/>
          </p:cNvPicPr>
          <p:nvPr/>
        </p:nvPicPr>
        <p:blipFill>
          <a:blip r:embed="rId7" cstate="print"/>
          <a:stretch>
            <a:fillRect/>
          </a:stretch>
        </p:blipFill>
        <p:spPr>
          <a:xfrm>
            <a:off x="746757" y="3961386"/>
            <a:ext cx="4229463" cy="97487"/>
          </a:xfrm>
          <a:prstGeom prst="rect">
            <a:avLst/>
          </a:prstGeom>
        </p:spPr>
      </p:pic>
      <p:sp>
        <p:nvSpPr>
          <p:cNvPr id="21" name="TextBox 7"/>
          <p:cNvSpPr txBox="1"/>
          <p:nvPr/>
        </p:nvSpPr>
        <p:spPr>
          <a:xfrm>
            <a:off x="563891" y="3513976"/>
            <a:ext cx="123432"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a:t>
            </a:r>
          </a:p>
        </p:txBody>
      </p:sp>
      <p:sp>
        <p:nvSpPr>
          <p:cNvPr id="22" name="TextBox 8"/>
          <p:cNvSpPr txBox="1"/>
          <p:nvPr/>
        </p:nvSpPr>
        <p:spPr>
          <a:xfrm>
            <a:off x="807772" y="3513976"/>
            <a:ext cx="7159011"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egrep 'INFO|WARN|ERROR' app.log | cut -f3 | sort | uniq -c</a:t>
            </a:r>
          </a:p>
        </p:txBody>
      </p:sp>
      <p:sp>
        <p:nvSpPr>
          <p:cNvPr id="23" name="TextBox 9"/>
          <p:cNvSpPr txBox="1"/>
          <p:nvPr/>
        </p:nvSpPr>
        <p:spPr>
          <a:xfrm>
            <a:off x="3112276" y="4118384"/>
            <a:ext cx="923330" cy="323160"/>
          </a:xfrm>
          <a:prstGeom prst="rect">
            <a:avLst/>
          </a:prstGeom>
          <a:noFill/>
        </p:spPr>
        <p:txBody>
          <a:bodyPr wrap="none" lIns="0" tIns="0" rIns="0" bIns="45710" rtlCol="0">
            <a:spAutoFit/>
          </a:bodyPr>
          <a:lstStyle/>
          <a:p>
            <a:r>
              <a:rPr lang="en-US" altLang="zh-CN" b="1" dirty="0" smtClean="0">
                <a:solidFill>
                  <a:srgbClr val="BF4F4C"/>
                </a:solidFill>
                <a:latin typeface="Calibri"/>
              </a:rPr>
              <a:t>Map	</a:t>
            </a:r>
          </a:p>
        </p:txBody>
      </p:sp>
    </p:spTree>
    <p:extLst>
      <p:ext uri="{BB962C8B-B14F-4D97-AF65-F5344CB8AC3E}">
        <p14:creationId xmlns:p14="http://schemas.microsoft.com/office/powerpoint/2010/main" xmlns="" val="37735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Intermediate Processing</a:t>
            </a:r>
            <a:endParaRPr lang="en-GB" dirty="0"/>
          </a:p>
        </p:txBody>
      </p:sp>
      <p:sp>
        <p:nvSpPr>
          <p:cNvPr id="3" name="Content Placeholder 2"/>
          <p:cNvSpPr>
            <a:spLocks noGrp="1"/>
          </p:cNvSpPr>
          <p:nvPr>
            <p:ph idx="1"/>
          </p:nvPr>
        </p:nvSpPr>
        <p:spPr/>
        <p:txBody>
          <a:bodyPr>
            <a:normAutofit/>
          </a:bodyPr>
          <a:lstStyle/>
          <a:p>
            <a:r>
              <a:rPr lang="en-GB" kern="1200" dirty="0" smtClean="0"/>
              <a:t>The  Map function’s output is grouped and   sorted</a:t>
            </a:r>
          </a:p>
          <a:p>
            <a:pPr>
              <a:buNone/>
            </a:pPr>
            <a:endParaRPr lang="en-GB" kern="1200" dirty="0" smtClean="0"/>
          </a:p>
          <a:p>
            <a:r>
              <a:rPr lang="en-GB" kern="1200" dirty="0" smtClean="0"/>
              <a:t> This is the automatic “sort and shuffle” process in Hadoop</a:t>
            </a:r>
            <a:endParaRPr lang="en-GB" kern="1200" dirty="0"/>
          </a:p>
        </p:txBody>
      </p:sp>
      <p:pic>
        <p:nvPicPr>
          <p:cNvPr id="28" name="Image 709"/>
          <p:cNvPicPr>
            <a:picLocks noChangeAspect="1"/>
          </p:cNvPicPr>
          <p:nvPr/>
        </p:nvPicPr>
        <p:blipFill>
          <a:blip r:embed="rId2" cstate="print"/>
          <a:stretch>
            <a:fillRect/>
          </a:stretch>
        </p:blipFill>
        <p:spPr>
          <a:xfrm>
            <a:off x="393189" y="3246757"/>
            <a:ext cx="8348472" cy="585216"/>
          </a:xfrm>
          <a:prstGeom prst="rect">
            <a:avLst/>
          </a:prstGeom>
        </p:spPr>
      </p:pic>
      <p:pic>
        <p:nvPicPr>
          <p:cNvPr id="29" name="Image 710"/>
          <p:cNvPicPr>
            <a:picLocks noChangeAspect="1"/>
          </p:cNvPicPr>
          <p:nvPr/>
        </p:nvPicPr>
        <p:blipFill>
          <a:blip r:embed="rId3" cstate="print"/>
          <a:stretch>
            <a:fillRect/>
          </a:stretch>
        </p:blipFill>
        <p:spPr>
          <a:xfrm>
            <a:off x="566926" y="3420491"/>
            <a:ext cx="7452360" cy="420624"/>
          </a:xfrm>
          <a:prstGeom prst="rect">
            <a:avLst/>
          </a:prstGeom>
        </p:spPr>
      </p:pic>
      <p:pic>
        <p:nvPicPr>
          <p:cNvPr id="30" name="Image 711"/>
          <p:cNvPicPr>
            <a:picLocks noChangeAspect="1"/>
          </p:cNvPicPr>
          <p:nvPr/>
        </p:nvPicPr>
        <p:blipFill>
          <a:blip r:embed="rId4" cstate="print"/>
          <a:stretch>
            <a:fillRect/>
          </a:stretch>
        </p:blipFill>
        <p:spPr>
          <a:xfrm>
            <a:off x="457200" y="3293491"/>
            <a:ext cx="8229601" cy="457200"/>
          </a:xfrm>
          <a:prstGeom prst="rect">
            <a:avLst/>
          </a:prstGeom>
        </p:spPr>
      </p:pic>
      <p:pic>
        <p:nvPicPr>
          <p:cNvPr id="31" name="Image 712"/>
          <p:cNvPicPr>
            <a:picLocks noChangeAspect="1"/>
          </p:cNvPicPr>
          <p:nvPr/>
        </p:nvPicPr>
        <p:blipFill>
          <a:blip r:embed="rId5" cstate="print"/>
          <a:stretch>
            <a:fillRect/>
          </a:stretch>
        </p:blipFill>
        <p:spPr>
          <a:xfrm>
            <a:off x="5143657" y="3722241"/>
            <a:ext cx="118872" cy="338328"/>
          </a:xfrm>
          <a:prstGeom prst="rect">
            <a:avLst/>
          </a:prstGeom>
        </p:spPr>
      </p:pic>
      <p:pic>
        <p:nvPicPr>
          <p:cNvPr id="32" name="Image 713"/>
          <p:cNvPicPr>
            <a:picLocks noChangeAspect="1"/>
          </p:cNvPicPr>
          <p:nvPr/>
        </p:nvPicPr>
        <p:blipFill>
          <a:blip r:embed="rId5" cstate="print"/>
          <a:stretch>
            <a:fillRect/>
          </a:stretch>
        </p:blipFill>
        <p:spPr>
          <a:xfrm>
            <a:off x="5840324" y="3681095"/>
            <a:ext cx="118872" cy="338328"/>
          </a:xfrm>
          <a:prstGeom prst="rect">
            <a:avLst/>
          </a:prstGeom>
        </p:spPr>
      </p:pic>
      <p:pic>
        <p:nvPicPr>
          <p:cNvPr id="33" name="Image 714"/>
          <p:cNvPicPr>
            <a:picLocks noChangeAspect="1"/>
          </p:cNvPicPr>
          <p:nvPr/>
        </p:nvPicPr>
        <p:blipFill>
          <a:blip r:embed="rId6" cstate="print"/>
          <a:stretch>
            <a:fillRect/>
          </a:stretch>
        </p:blipFill>
        <p:spPr>
          <a:xfrm>
            <a:off x="5203093" y="3959987"/>
            <a:ext cx="712373" cy="71789"/>
          </a:xfrm>
          <a:prstGeom prst="rect">
            <a:avLst/>
          </a:prstGeom>
        </p:spPr>
      </p:pic>
      <p:pic>
        <p:nvPicPr>
          <p:cNvPr id="34" name="Image 715"/>
          <p:cNvPicPr>
            <a:picLocks noChangeAspect="1"/>
          </p:cNvPicPr>
          <p:nvPr/>
        </p:nvPicPr>
        <p:blipFill>
          <a:blip r:embed="rId7" cstate="print"/>
          <a:stretch>
            <a:fillRect/>
          </a:stretch>
        </p:blipFill>
        <p:spPr>
          <a:xfrm>
            <a:off x="795528" y="3740531"/>
            <a:ext cx="118872" cy="338328"/>
          </a:xfrm>
          <a:prstGeom prst="rect">
            <a:avLst/>
          </a:prstGeom>
        </p:spPr>
      </p:pic>
      <p:pic>
        <p:nvPicPr>
          <p:cNvPr id="35" name="Image 716"/>
          <p:cNvPicPr>
            <a:picLocks noChangeAspect="1"/>
          </p:cNvPicPr>
          <p:nvPr/>
        </p:nvPicPr>
        <p:blipFill>
          <a:blip r:embed="rId8" cstate="print"/>
          <a:stretch>
            <a:fillRect/>
          </a:stretch>
        </p:blipFill>
        <p:spPr>
          <a:xfrm>
            <a:off x="4577401" y="3671951"/>
            <a:ext cx="118872" cy="338328"/>
          </a:xfrm>
          <a:prstGeom prst="rect">
            <a:avLst/>
          </a:prstGeom>
        </p:spPr>
      </p:pic>
      <p:pic>
        <p:nvPicPr>
          <p:cNvPr id="36" name="Image 717"/>
          <p:cNvPicPr>
            <a:picLocks noChangeAspect="1"/>
          </p:cNvPicPr>
          <p:nvPr/>
        </p:nvPicPr>
        <p:blipFill>
          <a:blip r:embed="rId9" cstate="print"/>
          <a:stretch>
            <a:fillRect/>
          </a:stretch>
        </p:blipFill>
        <p:spPr>
          <a:xfrm>
            <a:off x="822958" y="4007975"/>
            <a:ext cx="3813879" cy="89173"/>
          </a:xfrm>
          <a:prstGeom prst="rect">
            <a:avLst/>
          </a:prstGeom>
        </p:spPr>
      </p:pic>
      <p:sp>
        <p:nvSpPr>
          <p:cNvPr id="37" name="TextBox 6"/>
          <p:cNvSpPr txBox="1"/>
          <p:nvPr/>
        </p:nvSpPr>
        <p:spPr>
          <a:xfrm>
            <a:off x="640091" y="3530867"/>
            <a:ext cx="6184257"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 egrep 'INFO|WARN|ERROR' app.log | cut -f3 |   sort     | uniq -c</a:t>
            </a:r>
          </a:p>
        </p:txBody>
      </p:sp>
      <p:sp>
        <p:nvSpPr>
          <p:cNvPr id="38" name="TextBox 7"/>
          <p:cNvSpPr txBox="1"/>
          <p:nvPr/>
        </p:nvSpPr>
        <p:spPr>
          <a:xfrm>
            <a:off x="3193612" y="4135275"/>
            <a:ext cx="923330" cy="323160"/>
          </a:xfrm>
          <a:prstGeom prst="rect">
            <a:avLst/>
          </a:prstGeom>
          <a:noFill/>
        </p:spPr>
        <p:txBody>
          <a:bodyPr wrap="none" lIns="0" tIns="0" rIns="0" bIns="45710" rtlCol="0">
            <a:spAutoFit/>
          </a:bodyPr>
          <a:lstStyle/>
          <a:p>
            <a:r>
              <a:rPr lang="en-US" altLang="zh-CN" dirty="0" smtClean="0">
                <a:solidFill>
                  <a:srgbClr val="7E7E7E"/>
                </a:solidFill>
                <a:latin typeface="Calibri"/>
              </a:rPr>
              <a:t>Map	</a:t>
            </a:r>
          </a:p>
        </p:txBody>
      </p:sp>
      <p:sp>
        <p:nvSpPr>
          <p:cNvPr id="39" name="TextBox 8"/>
          <p:cNvSpPr txBox="1"/>
          <p:nvPr/>
        </p:nvSpPr>
        <p:spPr>
          <a:xfrm>
            <a:off x="5203093" y="4116992"/>
            <a:ext cx="923330" cy="323160"/>
          </a:xfrm>
          <a:prstGeom prst="rect">
            <a:avLst/>
          </a:prstGeom>
          <a:noFill/>
        </p:spPr>
        <p:txBody>
          <a:bodyPr wrap="none" lIns="0" tIns="0" rIns="0" bIns="45710" rtlCol="0">
            <a:spAutoFit/>
          </a:bodyPr>
          <a:lstStyle/>
          <a:p>
            <a:r>
              <a:rPr lang="en-US" altLang="zh-CN" b="1" dirty="0" smtClean="0">
                <a:solidFill>
                  <a:srgbClr val="BF4F4C"/>
                </a:solidFill>
                <a:latin typeface="Calibri"/>
              </a:rPr>
              <a:t>Sort	</a:t>
            </a:r>
          </a:p>
        </p:txBody>
      </p:sp>
      <p:sp>
        <p:nvSpPr>
          <p:cNvPr id="40" name="TextBox 9"/>
          <p:cNvSpPr txBox="1"/>
          <p:nvPr/>
        </p:nvSpPr>
        <p:spPr>
          <a:xfrm>
            <a:off x="5203093" y="4458435"/>
            <a:ext cx="923330" cy="323160"/>
          </a:xfrm>
          <a:prstGeom prst="rect">
            <a:avLst/>
          </a:prstGeom>
          <a:noFill/>
        </p:spPr>
        <p:txBody>
          <a:bodyPr wrap="none" lIns="0" tIns="0" rIns="0" bIns="45710" rtlCol="0">
            <a:spAutoFit/>
          </a:bodyPr>
          <a:lstStyle/>
          <a:p>
            <a:r>
              <a:rPr lang="en-US" altLang="zh-CN" b="1" dirty="0" smtClean="0">
                <a:solidFill>
                  <a:srgbClr val="BF4F4C"/>
                </a:solidFill>
                <a:latin typeface="Calibri"/>
              </a:rPr>
              <a:t>Shuﬄe	</a:t>
            </a:r>
          </a:p>
        </p:txBody>
      </p:sp>
    </p:spTree>
    <p:extLst>
      <p:ext uri="{BB962C8B-B14F-4D97-AF65-F5344CB8AC3E}">
        <p14:creationId xmlns:p14="http://schemas.microsoft.com/office/powerpoint/2010/main" xmlns="" val="149720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The Reduce Function</a:t>
            </a:r>
            <a:endParaRPr lang="en-GB" dirty="0"/>
          </a:p>
        </p:txBody>
      </p:sp>
      <p:sp>
        <p:nvSpPr>
          <p:cNvPr id="3" name="Content Placeholder 2"/>
          <p:cNvSpPr>
            <a:spLocks noGrp="1"/>
          </p:cNvSpPr>
          <p:nvPr>
            <p:ph idx="1"/>
          </p:nvPr>
        </p:nvSpPr>
        <p:spPr>
          <a:xfrm>
            <a:off x="457200" y="1219200"/>
            <a:ext cx="8686800" cy="4525963"/>
          </a:xfrm>
        </p:spPr>
        <p:txBody>
          <a:bodyPr/>
          <a:lstStyle/>
          <a:p>
            <a:r>
              <a:rPr lang="en-GB" kern="1200" dirty="0" smtClean="0"/>
              <a:t>Operates on all records in a group</a:t>
            </a:r>
          </a:p>
          <a:p>
            <a:pPr>
              <a:buNone/>
            </a:pPr>
            <a:endParaRPr lang="en-GB" kern="1200" dirty="0" smtClean="0"/>
          </a:p>
          <a:p>
            <a:r>
              <a:rPr lang="en-GB" kern="1200" dirty="0" smtClean="0"/>
              <a:t> Often used for sum, average or other  aggregate functions</a:t>
            </a:r>
          </a:p>
          <a:p>
            <a:pPr>
              <a:buNone/>
            </a:pPr>
            <a:r>
              <a:rPr lang="en-US" dirty="0" smtClean="0"/>
              <a:t> </a:t>
            </a:r>
          </a:p>
          <a:p>
            <a:pPr>
              <a:buNone/>
            </a:pPr>
            <a:r>
              <a:rPr lang="en-US" dirty="0" smtClean="0"/>
              <a:t> </a:t>
            </a:r>
            <a:endParaRPr lang="en-GB" dirty="0"/>
          </a:p>
        </p:txBody>
      </p:sp>
      <p:pic>
        <p:nvPicPr>
          <p:cNvPr id="48" name="Image 709"/>
          <p:cNvPicPr>
            <a:picLocks noChangeAspect="1"/>
          </p:cNvPicPr>
          <p:nvPr/>
        </p:nvPicPr>
        <p:blipFill>
          <a:blip r:embed="rId2" cstate="print"/>
          <a:stretch>
            <a:fillRect/>
          </a:stretch>
        </p:blipFill>
        <p:spPr>
          <a:xfrm>
            <a:off x="393189" y="3246757"/>
            <a:ext cx="8348472" cy="585216"/>
          </a:xfrm>
          <a:prstGeom prst="rect">
            <a:avLst/>
          </a:prstGeom>
        </p:spPr>
      </p:pic>
      <p:pic>
        <p:nvPicPr>
          <p:cNvPr id="49" name="Image 710"/>
          <p:cNvPicPr>
            <a:picLocks noChangeAspect="1"/>
          </p:cNvPicPr>
          <p:nvPr/>
        </p:nvPicPr>
        <p:blipFill>
          <a:blip r:embed="rId3" cstate="print"/>
          <a:stretch>
            <a:fillRect/>
          </a:stretch>
        </p:blipFill>
        <p:spPr>
          <a:xfrm>
            <a:off x="566926" y="3420491"/>
            <a:ext cx="7452360" cy="420624"/>
          </a:xfrm>
          <a:prstGeom prst="rect">
            <a:avLst/>
          </a:prstGeom>
        </p:spPr>
      </p:pic>
      <p:pic>
        <p:nvPicPr>
          <p:cNvPr id="50" name="Image 711"/>
          <p:cNvPicPr>
            <a:picLocks noChangeAspect="1"/>
          </p:cNvPicPr>
          <p:nvPr/>
        </p:nvPicPr>
        <p:blipFill>
          <a:blip r:embed="rId4" cstate="print"/>
          <a:stretch>
            <a:fillRect/>
          </a:stretch>
        </p:blipFill>
        <p:spPr>
          <a:xfrm>
            <a:off x="457200" y="3293491"/>
            <a:ext cx="8229601" cy="457200"/>
          </a:xfrm>
          <a:prstGeom prst="rect">
            <a:avLst/>
          </a:prstGeom>
        </p:spPr>
      </p:pic>
      <p:pic>
        <p:nvPicPr>
          <p:cNvPr id="51" name="Image 712"/>
          <p:cNvPicPr>
            <a:picLocks noChangeAspect="1"/>
          </p:cNvPicPr>
          <p:nvPr/>
        </p:nvPicPr>
        <p:blipFill>
          <a:blip r:embed="rId5" cstate="print"/>
          <a:stretch>
            <a:fillRect/>
          </a:stretch>
        </p:blipFill>
        <p:spPr>
          <a:xfrm>
            <a:off x="4968091" y="3722241"/>
            <a:ext cx="118872" cy="338328"/>
          </a:xfrm>
          <a:prstGeom prst="rect">
            <a:avLst/>
          </a:prstGeom>
        </p:spPr>
      </p:pic>
      <p:pic>
        <p:nvPicPr>
          <p:cNvPr id="52" name="Image 713"/>
          <p:cNvPicPr>
            <a:picLocks noChangeAspect="1"/>
          </p:cNvPicPr>
          <p:nvPr/>
        </p:nvPicPr>
        <p:blipFill>
          <a:blip r:embed="rId5" cstate="print"/>
          <a:stretch>
            <a:fillRect/>
          </a:stretch>
        </p:blipFill>
        <p:spPr>
          <a:xfrm>
            <a:off x="5664758" y="3681095"/>
            <a:ext cx="118872" cy="338328"/>
          </a:xfrm>
          <a:prstGeom prst="rect">
            <a:avLst/>
          </a:prstGeom>
        </p:spPr>
      </p:pic>
      <p:pic>
        <p:nvPicPr>
          <p:cNvPr id="53" name="Image 714"/>
          <p:cNvPicPr>
            <a:picLocks noChangeAspect="1"/>
          </p:cNvPicPr>
          <p:nvPr/>
        </p:nvPicPr>
        <p:blipFill>
          <a:blip r:embed="rId6" cstate="print"/>
          <a:stretch>
            <a:fillRect/>
          </a:stretch>
        </p:blipFill>
        <p:spPr>
          <a:xfrm>
            <a:off x="5027527" y="3959987"/>
            <a:ext cx="712373" cy="71789"/>
          </a:xfrm>
          <a:prstGeom prst="rect">
            <a:avLst/>
          </a:prstGeom>
        </p:spPr>
      </p:pic>
      <p:pic>
        <p:nvPicPr>
          <p:cNvPr id="54" name="Image 715"/>
          <p:cNvPicPr>
            <a:picLocks noChangeAspect="1"/>
          </p:cNvPicPr>
          <p:nvPr/>
        </p:nvPicPr>
        <p:blipFill>
          <a:blip r:embed="rId7" cstate="print"/>
          <a:stretch>
            <a:fillRect/>
          </a:stretch>
        </p:blipFill>
        <p:spPr>
          <a:xfrm>
            <a:off x="795528" y="3740531"/>
            <a:ext cx="118872" cy="338328"/>
          </a:xfrm>
          <a:prstGeom prst="rect">
            <a:avLst/>
          </a:prstGeom>
        </p:spPr>
      </p:pic>
      <p:pic>
        <p:nvPicPr>
          <p:cNvPr id="55" name="Image 716"/>
          <p:cNvPicPr>
            <a:picLocks noChangeAspect="1"/>
          </p:cNvPicPr>
          <p:nvPr/>
        </p:nvPicPr>
        <p:blipFill>
          <a:blip r:embed="rId8" cstate="print"/>
          <a:stretch>
            <a:fillRect/>
          </a:stretch>
        </p:blipFill>
        <p:spPr>
          <a:xfrm>
            <a:off x="4577401" y="3671951"/>
            <a:ext cx="118872" cy="338328"/>
          </a:xfrm>
          <a:prstGeom prst="rect">
            <a:avLst/>
          </a:prstGeom>
        </p:spPr>
      </p:pic>
      <p:pic>
        <p:nvPicPr>
          <p:cNvPr id="56" name="Image 717"/>
          <p:cNvPicPr>
            <a:picLocks noChangeAspect="1"/>
          </p:cNvPicPr>
          <p:nvPr/>
        </p:nvPicPr>
        <p:blipFill>
          <a:blip r:embed="rId9" cstate="print"/>
          <a:stretch>
            <a:fillRect/>
          </a:stretch>
        </p:blipFill>
        <p:spPr>
          <a:xfrm>
            <a:off x="822958" y="4007975"/>
            <a:ext cx="3813879" cy="89173"/>
          </a:xfrm>
          <a:prstGeom prst="rect">
            <a:avLst/>
          </a:prstGeom>
        </p:spPr>
      </p:pic>
      <p:sp>
        <p:nvSpPr>
          <p:cNvPr id="57" name="TextBox 6"/>
          <p:cNvSpPr txBox="1"/>
          <p:nvPr/>
        </p:nvSpPr>
        <p:spPr>
          <a:xfrm>
            <a:off x="640091" y="3530867"/>
            <a:ext cx="6184257" cy="292378"/>
          </a:xfrm>
          <a:prstGeom prst="rect">
            <a:avLst/>
          </a:prstGeom>
          <a:noFill/>
        </p:spPr>
        <p:txBody>
          <a:bodyPr wrap="none" lIns="0" tIns="0" rIns="0" bIns="45710" rtlCol="0">
            <a:spAutoFit/>
          </a:bodyPr>
          <a:lstStyle/>
          <a:p>
            <a:r>
              <a:rPr lang="en-US" altLang="zh-CN" sz="1600" b="1" dirty="0" smtClean="0">
                <a:solidFill>
                  <a:srgbClr val="C97F00"/>
                </a:solidFill>
                <a:latin typeface="Courier"/>
              </a:rPr>
              <a:t>$ egrep 'INFO|WARN|ERROR' app.log | cut -f3 | sort   |      </a:t>
            </a:r>
            <a:r>
              <a:rPr lang="en-US" altLang="zh-CN" sz="1600" b="1" dirty="0" err="1" smtClean="0">
                <a:solidFill>
                  <a:srgbClr val="C97F00"/>
                </a:solidFill>
                <a:latin typeface="Courier"/>
              </a:rPr>
              <a:t>uniq</a:t>
            </a:r>
            <a:r>
              <a:rPr lang="en-US" altLang="zh-CN" sz="1600" b="1" dirty="0" smtClean="0">
                <a:solidFill>
                  <a:srgbClr val="C97F00"/>
                </a:solidFill>
                <a:latin typeface="Courier"/>
              </a:rPr>
              <a:t> -c</a:t>
            </a:r>
          </a:p>
        </p:txBody>
      </p:sp>
      <p:sp>
        <p:nvSpPr>
          <p:cNvPr id="58" name="TextBox 7"/>
          <p:cNvSpPr txBox="1"/>
          <p:nvPr/>
        </p:nvSpPr>
        <p:spPr>
          <a:xfrm>
            <a:off x="3193612" y="4135275"/>
            <a:ext cx="923330" cy="323160"/>
          </a:xfrm>
          <a:prstGeom prst="rect">
            <a:avLst/>
          </a:prstGeom>
          <a:noFill/>
        </p:spPr>
        <p:txBody>
          <a:bodyPr wrap="none" lIns="0" tIns="0" rIns="0" bIns="45710" rtlCol="0">
            <a:spAutoFit/>
          </a:bodyPr>
          <a:lstStyle/>
          <a:p>
            <a:r>
              <a:rPr lang="en-US" altLang="zh-CN" dirty="0" smtClean="0">
                <a:solidFill>
                  <a:srgbClr val="7E7E7E"/>
                </a:solidFill>
                <a:latin typeface="Calibri"/>
              </a:rPr>
              <a:t>Map	</a:t>
            </a:r>
          </a:p>
        </p:txBody>
      </p:sp>
      <p:sp>
        <p:nvSpPr>
          <p:cNvPr id="59" name="TextBox 8"/>
          <p:cNvSpPr txBox="1"/>
          <p:nvPr/>
        </p:nvSpPr>
        <p:spPr>
          <a:xfrm>
            <a:off x="5203093" y="4116992"/>
            <a:ext cx="923330" cy="323160"/>
          </a:xfrm>
          <a:prstGeom prst="rect">
            <a:avLst/>
          </a:prstGeom>
          <a:noFill/>
        </p:spPr>
        <p:txBody>
          <a:bodyPr wrap="none" lIns="0" tIns="0" rIns="0" bIns="45710" rtlCol="0">
            <a:spAutoFit/>
          </a:bodyPr>
          <a:lstStyle/>
          <a:p>
            <a:r>
              <a:rPr lang="en-US" altLang="zh-CN" dirty="0">
                <a:solidFill>
                  <a:srgbClr val="7E7E7E"/>
                </a:solidFill>
                <a:latin typeface="Calibri"/>
              </a:rPr>
              <a:t>Sort</a:t>
            </a:r>
            <a:r>
              <a:rPr lang="en-US" altLang="zh-CN" b="1" dirty="0" smtClean="0">
                <a:solidFill>
                  <a:srgbClr val="BF4F4C"/>
                </a:solidFill>
                <a:latin typeface="Calibri"/>
              </a:rPr>
              <a:t>	</a:t>
            </a:r>
          </a:p>
        </p:txBody>
      </p:sp>
      <p:sp>
        <p:nvSpPr>
          <p:cNvPr id="60" name="TextBox 9"/>
          <p:cNvSpPr txBox="1"/>
          <p:nvPr/>
        </p:nvSpPr>
        <p:spPr>
          <a:xfrm>
            <a:off x="5155006" y="4458435"/>
            <a:ext cx="923330" cy="323160"/>
          </a:xfrm>
          <a:prstGeom prst="rect">
            <a:avLst/>
          </a:prstGeom>
          <a:noFill/>
        </p:spPr>
        <p:txBody>
          <a:bodyPr wrap="none" lIns="0" tIns="0" rIns="0" bIns="45710" rtlCol="0">
            <a:spAutoFit/>
          </a:bodyPr>
          <a:lstStyle/>
          <a:p>
            <a:r>
              <a:rPr lang="en-US" altLang="zh-CN" dirty="0">
                <a:solidFill>
                  <a:srgbClr val="7E7E7E"/>
                </a:solidFill>
                <a:latin typeface="Calibri"/>
              </a:rPr>
              <a:t>Shuﬄe</a:t>
            </a:r>
            <a:r>
              <a:rPr lang="en-US" altLang="zh-CN" b="1" dirty="0" smtClean="0">
                <a:solidFill>
                  <a:srgbClr val="BF4F4C"/>
                </a:solidFill>
                <a:latin typeface="Calibri"/>
              </a:rPr>
              <a:t>	</a:t>
            </a:r>
          </a:p>
        </p:txBody>
      </p:sp>
      <p:pic>
        <p:nvPicPr>
          <p:cNvPr id="61" name="Image 724"/>
          <p:cNvPicPr>
            <a:picLocks noChangeAspect="1"/>
          </p:cNvPicPr>
          <p:nvPr/>
        </p:nvPicPr>
        <p:blipFill>
          <a:blip r:embed="rId10" cstate="print"/>
          <a:stretch>
            <a:fillRect/>
          </a:stretch>
        </p:blipFill>
        <p:spPr>
          <a:xfrm>
            <a:off x="6060049" y="3781677"/>
            <a:ext cx="118872" cy="338328"/>
          </a:xfrm>
          <a:prstGeom prst="rect">
            <a:avLst/>
          </a:prstGeom>
        </p:spPr>
      </p:pic>
      <p:pic>
        <p:nvPicPr>
          <p:cNvPr id="62" name="Image 725"/>
          <p:cNvPicPr>
            <a:picLocks noChangeAspect="1"/>
          </p:cNvPicPr>
          <p:nvPr/>
        </p:nvPicPr>
        <p:blipFill>
          <a:blip r:embed="rId11" cstate="print"/>
          <a:stretch>
            <a:fillRect/>
          </a:stretch>
        </p:blipFill>
        <p:spPr>
          <a:xfrm>
            <a:off x="7056745" y="3781677"/>
            <a:ext cx="118872" cy="338328"/>
          </a:xfrm>
          <a:prstGeom prst="rect">
            <a:avLst/>
          </a:prstGeom>
        </p:spPr>
      </p:pic>
      <p:pic>
        <p:nvPicPr>
          <p:cNvPr id="63" name="Image 726"/>
          <p:cNvPicPr>
            <a:picLocks noChangeAspect="1"/>
          </p:cNvPicPr>
          <p:nvPr/>
        </p:nvPicPr>
        <p:blipFill>
          <a:blip r:embed="rId12" cstate="print"/>
          <a:stretch>
            <a:fillRect/>
          </a:stretch>
        </p:blipFill>
        <p:spPr>
          <a:xfrm>
            <a:off x="6078336" y="4019423"/>
            <a:ext cx="1078991" cy="118872"/>
          </a:xfrm>
          <a:prstGeom prst="rect">
            <a:avLst/>
          </a:prstGeom>
        </p:spPr>
      </p:pic>
      <p:sp>
        <p:nvSpPr>
          <p:cNvPr id="64" name="TextBox 8"/>
          <p:cNvSpPr txBox="1"/>
          <p:nvPr/>
        </p:nvSpPr>
        <p:spPr>
          <a:xfrm>
            <a:off x="6218545" y="4249037"/>
            <a:ext cx="990600" cy="323160"/>
          </a:xfrm>
          <a:prstGeom prst="rect">
            <a:avLst/>
          </a:prstGeom>
          <a:noFill/>
        </p:spPr>
        <p:txBody>
          <a:bodyPr wrap="square" lIns="0" tIns="0" rIns="0" bIns="45710" rtlCol="0">
            <a:spAutoFit/>
          </a:bodyPr>
          <a:lstStyle/>
          <a:p>
            <a:r>
              <a:rPr lang="en-US" altLang="zh-CN" b="1" dirty="0" smtClean="0">
                <a:solidFill>
                  <a:srgbClr val="BF4F4C"/>
                </a:solidFill>
                <a:latin typeface="Calibri"/>
              </a:rPr>
              <a:t>Reduce	</a:t>
            </a:r>
          </a:p>
        </p:txBody>
      </p:sp>
    </p:spTree>
    <p:extLst>
      <p:ext uri="{BB962C8B-B14F-4D97-AF65-F5344CB8AC3E}">
        <p14:creationId xmlns:p14="http://schemas.microsoft.com/office/powerpoint/2010/main" xmlns="" val="269668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10" presetClass="entr" presetSubtype="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par>
                                <p:cTn id="58" presetID="10" presetClass="entr" presetSubtype="0" fill="hold"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a:t>
            </a:r>
            <a:endParaRPr lang="en-GB" dirty="0"/>
          </a:p>
        </p:txBody>
      </p:sp>
      <p:sp>
        <p:nvSpPr>
          <p:cNvPr id="3" name="Content Placeholder 2"/>
          <p:cNvSpPr>
            <a:spLocks noGrp="1"/>
          </p:cNvSpPr>
          <p:nvPr>
            <p:ph idx="1"/>
          </p:nvPr>
        </p:nvSpPr>
        <p:spPr>
          <a:xfrm>
            <a:off x="457200" y="1143000"/>
            <a:ext cx="8382000" cy="3886200"/>
          </a:xfrm>
        </p:spPr>
        <p:txBody>
          <a:bodyPr>
            <a:noAutofit/>
          </a:bodyPr>
          <a:lstStyle/>
          <a:p>
            <a:r>
              <a:rPr lang="en-US" dirty="0" smtClean="0"/>
              <a:t>MapReduce is the system used to process data in the Hadoop </a:t>
            </a:r>
            <a:r>
              <a:rPr lang="en-GB" dirty="0" smtClean="0"/>
              <a:t>cluster</a:t>
            </a:r>
          </a:p>
          <a:p>
            <a:pPr>
              <a:buNone/>
            </a:pPr>
            <a:endParaRPr lang="en-GB" dirty="0" smtClean="0"/>
          </a:p>
          <a:p>
            <a:r>
              <a:rPr lang="en-GB" dirty="0" smtClean="0"/>
              <a:t>Like HDFS, MapReduce has a master--‐slave architecture</a:t>
            </a:r>
          </a:p>
          <a:p>
            <a:pPr>
              <a:buNone/>
            </a:pPr>
            <a:endParaRPr lang="en-GB" dirty="0" smtClean="0"/>
          </a:p>
          <a:p>
            <a:r>
              <a:rPr lang="en-GB" dirty="0" smtClean="0"/>
              <a:t>There are two daemons in “classical” MapReduce 	</a:t>
            </a:r>
          </a:p>
          <a:p>
            <a:pPr>
              <a:buNone/>
            </a:pPr>
            <a:r>
              <a:rPr lang="en-GB" dirty="0" smtClean="0"/>
              <a:t>	 Master : JobTracker</a:t>
            </a:r>
          </a:p>
          <a:p>
            <a:pPr>
              <a:buNone/>
            </a:pPr>
            <a:r>
              <a:rPr lang="en-GB" dirty="0" smtClean="0"/>
              <a:t>		   Responsible for dividing, scheduling and  monitoring work </a:t>
            </a:r>
          </a:p>
          <a:p>
            <a:pPr>
              <a:buNone/>
            </a:pPr>
            <a:r>
              <a:rPr lang="en-GB" dirty="0" smtClean="0"/>
              <a:t>	Slave   : TaskTracker</a:t>
            </a:r>
          </a:p>
          <a:p>
            <a:pPr>
              <a:buNone/>
            </a:pPr>
            <a:r>
              <a:rPr lang="en-GB" dirty="0" smtClean="0"/>
              <a:t>		   Responsible for actual processing</a:t>
            </a:r>
          </a:p>
          <a:p>
            <a:pPr>
              <a:buNone/>
            </a:pPr>
            <a:endParaRPr lang="en-GB" dirty="0" smtClean="0"/>
          </a:p>
          <a:p>
            <a:r>
              <a:rPr lang="en-US" dirty="0" smtClean="0"/>
              <a:t> Consists of two phases: Map, and then Reduce</a:t>
            </a:r>
          </a:p>
          <a:p>
            <a:pPr>
              <a:buNone/>
            </a:pPr>
            <a:endParaRPr lang="en-US" dirty="0" smtClean="0"/>
          </a:p>
          <a:p>
            <a:r>
              <a:rPr lang="en-US" dirty="0" smtClean="0"/>
              <a:t>Each Map task operates on a discrete portion of the overall </a:t>
            </a:r>
            <a:r>
              <a:rPr lang="en-GB" dirty="0" smtClean="0"/>
              <a:t>dataset</a:t>
            </a:r>
          </a:p>
          <a:p>
            <a:endParaRPr lang="en-GB" dirty="0" smtClean="0"/>
          </a:p>
          <a:p>
            <a:pPr>
              <a:buNone/>
            </a:pPr>
            <a:endParaRPr lang="en-US" dirty="0" smtClean="0"/>
          </a:p>
          <a:p>
            <a:pPr>
              <a:buFont typeface="Arial" pitchFamily="34" charset="0"/>
              <a:buNone/>
            </a:pPr>
            <a:r>
              <a:rPr lang="en-US" sz="2200" dirty="0" smtClean="0"/>
              <a:t>      </a:t>
            </a:r>
            <a:endParaRPr lang="en-GB" sz="2200" dirty="0" smtClean="0"/>
          </a:p>
        </p:txBody>
      </p:sp>
    </p:spTree>
    <p:extLst>
      <p:ext uri="{BB962C8B-B14F-4D97-AF65-F5344CB8AC3E}">
        <p14:creationId xmlns:p14="http://schemas.microsoft.com/office/powerpoint/2010/main" xmlns="" val="228647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442325" cy="595312"/>
          </a:xfrm>
        </p:spPr>
        <p:txBody>
          <a:bodyPr/>
          <a:lstStyle/>
          <a:p>
            <a:pPr algn="l"/>
            <a:r>
              <a:rPr lang="en-GB" sz="2600" dirty="0" smtClean="0">
                <a:latin typeface="+mn-lt"/>
                <a:ea typeface="+mn-ea"/>
                <a:cs typeface="+mn-cs"/>
              </a:rPr>
              <a:t>MapReduce Contd..</a:t>
            </a:r>
            <a:endParaRPr lang="en-GB" sz="2600" dirty="0">
              <a:latin typeface="+mn-lt"/>
              <a:ea typeface="+mn-ea"/>
              <a:cs typeface="+mn-cs"/>
            </a:endParaRPr>
          </a:p>
        </p:txBody>
      </p:sp>
      <p:sp>
        <p:nvSpPr>
          <p:cNvPr id="3" name="Content Placeholder 2"/>
          <p:cNvSpPr>
            <a:spLocks noGrp="1"/>
          </p:cNvSpPr>
          <p:nvPr>
            <p:ph idx="1"/>
          </p:nvPr>
        </p:nvSpPr>
        <p:spPr>
          <a:xfrm>
            <a:off x="342900" y="955675"/>
            <a:ext cx="8442325" cy="3768725"/>
          </a:xfrm>
        </p:spPr>
        <p:txBody>
          <a:bodyPr/>
          <a:lstStyle/>
          <a:p>
            <a:r>
              <a:rPr lang="en-US" dirty="0" smtClean="0"/>
              <a:t>After all Maps are complete, the MapReduce system distributes the intermediate data to nodes which perform the Reduce phase</a:t>
            </a:r>
          </a:p>
          <a:p>
            <a:pPr>
              <a:buNone/>
            </a:pPr>
            <a:endParaRPr lang="en-US" dirty="0" smtClean="0"/>
          </a:p>
          <a:p>
            <a:r>
              <a:rPr lang="en-US" dirty="0" smtClean="0"/>
              <a:t>Each node processes data stored on that node</a:t>
            </a:r>
          </a:p>
          <a:p>
            <a:endParaRPr lang="en-US" dirty="0" smtClean="0"/>
          </a:p>
          <a:p>
            <a:r>
              <a:rPr lang="en-US" dirty="0" smtClean="0"/>
              <a:t> Each Map task operates on a discrete portion of the overall</a:t>
            </a:r>
          </a:p>
          <a:p>
            <a:pPr>
              <a:buNone/>
            </a:pPr>
            <a:r>
              <a:rPr lang="en-GB" dirty="0" smtClean="0"/>
              <a:t>       dataset</a:t>
            </a:r>
          </a:p>
          <a:p>
            <a:pPr>
              <a:buNone/>
            </a:pPr>
            <a:r>
              <a:rPr lang="en-US" dirty="0" smtClean="0"/>
              <a:t>              – Typically one HDFS data block</a:t>
            </a:r>
          </a:p>
          <a:p>
            <a:r>
              <a:rPr lang="en-US" dirty="0" smtClean="0"/>
              <a:t> After all Maps are complete, the MapReduce system distributes</a:t>
            </a:r>
          </a:p>
          <a:p>
            <a:pPr>
              <a:buNone/>
            </a:pPr>
            <a:r>
              <a:rPr lang="en-US" dirty="0" smtClean="0"/>
              <a:t>      the intermediate data to nodes which perform the Reduce phase</a:t>
            </a:r>
          </a:p>
          <a:p>
            <a:pPr>
              <a:buNone/>
            </a:pPr>
            <a:endParaRPr lang="en-US" dirty="0" smtClean="0"/>
          </a:p>
          <a:p>
            <a:r>
              <a:rPr lang="en-US" dirty="0" smtClean="0"/>
              <a:t>Each node processes data stored on that node</a:t>
            </a:r>
          </a:p>
          <a:p>
            <a:pPr>
              <a:buNone/>
            </a:pPr>
            <a:r>
              <a:rPr lang="en-GB" dirty="0" smtClean="0"/>
              <a:t>		</a:t>
            </a:r>
            <a:endParaRPr lang="en-GB" dirty="0"/>
          </a:p>
        </p:txBody>
      </p:sp>
    </p:spTree>
    <p:extLst>
      <p:ext uri="{BB962C8B-B14F-4D97-AF65-F5344CB8AC3E}">
        <p14:creationId xmlns:p14="http://schemas.microsoft.com/office/powerpoint/2010/main" xmlns="" val="109520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Tracker</a:t>
            </a:r>
            <a:endParaRPr lang="en-GB" dirty="0"/>
          </a:p>
        </p:txBody>
      </p:sp>
      <p:sp>
        <p:nvSpPr>
          <p:cNvPr id="3" name="Content Placeholder 2"/>
          <p:cNvSpPr>
            <a:spLocks noGrp="1"/>
          </p:cNvSpPr>
          <p:nvPr>
            <p:ph idx="1"/>
          </p:nvPr>
        </p:nvSpPr>
        <p:spPr/>
        <p:txBody>
          <a:bodyPr/>
          <a:lstStyle/>
          <a:p>
            <a:r>
              <a:rPr lang="en-US" altLang="zh-CN" dirty="0" smtClean="0">
                <a:solidFill>
                  <a:srgbClr val="000000"/>
                </a:solidFill>
              </a:rPr>
              <a:t>One per Hadoop cluster and is the master in MapReduce architecture.</a:t>
            </a:r>
          </a:p>
          <a:p>
            <a:pPr>
              <a:buNone/>
            </a:pPr>
            <a:endParaRPr lang="en-US" altLang="zh-CN" dirty="0" smtClean="0">
              <a:solidFill>
                <a:srgbClr val="000000"/>
              </a:solidFill>
            </a:endParaRPr>
          </a:p>
          <a:p>
            <a:r>
              <a:rPr lang="en-US" altLang="zh-CN" dirty="0" smtClean="0">
                <a:solidFill>
                  <a:srgbClr val="000000"/>
                </a:solidFill>
              </a:rPr>
              <a:t>Receives job requests submitted by client</a:t>
            </a:r>
          </a:p>
          <a:p>
            <a:pPr>
              <a:buNone/>
            </a:pPr>
            <a:endParaRPr lang="en-US" altLang="zh-CN" dirty="0" smtClean="0">
              <a:solidFill>
                <a:srgbClr val="000000"/>
              </a:solidFill>
            </a:endParaRPr>
          </a:p>
          <a:p>
            <a:r>
              <a:rPr lang="en-US" altLang="zh-CN" dirty="0" smtClean="0">
                <a:solidFill>
                  <a:srgbClr val="000000"/>
                </a:solidFill>
              </a:rPr>
              <a:t>Schedules and monitors MapReduce jobs on task trackers</a:t>
            </a:r>
          </a:p>
          <a:p>
            <a:endParaRPr lang="en-US" altLang="zh-CN" dirty="0" smtClean="0">
              <a:solidFill>
                <a:srgbClr val="000000"/>
              </a:solidFill>
            </a:endParaRPr>
          </a:p>
          <a:p>
            <a:endParaRPr lang="en-GB" dirty="0"/>
          </a:p>
        </p:txBody>
      </p:sp>
    </p:spTree>
    <p:extLst>
      <p:ext uri="{BB962C8B-B14F-4D97-AF65-F5344CB8AC3E}">
        <p14:creationId xmlns:p14="http://schemas.microsoft.com/office/powerpoint/2010/main" xmlns="" val="5673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Tracker</a:t>
            </a:r>
            <a:endParaRPr lang="en-GB" dirty="0"/>
          </a:p>
        </p:txBody>
      </p:sp>
      <p:sp>
        <p:nvSpPr>
          <p:cNvPr id="3" name="Content Placeholder 2"/>
          <p:cNvSpPr>
            <a:spLocks noGrp="1"/>
          </p:cNvSpPr>
          <p:nvPr>
            <p:ph idx="1"/>
          </p:nvPr>
        </p:nvSpPr>
        <p:spPr/>
        <p:txBody>
          <a:bodyPr/>
          <a:lstStyle/>
          <a:p>
            <a:r>
              <a:rPr lang="en-US" altLang="zh-CN" dirty="0" smtClean="0">
                <a:solidFill>
                  <a:srgbClr val="000000"/>
                </a:solidFill>
              </a:rPr>
              <a:t>Many per Hadoop cluster and are the slaves in MapReduce Slave architecture.</a:t>
            </a:r>
          </a:p>
          <a:p>
            <a:pPr>
              <a:buNone/>
            </a:pPr>
            <a:endParaRPr lang="en-US" altLang="zh-CN" dirty="0" smtClean="0">
              <a:solidFill>
                <a:srgbClr val="000000"/>
              </a:solidFill>
            </a:endParaRPr>
          </a:p>
          <a:p>
            <a:r>
              <a:rPr lang="en-US" altLang="zh-CN" dirty="0" smtClean="0">
                <a:solidFill>
                  <a:srgbClr val="000000"/>
                </a:solidFill>
              </a:rPr>
              <a:t>Executes MapReduce operations</a:t>
            </a:r>
          </a:p>
          <a:p>
            <a:pPr>
              <a:buNone/>
            </a:pPr>
            <a:endParaRPr lang="en-US" altLang="zh-CN" dirty="0" smtClean="0">
              <a:solidFill>
                <a:srgbClr val="000000"/>
              </a:solidFill>
            </a:endParaRPr>
          </a:p>
          <a:p>
            <a:r>
              <a:rPr lang="en-US" altLang="zh-CN" dirty="0" smtClean="0">
                <a:solidFill>
                  <a:srgbClr val="000000"/>
                </a:solidFill>
              </a:rPr>
              <a:t>Reads blocks from DataNodes</a:t>
            </a:r>
          </a:p>
          <a:p>
            <a:endParaRPr lang="en-US" altLang="zh-CN" dirty="0" smtClean="0">
              <a:solidFill>
                <a:srgbClr val="000000"/>
              </a:solidFill>
            </a:endParaRPr>
          </a:p>
          <a:p>
            <a:r>
              <a:rPr lang="en-US" altLang="zh-CN" dirty="0" smtClean="0">
                <a:solidFill>
                  <a:srgbClr val="000000"/>
                </a:solidFill>
              </a:rPr>
              <a:t>Task Tracker launches the tasks in a separate JVM and monitors that task.</a:t>
            </a:r>
          </a:p>
          <a:p>
            <a:pPr>
              <a:buNone/>
            </a:pPr>
            <a:endParaRPr lang="en-GB" dirty="0"/>
          </a:p>
        </p:txBody>
      </p:sp>
    </p:spTree>
    <p:extLst>
      <p:ext uri="{BB962C8B-B14F-4D97-AF65-F5344CB8AC3E}">
        <p14:creationId xmlns:p14="http://schemas.microsoft.com/office/powerpoint/2010/main" xmlns="" val="134045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100" dirty="0" err="1">
                <a:solidFill>
                  <a:srgbClr val="4E84C4"/>
                </a:solidFill>
              </a:rPr>
              <a:t>MapReduce</a:t>
            </a:r>
            <a:r>
              <a:rPr lang="en-US" dirty="0" smtClean="0"/>
              <a:t> </a:t>
            </a:r>
            <a:r>
              <a:rPr lang="en-US" sz="3100" dirty="0" smtClean="0">
                <a:solidFill>
                  <a:srgbClr val="4E84C4"/>
                </a:solidFill>
              </a:rPr>
              <a:t>Visualize</a:t>
            </a:r>
            <a:endParaRPr lang="en-US" dirty="0"/>
          </a:p>
        </p:txBody>
      </p:sp>
      <p:sp>
        <p:nvSpPr>
          <p:cNvPr id="4" name="Slide Number Placeholder 3"/>
          <p:cNvSpPr>
            <a:spLocks noGrp="1"/>
          </p:cNvSpPr>
          <p:nvPr>
            <p:ph type="sldNum" sz="quarter" idx="12"/>
          </p:nvPr>
        </p:nvSpPr>
        <p:spPr/>
        <p:txBody>
          <a:bodyPr/>
          <a:lstStyle/>
          <a:p>
            <a:fld id="{E98DCB10-97A4-405D-8E23-559299D9D189}" type="slidenum">
              <a:rPr lang="en-US" smtClean="0">
                <a:latin typeface="+mj-lt"/>
              </a:rPr>
              <a:pPr/>
              <a:t>49</a:t>
            </a:fld>
            <a:endParaRPr lang="en-US" dirty="0">
              <a:latin typeface="+mj-lt"/>
            </a:endParaRPr>
          </a:p>
        </p:txBody>
      </p:sp>
      <p:sp>
        <p:nvSpPr>
          <p:cNvPr id="7" name="Right Arrow 6"/>
          <p:cNvSpPr/>
          <p:nvPr/>
        </p:nvSpPr>
        <p:spPr bwMode="auto">
          <a:xfrm>
            <a:off x="3161503" y="1381326"/>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 name="TextBox 10"/>
          <p:cNvSpPr txBox="1"/>
          <p:nvPr/>
        </p:nvSpPr>
        <p:spPr>
          <a:xfrm>
            <a:off x="3424145" y="1147858"/>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20" name="Right Arrow 19"/>
          <p:cNvSpPr/>
          <p:nvPr/>
        </p:nvSpPr>
        <p:spPr bwMode="auto">
          <a:xfrm>
            <a:off x="3161503" y="2856633"/>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TextBox 20"/>
          <p:cNvSpPr txBox="1"/>
          <p:nvPr/>
        </p:nvSpPr>
        <p:spPr>
          <a:xfrm>
            <a:off x="3424145" y="2623165"/>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26" name="Right Arrow 25"/>
          <p:cNvSpPr/>
          <p:nvPr/>
        </p:nvSpPr>
        <p:spPr bwMode="auto">
          <a:xfrm>
            <a:off x="3161503" y="4331940"/>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TextBox 26"/>
          <p:cNvSpPr txBox="1"/>
          <p:nvPr/>
        </p:nvSpPr>
        <p:spPr>
          <a:xfrm>
            <a:off x="3424145" y="4098472"/>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32" name="Right Arrow 31"/>
          <p:cNvSpPr/>
          <p:nvPr/>
        </p:nvSpPr>
        <p:spPr bwMode="auto">
          <a:xfrm>
            <a:off x="3161503" y="5807246"/>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TextBox 32"/>
          <p:cNvSpPr txBox="1"/>
          <p:nvPr/>
        </p:nvSpPr>
        <p:spPr>
          <a:xfrm>
            <a:off x="3424145" y="5573778"/>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48" name="Rectangle 47"/>
          <p:cNvSpPr/>
          <p:nvPr/>
        </p:nvSpPr>
        <p:spPr bwMode="auto">
          <a:xfrm>
            <a:off x="8015591" y="3638161"/>
            <a:ext cx="920889" cy="408562"/>
          </a:xfrm>
          <a:prstGeom prst="rect">
            <a:avLst/>
          </a:prstGeom>
          <a:solidFill>
            <a:srgbClr val="FF9900"/>
          </a:solidFill>
          <a:ln w="12700"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Output</a:t>
            </a:r>
            <a:endParaRPr kumimoji="0" lang="en-US" sz="18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grpSp>
        <p:nvGrpSpPr>
          <p:cNvPr id="47" name="Group 46"/>
          <p:cNvGrpSpPr/>
          <p:nvPr/>
        </p:nvGrpSpPr>
        <p:grpSpPr>
          <a:xfrm>
            <a:off x="5693333" y="1851041"/>
            <a:ext cx="3125727" cy="732799"/>
            <a:chOff x="5810069" y="1851041"/>
            <a:chExt cx="3125727" cy="732799"/>
          </a:xfrm>
        </p:grpSpPr>
        <p:sp>
          <p:nvSpPr>
            <p:cNvPr id="49" name="Rounded Rectangle 48"/>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0" name="TextBox 49"/>
            <p:cNvSpPr txBox="1"/>
            <p:nvPr/>
          </p:nvSpPr>
          <p:spPr>
            <a:xfrm>
              <a:off x="5810069" y="1851041"/>
              <a:ext cx="3125727"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grpSp>
        <p:nvGrpSpPr>
          <p:cNvPr id="52" name="Group 51"/>
          <p:cNvGrpSpPr/>
          <p:nvPr/>
        </p:nvGrpSpPr>
        <p:grpSpPr>
          <a:xfrm>
            <a:off x="5693332" y="3313924"/>
            <a:ext cx="3132974" cy="732799"/>
            <a:chOff x="5810069" y="1851041"/>
            <a:chExt cx="3132974" cy="732799"/>
          </a:xfrm>
        </p:grpSpPr>
        <p:sp>
          <p:nvSpPr>
            <p:cNvPr id="53" name="Rounded Rectangle 52"/>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4" name="TextBox 53"/>
            <p:cNvSpPr txBox="1"/>
            <p:nvPr/>
          </p:nvSpPr>
          <p:spPr>
            <a:xfrm>
              <a:off x="5810069" y="1851041"/>
              <a:ext cx="313297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grpSp>
        <p:nvGrpSpPr>
          <p:cNvPr id="55" name="Group 54"/>
          <p:cNvGrpSpPr/>
          <p:nvPr/>
        </p:nvGrpSpPr>
        <p:grpSpPr>
          <a:xfrm>
            <a:off x="5693333" y="4988062"/>
            <a:ext cx="3139386" cy="732799"/>
            <a:chOff x="5810069" y="1851041"/>
            <a:chExt cx="3139386" cy="732799"/>
          </a:xfrm>
        </p:grpSpPr>
        <p:sp>
          <p:nvSpPr>
            <p:cNvPr id="56" name="Rounded Rectangle 55"/>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7" name="TextBox 56"/>
            <p:cNvSpPr txBox="1"/>
            <p:nvPr/>
          </p:nvSpPr>
          <p:spPr>
            <a:xfrm>
              <a:off x="5810069" y="1851041"/>
              <a:ext cx="3139386"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cxnSp>
        <p:nvCxnSpPr>
          <p:cNvPr id="58" name="Straight Arrow Connector 57"/>
          <p:cNvCxnSpPr>
            <a:stCxn id="49" idx="3"/>
            <a:endCxn id="48" idx="1"/>
          </p:cNvCxnSpPr>
          <p:nvPr/>
        </p:nvCxnSpPr>
        <p:spPr bwMode="auto">
          <a:xfrm>
            <a:off x="6913135" y="2369832"/>
            <a:ext cx="1102456" cy="1472610"/>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61" name="Straight Arrow Connector 60"/>
          <p:cNvCxnSpPr>
            <a:stCxn id="53" idx="3"/>
            <a:endCxn id="48" idx="1"/>
          </p:cNvCxnSpPr>
          <p:nvPr/>
        </p:nvCxnSpPr>
        <p:spPr bwMode="auto">
          <a:xfrm>
            <a:off x="6913134" y="3832715"/>
            <a:ext cx="1102457" cy="972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64" name="Straight Arrow Connector 63"/>
          <p:cNvCxnSpPr>
            <a:stCxn id="56" idx="3"/>
            <a:endCxn id="48" idx="1"/>
          </p:cNvCxnSpPr>
          <p:nvPr/>
        </p:nvCxnSpPr>
        <p:spPr bwMode="auto">
          <a:xfrm flipV="1">
            <a:off x="6913135" y="3842442"/>
            <a:ext cx="1102456" cy="166441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nvGrpSpPr>
          <p:cNvPr id="15" name="Group 14"/>
          <p:cNvGrpSpPr/>
          <p:nvPr/>
        </p:nvGrpSpPr>
        <p:grpSpPr>
          <a:xfrm>
            <a:off x="4803433" y="1624912"/>
            <a:ext cx="889900" cy="3517039"/>
            <a:chOff x="4803433" y="1624912"/>
            <a:chExt cx="889900" cy="3517039"/>
          </a:xfrm>
        </p:grpSpPr>
        <p:cxnSp>
          <p:nvCxnSpPr>
            <p:cNvPr id="67" name="Straight Arrow Connector 66"/>
            <p:cNvCxnSpPr>
              <a:stCxn id="11" idx="3"/>
              <a:endCxn id="54" idx="1"/>
            </p:cNvCxnSpPr>
            <p:nvPr/>
          </p:nvCxnSpPr>
          <p:spPr bwMode="auto">
            <a:xfrm>
              <a:off x="4803433" y="1624912"/>
              <a:ext cx="889899" cy="184290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0" name="Straight Arrow Connector 69"/>
            <p:cNvCxnSpPr>
              <a:stCxn id="11" idx="3"/>
              <a:endCxn id="50" idx="1"/>
            </p:cNvCxnSpPr>
            <p:nvPr/>
          </p:nvCxnSpPr>
          <p:spPr bwMode="auto">
            <a:xfrm>
              <a:off x="4803433" y="1624912"/>
              <a:ext cx="889900" cy="380018"/>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3" name="Straight Arrow Connector 72"/>
            <p:cNvCxnSpPr>
              <a:stCxn id="11" idx="3"/>
              <a:endCxn id="57" idx="1"/>
            </p:cNvCxnSpPr>
            <p:nvPr/>
          </p:nvCxnSpPr>
          <p:spPr bwMode="auto">
            <a:xfrm>
              <a:off x="4803433" y="1624912"/>
              <a:ext cx="889900" cy="351703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5" name="Group 34"/>
          <p:cNvGrpSpPr/>
          <p:nvPr/>
        </p:nvGrpSpPr>
        <p:grpSpPr>
          <a:xfrm>
            <a:off x="4803433" y="2004930"/>
            <a:ext cx="889900" cy="3137021"/>
            <a:chOff x="4803433" y="2004930"/>
            <a:chExt cx="889900" cy="3137021"/>
          </a:xfrm>
        </p:grpSpPr>
        <p:cxnSp>
          <p:nvCxnSpPr>
            <p:cNvPr id="76" name="Straight Arrow Connector 75"/>
            <p:cNvCxnSpPr>
              <a:stCxn id="21" idx="3"/>
              <a:endCxn id="50" idx="1"/>
            </p:cNvCxnSpPr>
            <p:nvPr/>
          </p:nvCxnSpPr>
          <p:spPr bwMode="auto">
            <a:xfrm flipV="1">
              <a:off x="4803433" y="2004930"/>
              <a:ext cx="889900" cy="109528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9" name="Straight Arrow Connector 78"/>
            <p:cNvCxnSpPr>
              <a:stCxn id="21" idx="3"/>
              <a:endCxn id="54" idx="1"/>
            </p:cNvCxnSpPr>
            <p:nvPr/>
          </p:nvCxnSpPr>
          <p:spPr bwMode="auto">
            <a:xfrm>
              <a:off x="4803433" y="3100219"/>
              <a:ext cx="889899" cy="367594"/>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82" name="Straight Arrow Connector 81"/>
            <p:cNvCxnSpPr>
              <a:stCxn id="21" idx="3"/>
              <a:endCxn id="57" idx="1"/>
            </p:cNvCxnSpPr>
            <p:nvPr/>
          </p:nvCxnSpPr>
          <p:spPr bwMode="auto">
            <a:xfrm>
              <a:off x="4803433" y="3100219"/>
              <a:ext cx="889900" cy="2041732"/>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6" name="Group 35"/>
          <p:cNvGrpSpPr/>
          <p:nvPr/>
        </p:nvGrpSpPr>
        <p:grpSpPr>
          <a:xfrm>
            <a:off x="4803433" y="2004930"/>
            <a:ext cx="889900" cy="3137021"/>
            <a:chOff x="4803433" y="2004930"/>
            <a:chExt cx="889900" cy="3137021"/>
          </a:xfrm>
        </p:grpSpPr>
        <p:cxnSp>
          <p:nvCxnSpPr>
            <p:cNvPr id="85" name="Straight Arrow Connector 84"/>
            <p:cNvCxnSpPr>
              <a:stCxn id="27" idx="3"/>
              <a:endCxn id="50" idx="1"/>
            </p:cNvCxnSpPr>
            <p:nvPr/>
          </p:nvCxnSpPr>
          <p:spPr bwMode="auto">
            <a:xfrm flipV="1">
              <a:off x="4803433" y="2004930"/>
              <a:ext cx="889900" cy="2570596"/>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88" name="Straight Arrow Connector 87"/>
            <p:cNvCxnSpPr>
              <a:stCxn id="27" idx="3"/>
              <a:endCxn id="54" idx="1"/>
            </p:cNvCxnSpPr>
            <p:nvPr/>
          </p:nvCxnSpPr>
          <p:spPr bwMode="auto">
            <a:xfrm flipV="1">
              <a:off x="4803433" y="3467813"/>
              <a:ext cx="889899" cy="1107713"/>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1" name="Straight Arrow Connector 90"/>
            <p:cNvCxnSpPr>
              <a:stCxn id="27" idx="3"/>
              <a:endCxn id="57" idx="1"/>
            </p:cNvCxnSpPr>
            <p:nvPr/>
          </p:nvCxnSpPr>
          <p:spPr bwMode="auto">
            <a:xfrm>
              <a:off x="4803433" y="4575526"/>
              <a:ext cx="889900" cy="566425"/>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8" name="Group 37"/>
          <p:cNvGrpSpPr/>
          <p:nvPr/>
        </p:nvGrpSpPr>
        <p:grpSpPr>
          <a:xfrm>
            <a:off x="4803433" y="2004930"/>
            <a:ext cx="889900" cy="4045902"/>
            <a:chOff x="4803433" y="2004930"/>
            <a:chExt cx="889900" cy="4045902"/>
          </a:xfrm>
        </p:grpSpPr>
        <p:cxnSp>
          <p:nvCxnSpPr>
            <p:cNvPr id="94" name="Straight Arrow Connector 93"/>
            <p:cNvCxnSpPr>
              <a:stCxn id="33" idx="3"/>
              <a:endCxn id="57" idx="1"/>
            </p:cNvCxnSpPr>
            <p:nvPr/>
          </p:nvCxnSpPr>
          <p:spPr bwMode="auto">
            <a:xfrm flipV="1">
              <a:off x="4803433" y="5141951"/>
              <a:ext cx="889900" cy="90888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7" name="Straight Arrow Connector 96"/>
            <p:cNvCxnSpPr>
              <a:stCxn id="33" idx="3"/>
              <a:endCxn id="54" idx="1"/>
            </p:cNvCxnSpPr>
            <p:nvPr/>
          </p:nvCxnSpPr>
          <p:spPr bwMode="auto">
            <a:xfrm flipV="1">
              <a:off x="4803433" y="3467813"/>
              <a:ext cx="889899" cy="258301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0" name="Straight Arrow Connector 99"/>
            <p:cNvCxnSpPr>
              <a:stCxn id="33" idx="3"/>
              <a:endCxn id="50" idx="1"/>
            </p:cNvCxnSpPr>
            <p:nvPr/>
          </p:nvCxnSpPr>
          <p:spPr bwMode="auto">
            <a:xfrm flipV="1">
              <a:off x="4803433" y="2004930"/>
              <a:ext cx="889900" cy="4045902"/>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sp>
        <p:nvSpPr>
          <p:cNvPr id="102" name="Rectangle 101"/>
          <p:cNvSpPr/>
          <p:nvPr/>
        </p:nvSpPr>
        <p:spPr bwMode="auto">
          <a:xfrm>
            <a:off x="4966281" y="2462839"/>
            <a:ext cx="564204" cy="2749477"/>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Sort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and</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group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by</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key</a:t>
            </a:r>
            <a:endParaRPr kumimoji="0" lang="en-US" sz="1600" b="0" i="0" u="none" strike="noStrike" cap="none" normalizeH="0" baseline="0" dirty="0">
              <a:ln>
                <a:noFill/>
              </a:ln>
              <a:solidFill>
                <a:srgbClr val="01020B"/>
              </a:solidFill>
              <a:effectLst/>
              <a:latin typeface="+mj-lt"/>
            </a:endParaRPr>
          </a:p>
        </p:txBody>
      </p:sp>
      <p:grpSp>
        <p:nvGrpSpPr>
          <p:cNvPr id="12" name="Group 11"/>
          <p:cNvGrpSpPr/>
          <p:nvPr/>
        </p:nvGrpSpPr>
        <p:grpSpPr>
          <a:xfrm>
            <a:off x="68753" y="1901575"/>
            <a:ext cx="813426" cy="3624418"/>
            <a:chOff x="68753" y="1901575"/>
            <a:chExt cx="813426" cy="3624418"/>
          </a:xfrm>
        </p:grpSpPr>
        <p:grpSp>
          <p:nvGrpSpPr>
            <p:cNvPr id="69" name="Group 68"/>
            <p:cNvGrpSpPr>
              <a:grpSpLocks noChangeAspect="1"/>
            </p:cNvGrpSpPr>
            <p:nvPr/>
          </p:nvGrpSpPr>
          <p:grpSpPr>
            <a:xfrm>
              <a:off x="68753" y="1901575"/>
              <a:ext cx="813426" cy="551974"/>
              <a:chOff x="876299" y="4552950"/>
              <a:chExt cx="1333501" cy="904875"/>
            </a:xfrm>
          </p:grpSpPr>
          <p:sp>
            <p:nvSpPr>
              <p:cNvPr id="93" name="Rounded Rectangle 9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a:t>
                </a:r>
                <a:r>
                  <a:rPr kumimoji="0" lang="en-US" sz="1200" i="0" u="none" strike="noStrike" cap="none" normalizeH="0" baseline="0" dirty="0" err="1" smtClean="0">
                    <a:ln>
                      <a:noFill/>
                    </a:ln>
                    <a:solidFill>
                      <a:schemeClr val="tx1"/>
                    </a:solidFill>
                    <a:effectLst/>
                    <a:latin typeface="+mj-lt"/>
                  </a:rPr>
                  <a:t>o</a:t>
                </a:r>
                <a:r>
                  <a:rPr kumimoji="0" lang="en-US" sz="1200" i="0" u="none" strike="noStrike" cap="none" normalizeH="0" baseline="0" dirty="0" err="1" smtClean="0">
                    <a:ln>
                      <a:noFill/>
                    </a:ln>
                    <a:solidFill>
                      <a:srgbClr val="01020B"/>
                    </a:solidFill>
                    <a:effectLst/>
                    <a:latin typeface="+mj-lt"/>
                  </a:rPr>
                  <a:t>de</a:t>
                </a:r>
                <a:endParaRPr kumimoji="0" lang="en-US" sz="1200" i="0" u="none" strike="noStrike" cap="none" normalizeH="0" baseline="0" dirty="0">
                  <a:ln>
                    <a:noFill/>
                  </a:ln>
                  <a:solidFill>
                    <a:srgbClr val="01020B"/>
                  </a:solidFill>
                  <a:effectLst/>
                  <a:latin typeface="+mj-lt"/>
                </a:endParaRPr>
              </a:p>
            </p:txBody>
          </p:sp>
          <p:sp>
            <p:nvSpPr>
              <p:cNvPr id="95" name="Rounded Rectangle 94"/>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96" name="Rounded Rectangle 95"/>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98" name="Rounded Rectangle 9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nvGrpSpPr>
            <p:cNvPr id="72" name="Group 71"/>
            <p:cNvGrpSpPr>
              <a:grpSpLocks noChangeAspect="1"/>
            </p:cNvGrpSpPr>
            <p:nvPr/>
          </p:nvGrpSpPr>
          <p:grpSpPr>
            <a:xfrm>
              <a:off x="68753" y="3437797"/>
              <a:ext cx="813426" cy="551974"/>
              <a:chOff x="876299" y="4552950"/>
              <a:chExt cx="1333501" cy="904875"/>
            </a:xfrm>
          </p:grpSpPr>
          <p:sp>
            <p:nvSpPr>
              <p:cNvPr id="81" name="Rounded Rectangle 8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DataNode</a:t>
                </a:r>
                <a:endParaRPr kumimoji="0" lang="en-US" sz="1200" i="0" u="none" strike="noStrike" cap="none" normalizeH="0" baseline="0" dirty="0">
                  <a:ln>
                    <a:noFill/>
                  </a:ln>
                  <a:solidFill>
                    <a:srgbClr val="01020B"/>
                  </a:solidFill>
                  <a:effectLst/>
                  <a:latin typeface="+mj-lt"/>
                </a:endParaRPr>
              </a:p>
            </p:txBody>
          </p:sp>
          <p:sp>
            <p:nvSpPr>
              <p:cNvPr id="83" name="Rounded Rectangle 82"/>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4" name="Rounded Rectangle 83"/>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6" name="Rounded Rectangle 8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nvGrpSpPr>
            <p:cNvPr id="74" name="Group 73"/>
            <p:cNvGrpSpPr>
              <a:grpSpLocks noChangeAspect="1"/>
            </p:cNvGrpSpPr>
            <p:nvPr/>
          </p:nvGrpSpPr>
          <p:grpSpPr>
            <a:xfrm>
              <a:off x="68753" y="4974019"/>
              <a:ext cx="813426" cy="551974"/>
              <a:chOff x="876299" y="4552950"/>
              <a:chExt cx="1333501" cy="904875"/>
            </a:xfrm>
          </p:grpSpPr>
          <p:sp>
            <p:nvSpPr>
              <p:cNvPr id="75" name="Rounded Rectangle 7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DataNode</a:t>
                </a:r>
                <a:endParaRPr kumimoji="0" lang="en-US" sz="1200" i="0" u="none" strike="noStrike" cap="none" normalizeH="0" baseline="0" dirty="0">
                  <a:ln>
                    <a:noFill/>
                  </a:ln>
                  <a:solidFill>
                    <a:srgbClr val="01020B"/>
                  </a:solidFill>
                  <a:effectLst/>
                  <a:latin typeface="+mj-lt"/>
                </a:endParaRPr>
              </a:p>
            </p:txBody>
          </p:sp>
          <p:sp>
            <p:nvSpPr>
              <p:cNvPr id="77" name="Rounded Rectangle 76"/>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78" name="Rounded Rectangle 77"/>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0" name="Rounded Rectangle 7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grpSp>
        <p:nvGrpSpPr>
          <p:cNvPr id="28" name="Group 27"/>
          <p:cNvGrpSpPr/>
          <p:nvPr/>
        </p:nvGrpSpPr>
        <p:grpSpPr>
          <a:xfrm>
            <a:off x="798705" y="1303506"/>
            <a:ext cx="2284978" cy="4853937"/>
            <a:chOff x="798705" y="1303506"/>
            <a:chExt cx="2284978" cy="4853937"/>
          </a:xfrm>
        </p:grpSpPr>
        <p:grpSp>
          <p:nvGrpSpPr>
            <p:cNvPr id="9" name="Group 8"/>
            <p:cNvGrpSpPr/>
            <p:nvPr/>
          </p:nvGrpSpPr>
          <p:grpSpPr>
            <a:xfrm>
              <a:off x="798705" y="4254120"/>
              <a:ext cx="2284978" cy="428017"/>
              <a:chOff x="798705" y="4254120"/>
              <a:chExt cx="2284978" cy="428017"/>
            </a:xfrm>
          </p:grpSpPr>
          <p:sp>
            <p:nvSpPr>
              <p:cNvPr id="25" name="Rounded Rectangle 24"/>
              <p:cNvSpPr/>
              <p:nvPr/>
            </p:nvSpPr>
            <p:spPr bwMode="auto">
              <a:xfrm>
                <a:off x="2023368" y="4254120"/>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24" name="TextBox 23"/>
              <p:cNvSpPr txBox="1"/>
              <p:nvPr/>
            </p:nvSpPr>
            <p:spPr>
              <a:xfrm>
                <a:off x="798705" y="4326244"/>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16" name="Group 15"/>
            <p:cNvGrpSpPr/>
            <p:nvPr/>
          </p:nvGrpSpPr>
          <p:grpSpPr>
            <a:xfrm>
              <a:off x="798705" y="1303506"/>
              <a:ext cx="2284978" cy="4853937"/>
              <a:chOff x="798705" y="1303506"/>
              <a:chExt cx="2284978" cy="4853937"/>
            </a:xfrm>
          </p:grpSpPr>
          <p:grpSp>
            <p:nvGrpSpPr>
              <p:cNvPr id="3" name="Group 2"/>
              <p:cNvGrpSpPr/>
              <p:nvPr/>
            </p:nvGrpSpPr>
            <p:grpSpPr>
              <a:xfrm>
                <a:off x="798705" y="1303506"/>
                <a:ext cx="2284978" cy="428017"/>
                <a:chOff x="798705" y="1303506"/>
                <a:chExt cx="2284978" cy="428017"/>
              </a:xfrm>
            </p:grpSpPr>
            <p:sp>
              <p:nvSpPr>
                <p:cNvPr id="6" name="Rounded Rectangle 5"/>
                <p:cNvSpPr/>
                <p:nvPr/>
              </p:nvSpPr>
              <p:spPr bwMode="auto">
                <a:xfrm>
                  <a:off x="2023368" y="1303506"/>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14" name="TextBox 13"/>
                <p:cNvSpPr txBox="1"/>
                <p:nvPr/>
              </p:nvSpPr>
              <p:spPr>
                <a:xfrm>
                  <a:off x="798705" y="1375630"/>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8" name="Group 7"/>
              <p:cNvGrpSpPr/>
              <p:nvPr/>
            </p:nvGrpSpPr>
            <p:grpSpPr>
              <a:xfrm>
                <a:off x="798705" y="2778813"/>
                <a:ext cx="2284978" cy="428017"/>
                <a:chOff x="798705" y="2778813"/>
                <a:chExt cx="2284978" cy="428017"/>
              </a:xfrm>
            </p:grpSpPr>
            <p:sp>
              <p:nvSpPr>
                <p:cNvPr id="19" name="Rounded Rectangle 18"/>
                <p:cNvSpPr/>
                <p:nvPr/>
              </p:nvSpPr>
              <p:spPr bwMode="auto">
                <a:xfrm>
                  <a:off x="2023368" y="2778813"/>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18" name="TextBox 17"/>
                <p:cNvSpPr txBox="1"/>
                <p:nvPr/>
              </p:nvSpPr>
              <p:spPr>
                <a:xfrm>
                  <a:off x="798705" y="2850937"/>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10" name="Group 9"/>
              <p:cNvGrpSpPr/>
              <p:nvPr/>
            </p:nvGrpSpPr>
            <p:grpSpPr>
              <a:xfrm>
                <a:off x="798705" y="5729426"/>
                <a:ext cx="2284978" cy="428017"/>
                <a:chOff x="798705" y="5729426"/>
                <a:chExt cx="2284978" cy="428017"/>
              </a:xfrm>
            </p:grpSpPr>
            <p:sp>
              <p:nvSpPr>
                <p:cNvPr id="31" name="Rounded Rectangle 30"/>
                <p:cNvSpPr/>
                <p:nvPr/>
              </p:nvSpPr>
              <p:spPr bwMode="auto">
                <a:xfrm>
                  <a:off x="2023368" y="5729426"/>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30" name="TextBox 29"/>
                <p:cNvSpPr txBox="1"/>
                <p:nvPr/>
              </p:nvSpPr>
              <p:spPr>
                <a:xfrm>
                  <a:off x="798705" y="5801550"/>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cxnSp>
            <p:nvCxnSpPr>
              <p:cNvPr id="37" name="Straight Arrow Connector 36"/>
              <p:cNvCxnSpPr>
                <a:stCxn id="93" idx="3"/>
              </p:cNvCxnSpPr>
              <p:nvPr/>
            </p:nvCxnSpPr>
            <p:spPr bwMode="auto">
              <a:xfrm flipV="1">
                <a:off x="882179" y="1661085"/>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9" name="Straight Arrow Connector 98"/>
              <p:cNvCxnSpPr/>
              <p:nvPr/>
            </p:nvCxnSpPr>
            <p:spPr bwMode="auto">
              <a:xfrm flipV="1">
                <a:off x="882179" y="3173740"/>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1" name="Straight Arrow Connector 100"/>
              <p:cNvCxnSpPr/>
              <p:nvPr/>
            </p:nvCxnSpPr>
            <p:spPr bwMode="auto">
              <a:xfrm flipV="1">
                <a:off x="926755" y="4695839"/>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3" name="Straight Arrow Connector 102"/>
              <p:cNvCxnSpPr/>
              <p:nvPr/>
            </p:nvCxnSpPr>
            <p:spPr bwMode="auto">
              <a:xfrm>
                <a:off x="929290" y="5248613"/>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4" name="Straight Arrow Connector 103"/>
              <p:cNvCxnSpPr/>
              <p:nvPr/>
            </p:nvCxnSpPr>
            <p:spPr bwMode="auto">
              <a:xfrm>
                <a:off x="892504" y="3690217"/>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5" name="Straight Arrow Connector 104"/>
              <p:cNvCxnSpPr/>
              <p:nvPr/>
            </p:nvCxnSpPr>
            <p:spPr bwMode="auto">
              <a:xfrm>
                <a:off x="892504" y="2158818"/>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spTree>
    <p:extLst>
      <p:ext uri="{BB962C8B-B14F-4D97-AF65-F5344CB8AC3E}">
        <p14:creationId xmlns:p14="http://schemas.microsoft.com/office/powerpoint/2010/main" xmlns="" val="126762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20" grpId="0" animBg="1"/>
      <p:bldP spid="21" grpId="0"/>
      <p:bldP spid="26" grpId="0" animBg="1"/>
      <p:bldP spid="27" grpId="0"/>
      <p:bldP spid="32" grpId="0" animBg="1"/>
      <p:bldP spid="33" grpId="0"/>
      <p:bldP spid="48" grpId="0" animBg="1"/>
      <p:bldP spid="1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g_data_university_welcome_video_1280x720004.jpg"/>
          <p:cNvPicPr>
            <a:picLocks noGrp="1" noChangeAspect="1"/>
          </p:cNvPicPr>
          <p:nvPr isPhoto="1"/>
        </p:nvPicPr>
        <p:blipFill>
          <a:blip r:embed="rId2">
            <a:lum/>
          </a:blip>
          <a:srcRect l="35833" t="21852" r="35834" b="14444"/>
          <a:stretch>
            <a:fillRect/>
          </a:stretch>
        </p:blipFill>
        <p:spPr>
          <a:xfrm>
            <a:off x="2712577" y="1268760"/>
            <a:ext cx="3962400" cy="4343400"/>
          </a:xfrm>
          <a:prstGeom prst="rect">
            <a:avLst/>
          </a:prstGeom>
          <a:noFill/>
          <a:ln>
            <a:noFill/>
          </a:ln>
        </p:spPr>
      </p:pic>
      <p:sp>
        <p:nvSpPr>
          <p:cNvPr id="5" name="Slide Number Placeholder 4"/>
          <p:cNvSpPr>
            <a:spLocks noGrp="1"/>
          </p:cNvSpPr>
          <p:nvPr>
            <p:ph type="sldNum" sz="quarter" idx="12"/>
          </p:nvPr>
        </p:nvSpPr>
        <p:spPr>
          <a:xfrm>
            <a:off x="8348328" y="6111875"/>
            <a:ext cx="457200" cy="365125"/>
          </a:xfrm>
          <a:prstGeom prst="rect">
            <a:avLst/>
          </a:prstGeom>
        </p:spPr>
        <p:txBody>
          <a:bodyPr/>
          <a:lstStyle/>
          <a:p>
            <a:fld id="{89B203B0-3CDF-41AC-A2A9-C72C544A3811}" type="slidenum">
              <a:rPr lang="en-US" smtClean="0"/>
              <a:pPr/>
              <a:t>5</a:t>
            </a:fld>
            <a:endParaRPr lang="en-US"/>
          </a:p>
        </p:txBody>
      </p:sp>
    </p:spTree>
    <p:extLst>
      <p:ext uri="{BB962C8B-B14F-4D97-AF65-F5344CB8AC3E}">
        <p14:creationId xmlns:p14="http://schemas.microsoft.com/office/powerpoint/2010/main" xmlns="" val="1538474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5111684" y="1205353"/>
            <a:ext cx="3396801" cy="2185189"/>
            <a:chOff x="5111684" y="1205353"/>
            <a:chExt cx="3396801" cy="2185189"/>
          </a:xfrm>
        </p:grpSpPr>
        <p:grpSp>
          <p:nvGrpSpPr>
            <p:cNvPr id="66" name="Group 65"/>
            <p:cNvGrpSpPr/>
            <p:nvPr/>
          </p:nvGrpSpPr>
          <p:grpSpPr>
            <a:xfrm>
              <a:off x="5185125" y="1542291"/>
              <a:ext cx="3323360" cy="1848251"/>
              <a:chOff x="5185125" y="1542291"/>
              <a:chExt cx="3323360" cy="1848251"/>
            </a:xfrm>
          </p:grpSpPr>
          <p:grpSp>
            <p:nvGrpSpPr>
              <p:cNvPr id="63" name="Group 62"/>
              <p:cNvGrpSpPr/>
              <p:nvPr/>
            </p:nvGrpSpPr>
            <p:grpSpPr>
              <a:xfrm>
                <a:off x="5185125" y="1542291"/>
                <a:ext cx="3323360" cy="1848251"/>
                <a:chOff x="5185125" y="1542291"/>
                <a:chExt cx="3323360" cy="1848251"/>
              </a:xfrm>
            </p:grpSpPr>
            <p:sp>
              <p:nvSpPr>
                <p:cNvPr id="18" name="Rectangle 17"/>
                <p:cNvSpPr/>
                <p:nvPr/>
              </p:nvSpPr>
              <p:spPr bwMode="auto">
                <a:xfrm>
                  <a:off x="5185125" y="1542291"/>
                  <a:ext cx="1880689" cy="184825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cxnSp>
              <p:nvCxnSpPr>
                <p:cNvPr id="62" name="Straight Connector 61"/>
                <p:cNvCxnSpPr/>
                <p:nvPr/>
              </p:nvCxnSpPr>
              <p:spPr bwMode="auto">
                <a:xfrm flipV="1">
                  <a:off x="5185125" y="2438706"/>
                  <a:ext cx="3323360" cy="1"/>
                </a:xfrm>
                <a:prstGeom prst="line">
                  <a:avLst/>
                </a:prstGeom>
                <a:solidFill>
                  <a:schemeClr val="accent1"/>
                </a:solidFill>
                <a:ln w="19050" cap="flat" cmpd="sng" algn="ctr">
                  <a:solidFill>
                    <a:schemeClr val="tx2"/>
                  </a:solidFill>
                  <a:prstDash val="solid"/>
                  <a:round/>
                  <a:headEnd type="none" w="med" len="med"/>
                  <a:tailEnd type="none" w="med" len="med"/>
                </a:ln>
                <a:effectLst/>
              </p:spPr>
            </p:cxnSp>
          </p:grpSp>
          <p:sp>
            <p:nvSpPr>
              <p:cNvPr id="64" name="TextBox 63"/>
              <p:cNvSpPr txBox="1"/>
              <p:nvPr/>
            </p:nvSpPr>
            <p:spPr>
              <a:xfrm>
                <a:off x="7072582" y="1850762"/>
                <a:ext cx="1391728" cy="584775"/>
              </a:xfrm>
              <a:prstGeom prst="rect">
                <a:avLst/>
              </a:prstGeom>
              <a:noFill/>
            </p:spPr>
            <p:txBody>
              <a:bodyPr wrap="none" rtlCol="0">
                <a:spAutoFit/>
              </a:bodyPr>
              <a:lstStyle/>
              <a:p>
                <a:r>
                  <a:rPr lang="en-US" sz="1600" dirty="0" err="1" smtClean="0">
                    <a:solidFill>
                      <a:schemeClr val="tx2"/>
                    </a:solidFill>
                    <a:latin typeface="+mj-lt"/>
                  </a:rPr>
                  <a:t>MapReduce</a:t>
                </a:r>
                <a:r>
                  <a:rPr lang="en-US" sz="1600" dirty="0" smtClean="0">
                    <a:solidFill>
                      <a:schemeClr val="tx2"/>
                    </a:solidFill>
                    <a:latin typeface="+mj-lt"/>
                  </a:rPr>
                  <a:t> </a:t>
                </a:r>
              </a:p>
              <a:p>
                <a:r>
                  <a:rPr lang="en-US" sz="1600" dirty="0" smtClean="0">
                    <a:solidFill>
                      <a:schemeClr val="tx2"/>
                    </a:solidFill>
                    <a:latin typeface="+mj-lt"/>
                  </a:rPr>
                  <a:t>Layer</a:t>
                </a:r>
              </a:p>
            </p:txBody>
          </p:sp>
          <p:sp>
            <p:nvSpPr>
              <p:cNvPr id="65" name="TextBox 64"/>
              <p:cNvSpPr txBox="1"/>
              <p:nvPr/>
            </p:nvSpPr>
            <p:spPr>
              <a:xfrm>
                <a:off x="7086432" y="2501942"/>
                <a:ext cx="740908" cy="584775"/>
              </a:xfrm>
              <a:prstGeom prst="rect">
                <a:avLst/>
              </a:prstGeom>
              <a:noFill/>
            </p:spPr>
            <p:txBody>
              <a:bodyPr wrap="none" rtlCol="0">
                <a:spAutoFit/>
              </a:bodyPr>
              <a:lstStyle/>
              <a:p>
                <a:r>
                  <a:rPr lang="en-US" sz="1600" dirty="0" smtClean="0">
                    <a:solidFill>
                      <a:schemeClr val="tx2"/>
                    </a:solidFill>
                    <a:latin typeface="+mj-lt"/>
                  </a:rPr>
                  <a:t>HDFS</a:t>
                </a:r>
              </a:p>
              <a:p>
                <a:r>
                  <a:rPr lang="en-US" sz="1600" dirty="0" smtClean="0">
                    <a:solidFill>
                      <a:schemeClr val="tx2"/>
                    </a:solidFill>
                    <a:latin typeface="+mj-lt"/>
                  </a:rPr>
                  <a:t>Layer</a:t>
                </a:r>
              </a:p>
            </p:txBody>
          </p:sp>
        </p:grpSp>
        <p:sp>
          <p:nvSpPr>
            <p:cNvPr id="77" name="TextBox 76"/>
            <p:cNvSpPr txBox="1"/>
            <p:nvPr/>
          </p:nvSpPr>
          <p:spPr>
            <a:xfrm>
              <a:off x="5111684" y="1205353"/>
              <a:ext cx="2039341" cy="338554"/>
            </a:xfrm>
            <a:prstGeom prst="rect">
              <a:avLst/>
            </a:prstGeom>
            <a:noFill/>
          </p:spPr>
          <p:txBody>
            <a:bodyPr wrap="none" rtlCol="0">
              <a:spAutoFit/>
            </a:bodyPr>
            <a:lstStyle/>
            <a:p>
              <a:r>
                <a:rPr lang="en-US" sz="1600" dirty="0" err="1" smtClean="0">
                  <a:solidFill>
                    <a:schemeClr val="bg1">
                      <a:lumMod val="50000"/>
                    </a:schemeClr>
                  </a:solidFill>
                  <a:latin typeface="+mj-lt"/>
                </a:rPr>
                <a:t>hadoop-namenode</a:t>
              </a:r>
              <a:endParaRPr lang="en-US" sz="1600" dirty="0" smtClean="0">
                <a:solidFill>
                  <a:schemeClr val="bg1">
                    <a:lumMod val="50000"/>
                  </a:schemeClr>
                </a:solidFill>
                <a:latin typeface="+mj-lt"/>
              </a:endParaRPr>
            </a:p>
          </p:txBody>
        </p:sp>
      </p:grpSp>
      <p:grpSp>
        <p:nvGrpSpPr>
          <p:cNvPr id="86" name="Group 85"/>
          <p:cNvGrpSpPr/>
          <p:nvPr/>
        </p:nvGrpSpPr>
        <p:grpSpPr>
          <a:xfrm>
            <a:off x="2336296" y="3858970"/>
            <a:ext cx="1463040" cy="2791212"/>
            <a:chOff x="2336296" y="3858970"/>
            <a:chExt cx="1463040" cy="2791212"/>
          </a:xfrm>
        </p:grpSpPr>
        <p:sp>
          <p:nvSpPr>
            <p:cNvPr id="67" name="Rectangle 66"/>
            <p:cNvSpPr/>
            <p:nvPr/>
          </p:nvSpPr>
          <p:spPr bwMode="auto">
            <a:xfrm>
              <a:off x="2336296"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8" name="TextBox 77"/>
            <p:cNvSpPr txBox="1"/>
            <p:nvPr/>
          </p:nvSpPr>
          <p:spPr>
            <a:xfrm>
              <a:off x="2462542"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datanode1</a:t>
              </a:r>
            </a:p>
          </p:txBody>
        </p:sp>
      </p:grpSp>
      <p:grpSp>
        <p:nvGrpSpPr>
          <p:cNvPr id="85" name="Group 84"/>
          <p:cNvGrpSpPr/>
          <p:nvPr/>
        </p:nvGrpSpPr>
        <p:grpSpPr>
          <a:xfrm>
            <a:off x="3920379" y="3858970"/>
            <a:ext cx="1463040" cy="2791212"/>
            <a:chOff x="3920379" y="3858970"/>
            <a:chExt cx="1463040" cy="2791212"/>
          </a:xfrm>
        </p:grpSpPr>
        <p:sp>
          <p:nvSpPr>
            <p:cNvPr id="68" name="Rectangle 67"/>
            <p:cNvSpPr/>
            <p:nvPr/>
          </p:nvSpPr>
          <p:spPr bwMode="auto">
            <a:xfrm>
              <a:off x="3920379"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0" name="TextBox 79"/>
            <p:cNvSpPr txBox="1"/>
            <p:nvPr/>
          </p:nvSpPr>
          <p:spPr>
            <a:xfrm>
              <a:off x="4033356"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datanode2</a:t>
              </a:r>
            </a:p>
          </p:txBody>
        </p:sp>
      </p:grpSp>
      <p:grpSp>
        <p:nvGrpSpPr>
          <p:cNvPr id="84" name="Group 83"/>
          <p:cNvGrpSpPr/>
          <p:nvPr/>
        </p:nvGrpSpPr>
        <p:grpSpPr>
          <a:xfrm>
            <a:off x="5504462" y="3858970"/>
            <a:ext cx="1463040" cy="2791212"/>
            <a:chOff x="5504462" y="3858970"/>
            <a:chExt cx="1463040" cy="2791212"/>
          </a:xfrm>
        </p:grpSpPr>
        <p:sp>
          <p:nvSpPr>
            <p:cNvPr id="69" name="Rectangle 68"/>
            <p:cNvSpPr/>
            <p:nvPr/>
          </p:nvSpPr>
          <p:spPr bwMode="auto">
            <a:xfrm>
              <a:off x="5504462"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1" name="TextBox 80"/>
            <p:cNvSpPr txBox="1"/>
            <p:nvPr/>
          </p:nvSpPr>
          <p:spPr>
            <a:xfrm>
              <a:off x="5604170"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datanode3</a:t>
              </a:r>
            </a:p>
          </p:txBody>
        </p:sp>
      </p:grpSp>
      <p:grpSp>
        <p:nvGrpSpPr>
          <p:cNvPr id="83" name="Group 82"/>
          <p:cNvGrpSpPr/>
          <p:nvPr/>
        </p:nvGrpSpPr>
        <p:grpSpPr>
          <a:xfrm>
            <a:off x="7088546" y="3858970"/>
            <a:ext cx="1463040" cy="2791212"/>
            <a:chOff x="7088546" y="3858970"/>
            <a:chExt cx="1463040" cy="2791212"/>
          </a:xfrm>
        </p:grpSpPr>
        <p:sp>
          <p:nvSpPr>
            <p:cNvPr id="70" name="Rectangle 69"/>
            <p:cNvSpPr/>
            <p:nvPr/>
          </p:nvSpPr>
          <p:spPr bwMode="auto">
            <a:xfrm>
              <a:off x="7088546"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2" name="TextBox 81"/>
            <p:cNvSpPr txBox="1"/>
            <p:nvPr/>
          </p:nvSpPr>
          <p:spPr>
            <a:xfrm>
              <a:off x="7174984"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datanode4</a:t>
              </a:r>
            </a:p>
          </p:txBody>
        </p:sp>
      </p:grpSp>
      <p:sp>
        <p:nvSpPr>
          <p:cNvPr id="2" name="Title 1"/>
          <p:cNvSpPr>
            <a:spLocks noGrp="1"/>
          </p:cNvSpPr>
          <p:nvPr>
            <p:ph type="title"/>
          </p:nvPr>
        </p:nvSpPr>
        <p:spPr>
          <a:xfrm>
            <a:off x="407472" y="135642"/>
            <a:ext cx="8229600" cy="1143000"/>
          </a:xfrm>
        </p:spPr>
        <p:txBody>
          <a:bodyPr/>
          <a:lstStyle/>
          <a:p>
            <a:pPr algn="l"/>
            <a:r>
              <a:rPr lang="en-US" sz="2800" dirty="0" err="1">
                <a:solidFill>
                  <a:srgbClr val="4E84C4"/>
                </a:solidFill>
              </a:rPr>
              <a:t>MapReduce</a:t>
            </a:r>
            <a:r>
              <a:rPr lang="en-US" dirty="0" smtClean="0"/>
              <a:t> </a:t>
            </a:r>
            <a:r>
              <a:rPr lang="en-US" sz="2800" dirty="0">
                <a:solidFill>
                  <a:srgbClr val="4E84C4"/>
                </a:solidFill>
              </a:rPr>
              <a:t>Components</a:t>
            </a:r>
          </a:p>
        </p:txBody>
      </p:sp>
      <p:sp>
        <p:nvSpPr>
          <p:cNvPr id="4" name="Slide Number Placeholder 3"/>
          <p:cNvSpPr>
            <a:spLocks noGrp="1"/>
          </p:cNvSpPr>
          <p:nvPr>
            <p:ph type="sldNum" sz="quarter" idx="12"/>
          </p:nvPr>
        </p:nvSpPr>
        <p:spPr/>
        <p:txBody>
          <a:bodyPr/>
          <a:lstStyle/>
          <a:p>
            <a:fld id="{E98DCB10-97A4-405D-8E23-559299D9D189}" type="slidenum">
              <a:rPr lang="en-US" smtClean="0"/>
              <a:pPr/>
              <a:t>50</a:t>
            </a:fld>
            <a:endParaRPr lang="en-US" dirty="0"/>
          </a:p>
        </p:txBody>
      </p:sp>
      <p:sp>
        <p:nvSpPr>
          <p:cNvPr id="5" name="Rounded Rectangle 4"/>
          <p:cNvSpPr/>
          <p:nvPr/>
        </p:nvSpPr>
        <p:spPr bwMode="auto">
          <a:xfrm>
            <a:off x="5291133" y="1655786"/>
            <a:ext cx="1657350" cy="628651"/>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JobTracker</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2390774" y="457977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9" name="Rounded Rectangle 8"/>
          <p:cNvSpPr/>
          <p:nvPr/>
        </p:nvSpPr>
        <p:spPr bwMode="auto">
          <a:xfrm>
            <a:off x="3981449"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0" name="Rounded Rectangle 9"/>
          <p:cNvSpPr/>
          <p:nvPr/>
        </p:nvSpPr>
        <p:spPr bwMode="auto">
          <a:xfrm>
            <a:off x="5572124"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1" name="Rounded Rectangle 10"/>
          <p:cNvSpPr/>
          <p:nvPr/>
        </p:nvSpPr>
        <p:spPr bwMode="auto">
          <a:xfrm>
            <a:off x="7162799"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cxnSp>
        <p:nvCxnSpPr>
          <p:cNvPr id="14" name="Straight Connector 13"/>
          <p:cNvCxnSpPr>
            <a:stCxn id="5" idx="2"/>
          </p:cNvCxnSpPr>
          <p:nvPr/>
        </p:nvCxnSpPr>
        <p:spPr bwMode="auto">
          <a:xfrm flipH="1">
            <a:off x="3057525" y="2284437"/>
            <a:ext cx="3062283"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9" idx="0"/>
          </p:cNvCxnSpPr>
          <p:nvPr/>
        </p:nvCxnSpPr>
        <p:spPr bwMode="auto">
          <a:xfrm flipH="1">
            <a:off x="4648200" y="2284437"/>
            <a:ext cx="1471608"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10" idx="0"/>
          </p:cNvCxnSpPr>
          <p:nvPr/>
        </p:nvCxnSpPr>
        <p:spPr bwMode="auto">
          <a:xfrm>
            <a:off x="6119808" y="2284437"/>
            <a:ext cx="119067"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11" idx="0"/>
          </p:cNvCxnSpPr>
          <p:nvPr/>
        </p:nvCxnSpPr>
        <p:spPr bwMode="auto">
          <a:xfrm>
            <a:off x="6119808" y="2284437"/>
            <a:ext cx="1709742"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1" name="Rectangle 40"/>
          <p:cNvSpPr/>
          <p:nvPr/>
        </p:nvSpPr>
        <p:spPr bwMode="auto">
          <a:xfrm>
            <a:off x="2427995" y="5742695"/>
            <a:ext cx="6068305" cy="31432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Temporary data stored to local file system</a:t>
            </a:r>
            <a:endParaRPr kumimoji="0" lang="en-US" sz="1600" b="0" i="0" u="none" strike="noStrike" cap="none" normalizeH="0" baseline="0" dirty="0">
              <a:ln>
                <a:noFill/>
              </a:ln>
              <a:solidFill>
                <a:srgbClr val="01020B"/>
              </a:solidFill>
              <a:effectLst/>
              <a:latin typeface="+mj-lt"/>
            </a:endParaRPr>
          </a:p>
        </p:txBody>
      </p:sp>
      <p:sp>
        <p:nvSpPr>
          <p:cNvPr id="42" name="TextBox 41"/>
          <p:cNvSpPr txBox="1"/>
          <p:nvPr/>
        </p:nvSpPr>
        <p:spPr>
          <a:xfrm>
            <a:off x="3579640" y="3099849"/>
            <a:ext cx="3868909" cy="55399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err="1" smtClean="0">
                <a:solidFill>
                  <a:srgbClr val="A50021"/>
                </a:solidFill>
                <a:latin typeface="Segoe Script" pitchFamily="34" charset="0"/>
              </a:rPr>
              <a:t>JobTracker</a:t>
            </a:r>
            <a:r>
              <a:rPr lang="en-US" sz="1500" dirty="0" smtClean="0">
                <a:solidFill>
                  <a:srgbClr val="A50021"/>
                </a:solidFill>
                <a:latin typeface="Segoe Script" pitchFamily="34" charset="0"/>
              </a:rPr>
              <a:t> controls and </a:t>
            </a:r>
          </a:p>
          <a:p>
            <a:pPr algn="ctr"/>
            <a:r>
              <a:rPr lang="en-US" sz="1500" dirty="0" smtClean="0">
                <a:solidFill>
                  <a:srgbClr val="A50021"/>
                </a:solidFill>
                <a:latin typeface="Segoe Script" pitchFamily="34" charset="0"/>
              </a:rPr>
              <a:t>heartbeats </a:t>
            </a:r>
            <a:r>
              <a:rPr lang="en-US" sz="1500" dirty="0" err="1" smtClean="0">
                <a:solidFill>
                  <a:srgbClr val="A50021"/>
                </a:solidFill>
                <a:latin typeface="Segoe Script" pitchFamily="34" charset="0"/>
              </a:rPr>
              <a:t>TaskTracker</a:t>
            </a:r>
            <a:r>
              <a:rPr lang="en-US" sz="1500" dirty="0" smtClean="0">
                <a:solidFill>
                  <a:srgbClr val="A50021"/>
                </a:solidFill>
                <a:latin typeface="Segoe Script" pitchFamily="34" charset="0"/>
              </a:rPr>
              <a:t> nodes</a:t>
            </a:r>
          </a:p>
        </p:txBody>
      </p:sp>
      <p:sp>
        <p:nvSpPr>
          <p:cNvPr id="43" name="TextBox 42"/>
          <p:cNvSpPr txBox="1"/>
          <p:nvPr/>
        </p:nvSpPr>
        <p:spPr>
          <a:xfrm>
            <a:off x="3094745" y="5456943"/>
            <a:ext cx="4734804"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err="1" smtClean="0">
                <a:solidFill>
                  <a:srgbClr val="A50021"/>
                </a:solidFill>
                <a:latin typeface="Segoe Script" pitchFamily="34" charset="0"/>
              </a:rPr>
              <a:t>TaskTrackers</a:t>
            </a:r>
            <a:r>
              <a:rPr lang="en-US" sz="1500" dirty="0" smtClean="0">
                <a:solidFill>
                  <a:srgbClr val="A50021"/>
                </a:solidFill>
                <a:latin typeface="Segoe Script" pitchFamily="34" charset="0"/>
              </a:rPr>
              <a:t> store temp data</a:t>
            </a:r>
          </a:p>
        </p:txBody>
      </p:sp>
      <p:sp>
        <p:nvSpPr>
          <p:cNvPr id="44" name="TextBox 43"/>
          <p:cNvSpPr txBox="1"/>
          <p:nvPr/>
        </p:nvSpPr>
        <p:spPr>
          <a:xfrm>
            <a:off x="5624319" y="1200669"/>
            <a:ext cx="990977"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Master</a:t>
            </a:r>
          </a:p>
        </p:txBody>
      </p:sp>
      <p:sp>
        <p:nvSpPr>
          <p:cNvPr id="45" name="TextBox 44"/>
          <p:cNvSpPr txBox="1"/>
          <p:nvPr/>
        </p:nvSpPr>
        <p:spPr>
          <a:xfrm>
            <a:off x="4982466" y="4151358"/>
            <a:ext cx="931665"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Slaves</a:t>
            </a:r>
          </a:p>
        </p:txBody>
      </p:sp>
      <p:sp>
        <p:nvSpPr>
          <p:cNvPr id="47" name="TextBox 46"/>
          <p:cNvSpPr txBox="1"/>
          <p:nvPr/>
        </p:nvSpPr>
        <p:spPr>
          <a:xfrm>
            <a:off x="516534" y="1414730"/>
            <a:ext cx="4698722" cy="1384995"/>
          </a:xfrm>
          <a:prstGeom prst="rect">
            <a:avLst/>
          </a:prstGeom>
          <a:solidFill>
            <a:srgbClr val="FFFF00">
              <a:alpha val="70000"/>
            </a:srgbClr>
          </a:solidFill>
          <a:ln>
            <a:noFill/>
          </a:ln>
          <a:effectLst>
            <a:glow rad="139700">
              <a:schemeClr val="accent6">
                <a:satMod val="175000"/>
                <a:alpha val="40000"/>
              </a:schemeClr>
            </a:glow>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 </a:t>
            </a:r>
            <a:r>
              <a:rPr lang="en-US" sz="1400" dirty="0">
                <a:solidFill>
                  <a:srgbClr val="A50021"/>
                </a:solidFill>
                <a:latin typeface="Segoe Script" pitchFamily="34" charset="0"/>
              </a:rPr>
              <a:t>Coordinates all M/R tasks &amp; events </a:t>
            </a:r>
          </a:p>
          <a:p>
            <a:r>
              <a:rPr lang="en-US" sz="1400" dirty="0">
                <a:solidFill>
                  <a:srgbClr val="A50021"/>
                </a:solidFill>
                <a:latin typeface="Segoe Script" pitchFamily="34" charset="0"/>
              </a:rPr>
              <a:t>- Manages job queues and scheduling </a:t>
            </a:r>
          </a:p>
          <a:p>
            <a:r>
              <a:rPr lang="en-US" sz="1400" dirty="0">
                <a:solidFill>
                  <a:srgbClr val="A50021"/>
                </a:solidFill>
                <a:latin typeface="Segoe Script" pitchFamily="34" charset="0"/>
              </a:rPr>
              <a:t>- Maintains and Controls </a:t>
            </a:r>
            <a:r>
              <a:rPr lang="en-US" sz="1400" dirty="0" err="1">
                <a:solidFill>
                  <a:srgbClr val="A50021"/>
                </a:solidFill>
                <a:latin typeface="Segoe Script" pitchFamily="34" charset="0"/>
              </a:rPr>
              <a:t>TaskTrackers</a:t>
            </a:r>
            <a:r>
              <a:rPr lang="en-US" sz="1400" dirty="0">
                <a:solidFill>
                  <a:srgbClr val="A50021"/>
                </a:solidFill>
                <a:latin typeface="Segoe Script" pitchFamily="34" charset="0"/>
              </a:rPr>
              <a:t> </a:t>
            </a:r>
          </a:p>
          <a:p>
            <a:r>
              <a:rPr lang="en-US" sz="1400" dirty="0">
                <a:solidFill>
                  <a:srgbClr val="A50021"/>
                </a:solidFill>
                <a:latin typeface="Segoe Script" pitchFamily="34" charset="0"/>
              </a:rPr>
              <a:t>- Moves/restarts map/reduce tasks if needed </a:t>
            </a:r>
          </a:p>
          <a:p>
            <a:r>
              <a:rPr lang="en-US" sz="1400" dirty="0">
                <a:solidFill>
                  <a:srgbClr val="A50021"/>
                </a:solidFill>
                <a:latin typeface="Segoe Script" pitchFamily="34" charset="0"/>
              </a:rPr>
              <a:t>- Uses “</a:t>
            </a:r>
            <a:r>
              <a:rPr lang="en-US" sz="1400" dirty="0" err="1">
                <a:solidFill>
                  <a:srgbClr val="A50021"/>
                </a:solidFill>
                <a:latin typeface="Segoe Script" pitchFamily="34" charset="0"/>
              </a:rPr>
              <a:t>checkpointing</a:t>
            </a:r>
            <a:r>
              <a:rPr lang="en-US" sz="1400" dirty="0">
                <a:solidFill>
                  <a:srgbClr val="A50021"/>
                </a:solidFill>
                <a:latin typeface="Segoe Script" pitchFamily="34" charset="0"/>
              </a:rPr>
              <a:t>” to combat </a:t>
            </a:r>
            <a:r>
              <a:rPr lang="en-US" sz="1400" dirty="0" smtClean="0">
                <a:solidFill>
                  <a:srgbClr val="A50021"/>
                </a:solidFill>
                <a:latin typeface="Segoe Script" pitchFamily="34" charset="0"/>
              </a:rPr>
              <a:t>single points</a:t>
            </a:r>
            <a:br>
              <a:rPr lang="en-US" sz="1400" dirty="0" smtClean="0">
                <a:solidFill>
                  <a:srgbClr val="A50021"/>
                </a:solidFill>
                <a:latin typeface="Segoe Script" pitchFamily="34" charset="0"/>
              </a:rPr>
            </a:br>
            <a:r>
              <a:rPr lang="en-US" sz="1400" dirty="0" smtClean="0">
                <a:solidFill>
                  <a:srgbClr val="A50021"/>
                </a:solidFill>
                <a:latin typeface="Segoe Script" pitchFamily="34" charset="0"/>
              </a:rPr>
              <a:t>     of failure</a:t>
            </a:r>
          </a:p>
        </p:txBody>
      </p:sp>
      <p:sp>
        <p:nvSpPr>
          <p:cNvPr id="49" name="TextBox 48"/>
          <p:cNvSpPr txBox="1"/>
          <p:nvPr/>
        </p:nvSpPr>
        <p:spPr>
          <a:xfrm>
            <a:off x="138551" y="4270442"/>
            <a:ext cx="2083806" cy="1169551"/>
          </a:xfrm>
          <a:prstGeom prst="rect">
            <a:avLst/>
          </a:prstGeom>
          <a:solidFill>
            <a:srgbClr val="B6FF23">
              <a:alpha val="70000"/>
            </a:srgbClr>
          </a:solidFill>
          <a:ln>
            <a:noFill/>
          </a:ln>
          <a:effectLst>
            <a:glow rad="101600">
              <a:schemeClr val="accent1">
                <a:satMod val="175000"/>
                <a:alpha val="40000"/>
              </a:schemeClr>
            </a:glow>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solidFill>
                  <a:srgbClr val="A50021"/>
                </a:solidFill>
                <a:latin typeface="Segoe Script" pitchFamily="34" charset="0"/>
              </a:rPr>
              <a:t>Execute </a:t>
            </a:r>
            <a:r>
              <a:rPr lang="en-US" sz="1400" dirty="0">
                <a:solidFill>
                  <a:srgbClr val="A50021"/>
                </a:solidFill>
                <a:latin typeface="Segoe Script" pitchFamily="34" charset="0"/>
              </a:rPr>
              <a:t>individual map and reduce tasks as assigned by </a:t>
            </a:r>
            <a:r>
              <a:rPr lang="en-US" sz="1400" dirty="0" err="1">
                <a:solidFill>
                  <a:srgbClr val="A50021"/>
                </a:solidFill>
                <a:latin typeface="Segoe Script" pitchFamily="34" charset="0"/>
              </a:rPr>
              <a:t>JobTracker</a:t>
            </a:r>
            <a:r>
              <a:rPr lang="en-US" sz="1400" dirty="0">
                <a:solidFill>
                  <a:srgbClr val="A50021"/>
                </a:solidFill>
                <a:latin typeface="Segoe Script" pitchFamily="34" charset="0"/>
              </a:rPr>
              <a:t> (in separate JVM) </a:t>
            </a:r>
            <a:endParaRPr lang="en-US" sz="1400" dirty="0" smtClean="0">
              <a:solidFill>
                <a:srgbClr val="A50021"/>
              </a:solidFill>
              <a:latin typeface="Segoe Script" pitchFamily="34" charset="0"/>
            </a:endParaRPr>
          </a:p>
        </p:txBody>
      </p:sp>
      <p:grpSp>
        <p:nvGrpSpPr>
          <p:cNvPr id="89" name="Group 88"/>
          <p:cNvGrpSpPr/>
          <p:nvPr/>
        </p:nvGrpSpPr>
        <p:grpSpPr>
          <a:xfrm>
            <a:off x="2402959" y="2515527"/>
            <a:ext cx="6105526" cy="4008251"/>
            <a:chOff x="2402959" y="2515527"/>
            <a:chExt cx="6105526" cy="4008251"/>
          </a:xfrm>
        </p:grpSpPr>
        <p:grpSp>
          <p:nvGrpSpPr>
            <p:cNvPr id="25" name="Group 24"/>
            <p:cNvGrpSpPr/>
            <p:nvPr/>
          </p:nvGrpSpPr>
          <p:grpSpPr>
            <a:xfrm>
              <a:off x="2402959" y="5618903"/>
              <a:ext cx="1333501" cy="904875"/>
              <a:chOff x="876299" y="4552950"/>
              <a:chExt cx="1333501" cy="904875"/>
            </a:xfrm>
          </p:grpSpPr>
          <p:sp>
            <p:nvSpPr>
              <p:cNvPr id="26" name="Rounded Rectangle 2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7" name="Rounded Rectangle 26"/>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8" name="Rounded Rectangle 27"/>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9" name="Rounded Rectangle 28"/>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30" name="Group 29"/>
            <p:cNvGrpSpPr/>
            <p:nvPr/>
          </p:nvGrpSpPr>
          <p:grpSpPr>
            <a:xfrm>
              <a:off x="3993634" y="5618903"/>
              <a:ext cx="1333501" cy="904875"/>
              <a:chOff x="876299" y="4552950"/>
              <a:chExt cx="1333501" cy="904875"/>
            </a:xfrm>
          </p:grpSpPr>
          <p:sp>
            <p:nvSpPr>
              <p:cNvPr id="31" name="Rounded Rectangle 3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32" name="Rounded Rectangle 31"/>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Rounded Rectangle 32"/>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4" name="Rounded Rectangle 33"/>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35" name="Group 34"/>
            <p:cNvGrpSpPr/>
            <p:nvPr/>
          </p:nvGrpSpPr>
          <p:grpSpPr>
            <a:xfrm>
              <a:off x="5584309" y="5618903"/>
              <a:ext cx="1333501" cy="904875"/>
              <a:chOff x="876299" y="4552950"/>
              <a:chExt cx="1333501" cy="904875"/>
            </a:xfrm>
          </p:grpSpPr>
          <p:sp>
            <p:nvSpPr>
              <p:cNvPr id="36" name="Rounded Rectangle 3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37" name="Rounded Rectangle 36"/>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8" name="Rounded Rectangle 37"/>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9" name="Rounded Rectangle 38"/>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40" name="Group 39"/>
            <p:cNvGrpSpPr/>
            <p:nvPr/>
          </p:nvGrpSpPr>
          <p:grpSpPr>
            <a:xfrm>
              <a:off x="7174984" y="5618903"/>
              <a:ext cx="1333501" cy="904875"/>
              <a:chOff x="876299" y="4552950"/>
              <a:chExt cx="1333501" cy="904875"/>
            </a:xfrm>
          </p:grpSpPr>
          <p:sp>
            <p:nvSpPr>
              <p:cNvPr id="46" name="Rounded Rectangle 4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48" name="Rounded Rectangle 47"/>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0" name="Rounded Rectangle 4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1" name="Rounded Rectangle 5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57" name="Rounded Rectangle 56"/>
            <p:cNvSpPr/>
            <p:nvPr/>
          </p:nvSpPr>
          <p:spPr bwMode="auto">
            <a:xfrm>
              <a:off x="5282110" y="2515527"/>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grpSp>
      <p:grpSp>
        <p:nvGrpSpPr>
          <p:cNvPr id="76" name="Group 75"/>
          <p:cNvGrpSpPr/>
          <p:nvPr/>
        </p:nvGrpSpPr>
        <p:grpSpPr>
          <a:xfrm>
            <a:off x="568041" y="4942434"/>
            <a:ext cx="7973352" cy="1235955"/>
            <a:chOff x="568041" y="4942434"/>
            <a:chExt cx="7973352" cy="1235955"/>
          </a:xfrm>
        </p:grpSpPr>
        <p:cxnSp>
          <p:nvCxnSpPr>
            <p:cNvPr id="71" name="Straight Connector 70"/>
            <p:cNvCxnSpPr/>
            <p:nvPr/>
          </p:nvCxnSpPr>
          <p:spPr bwMode="auto">
            <a:xfrm flipV="1">
              <a:off x="568041" y="5538592"/>
              <a:ext cx="7973352" cy="13844"/>
            </a:xfrm>
            <a:prstGeom prst="line">
              <a:avLst/>
            </a:prstGeom>
            <a:solidFill>
              <a:schemeClr val="accent1"/>
            </a:solidFill>
            <a:ln w="19050" cap="flat" cmpd="sng" algn="ctr">
              <a:solidFill>
                <a:schemeClr val="tx2"/>
              </a:solidFill>
              <a:prstDash val="solid"/>
              <a:round/>
              <a:headEnd type="none" w="med" len="med"/>
              <a:tailEnd type="none" w="med" len="med"/>
            </a:ln>
            <a:effectLst/>
          </p:spPr>
        </p:cxnSp>
        <p:grpSp>
          <p:nvGrpSpPr>
            <p:cNvPr id="75" name="Group 74"/>
            <p:cNvGrpSpPr/>
            <p:nvPr/>
          </p:nvGrpSpPr>
          <p:grpSpPr>
            <a:xfrm>
              <a:off x="802919" y="4942434"/>
              <a:ext cx="1391728" cy="1235955"/>
              <a:chOff x="802919" y="4942434"/>
              <a:chExt cx="1391728" cy="1235955"/>
            </a:xfrm>
          </p:grpSpPr>
          <p:sp>
            <p:nvSpPr>
              <p:cNvPr id="73" name="TextBox 72"/>
              <p:cNvSpPr txBox="1"/>
              <p:nvPr/>
            </p:nvSpPr>
            <p:spPr>
              <a:xfrm>
                <a:off x="802919" y="4942434"/>
                <a:ext cx="1391728" cy="584775"/>
              </a:xfrm>
              <a:prstGeom prst="rect">
                <a:avLst/>
              </a:prstGeom>
              <a:noFill/>
            </p:spPr>
            <p:txBody>
              <a:bodyPr wrap="none" rtlCol="0">
                <a:spAutoFit/>
              </a:bodyPr>
              <a:lstStyle/>
              <a:p>
                <a:r>
                  <a:rPr lang="en-US" sz="1600" dirty="0" err="1" smtClean="0">
                    <a:solidFill>
                      <a:schemeClr val="tx2"/>
                    </a:solidFill>
                    <a:latin typeface="+mj-lt"/>
                  </a:rPr>
                  <a:t>MapReduce</a:t>
                </a:r>
                <a:r>
                  <a:rPr lang="en-US" sz="1600" dirty="0" smtClean="0">
                    <a:solidFill>
                      <a:schemeClr val="tx2"/>
                    </a:solidFill>
                    <a:latin typeface="+mj-lt"/>
                  </a:rPr>
                  <a:t> </a:t>
                </a:r>
              </a:p>
              <a:p>
                <a:r>
                  <a:rPr lang="en-US" sz="1600" dirty="0" smtClean="0">
                    <a:solidFill>
                      <a:schemeClr val="tx2"/>
                    </a:solidFill>
                    <a:latin typeface="+mj-lt"/>
                  </a:rPr>
                  <a:t>Layer</a:t>
                </a:r>
              </a:p>
            </p:txBody>
          </p:sp>
          <p:sp>
            <p:nvSpPr>
              <p:cNvPr id="74" name="TextBox 73"/>
              <p:cNvSpPr txBox="1"/>
              <p:nvPr/>
            </p:nvSpPr>
            <p:spPr>
              <a:xfrm>
                <a:off x="816769" y="5593614"/>
                <a:ext cx="740908" cy="584775"/>
              </a:xfrm>
              <a:prstGeom prst="rect">
                <a:avLst/>
              </a:prstGeom>
              <a:noFill/>
            </p:spPr>
            <p:txBody>
              <a:bodyPr wrap="none" rtlCol="0">
                <a:spAutoFit/>
              </a:bodyPr>
              <a:lstStyle/>
              <a:p>
                <a:r>
                  <a:rPr lang="en-US" sz="1600" dirty="0" smtClean="0">
                    <a:solidFill>
                      <a:schemeClr val="tx2"/>
                    </a:solidFill>
                    <a:latin typeface="+mj-lt"/>
                  </a:rPr>
                  <a:t>HDFS</a:t>
                </a:r>
              </a:p>
              <a:p>
                <a:r>
                  <a:rPr lang="en-US" sz="1600" dirty="0" smtClean="0">
                    <a:solidFill>
                      <a:schemeClr val="tx2"/>
                    </a:solidFill>
                    <a:latin typeface="+mj-lt"/>
                  </a:rPr>
                  <a:t>Layer</a:t>
                </a:r>
              </a:p>
            </p:txBody>
          </p:sp>
        </p:grpSp>
      </p:grpSp>
      <p:sp>
        <p:nvSpPr>
          <p:cNvPr id="88" name="Title 1"/>
          <p:cNvSpPr txBox="1">
            <a:spLocks/>
          </p:cNvSpPr>
          <p:nvPr/>
        </p:nvSpPr>
        <p:spPr bwMode="auto">
          <a:xfrm>
            <a:off x="285738" y="707142"/>
            <a:ext cx="4526614"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algn="ctr"/>
            <a:r>
              <a:rPr lang="en-US" sz="3000" dirty="0" smtClean="0">
                <a:solidFill>
                  <a:srgbClr val="A50021"/>
                </a:solidFill>
                <a:latin typeface="Segoe Script" pitchFamily="34" charset="0"/>
              </a:rPr>
              <a:t>How Does This All Fit With HDFS?</a:t>
            </a:r>
            <a:endParaRPr lang="en-US" sz="3000" dirty="0">
              <a:solidFill>
                <a:srgbClr val="A50021"/>
              </a:solidFill>
              <a:latin typeface="Segoe Script" pitchFamily="34" charset="0"/>
            </a:endParaRPr>
          </a:p>
        </p:txBody>
      </p:sp>
      <p:grpSp>
        <p:nvGrpSpPr>
          <p:cNvPr id="23" name="Group 22"/>
          <p:cNvGrpSpPr/>
          <p:nvPr/>
        </p:nvGrpSpPr>
        <p:grpSpPr>
          <a:xfrm>
            <a:off x="3060953" y="3144178"/>
            <a:ext cx="4747152" cy="2502430"/>
            <a:chOff x="3060953" y="3144178"/>
            <a:chExt cx="4747152" cy="2502430"/>
          </a:xfrm>
        </p:grpSpPr>
        <p:cxnSp>
          <p:nvCxnSpPr>
            <p:cNvPr id="6" name="Straight Connector 5"/>
            <p:cNvCxnSpPr/>
            <p:nvPr/>
          </p:nvCxnSpPr>
          <p:spPr bwMode="auto">
            <a:xfrm flipH="1">
              <a:off x="6109244" y="3144178"/>
              <a:ext cx="1" cy="714792"/>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79" name="Straight Connector 78"/>
            <p:cNvCxnSpPr>
              <a:stCxn id="78" idx="0"/>
              <a:endCxn id="82" idx="0"/>
            </p:cNvCxnSpPr>
            <p:nvPr/>
          </p:nvCxnSpPr>
          <p:spPr bwMode="auto">
            <a:xfrm>
              <a:off x="3067035" y="3858970"/>
              <a:ext cx="4712442" cy="0"/>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1" name="Straight Connector 90"/>
            <p:cNvCxnSpPr>
              <a:endCxn id="26" idx="0"/>
            </p:cNvCxnSpPr>
            <p:nvPr/>
          </p:nvCxnSpPr>
          <p:spPr bwMode="auto">
            <a:xfrm>
              <a:off x="3060953" y="3875088"/>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2" name="Straight Connector 91"/>
            <p:cNvCxnSpPr/>
            <p:nvPr/>
          </p:nvCxnSpPr>
          <p:spPr bwMode="auto">
            <a:xfrm>
              <a:off x="4654273" y="3902793"/>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3" name="Straight Connector 92"/>
            <p:cNvCxnSpPr/>
            <p:nvPr/>
          </p:nvCxnSpPr>
          <p:spPr bwMode="auto">
            <a:xfrm>
              <a:off x="6330723" y="3875078"/>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4" name="Straight Connector 93"/>
            <p:cNvCxnSpPr>
              <a:stCxn id="82" idx="0"/>
            </p:cNvCxnSpPr>
            <p:nvPr/>
          </p:nvCxnSpPr>
          <p:spPr bwMode="auto">
            <a:xfrm>
              <a:off x="7779477" y="3858970"/>
              <a:ext cx="28628" cy="1759918"/>
            </a:xfrm>
            <a:prstGeom prst="line">
              <a:avLst/>
            </a:prstGeom>
            <a:solidFill>
              <a:schemeClr val="accent1"/>
            </a:solidFill>
            <a:ln w="28575" cap="flat" cmpd="sng" algn="ctr">
              <a:solidFill>
                <a:srgbClr val="01020B"/>
              </a:solidFill>
              <a:prstDash val="sysDot"/>
              <a:round/>
              <a:headEnd type="none" w="med" len="med"/>
              <a:tailEnd type="none" w="med" len="med"/>
            </a:ln>
            <a:effectLst/>
          </p:spPr>
        </p:cxnSp>
      </p:grpSp>
      <p:grpSp>
        <p:nvGrpSpPr>
          <p:cNvPr id="54" name="Group 53"/>
          <p:cNvGrpSpPr/>
          <p:nvPr/>
        </p:nvGrpSpPr>
        <p:grpSpPr>
          <a:xfrm>
            <a:off x="2706800" y="1982238"/>
            <a:ext cx="4741070" cy="2616040"/>
            <a:chOff x="2706800" y="1982238"/>
            <a:chExt cx="4741070" cy="2616040"/>
          </a:xfrm>
        </p:grpSpPr>
        <p:cxnSp>
          <p:nvCxnSpPr>
            <p:cNvPr id="95" name="Straight Connector 94"/>
            <p:cNvCxnSpPr/>
            <p:nvPr/>
          </p:nvCxnSpPr>
          <p:spPr bwMode="auto">
            <a:xfrm rot="16200000" flipH="1">
              <a:off x="4947786" y="1624843"/>
              <a:ext cx="1" cy="714792"/>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7" name="Straight Connector 96"/>
            <p:cNvCxnSpPr/>
            <p:nvPr/>
          </p:nvCxnSpPr>
          <p:spPr bwMode="auto">
            <a:xfrm flipH="1">
              <a:off x="4601406" y="1998923"/>
              <a:ext cx="1" cy="146304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8" name="Straight Connector 97"/>
            <p:cNvCxnSpPr/>
            <p:nvPr/>
          </p:nvCxnSpPr>
          <p:spPr bwMode="auto">
            <a:xfrm>
              <a:off x="2706800" y="3484880"/>
              <a:ext cx="4712442" cy="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9" name="Straight Connector 98"/>
            <p:cNvCxnSpPr/>
            <p:nvPr/>
          </p:nvCxnSpPr>
          <p:spPr bwMode="auto">
            <a:xfrm>
              <a:off x="2714573" y="3500998"/>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0" name="Straight Connector 99"/>
            <p:cNvCxnSpPr/>
            <p:nvPr/>
          </p:nvCxnSpPr>
          <p:spPr bwMode="auto">
            <a:xfrm>
              <a:off x="4307893" y="350099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1" name="Straight Connector 100"/>
            <p:cNvCxnSpPr/>
            <p:nvPr/>
          </p:nvCxnSpPr>
          <p:spPr bwMode="auto">
            <a:xfrm>
              <a:off x="5928923" y="348713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2" name="Straight Connector 101"/>
            <p:cNvCxnSpPr/>
            <p:nvPr/>
          </p:nvCxnSpPr>
          <p:spPr bwMode="auto">
            <a:xfrm>
              <a:off x="7439113" y="350098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grpSp>
    </p:spTree>
    <p:extLst>
      <p:ext uri="{BB962C8B-B14F-4D97-AF65-F5344CB8AC3E}">
        <p14:creationId xmlns:p14="http://schemas.microsoft.com/office/powerpoint/2010/main" xmlns="" val="330138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47">
                                            <p:txEl>
                                              <p:pRg st="0" end="0"/>
                                            </p:txEl>
                                          </p:spTgt>
                                        </p:tgtEl>
                                        <p:attrNameLst>
                                          <p:attrName>style.visibility</p:attrName>
                                        </p:attrNameLst>
                                      </p:cBhvr>
                                      <p:to>
                                        <p:strVal val="visible"/>
                                      </p:to>
                                    </p:set>
                                    <p:animEffect transition="in" filter="fade">
                                      <p:cBhvr>
                                        <p:cTn id="38" dur="500"/>
                                        <p:tgtEl>
                                          <p:spTgt spid="4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xEl>
                                              <p:pRg st="1" end="1"/>
                                            </p:txEl>
                                          </p:spTgt>
                                        </p:tgtEl>
                                        <p:attrNameLst>
                                          <p:attrName>style.visibility</p:attrName>
                                        </p:attrNameLst>
                                      </p:cBhvr>
                                      <p:to>
                                        <p:strVal val="visible"/>
                                      </p:to>
                                    </p:set>
                                    <p:animEffect transition="in" filter="fade">
                                      <p:cBhvr>
                                        <p:cTn id="43" dur="500"/>
                                        <p:tgtEl>
                                          <p:spTgt spid="47">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
                                            <p:txEl>
                                              <p:pRg st="2" end="2"/>
                                            </p:txEl>
                                          </p:spTgt>
                                        </p:tgtEl>
                                        <p:attrNameLst>
                                          <p:attrName>style.visibility</p:attrName>
                                        </p:attrNameLst>
                                      </p:cBhvr>
                                      <p:to>
                                        <p:strVal val="visible"/>
                                      </p:to>
                                    </p:set>
                                    <p:animEffect transition="in" filter="fade">
                                      <p:cBhvr>
                                        <p:cTn id="48" dur="500"/>
                                        <p:tgtEl>
                                          <p:spTgt spid="47">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animEffect transition="in" filter="fade">
                                      <p:cBhvr>
                                        <p:cTn id="53" dur="500"/>
                                        <p:tgtEl>
                                          <p:spTgt spid="47">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xEl>
                                              <p:pRg st="4" end="4"/>
                                            </p:txEl>
                                          </p:spTgt>
                                        </p:tgtEl>
                                        <p:attrNameLst>
                                          <p:attrName>style.visibility</p:attrName>
                                        </p:attrNameLst>
                                      </p:cBhvr>
                                      <p:to>
                                        <p:strVal val="visible"/>
                                      </p:to>
                                    </p:set>
                                    <p:animEffect transition="in" filter="fade">
                                      <p:cBhvr>
                                        <p:cTn id="58" dur="500"/>
                                        <p:tgtEl>
                                          <p:spTgt spid="4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10"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47">
                                            <p:txEl>
                                              <p:pRg st="0" end="0"/>
                                            </p:txEl>
                                          </p:spTgt>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47">
                                            <p:txEl>
                                              <p:pRg st="1" end="1"/>
                                            </p:txEl>
                                          </p:spTgt>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7">
                                            <p:txEl>
                                              <p:pRg st="2" end="2"/>
                                            </p:txEl>
                                          </p:spTgt>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7">
                                            <p:txEl>
                                              <p:pRg st="3" end="3"/>
                                            </p:txEl>
                                          </p:spTgt>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7">
                                            <p:txEl>
                                              <p:pRg st="4" end="4"/>
                                            </p:txEl>
                                          </p:spTgt>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47">
                                            <p:bg/>
                                          </p:spTgt>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42"/>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4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3"/>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44"/>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45"/>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88"/>
                                        </p:tgtEl>
                                        <p:attrNameLst>
                                          <p:attrName>style.visibility</p:attrName>
                                        </p:attrNameLst>
                                      </p:cBhvr>
                                      <p:to>
                                        <p:strVal val="visible"/>
                                      </p:to>
                                    </p:set>
                                    <p:animEffect transition="in" filter="fade">
                                      <p:cBhvr>
                                        <p:cTn id="114" dur="500"/>
                                        <p:tgtEl>
                                          <p:spTgt spid="8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nodeType="with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fade">
                                      <p:cBhvr>
                                        <p:cTn id="122" dur="500"/>
                                        <p:tgtEl>
                                          <p:spTgt spid="83"/>
                                        </p:tgtEl>
                                      </p:cBhvr>
                                    </p:animEffect>
                                  </p:childTnLst>
                                </p:cTn>
                              </p:par>
                              <p:par>
                                <p:cTn id="123" presetID="10" presetClass="entr" presetSubtype="0" fill="hold"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500"/>
                                        <p:tgtEl>
                                          <p:spTgt spid="84"/>
                                        </p:tgtEl>
                                      </p:cBhvr>
                                    </p:animEffect>
                                  </p:childTnLst>
                                </p:cTn>
                              </p:par>
                              <p:par>
                                <p:cTn id="126" presetID="10" presetClass="entr" presetSubtype="0" fill="hold" nodeType="with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500"/>
                                        <p:tgtEl>
                                          <p:spTgt spid="85"/>
                                        </p:tgtEl>
                                      </p:cBhvr>
                                    </p:animEffect>
                                  </p:childTnLst>
                                </p:cTn>
                              </p:par>
                              <p:par>
                                <p:cTn id="129" presetID="10" presetClass="entr" presetSubtype="0" fill="hold" nodeType="withEffect">
                                  <p:stCondLst>
                                    <p:cond delay="0"/>
                                  </p:stCondLst>
                                  <p:childTnLst>
                                    <p:set>
                                      <p:cBhvr>
                                        <p:cTn id="130" dur="1" fill="hold">
                                          <p:stCondLst>
                                            <p:cond delay="0"/>
                                          </p:stCondLst>
                                        </p:cTn>
                                        <p:tgtEl>
                                          <p:spTgt spid="86"/>
                                        </p:tgtEl>
                                        <p:attrNameLst>
                                          <p:attrName>style.visibility</p:attrName>
                                        </p:attrNameLst>
                                      </p:cBhvr>
                                      <p:to>
                                        <p:strVal val="visible"/>
                                      </p:to>
                                    </p:set>
                                    <p:animEffect transition="in" filter="fade">
                                      <p:cBhvr>
                                        <p:cTn id="131" dur="500"/>
                                        <p:tgtEl>
                                          <p:spTgt spid="86"/>
                                        </p:tgtEl>
                                      </p:cBhvr>
                                    </p:animEffect>
                                  </p:childTnLst>
                                </p:cTn>
                              </p:par>
                              <p:par>
                                <p:cTn id="132" presetID="10" presetClass="entr" presetSubtype="0" fill="hold"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fade">
                                      <p:cBhvr>
                                        <p:cTn id="134" dur="500"/>
                                        <p:tgtEl>
                                          <p:spTgt spid="76"/>
                                        </p:tgtEl>
                                      </p:cBhvr>
                                    </p:animEffect>
                                  </p:childTnLst>
                                </p:cTn>
                              </p:par>
                              <p:par>
                                <p:cTn id="135" presetID="10" presetClass="entr" presetSubtype="0" fill="hold" nodeType="with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fade">
                                      <p:cBhvr>
                                        <p:cTn id="137" dur="500"/>
                                        <p:tgtEl>
                                          <p:spTgt spid="89"/>
                                        </p:tgtEl>
                                      </p:cBhvr>
                                    </p:animEffect>
                                  </p:childTnLst>
                                </p:cTn>
                              </p:par>
                              <p:par>
                                <p:cTn id="138" presetID="1" presetClass="exit" presetSubtype="0" fill="hold" nodeType="withEffect">
                                  <p:stCondLst>
                                    <p:cond delay="0"/>
                                  </p:stCondLst>
                                  <p:childTnLst>
                                    <p:set>
                                      <p:cBhvr>
                                        <p:cTn id="139" dur="1" fill="hold">
                                          <p:stCondLst>
                                            <p:cond delay="0"/>
                                          </p:stCondLst>
                                        </p:cTn>
                                        <p:tgtEl>
                                          <p:spTgt spid="17"/>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16"/>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15"/>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4"/>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fad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3"/>
                                        </p:tgtEl>
                                        <p:attrNameLst>
                                          <p:attrName>style.visibility</p:attrName>
                                        </p:attrNameLst>
                                      </p:cBhvr>
                                      <p:to>
                                        <p:strVal val="visible"/>
                                      </p:to>
                                    </p:set>
                                    <p:animEffect transition="in" filter="fade">
                                      <p:cBhvr>
                                        <p:cTn id="155" dur="500"/>
                                        <p:tgtEl>
                                          <p:spTgt spid="23"/>
                                        </p:tgtEl>
                                      </p:cBhvr>
                                    </p:animEffect>
                                  </p:childTnLst>
                                </p:cTn>
                              </p:par>
                              <p:par>
                                <p:cTn id="156" presetID="1" presetClass="exit" presetSubtype="0" fill="hold" nodeType="withEffect">
                                  <p:stCondLst>
                                    <p:cond delay="0"/>
                                  </p:stCondLst>
                                  <p:childTnLst>
                                    <p:set>
                                      <p:cBhvr>
                                        <p:cTn id="15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P spid="10" grpId="0" animBg="1"/>
      <p:bldP spid="11" grpId="0" animBg="1"/>
      <p:bldP spid="41" grpId="0" animBg="1"/>
      <p:bldP spid="41" grpId="1" animBg="1"/>
      <p:bldP spid="42" grpId="0" animBg="1"/>
      <p:bldP spid="42" grpId="1" animBg="1"/>
      <p:bldP spid="43" grpId="0" animBg="1"/>
      <p:bldP spid="43" grpId="1" animBg="1"/>
      <p:bldP spid="44" grpId="0"/>
      <p:bldP spid="44" grpId="1"/>
      <p:bldP spid="45" grpId="0"/>
      <p:bldP spid="45" grpId="1"/>
      <p:bldP spid="47" grpId="0" animBg="1"/>
      <p:bldP spid="47" grpId="1" build="allAtOnce" animBg="1"/>
      <p:bldP spid="49" grpId="0" animBg="1"/>
      <p:bldP spid="49" grpId="1" animBg="1"/>
      <p:bldP spid="8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a:solidFill>
                  <a:srgbClr val="4E84C4"/>
                </a:solidFill>
              </a:rPr>
              <a:t>Job</a:t>
            </a:r>
            <a:r>
              <a:rPr lang="en-US" dirty="0" smtClean="0"/>
              <a:t> </a:t>
            </a:r>
            <a:r>
              <a:rPr lang="en-US" sz="2800" dirty="0">
                <a:solidFill>
                  <a:srgbClr val="4E84C4"/>
                </a:solidFill>
              </a:rPr>
              <a:t>Submission</a:t>
            </a:r>
          </a:p>
        </p:txBody>
      </p:sp>
      <p:sp>
        <p:nvSpPr>
          <p:cNvPr id="4" name="Slide Number Placeholder 3"/>
          <p:cNvSpPr>
            <a:spLocks noGrp="1"/>
          </p:cNvSpPr>
          <p:nvPr>
            <p:ph type="sldNum" sz="quarter" idx="12"/>
          </p:nvPr>
        </p:nvSpPr>
        <p:spPr/>
        <p:txBody>
          <a:bodyPr/>
          <a:lstStyle/>
          <a:p>
            <a:fld id="{E98DCB10-97A4-405D-8E23-559299D9D189}" type="slidenum">
              <a:rPr lang="en-US" smtClean="0"/>
              <a:pPr/>
              <a:t>51</a:t>
            </a:fld>
            <a:endParaRPr lang="en-US" dirty="0"/>
          </a:p>
        </p:txBody>
      </p:sp>
      <p:sp>
        <p:nvSpPr>
          <p:cNvPr id="5" name="Rounded Rectangle 4"/>
          <p:cNvSpPr/>
          <p:nvPr/>
        </p:nvSpPr>
        <p:spPr bwMode="auto">
          <a:xfrm>
            <a:off x="5291133" y="2085291"/>
            <a:ext cx="1657350" cy="628651"/>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JobTracker</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2390774" y="4981573"/>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9" name="Rounded Rectangle 8"/>
          <p:cNvSpPr/>
          <p:nvPr/>
        </p:nvSpPr>
        <p:spPr bwMode="auto">
          <a:xfrm>
            <a:off x="3981449" y="4981573"/>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0" name="Rounded Rectangle 9"/>
          <p:cNvSpPr/>
          <p:nvPr/>
        </p:nvSpPr>
        <p:spPr bwMode="auto">
          <a:xfrm>
            <a:off x="5572124" y="4981573"/>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1" name="Rounded Rectangle 10"/>
          <p:cNvSpPr/>
          <p:nvPr/>
        </p:nvSpPr>
        <p:spPr bwMode="auto">
          <a:xfrm>
            <a:off x="7162799" y="4981573"/>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cxnSp>
        <p:nvCxnSpPr>
          <p:cNvPr id="14" name="Straight Connector 13"/>
          <p:cNvCxnSpPr>
            <a:stCxn id="5" idx="2"/>
            <a:endCxn id="8" idx="0"/>
          </p:cNvCxnSpPr>
          <p:nvPr/>
        </p:nvCxnSpPr>
        <p:spPr bwMode="auto">
          <a:xfrm flipH="1">
            <a:off x="3057525" y="2713942"/>
            <a:ext cx="3062283"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9" idx="0"/>
          </p:cNvCxnSpPr>
          <p:nvPr/>
        </p:nvCxnSpPr>
        <p:spPr bwMode="auto">
          <a:xfrm flipH="1">
            <a:off x="4648200" y="2713942"/>
            <a:ext cx="1471608"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10" idx="0"/>
          </p:cNvCxnSpPr>
          <p:nvPr/>
        </p:nvCxnSpPr>
        <p:spPr bwMode="auto">
          <a:xfrm>
            <a:off x="6119808" y="2713942"/>
            <a:ext cx="119067"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11" idx="0"/>
          </p:cNvCxnSpPr>
          <p:nvPr/>
        </p:nvCxnSpPr>
        <p:spPr bwMode="auto">
          <a:xfrm>
            <a:off x="6119808" y="2713942"/>
            <a:ext cx="1709742"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1" name="Rectangle 40"/>
          <p:cNvSpPr/>
          <p:nvPr/>
        </p:nvSpPr>
        <p:spPr bwMode="auto">
          <a:xfrm>
            <a:off x="2427995" y="6172200"/>
            <a:ext cx="6068305" cy="31432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Temporary data stored to local </a:t>
            </a:r>
            <a:r>
              <a:rPr kumimoji="0" lang="en-US" sz="1600" b="0" i="0" u="none" strike="noStrike" cap="none" normalizeH="0" baseline="0" smtClean="0">
                <a:ln>
                  <a:noFill/>
                </a:ln>
                <a:solidFill>
                  <a:srgbClr val="01020B"/>
                </a:solidFill>
                <a:effectLst/>
                <a:latin typeface="+mj-lt"/>
              </a:rPr>
              <a:t>file system</a:t>
            </a:r>
            <a:endParaRPr kumimoji="0" lang="en-US" sz="1600" b="0" i="0" u="none" strike="noStrike" cap="none" normalizeH="0" baseline="0" dirty="0">
              <a:ln>
                <a:noFill/>
              </a:ln>
              <a:solidFill>
                <a:srgbClr val="01020B"/>
              </a:solidFill>
              <a:effectLst/>
              <a:latin typeface="+mj-lt"/>
            </a:endParaRPr>
          </a:p>
        </p:txBody>
      </p:sp>
      <p:sp>
        <p:nvSpPr>
          <p:cNvPr id="42" name="TextBox 41"/>
          <p:cNvSpPr txBox="1"/>
          <p:nvPr/>
        </p:nvSpPr>
        <p:spPr>
          <a:xfrm>
            <a:off x="3633784" y="3700804"/>
            <a:ext cx="4100515" cy="55399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a:solidFill>
                  <a:srgbClr val="A50021"/>
                </a:solidFill>
                <a:latin typeface="Segoe Script" pitchFamily="34" charset="0"/>
              </a:rPr>
              <a:t>map()’s are assigned to </a:t>
            </a:r>
            <a:r>
              <a:rPr lang="en-US" sz="1500" dirty="0" err="1">
                <a:solidFill>
                  <a:srgbClr val="A50021"/>
                </a:solidFill>
                <a:latin typeface="Segoe Script" pitchFamily="34" charset="0"/>
              </a:rPr>
              <a:t>TaskTrackers</a:t>
            </a:r>
            <a:r>
              <a:rPr lang="en-US" sz="1500" dirty="0">
                <a:solidFill>
                  <a:srgbClr val="A50021"/>
                </a:solidFill>
                <a:latin typeface="Segoe Script" pitchFamily="34" charset="0"/>
              </a:rPr>
              <a:t> (HDFS </a:t>
            </a:r>
            <a:r>
              <a:rPr lang="en-US" sz="1500" dirty="0" err="1">
                <a:solidFill>
                  <a:srgbClr val="A50021"/>
                </a:solidFill>
                <a:latin typeface="Segoe Script" pitchFamily="34" charset="0"/>
              </a:rPr>
              <a:t>DataNode</a:t>
            </a:r>
            <a:r>
              <a:rPr lang="en-US" sz="1500" dirty="0">
                <a:solidFill>
                  <a:srgbClr val="A50021"/>
                </a:solidFill>
                <a:latin typeface="Segoe Script" pitchFamily="34" charset="0"/>
              </a:rPr>
              <a:t> locality aware)</a:t>
            </a:r>
            <a:endParaRPr lang="en-US" sz="1500" dirty="0" smtClean="0">
              <a:solidFill>
                <a:srgbClr val="A50021"/>
              </a:solidFill>
              <a:latin typeface="Segoe Script" pitchFamily="34" charset="0"/>
            </a:endParaRPr>
          </a:p>
        </p:txBody>
      </p:sp>
      <p:sp>
        <p:nvSpPr>
          <p:cNvPr id="44" name="TextBox 43"/>
          <p:cNvSpPr txBox="1"/>
          <p:nvPr/>
        </p:nvSpPr>
        <p:spPr>
          <a:xfrm>
            <a:off x="3476481" y="1602515"/>
            <a:ext cx="2709396" cy="30777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Submit jobs to </a:t>
            </a:r>
            <a:r>
              <a:rPr lang="en-US" sz="1400" dirty="0" err="1" smtClean="0">
                <a:solidFill>
                  <a:srgbClr val="A50021"/>
                </a:solidFill>
                <a:latin typeface="Segoe Script" pitchFamily="34" charset="0"/>
              </a:rPr>
              <a:t>JobTracker</a:t>
            </a:r>
            <a:endParaRPr lang="en-US" sz="1400" dirty="0" smtClean="0">
              <a:solidFill>
                <a:srgbClr val="A50021"/>
              </a:solidFill>
              <a:latin typeface="Segoe Script" pitchFamily="34" charset="0"/>
            </a:endParaRPr>
          </a:p>
        </p:txBody>
      </p:sp>
      <p:cxnSp>
        <p:nvCxnSpPr>
          <p:cNvPr id="23" name="Straight Connector 22"/>
          <p:cNvCxnSpPr>
            <a:stCxn id="20" idx="3"/>
            <a:endCxn id="5" idx="1"/>
          </p:cNvCxnSpPr>
          <p:nvPr/>
        </p:nvCxnSpPr>
        <p:spPr bwMode="auto">
          <a:xfrm>
            <a:off x="3348034" y="2092583"/>
            <a:ext cx="1943099" cy="30703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a:endCxn id="5" idx="1"/>
          </p:cNvCxnSpPr>
          <p:nvPr/>
        </p:nvCxnSpPr>
        <p:spPr bwMode="auto">
          <a:xfrm>
            <a:off x="3209925" y="1981821"/>
            <a:ext cx="2081208" cy="417796"/>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a:endCxn id="5" idx="1"/>
          </p:cNvCxnSpPr>
          <p:nvPr/>
        </p:nvCxnSpPr>
        <p:spPr bwMode="auto">
          <a:xfrm>
            <a:off x="3094745" y="1859079"/>
            <a:ext cx="2196388" cy="540538"/>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0" name="Rounded Rectangle 19"/>
          <p:cNvSpPr/>
          <p:nvPr/>
        </p:nvSpPr>
        <p:spPr bwMode="auto">
          <a:xfrm>
            <a:off x="2347910" y="1734619"/>
            <a:ext cx="1000124" cy="715927"/>
          </a:xfrm>
          <a:prstGeom prst="roundRect">
            <a:avLst/>
          </a:prstGeom>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smtClean="0">
                <a:effectLst>
                  <a:outerShdw blurRad="38100" dist="38100" dir="2700000" algn="tl">
                    <a:srgbClr val="000000">
                      <a:alpha val="43137"/>
                    </a:srgbClr>
                  </a:outerShdw>
                </a:effectLst>
              </a:rPr>
              <a:t>MR</a:t>
            </a:r>
            <a:endParaRPr lang="en-US" sz="1800" dirty="0">
              <a:effectLst>
                <a:outerShdw blurRad="38100" dist="38100" dir="2700000" algn="tl">
                  <a:srgbClr val="000000">
                    <a:alpha val="43137"/>
                  </a:srgbClr>
                </a:outerShdw>
              </a:effectLst>
            </a:endParaRP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sp>
        <p:nvSpPr>
          <p:cNvPr id="37" name="TextBox 36"/>
          <p:cNvSpPr txBox="1"/>
          <p:nvPr/>
        </p:nvSpPr>
        <p:spPr>
          <a:xfrm>
            <a:off x="6989202" y="2245416"/>
            <a:ext cx="1699504" cy="30777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jobs get queued</a:t>
            </a:r>
          </a:p>
        </p:txBody>
      </p:sp>
      <p:sp>
        <p:nvSpPr>
          <p:cNvPr id="29" name="Rounded Rectangle 28"/>
          <p:cNvSpPr/>
          <p:nvPr/>
        </p:nvSpPr>
        <p:spPr bwMode="auto">
          <a:xfrm>
            <a:off x="2594683" y="5386385"/>
            <a:ext cx="958142" cy="233365"/>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39" name="Rounded Rectangle 38"/>
          <p:cNvSpPr/>
          <p:nvPr/>
        </p:nvSpPr>
        <p:spPr bwMode="auto">
          <a:xfrm>
            <a:off x="4166745" y="5386385"/>
            <a:ext cx="958142" cy="233365"/>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40" name="Rounded Rectangle 39"/>
          <p:cNvSpPr/>
          <p:nvPr/>
        </p:nvSpPr>
        <p:spPr bwMode="auto">
          <a:xfrm>
            <a:off x="5754431" y="5393527"/>
            <a:ext cx="958142" cy="233365"/>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46" name="Rounded Rectangle 45"/>
          <p:cNvSpPr/>
          <p:nvPr/>
        </p:nvSpPr>
        <p:spPr bwMode="auto">
          <a:xfrm>
            <a:off x="7350358" y="5374477"/>
            <a:ext cx="958142" cy="233365"/>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cxnSp>
        <p:nvCxnSpPr>
          <p:cNvPr id="48" name="Straight Connector 47"/>
          <p:cNvCxnSpPr/>
          <p:nvPr/>
        </p:nvCxnSpPr>
        <p:spPr bwMode="auto">
          <a:xfrm>
            <a:off x="3057525" y="5626893"/>
            <a:ext cx="0" cy="545307"/>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0" name="Straight Connector 49"/>
          <p:cNvCxnSpPr/>
          <p:nvPr/>
        </p:nvCxnSpPr>
        <p:spPr bwMode="auto">
          <a:xfrm>
            <a:off x="4648200" y="5626893"/>
            <a:ext cx="0" cy="545307"/>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1" name="Straight Connector 50"/>
          <p:cNvCxnSpPr/>
          <p:nvPr/>
        </p:nvCxnSpPr>
        <p:spPr bwMode="auto">
          <a:xfrm>
            <a:off x="6238875" y="5626893"/>
            <a:ext cx="0" cy="545307"/>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2" name="Straight Connector 51"/>
          <p:cNvCxnSpPr/>
          <p:nvPr/>
        </p:nvCxnSpPr>
        <p:spPr bwMode="auto">
          <a:xfrm>
            <a:off x="7838954" y="5626893"/>
            <a:ext cx="0" cy="545307"/>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sp>
        <p:nvSpPr>
          <p:cNvPr id="33" name="Rectangle 32"/>
          <p:cNvSpPr/>
          <p:nvPr/>
        </p:nvSpPr>
        <p:spPr>
          <a:xfrm>
            <a:off x="177717" y="5169723"/>
            <a:ext cx="1964529" cy="738664"/>
          </a:xfrm>
          <a:prstGeom prst="rect">
            <a:avLst/>
          </a:prstGeom>
        </p:spPr>
        <p:txBody>
          <a:bodyPr wrap="square">
            <a:spAutoFit/>
          </a:bodyPr>
          <a:lstStyle/>
          <a:p>
            <a:pPr algn="ctr"/>
            <a:r>
              <a:rPr lang="en-US" sz="1400" dirty="0">
                <a:solidFill>
                  <a:srgbClr val="A50021"/>
                </a:solidFill>
                <a:latin typeface="Segoe Script" pitchFamily="34" charset="0"/>
              </a:rPr>
              <a:t>mappers spawned in separate JVM and execute</a:t>
            </a:r>
          </a:p>
        </p:txBody>
      </p:sp>
      <p:sp>
        <p:nvSpPr>
          <p:cNvPr id="53" name="TextBox 52"/>
          <p:cNvSpPr txBox="1"/>
          <p:nvPr/>
        </p:nvSpPr>
        <p:spPr>
          <a:xfrm>
            <a:off x="3667126" y="5760928"/>
            <a:ext cx="3609974"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smtClean="0">
                <a:solidFill>
                  <a:srgbClr val="A50021"/>
                </a:solidFill>
                <a:latin typeface="Segoe Script" pitchFamily="34" charset="0"/>
              </a:rPr>
              <a:t>mappers store temp results</a:t>
            </a:r>
          </a:p>
        </p:txBody>
      </p:sp>
      <p:sp>
        <p:nvSpPr>
          <p:cNvPr id="54" name="TextBox 53"/>
          <p:cNvSpPr txBox="1"/>
          <p:nvPr/>
        </p:nvSpPr>
        <p:spPr>
          <a:xfrm>
            <a:off x="4166745" y="3847757"/>
            <a:ext cx="3203018"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smtClean="0">
                <a:solidFill>
                  <a:srgbClr val="A50021"/>
                </a:solidFill>
                <a:latin typeface="Segoe Script" pitchFamily="34" charset="0"/>
              </a:rPr>
              <a:t>reduce phase begins</a:t>
            </a:r>
          </a:p>
        </p:txBody>
      </p:sp>
      <p:sp>
        <p:nvSpPr>
          <p:cNvPr id="34" name="Rounded Rectangle 33"/>
          <p:cNvSpPr/>
          <p:nvPr/>
        </p:nvSpPr>
        <p:spPr bwMode="auto">
          <a:xfrm>
            <a:off x="2594683" y="5539055"/>
            <a:ext cx="958142" cy="22187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effectLst/>
                <a:latin typeface="+mj-lt"/>
              </a:rPr>
              <a:t>Reducer</a:t>
            </a:r>
            <a:endParaRPr kumimoji="0" lang="en-US" sz="1200" i="0" u="none" strike="noStrike" cap="none" normalizeH="0" baseline="0" dirty="0">
              <a:ln>
                <a:noFill/>
              </a:ln>
              <a:solidFill>
                <a:srgbClr val="01020B"/>
              </a:solidFill>
              <a:effectLst/>
              <a:latin typeface="+mj-lt"/>
            </a:endParaRPr>
          </a:p>
        </p:txBody>
      </p:sp>
      <p:sp>
        <p:nvSpPr>
          <p:cNvPr id="55" name="Rounded Rectangle 54"/>
          <p:cNvSpPr/>
          <p:nvPr/>
        </p:nvSpPr>
        <p:spPr bwMode="auto">
          <a:xfrm>
            <a:off x="4175833" y="5539055"/>
            <a:ext cx="958142" cy="22187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mj-lt"/>
              </a:rPr>
              <a:t>Reducer</a:t>
            </a:r>
            <a:endParaRPr kumimoji="0" lang="en-US" sz="1200" i="0" u="none" strike="noStrike" cap="none" normalizeH="0" baseline="0" dirty="0">
              <a:ln>
                <a:noFill/>
              </a:ln>
              <a:solidFill>
                <a:schemeClr val="tx1"/>
              </a:solidFill>
              <a:effectLst/>
              <a:latin typeface="+mj-lt"/>
            </a:endParaRPr>
          </a:p>
        </p:txBody>
      </p:sp>
      <p:sp>
        <p:nvSpPr>
          <p:cNvPr id="56" name="Rounded Rectangle 55"/>
          <p:cNvSpPr/>
          <p:nvPr/>
        </p:nvSpPr>
        <p:spPr bwMode="auto">
          <a:xfrm>
            <a:off x="5756983" y="5548580"/>
            <a:ext cx="958142" cy="22187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mj-lt"/>
              </a:rPr>
              <a:t>Reducer</a:t>
            </a:r>
            <a:endParaRPr kumimoji="0" lang="en-US" sz="1200" i="0" u="none" strike="noStrike" cap="none" normalizeH="0" baseline="0" dirty="0">
              <a:ln>
                <a:noFill/>
              </a:ln>
              <a:solidFill>
                <a:schemeClr val="tx1"/>
              </a:solidFill>
              <a:effectLst/>
              <a:latin typeface="+mj-lt"/>
            </a:endParaRPr>
          </a:p>
        </p:txBody>
      </p:sp>
      <p:sp>
        <p:nvSpPr>
          <p:cNvPr id="57" name="Rounded Rectangle 56"/>
          <p:cNvSpPr/>
          <p:nvPr/>
        </p:nvSpPr>
        <p:spPr bwMode="auto">
          <a:xfrm>
            <a:off x="7357183" y="5539055"/>
            <a:ext cx="958142" cy="22187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effectLst/>
                <a:latin typeface="+mj-lt"/>
              </a:rPr>
              <a:t>Reducer</a:t>
            </a:r>
            <a:endParaRPr kumimoji="0" lang="en-US" sz="1200" i="0" u="none" strike="noStrike" cap="none" normalizeH="0" baseline="0" dirty="0">
              <a:ln>
                <a:noFill/>
              </a:ln>
              <a:solidFill>
                <a:srgbClr val="01020B"/>
              </a:solidFill>
              <a:effectLst/>
              <a:latin typeface="+mj-lt"/>
            </a:endParaRPr>
          </a:p>
        </p:txBody>
      </p:sp>
      <p:cxnSp>
        <p:nvCxnSpPr>
          <p:cNvPr id="58" name="Straight Connector 57"/>
          <p:cNvCxnSpPr/>
          <p:nvPr/>
        </p:nvCxnSpPr>
        <p:spPr bwMode="auto">
          <a:xfrm flipV="1">
            <a:off x="3094745" y="5770454"/>
            <a:ext cx="0" cy="401746"/>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9" name="Straight Connector 58"/>
          <p:cNvCxnSpPr/>
          <p:nvPr/>
        </p:nvCxnSpPr>
        <p:spPr bwMode="auto">
          <a:xfrm flipV="1">
            <a:off x="4694945" y="5770454"/>
            <a:ext cx="0" cy="401746"/>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60" name="Straight Connector 59"/>
          <p:cNvCxnSpPr/>
          <p:nvPr/>
        </p:nvCxnSpPr>
        <p:spPr bwMode="auto">
          <a:xfrm flipV="1">
            <a:off x="6295145" y="5770454"/>
            <a:ext cx="0" cy="401746"/>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61" name="Straight Connector 60"/>
          <p:cNvCxnSpPr/>
          <p:nvPr/>
        </p:nvCxnSpPr>
        <p:spPr bwMode="auto">
          <a:xfrm flipV="1">
            <a:off x="7885820" y="5770454"/>
            <a:ext cx="0" cy="401746"/>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xmlns="" val="422877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ppt_w</p:attrName>
                                        </p:attrNameLst>
                                      </p:cBhvr>
                                      <p:tavLst>
                                        <p:tav tm="0">
                                          <p:val>
                                            <p:fltVal val="0"/>
                                          </p:val>
                                        </p:tav>
                                        <p:tav tm="100000">
                                          <p:val>
                                            <p:strVal val="#ppt_w"/>
                                          </p:val>
                                        </p:tav>
                                      </p:tavLst>
                                    </p:anim>
                                    <p:anim calcmode="lin" valueType="num">
                                      <p:cBhvr>
                                        <p:cTn id="47" dur="500" fill="hold"/>
                                        <p:tgtEl>
                                          <p:spTgt spid="46"/>
                                        </p:tgtEl>
                                        <p:attrNameLst>
                                          <p:attrName>ppt_h</p:attrName>
                                        </p:attrNameLst>
                                      </p:cBhvr>
                                      <p:tavLst>
                                        <p:tav tm="0">
                                          <p:val>
                                            <p:fltVal val="0"/>
                                          </p:val>
                                        </p:tav>
                                        <p:tav tm="100000">
                                          <p:val>
                                            <p:strVal val="#ppt_h"/>
                                          </p:val>
                                        </p:tav>
                                      </p:tavLst>
                                    </p:anim>
                                    <p:animEffect transition="in" filter="fade">
                                      <p:cBhvr>
                                        <p:cTn id="48" dur="500"/>
                                        <p:tgtEl>
                                          <p:spTgt spid="4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wipe(up)">
                                      <p:cBhvr>
                                        <p:cTn id="58" dur="500"/>
                                        <p:tgtEl>
                                          <p:spTgt spid="51"/>
                                        </p:tgtEl>
                                      </p:cBhvr>
                                    </p:animEffect>
                                  </p:childTnLst>
                                </p:cTn>
                              </p:par>
                              <p:par>
                                <p:cTn id="59" presetID="22" presetClass="entr" presetSubtype="1"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up)">
                                      <p:cBhvr>
                                        <p:cTn id="61" dur="500"/>
                                        <p:tgtEl>
                                          <p:spTgt spid="52"/>
                                        </p:tgtEl>
                                      </p:cBhvr>
                                    </p:animEffect>
                                  </p:childTnLst>
                                </p:cTn>
                              </p:par>
                              <p:par>
                                <p:cTn id="62" presetID="22" presetClass="entr" presetSubtype="1"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up)">
                                      <p:cBhvr>
                                        <p:cTn id="64" dur="500"/>
                                        <p:tgtEl>
                                          <p:spTgt spid="50"/>
                                        </p:tgtEl>
                                      </p:cBhvr>
                                    </p:animEffect>
                                  </p:childTnLst>
                                </p:cTn>
                              </p:par>
                              <p:par>
                                <p:cTn id="65" presetID="22" presetClass="entr" presetSubtype="1"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2"/>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5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51"/>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5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50"/>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8"/>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9"/>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39"/>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0"/>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500" fill="hold"/>
                                        <p:tgtEl>
                                          <p:spTgt spid="34"/>
                                        </p:tgtEl>
                                        <p:attrNameLst>
                                          <p:attrName>ppt_w</p:attrName>
                                        </p:attrNameLst>
                                      </p:cBhvr>
                                      <p:tavLst>
                                        <p:tav tm="0">
                                          <p:val>
                                            <p:fltVal val="0"/>
                                          </p:val>
                                        </p:tav>
                                        <p:tav tm="100000">
                                          <p:val>
                                            <p:strVal val="#ppt_w"/>
                                          </p:val>
                                        </p:tav>
                                      </p:tavLst>
                                    </p:anim>
                                    <p:anim calcmode="lin" valueType="num">
                                      <p:cBhvr>
                                        <p:cTn id="104" dur="500" fill="hold"/>
                                        <p:tgtEl>
                                          <p:spTgt spid="34"/>
                                        </p:tgtEl>
                                        <p:attrNameLst>
                                          <p:attrName>ppt_h</p:attrName>
                                        </p:attrNameLst>
                                      </p:cBhvr>
                                      <p:tavLst>
                                        <p:tav tm="0">
                                          <p:val>
                                            <p:fltVal val="0"/>
                                          </p:val>
                                        </p:tav>
                                        <p:tav tm="100000">
                                          <p:val>
                                            <p:strVal val="#ppt_h"/>
                                          </p:val>
                                        </p:tav>
                                      </p:tavLst>
                                    </p:anim>
                                    <p:animEffect transition="in" filter="fade">
                                      <p:cBhvr>
                                        <p:cTn id="105" dur="500"/>
                                        <p:tgtEl>
                                          <p:spTgt spid="34"/>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 calcmode="lin" valueType="num">
                                      <p:cBhvr>
                                        <p:cTn id="108" dur="500" fill="hold"/>
                                        <p:tgtEl>
                                          <p:spTgt spid="55"/>
                                        </p:tgtEl>
                                        <p:attrNameLst>
                                          <p:attrName>ppt_w</p:attrName>
                                        </p:attrNameLst>
                                      </p:cBhvr>
                                      <p:tavLst>
                                        <p:tav tm="0">
                                          <p:val>
                                            <p:fltVal val="0"/>
                                          </p:val>
                                        </p:tav>
                                        <p:tav tm="100000">
                                          <p:val>
                                            <p:strVal val="#ppt_w"/>
                                          </p:val>
                                        </p:tav>
                                      </p:tavLst>
                                    </p:anim>
                                    <p:anim calcmode="lin" valueType="num">
                                      <p:cBhvr>
                                        <p:cTn id="109" dur="500" fill="hold"/>
                                        <p:tgtEl>
                                          <p:spTgt spid="55"/>
                                        </p:tgtEl>
                                        <p:attrNameLst>
                                          <p:attrName>ppt_h</p:attrName>
                                        </p:attrNameLst>
                                      </p:cBhvr>
                                      <p:tavLst>
                                        <p:tav tm="0">
                                          <p:val>
                                            <p:fltVal val="0"/>
                                          </p:val>
                                        </p:tav>
                                        <p:tav tm="100000">
                                          <p:val>
                                            <p:strVal val="#ppt_h"/>
                                          </p:val>
                                        </p:tav>
                                      </p:tavLst>
                                    </p:anim>
                                    <p:animEffect transition="in" filter="fade">
                                      <p:cBhvr>
                                        <p:cTn id="110" dur="500"/>
                                        <p:tgtEl>
                                          <p:spTgt spid="55"/>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 calcmode="lin" valueType="num">
                                      <p:cBhvr>
                                        <p:cTn id="113" dur="500" fill="hold"/>
                                        <p:tgtEl>
                                          <p:spTgt spid="56"/>
                                        </p:tgtEl>
                                        <p:attrNameLst>
                                          <p:attrName>ppt_w</p:attrName>
                                        </p:attrNameLst>
                                      </p:cBhvr>
                                      <p:tavLst>
                                        <p:tav tm="0">
                                          <p:val>
                                            <p:fltVal val="0"/>
                                          </p:val>
                                        </p:tav>
                                        <p:tav tm="100000">
                                          <p:val>
                                            <p:strVal val="#ppt_w"/>
                                          </p:val>
                                        </p:tav>
                                      </p:tavLst>
                                    </p:anim>
                                    <p:anim calcmode="lin" valueType="num">
                                      <p:cBhvr>
                                        <p:cTn id="114" dur="500" fill="hold"/>
                                        <p:tgtEl>
                                          <p:spTgt spid="56"/>
                                        </p:tgtEl>
                                        <p:attrNameLst>
                                          <p:attrName>ppt_h</p:attrName>
                                        </p:attrNameLst>
                                      </p:cBhvr>
                                      <p:tavLst>
                                        <p:tav tm="0">
                                          <p:val>
                                            <p:fltVal val="0"/>
                                          </p:val>
                                        </p:tav>
                                        <p:tav tm="100000">
                                          <p:val>
                                            <p:strVal val="#ppt_h"/>
                                          </p:val>
                                        </p:tav>
                                      </p:tavLst>
                                    </p:anim>
                                    <p:animEffect transition="in" filter="fade">
                                      <p:cBhvr>
                                        <p:cTn id="115" dur="500"/>
                                        <p:tgtEl>
                                          <p:spTgt spid="56"/>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 calcmode="lin" valueType="num">
                                      <p:cBhvr>
                                        <p:cTn id="118" dur="500" fill="hold"/>
                                        <p:tgtEl>
                                          <p:spTgt spid="57"/>
                                        </p:tgtEl>
                                        <p:attrNameLst>
                                          <p:attrName>ppt_w</p:attrName>
                                        </p:attrNameLst>
                                      </p:cBhvr>
                                      <p:tavLst>
                                        <p:tav tm="0">
                                          <p:val>
                                            <p:fltVal val="0"/>
                                          </p:val>
                                        </p:tav>
                                        <p:tav tm="100000">
                                          <p:val>
                                            <p:strVal val="#ppt_w"/>
                                          </p:val>
                                        </p:tav>
                                      </p:tavLst>
                                    </p:anim>
                                    <p:anim calcmode="lin" valueType="num">
                                      <p:cBhvr>
                                        <p:cTn id="119" dur="500" fill="hold"/>
                                        <p:tgtEl>
                                          <p:spTgt spid="57"/>
                                        </p:tgtEl>
                                        <p:attrNameLst>
                                          <p:attrName>ppt_h</p:attrName>
                                        </p:attrNameLst>
                                      </p:cBhvr>
                                      <p:tavLst>
                                        <p:tav tm="0">
                                          <p:val>
                                            <p:fltVal val="0"/>
                                          </p:val>
                                        </p:tav>
                                        <p:tav tm="100000">
                                          <p:val>
                                            <p:strVal val="#ppt_h"/>
                                          </p:val>
                                        </p:tav>
                                      </p:tavLst>
                                    </p:anim>
                                    <p:animEffect transition="in" filter="fade">
                                      <p:cBhvr>
                                        <p:cTn id="120" dur="500"/>
                                        <p:tgtEl>
                                          <p:spTgt spid="57"/>
                                        </p:tgtEl>
                                      </p:cBhvr>
                                    </p:animEffect>
                                  </p:childTnLst>
                                </p:cTn>
                              </p:par>
                              <p:par>
                                <p:cTn id="121" presetID="22" presetClass="entr" presetSubtype="4" fill="hold"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down)">
                                      <p:cBhvr>
                                        <p:cTn id="123" dur="500"/>
                                        <p:tgtEl>
                                          <p:spTgt spid="58"/>
                                        </p:tgtEl>
                                      </p:cBhvr>
                                    </p:animEffect>
                                  </p:childTnLst>
                                </p:cTn>
                              </p:par>
                              <p:par>
                                <p:cTn id="124" presetID="22" presetClass="entr" presetSubtype="4" fill="hold"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wipe(down)">
                                      <p:cBhvr>
                                        <p:cTn id="126" dur="500"/>
                                        <p:tgtEl>
                                          <p:spTgt spid="59"/>
                                        </p:tgtEl>
                                      </p:cBhvr>
                                    </p:animEffect>
                                  </p:childTnLst>
                                </p:cTn>
                              </p:par>
                              <p:par>
                                <p:cTn id="127" presetID="22" presetClass="entr" presetSubtype="4" fill="hold"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down)">
                                      <p:cBhvr>
                                        <p:cTn id="129" dur="500"/>
                                        <p:tgtEl>
                                          <p:spTgt spid="60"/>
                                        </p:tgtEl>
                                      </p:cBhvr>
                                    </p:animEffect>
                                  </p:childTnLst>
                                </p:cTn>
                              </p:par>
                              <p:par>
                                <p:cTn id="130" presetID="22" presetClass="entr" presetSubtype="4" fill="hold"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down)">
                                      <p:cBhvr>
                                        <p:cTn id="132" dur="500"/>
                                        <p:tgtEl>
                                          <p:spTgt spid="61"/>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4" grpId="0"/>
      <p:bldP spid="37" grpId="0"/>
      <p:bldP spid="29" grpId="0" animBg="1"/>
      <p:bldP spid="29" grpId="1" animBg="1"/>
      <p:bldP spid="39" grpId="0" animBg="1"/>
      <p:bldP spid="39" grpId="1" animBg="1"/>
      <p:bldP spid="40" grpId="0" animBg="1"/>
      <p:bldP spid="40" grpId="1" animBg="1"/>
      <p:bldP spid="46" grpId="0" animBg="1"/>
      <p:bldP spid="46" grpId="1" animBg="1"/>
      <p:bldP spid="33" grpId="0"/>
      <p:bldP spid="33" grpId="1"/>
      <p:bldP spid="53" grpId="0" animBg="1"/>
      <p:bldP spid="53" grpId="1" animBg="1"/>
      <p:bldP spid="54" grpId="0" animBg="1"/>
      <p:bldP spid="54" grpId="1" animBg="1"/>
      <p:bldP spid="34" grpId="0" animBg="1"/>
      <p:bldP spid="55" grpId="0" animBg="1"/>
      <p:bldP spid="56" grpId="0" animBg="1"/>
      <p:bldP spid="5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81000" y="838200"/>
            <a:ext cx="84423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lang="en-US" sz="4800" kern="0" dirty="0" smtClean="0">
                <a:solidFill>
                  <a:srgbClr val="4E84C4"/>
                </a:solidFill>
                <a:latin typeface="+mj-lt"/>
                <a:ea typeface="+mj-ea"/>
                <a:cs typeface="+mj-cs"/>
              </a:rPr>
              <a:t>          Hadoop and EDW</a:t>
            </a:r>
            <a:endParaRPr kumimoji="0" lang="en-GB" sz="4800" b="0" i="0" u="none" strike="noStrike" kern="0" cap="none" spc="0" normalizeH="0" baseline="0" noProof="0" dirty="0" smtClean="0">
              <a:ln>
                <a:noFill/>
              </a:ln>
              <a:solidFill>
                <a:srgbClr val="4E84C4"/>
              </a:solidFill>
              <a:effectLst/>
              <a:uLnTx/>
              <a:uFillTx/>
              <a:latin typeface="+mj-lt"/>
              <a:ea typeface="+mj-ea"/>
              <a:cs typeface="+mj-cs"/>
            </a:endParaRPr>
          </a:p>
        </p:txBody>
      </p:sp>
    </p:spTree>
    <p:extLst>
      <p:ext uri="{BB962C8B-B14F-4D97-AF65-F5344CB8AC3E}">
        <p14:creationId xmlns:p14="http://schemas.microsoft.com/office/powerpoint/2010/main" xmlns="" val="38266341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59632" y="1340768"/>
            <a:ext cx="5838825" cy="3209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1"/>
          <p:cNvSpPr>
            <a:spLocks noGrp="1"/>
          </p:cNvSpPr>
          <p:nvPr>
            <p:ph type="title"/>
          </p:nvPr>
        </p:nvSpPr>
        <p:spPr/>
        <p:txBody>
          <a:bodyPr/>
          <a:lstStyle/>
          <a:p>
            <a:pPr algn="l"/>
            <a:r>
              <a:rPr lang="en-US" dirty="0" smtClean="0"/>
              <a:t>Traditional EDW</a:t>
            </a:r>
            <a:endParaRPr lang="en-US" sz="2800" dirty="0">
              <a:solidFill>
                <a:srgbClr val="4E84C4"/>
              </a:solidFill>
            </a:endParaRPr>
          </a:p>
        </p:txBody>
      </p:sp>
    </p:spTree>
    <p:extLst>
      <p:ext uri="{BB962C8B-B14F-4D97-AF65-F5344CB8AC3E}">
        <p14:creationId xmlns:p14="http://schemas.microsoft.com/office/powerpoint/2010/main" xmlns="" val="244251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1113" y="1833563"/>
            <a:ext cx="6581775" cy="3190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itle 1"/>
          <p:cNvSpPr>
            <a:spLocks noGrp="1"/>
          </p:cNvSpPr>
          <p:nvPr>
            <p:ph type="title"/>
          </p:nvPr>
        </p:nvSpPr>
        <p:spPr/>
        <p:txBody>
          <a:bodyPr/>
          <a:lstStyle/>
          <a:p>
            <a:pPr algn="l"/>
            <a:r>
              <a:rPr lang="en-US" dirty="0" smtClean="0"/>
              <a:t>Hadoop with EDW</a:t>
            </a:r>
            <a:endParaRPr lang="en-US" sz="2800" dirty="0">
              <a:solidFill>
                <a:srgbClr val="4E84C4"/>
              </a:solidFill>
            </a:endParaRPr>
          </a:p>
        </p:txBody>
      </p:sp>
    </p:spTree>
    <p:extLst>
      <p:ext uri="{BB962C8B-B14F-4D97-AF65-F5344CB8AC3E}">
        <p14:creationId xmlns:p14="http://schemas.microsoft.com/office/powerpoint/2010/main" xmlns="" val="342511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3038" y="1781175"/>
            <a:ext cx="6257925" cy="3295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3471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a:bodyPr>
          <a:lstStyle/>
          <a:p>
            <a:r>
              <a:rPr lang="en-US"/>
              <a:t>Data Warehousing at Facebook Today</a:t>
            </a:r>
          </a:p>
        </p:txBody>
      </p:sp>
      <p:sp>
        <p:nvSpPr>
          <p:cNvPr id="201731" name="Rectangle 3"/>
          <p:cNvSpPr>
            <a:spLocks noGrp="1" noChangeArrowheads="1"/>
          </p:cNvSpPr>
          <p:nvPr>
            <p:ph idx="1"/>
          </p:nvPr>
        </p:nvSpPr>
        <p:spPr>
          <a:xfrm>
            <a:off x="228600" y="1447800"/>
            <a:ext cx="8534400" cy="5181600"/>
          </a:xfrm>
        </p:spPr>
        <p:txBody>
          <a:bodyPr/>
          <a:lstStyle/>
          <a:p>
            <a:pPr>
              <a:buFont typeface="Wingdings" pitchFamily="2" charset="2"/>
              <a:buNone/>
            </a:pPr>
            <a:r>
              <a:rPr lang="en-US"/>
              <a:t> </a:t>
            </a:r>
          </a:p>
        </p:txBody>
      </p:sp>
      <p:pic>
        <p:nvPicPr>
          <p:cNvPr id="201757"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1600200"/>
            <a:ext cx="6096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5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2057400"/>
            <a:ext cx="6096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59"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1905000"/>
            <a:ext cx="6096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0"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58000" y="5105400"/>
            <a:ext cx="6778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1"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62800" y="5715000"/>
            <a:ext cx="6778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2"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00800" y="5562600"/>
            <a:ext cx="6778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3" name="Picture 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2000" y="4419600"/>
            <a:ext cx="1219200" cy="167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4" name="Picture 9"/>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363913" y="3657600"/>
            <a:ext cx="1665287"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5" name="Picture 1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962400" y="1600200"/>
            <a:ext cx="6238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6" name="Picture 1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495800" y="1905000"/>
            <a:ext cx="6238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7" name="Picture 1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733800" y="2057400"/>
            <a:ext cx="6238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8" name="Picture 1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400800" y="2590800"/>
            <a:ext cx="6858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69" name="Picture 1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391400" y="2362200"/>
            <a:ext cx="6858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1770" name="Picture 14"/>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239000" y="3200400"/>
            <a:ext cx="6858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Bent Arrow 29"/>
          <p:cNvSpPr/>
          <p:nvPr/>
        </p:nvSpPr>
        <p:spPr>
          <a:xfrm rot="5400000">
            <a:off x="6248400" y="1447800"/>
            <a:ext cx="533400" cy="1752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schemeClr val="tx1"/>
              </a:solidFill>
            </a:endParaRPr>
          </a:p>
        </p:txBody>
      </p:sp>
      <p:sp>
        <p:nvSpPr>
          <p:cNvPr id="31" name="Bent Arrow 30"/>
          <p:cNvSpPr/>
          <p:nvPr/>
        </p:nvSpPr>
        <p:spPr>
          <a:xfrm rot="10800000">
            <a:off x="5105400" y="3733800"/>
            <a:ext cx="22098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schemeClr val="tx1"/>
              </a:solidFill>
            </a:endParaRPr>
          </a:p>
        </p:txBody>
      </p:sp>
      <p:sp>
        <p:nvSpPr>
          <p:cNvPr id="201773" name="TextBox 34"/>
          <p:cNvSpPr txBox="1">
            <a:spLocks noChangeArrowheads="1"/>
          </p:cNvSpPr>
          <p:nvPr/>
        </p:nvSpPr>
        <p:spPr bwMode="auto">
          <a:xfrm>
            <a:off x="685800" y="2590800"/>
            <a:ext cx="1600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1800">
                <a:latin typeface="Calibri" pitchFamily="34" charset="0"/>
              </a:rPr>
              <a:t>Web Servers</a:t>
            </a:r>
          </a:p>
        </p:txBody>
      </p:sp>
      <p:sp>
        <p:nvSpPr>
          <p:cNvPr id="201774" name="TextBox 35"/>
          <p:cNvSpPr txBox="1">
            <a:spLocks noChangeArrowheads="1"/>
          </p:cNvSpPr>
          <p:nvPr/>
        </p:nvSpPr>
        <p:spPr bwMode="auto">
          <a:xfrm>
            <a:off x="3733800" y="2590800"/>
            <a:ext cx="1498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1800">
                <a:latin typeface="Calibri" pitchFamily="34" charset="0"/>
              </a:rPr>
              <a:t>Scribe Servers</a:t>
            </a:r>
          </a:p>
        </p:txBody>
      </p:sp>
      <p:sp>
        <p:nvSpPr>
          <p:cNvPr id="201775" name="TextBox 36"/>
          <p:cNvSpPr txBox="1">
            <a:spLocks noChangeArrowheads="1"/>
          </p:cNvSpPr>
          <p:nvPr/>
        </p:nvSpPr>
        <p:spPr bwMode="auto">
          <a:xfrm>
            <a:off x="7324725" y="4067175"/>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1800">
                <a:latin typeface="Calibri" pitchFamily="34" charset="0"/>
              </a:rPr>
              <a:t>Filers</a:t>
            </a:r>
          </a:p>
        </p:txBody>
      </p:sp>
      <p:sp>
        <p:nvSpPr>
          <p:cNvPr id="201776" name="TextBox 38"/>
          <p:cNvSpPr txBox="1">
            <a:spLocks noChangeArrowheads="1"/>
          </p:cNvSpPr>
          <p:nvPr/>
        </p:nvSpPr>
        <p:spPr bwMode="auto">
          <a:xfrm>
            <a:off x="3352800" y="6030913"/>
            <a:ext cx="1625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800">
                <a:latin typeface="Calibri" pitchFamily="34" charset="0"/>
              </a:rPr>
              <a:t>Hive on </a:t>
            </a:r>
          </a:p>
          <a:p>
            <a:pPr algn="ctr" eaLnBrk="1" hangingPunct="1"/>
            <a:r>
              <a:rPr lang="en-US" sz="1800">
                <a:latin typeface="Calibri" pitchFamily="34" charset="0"/>
              </a:rPr>
              <a:t>Hadoop Cluster</a:t>
            </a:r>
          </a:p>
        </p:txBody>
      </p:sp>
      <p:sp>
        <p:nvSpPr>
          <p:cNvPr id="201777" name="TextBox 39"/>
          <p:cNvSpPr txBox="1">
            <a:spLocks noChangeArrowheads="1"/>
          </p:cNvSpPr>
          <p:nvPr/>
        </p:nvSpPr>
        <p:spPr bwMode="auto">
          <a:xfrm>
            <a:off x="838200" y="6172200"/>
            <a:ext cx="12223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1800">
                <a:latin typeface="Calibri" pitchFamily="34" charset="0"/>
              </a:rPr>
              <a:t>Oracle RAC</a:t>
            </a:r>
          </a:p>
        </p:txBody>
      </p:sp>
      <p:sp>
        <p:nvSpPr>
          <p:cNvPr id="201778" name="TextBox 40"/>
          <p:cNvSpPr txBox="1">
            <a:spLocks noChangeArrowheads="1"/>
          </p:cNvSpPr>
          <p:nvPr/>
        </p:nvSpPr>
        <p:spPr bwMode="auto">
          <a:xfrm>
            <a:off x="6400800" y="6248400"/>
            <a:ext cx="18446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itchFamily="34" charset="0"/>
                <a:ea typeface="MS PGothic" pitchFamily="34" charset="-128"/>
              </a:defRPr>
            </a:lvl1pPr>
            <a:lvl2pPr marL="742950" indent="-285750" algn="l" eaLnBrk="0" hangingPunct="0">
              <a:defRPr sz="2400">
                <a:solidFill>
                  <a:schemeClr val="tx1"/>
                </a:solidFill>
                <a:latin typeface="Arial" pitchFamily="34" charset="0"/>
                <a:ea typeface="MS PGothic" pitchFamily="34" charset="-128"/>
              </a:defRPr>
            </a:lvl2pPr>
            <a:lvl3pPr marL="1143000" indent="-228600" algn="l" eaLnBrk="0" hangingPunct="0">
              <a:defRPr sz="2400">
                <a:solidFill>
                  <a:schemeClr val="tx1"/>
                </a:solidFill>
                <a:latin typeface="Arial" pitchFamily="34" charset="0"/>
                <a:ea typeface="MS PGothic" pitchFamily="34" charset="-128"/>
              </a:defRPr>
            </a:lvl3pPr>
            <a:lvl4pPr marL="1600200" indent="-228600" algn="l" eaLnBrk="0" hangingPunct="0">
              <a:defRPr sz="2400">
                <a:solidFill>
                  <a:schemeClr val="tx1"/>
                </a:solidFill>
                <a:latin typeface="Arial" pitchFamily="34" charset="0"/>
                <a:ea typeface="MS PGothic" pitchFamily="34" charset="-128"/>
              </a:defRPr>
            </a:lvl4pPr>
            <a:lvl5pPr marL="2057400" indent="-228600" algn="l"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1800">
                <a:latin typeface="Calibri" pitchFamily="34" charset="0"/>
              </a:rPr>
              <a:t>Federated MySQL</a:t>
            </a:r>
          </a:p>
        </p:txBody>
      </p:sp>
      <p:sp>
        <p:nvSpPr>
          <p:cNvPr id="43" name="Left Arrow 42"/>
          <p:cNvSpPr/>
          <p:nvPr/>
        </p:nvSpPr>
        <p:spPr>
          <a:xfrm>
            <a:off x="2041525" y="5307013"/>
            <a:ext cx="1235075" cy="2555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p>
        </p:txBody>
      </p:sp>
      <p:sp>
        <p:nvSpPr>
          <p:cNvPr id="47" name="Bent Arrow 46"/>
          <p:cNvSpPr/>
          <p:nvPr/>
        </p:nvSpPr>
        <p:spPr>
          <a:xfrm flipH="1">
            <a:off x="5105400" y="4419600"/>
            <a:ext cx="22860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solidFill>
                <a:schemeClr val="tx1"/>
              </a:solidFill>
            </a:endParaRPr>
          </a:p>
        </p:txBody>
      </p:sp>
      <p:sp>
        <p:nvSpPr>
          <p:cNvPr id="49" name="Left Arrow 48"/>
          <p:cNvSpPr/>
          <p:nvPr/>
        </p:nvSpPr>
        <p:spPr>
          <a:xfrm rot="10800000">
            <a:off x="5105400" y="5334000"/>
            <a:ext cx="1235075" cy="255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p>
        </p:txBody>
      </p:sp>
      <p:sp>
        <p:nvSpPr>
          <p:cNvPr id="50" name="Left Arrow 49"/>
          <p:cNvSpPr/>
          <p:nvPr/>
        </p:nvSpPr>
        <p:spPr>
          <a:xfrm rot="10800000">
            <a:off x="2286000" y="2057400"/>
            <a:ext cx="1235075" cy="255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a:p>
        </p:txBody>
      </p:sp>
    </p:spTree>
    <p:extLst>
      <p:ext uri="{BB962C8B-B14F-4D97-AF65-F5344CB8AC3E}">
        <p14:creationId xmlns:p14="http://schemas.microsoft.com/office/powerpoint/2010/main" xmlns="" val="1418655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1758"/>
                                        </p:tgtEl>
                                        <p:attrNameLst>
                                          <p:attrName>style.visibility</p:attrName>
                                        </p:attrNameLst>
                                      </p:cBhvr>
                                      <p:to>
                                        <p:strVal val="visible"/>
                                      </p:to>
                                    </p:set>
                                    <p:animEffect transition="in" filter="box(in)">
                                      <p:cBhvr>
                                        <p:cTn id="7" dur="500"/>
                                        <p:tgtEl>
                                          <p:spTgt spid="201758"/>
                                        </p:tgtEl>
                                      </p:cBhvr>
                                    </p:animEffect>
                                  </p:childTnLst>
                                </p:cTn>
                              </p:par>
                              <p:par>
                                <p:cTn id="8" presetID="4" presetClass="entr" presetSubtype="16" fill="hold" nodeType="withEffect">
                                  <p:stCondLst>
                                    <p:cond delay="0"/>
                                  </p:stCondLst>
                                  <p:childTnLst>
                                    <p:set>
                                      <p:cBhvr>
                                        <p:cTn id="9" dur="1" fill="hold">
                                          <p:stCondLst>
                                            <p:cond delay="0"/>
                                          </p:stCondLst>
                                        </p:cTn>
                                        <p:tgtEl>
                                          <p:spTgt spid="201759"/>
                                        </p:tgtEl>
                                        <p:attrNameLst>
                                          <p:attrName>style.visibility</p:attrName>
                                        </p:attrNameLst>
                                      </p:cBhvr>
                                      <p:to>
                                        <p:strVal val="visible"/>
                                      </p:to>
                                    </p:set>
                                    <p:animEffect transition="in" filter="box(in)">
                                      <p:cBhvr>
                                        <p:cTn id="10" dur="500"/>
                                        <p:tgtEl>
                                          <p:spTgt spid="201759"/>
                                        </p:tgtEl>
                                      </p:cBhvr>
                                    </p:animEffect>
                                  </p:childTnLst>
                                </p:cTn>
                              </p:par>
                              <p:par>
                                <p:cTn id="11" presetID="4" presetClass="entr" presetSubtype="16" fill="hold" nodeType="withEffect">
                                  <p:stCondLst>
                                    <p:cond delay="0"/>
                                  </p:stCondLst>
                                  <p:childTnLst>
                                    <p:set>
                                      <p:cBhvr>
                                        <p:cTn id="12" dur="1" fill="hold">
                                          <p:stCondLst>
                                            <p:cond delay="0"/>
                                          </p:stCondLst>
                                        </p:cTn>
                                        <p:tgtEl>
                                          <p:spTgt spid="201757"/>
                                        </p:tgtEl>
                                        <p:attrNameLst>
                                          <p:attrName>style.visibility</p:attrName>
                                        </p:attrNameLst>
                                      </p:cBhvr>
                                      <p:to>
                                        <p:strVal val="visible"/>
                                      </p:to>
                                    </p:set>
                                    <p:animEffect transition="in" filter="box(in)">
                                      <p:cBhvr>
                                        <p:cTn id="13" dur="500"/>
                                        <p:tgtEl>
                                          <p:spTgt spid="20175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1773"/>
                                        </p:tgtEl>
                                        <p:attrNameLst>
                                          <p:attrName>style.visibility</p:attrName>
                                        </p:attrNameLst>
                                      </p:cBhvr>
                                      <p:to>
                                        <p:strVal val="visible"/>
                                      </p:to>
                                    </p:set>
                                    <p:animEffect transition="in" filter="box(in)">
                                      <p:cBhvr>
                                        <p:cTn id="16" dur="500"/>
                                        <p:tgtEl>
                                          <p:spTgt spid="2017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01765"/>
                                        </p:tgtEl>
                                        <p:attrNameLst>
                                          <p:attrName>style.visibility</p:attrName>
                                        </p:attrNameLst>
                                      </p:cBhvr>
                                      <p:to>
                                        <p:strVal val="visible"/>
                                      </p:to>
                                    </p:set>
                                    <p:animEffect transition="in" filter="box(in)">
                                      <p:cBhvr>
                                        <p:cTn id="21" dur="500"/>
                                        <p:tgtEl>
                                          <p:spTgt spid="201765"/>
                                        </p:tgtEl>
                                      </p:cBhvr>
                                    </p:animEffect>
                                  </p:childTnLst>
                                </p:cTn>
                              </p:par>
                              <p:par>
                                <p:cTn id="22" presetID="4" presetClass="entr" presetSubtype="16" fill="hold" nodeType="withEffect">
                                  <p:stCondLst>
                                    <p:cond delay="0"/>
                                  </p:stCondLst>
                                  <p:childTnLst>
                                    <p:set>
                                      <p:cBhvr>
                                        <p:cTn id="23" dur="1" fill="hold">
                                          <p:stCondLst>
                                            <p:cond delay="0"/>
                                          </p:stCondLst>
                                        </p:cTn>
                                        <p:tgtEl>
                                          <p:spTgt spid="201766"/>
                                        </p:tgtEl>
                                        <p:attrNameLst>
                                          <p:attrName>style.visibility</p:attrName>
                                        </p:attrNameLst>
                                      </p:cBhvr>
                                      <p:to>
                                        <p:strVal val="visible"/>
                                      </p:to>
                                    </p:set>
                                    <p:animEffect transition="in" filter="box(in)">
                                      <p:cBhvr>
                                        <p:cTn id="24" dur="500"/>
                                        <p:tgtEl>
                                          <p:spTgt spid="201766"/>
                                        </p:tgtEl>
                                      </p:cBhvr>
                                    </p:animEffect>
                                  </p:childTnLst>
                                </p:cTn>
                              </p:par>
                              <p:par>
                                <p:cTn id="25" presetID="4" presetClass="entr" presetSubtype="16" fill="hold" nodeType="withEffect">
                                  <p:stCondLst>
                                    <p:cond delay="0"/>
                                  </p:stCondLst>
                                  <p:childTnLst>
                                    <p:set>
                                      <p:cBhvr>
                                        <p:cTn id="26" dur="1" fill="hold">
                                          <p:stCondLst>
                                            <p:cond delay="0"/>
                                          </p:stCondLst>
                                        </p:cTn>
                                        <p:tgtEl>
                                          <p:spTgt spid="201767"/>
                                        </p:tgtEl>
                                        <p:attrNameLst>
                                          <p:attrName>style.visibility</p:attrName>
                                        </p:attrNameLst>
                                      </p:cBhvr>
                                      <p:to>
                                        <p:strVal val="visible"/>
                                      </p:to>
                                    </p:set>
                                    <p:animEffect transition="in" filter="box(in)">
                                      <p:cBhvr>
                                        <p:cTn id="27" dur="500"/>
                                        <p:tgtEl>
                                          <p:spTgt spid="20176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01774"/>
                                        </p:tgtEl>
                                        <p:attrNameLst>
                                          <p:attrName>style.visibility</p:attrName>
                                        </p:attrNameLst>
                                      </p:cBhvr>
                                      <p:to>
                                        <p:strVal val="visible"/>
                                      </p:to>
                                    </p:set>
                                    <p:animEffect transition="in" filter="box(in)">
                                      <p:cBhvr>
                                        <p:cTn id="30" dur="500"/>
                                        <p:tgtEl>
                                          <p:spTgt spid="20177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box(in)">
                                      <p:cBhvr>
                                        <p:cTn id="33" dur="500"/>
                                        <p:tgtEl>
                                          <p:spTgt spid="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01768"/>
                                        </p:tgtEl>
                                        <p:attrNameLst>
                                          <p:attrName>style.visibility</p:attrName>
                                        </p:attrNameLst>
                                      </p:cBhvr>
                                      <p:to>
                                        <p:strVal val="visible"/>
                                      </p:to>
                                    </p:set>
                                    <p:animEffect transition="in" filter="box(in)">
                                      <p:cBhvr>
                                        <p:cTn id="38" dur="500"/>
                                        <p:tgtEl>
                                          <p:spTgt spid="201768"/>
                                        </p:tgtEl>
                                      </p:cBhvr>
                                    </p:animEffect>
                                  </p:childTnLst>
                                </p:cTn>
                              </p:par>
                              <p:par>
                                <p:cTn id="39" presetID="4" presetClass="entr" presetSubtype="16" fill="hold" nodeType="withEffect">
                                  <p:stCondLst>
                                    <p:cond delay="0"/>
                                  </p:stCondLst>
                                  <p:childTnLst>
                                    <p:set>
                                      <p:cBhvr>
                                        <p:cTn id="40" dur="1" fill="hold">
                                          <p:stCondLst>
                                            <p:cond delay="0"/>
                                          </p:stCondLst>
                                        </p:cTn>
                                        <p:tgtEl>
                                          <p:spTgt spid="201769"/>
                                        </p:tgtEl>
                                        <p:attrNameLst>
                                          <p:attrName>style.visibility</p:attrName>
                                        </p:attrNameLst>
                                      </p:cBhvr>
                                      <p:to>
                                        <p:strVal val="visible"/>
                                      </p:to>
                                    </p:set>
                                    <p:animEffect transition="in" filter="box(in)">
                                      <p:cBhvr>
                                        <p:cTn id="41" dur="500"/>
                                        <p:tgtEl>
                                          <p:spTgt spid="201769"/>
                                        </p:tgtEl>
                                      </p:cBhvr>
                                    </p:animEffect>
                                  </p:childTnLst>
                                </p:cTn>
                              </p:par>
                              <p:par>
                                <p:cTn id="42" presetID="4" presetClass="entr" presetSubtype="16" fill="hold" nodeType="withEffect">
                                  <p:stCondLst>
                                    <p:cond delay="0"/>
                                  </p:stCondLst>
                                  <p:childTnLst>
                                    <p:set>
                                      <p:cBhvr>
                                        <p:cTn id="43" dur="1" fill="hold">
                                          <p:stCondLst>
                                            <p:cond delay="0"/>
                                          </p:stCondLst>
                                        </p:cTn>
                                        <p:tgtEl>
                                          <p:spTgt spid="201770"/>
                                        </p:tgtEl>
                                        <p:attrNameLst>
                                          <p:attrName>style.visibility</p:attrName>
                                        </p:attrNameLst>
                                      </p:cBhvr>
                                      <p:to>
                                        <p:strVal val="visible"/>
                                      </p:to>
                                    </p:set>
                                    <p:animEffect transition="in" filter="box(in)">
                                      <p:cBhvr>
                                        <p:cTn id="44" dur="500"/>
                                        <p:tgtEl>
                                          <p:spTgt spid="201770"/>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ox(in)">
                                      <p:cBhvr>
                                        <p:cTn id="47" dur="500"/>
                                        <p:tgtEl>
                                          <p:spTgt spid="30"/>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01775"/>
                                        </p:tgtEl>
                                        <p:attrNameLst>
                                          <p:attrName>style.visibility</p:attrName>
                                        </p:attrNameLst>
                                      </p:cBhvr>
                                      <p:to>
                                        <p:strVal val="visible"/>
                                      </p:to>
                                    </p:set>
                                    <p:animEffect transition="in" filter="box(in)">
                                      <p:cBhvr>
                                        <p:cTn id="50" dur="500"/>
                                        <p:tgtEl>
                                          <p:spTgt spid="20177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201760"/>
                                        </p:tgtEl>
                                        <p:attrNameLst>
                                          <p:attrName>style.visibility</p:attrName>
                                        </p:attrNameLst>
                                      </p:cBhvr>
                                      <p:to>
                                        <p:strVal val="visible"/>
                                      </p:to>
                                    </p:set>
                                    <p:animEffect transition="in" filter="box(in)">
                                      <p:cBhvr>
                                        <p:cTn id="55" dur="500"/>
                                        <p:tgtEl>
                                          <p:spTgt spid="201760"/>
                                        </p:tgtEl>
                                      </p:cBhvr>
                                    </p:animEffect>
                                  </p:childTnLst>
                                </p:cTn>
                              </p:par>
                              <p:par>
                                <p:cTn id="56" presetID="4" presetClass="entr" presetSubtype="16" fill="hold" nodeType="withEffect">
                                  <p:stCondLst>
                                    <p:cond delay="0"/>
                                  </p:stCondLst>
                                  <p:childTnLst>
                                    <p:set>
                                      <p:cBhvr>
                                        <p:cTn id="57" dur="1" fill="hold">
                                          <p:stCondLst>
                                            <p:cond delay="0"/>
                                          </p:stCondLst>
                                        </p:cTn>
                                        <p:tgtEl>
                                          <p:spTgt spid="201761"/>
                                        </p:tgtEl>
                                        <p:attrNameLst>
                                          <p:attrName>style.visibility</p:attrName>
                                        </p:attrNameLst>
                                      </p:cBhvr>
                                      <p:to>
                                        <p:strVal val="visible"/>
                                      </p:to>
                                    </p:set>
                                    <p:animEffect transition="in" filter="box(in)">
                                      <p:cBhvr>
                                        <p:cTn id="58" dur="500"/>
                                        <p:tgtEl>
                                          <p:spTgt spid="201761"/>
                                        </p:tgtEl>
                                      </p:cBhvr>
                                    </p:animEffect>
                                  </p:childTnLst>
                                </p:cTn>
                              </p:par>
                              <p:par>
                                <p:cTn id="59" presetID="4" presetClass="entr" presetSubtype="16" fill="hold" nodeType="withEffect">
                                  <p:stCondLst>
                                    <p:cond delay="0"/>
                                  </p:stCondLst>
                                  <p:childTnLst>
                                    <p:set>
                                      <p:cBhvr>
                                        <p:cTn id="60" dur="1" fill="hold">
                                          <p:stCondLst>
                                            <p:cond delay="0"/>
                                          </p:stCondLst>
                                        </p:cTn>
                                        <p:tgtEl>
                                          <p:spTgt spid="201762"/>
                                        </p:tgtEl>
                                        <p:attrNameLst>
                                          <p:attrName>style.visibility</p:attrName>
                                        </p:attrNameLst>
                                      </p:cBhvr>
                                      <p:to>
                                        <p:strVal val="visible"/>
                                      </p:to>
                                    </p:set>
                                    <p:animEffect transition="in" filter="box(in)">
                                      <p:cBhvr>
                                        <p:cTn id="61" dur="500"/>
                                        <p:tgtEl>
                                          <p:spTgt spid="201762"/>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01778"/>
                                        </p:tgtEl>
                                        <p:attrNameLst>
                                          <p:attrName>style.visibility</p:attrName>
                                        </p:attrNameLst>
                                      </p:cBhvr>
                                      <p:to>
                                        <p:strVal val="visible"/>
                                      </p:to>
                                    </p:set>
                                    <p:animEffect transition="in" filter="box(in)">
                                      <p:cBhvr>
                                        <p:cTn id="64" dur="500"/>
                                        <p:tgtEl>
                                          <p:spTgt spid="20177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ox(in)">
                                      <p:cBhvr>
                                        <p:cTn id="69" dur="500"/>
                                        <p:tgtEl>
                                          <p:spTgt spid="31"/>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ox(in)">
                                      <p:cBhvr>
                                        <p:cTn id="72" dur="500"/>
                                        <p:tgtEl>
                                          <p:spTgt spid="47"/>
                                        </p:tgtEl>
                                      </p:cBhvr>
                                    </p:animEffect>
                                  </p:childTnLst>
                                </p:cTn>
                              </p:par>
                              <p:par>
                                <p:cTn id="73" presetID="4" presetClass="entr" presetSubtype="16" fill="hold" nodeType="withEffect">
                                  <p:stCondLst>
                                    <p:cond delay="0"/>
                                  </p:stCondLst>
                                  <p:childTnLst>
                                    <p:set>
                                      <p:cBhvr>
                                        <p:cTn id="74" dur="1" fill="hold">
                                          <p:stCondLst>
                                            <p:cond delay="0"/>
                                          </p:stCondLst>
                                        </p:cTn>
                                        <p:tgtEl>
                                          <p:spTgt spid="201764"/>
                                        </p:tgtEl>
                                        <p:attrNameLst>
                                          <p:attrName>style.visibility</p:attrName>
                                        </p:attrNameLst>
                                      </p:cBhvr>
                                      <p:to>
                                        <p:strVal val="visible"/>
                                      </p:to>
                                    </p:set>
                                    <p:animEffect transition="in" filter="box(in)">
                                      <p:cBhvr>
                                        <p:cTn id="75" dur="500"/>
                                        <p:tgtEl>
                                          <p:spTgt spid="201764"/>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01776"/>
                                        </p:tgtEl>
                                        <p:attrNameLst>
                                          <p:attrName>style.visibility</p:attrName>
                                        </p:attrNameLst>
                                      </p:cBhvr>
                                      <p:to>
                                        <p:strVal val="visible"/>
                                      </p:to>
                                    </p:set>
                                    <p:animEffect transition="in" filter="box(in)">
                                      <p:cBhvr>
                                        <p:cTn id="78" dur="500"/>
                                        <p:tgtEl>
                                          <p:spTgt spid="20177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201763"/>
                                        </p:tgtEl>
                                        <p:attrNameLst>
                                          <p:attrName>style.visibility</p:attrName>
                                        </p:attrNameLst>
                                      </p:cBhvr>
                                      <p:to>
                                        <p:strVal val="visible"/>
                                      </p:to>
                                    </p:set>
                                    <p:animEffect transition="in" filter="box(in)">
                                      <p:cBhvr>
                                        <p:cTn id="83" dur="500"/>
                                        <p:tgtEl>
                                          <p:spTgt spid="201763"/>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01777"/>
                                        </p:tgtEl>
                                        <p:attrNameLst>
                                          <p:attrName>style.visibility</p:attrName>
                                        </p:attrNameLst>
                                      </p:cBhvr>
                                      <p:to>
                                        <p:strVal val="visible"/>
                                      </p:to>
                                    </p:set>
                                    <p:animEffect transition="in" filter="box(in)">
                                      <p:cBhvr>
                                        <p:cTn id="86" dur="500"/>
                                        <p:tgtEl>
                                          <p:spTgt spid="201777"/>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box(in)">
                                      <p:cBhvr>
                                        <p:cTn id="89" dur="500"/>
                                        <p:tgtEl>
                                          <p:spTgt spid="43"/>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box(in)">
                                      <p:cBhvr>
                                        <p:cTn id="9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201773" grpId="0"/>
      <p:bldP spid="201774" grpId="0"/>
      <p:bldP spid="201775" grpId="0"/>
      <p:bldP spid="201776" grpId="0"/>
      <p:bldP spid="201777" grpId="0"/>
      <p:bldP spid="201778" grpId="0"/>
      <p:bldP spid="43" grpId="0" animBg="1"/>
      <p:bldP spid="47" grpId="0" animBg="1"/>
      <p:bldP spid="49" grpId="0" animBg="1"/>
      <p:bldP spid="5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81000" y="838200"/>
            <a:ext cx="84423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122238" marR="0" lvl="0" indent="-122238" algn="l" defTabSz="914400" rtl="0" eaLnBrk="1" fontAlgn="base" latinLnBrk="0" hangingPunct="1">
              <a:lnSpc>
                <a:spcPct val="100000"/>
              </a:lnSpc>
              <a:spcBef>
                <a:spcPct val="20000"/>
              </a:spcBef>
              <a:spcAft>
                <a:spcPct val="0"/>
              </a:spcAft>
              <a:buClr>
                <a:srgbClr val="4E84C4"/>
              </a:buClr>
              <a:buSzTx/>
              <a:buFontTx/>
              <a:buNone/>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122238" marR="0" lvl="0" indent="-122238" algn="ctr" defTabSz="914400" rtl="0" eaLnBrk="1" fontAlgn="base" latinLnBrk="0" hangingPunct="1">
              <a:lnSpc>
                <a:spcPct val="100000"/>
              </a:lnSpc>
              <a:spcBef>
                <a:spcPct val="20000"/>
              </a:spcBef>
              <a:spcAft>
                <a:spcPct val="0"/>
              </a:spcAft>
              <a:buClr>
                <a:srgbClr val="4E84C4"/>
              </a:buClr>
              <a:buSzTx/>
              <a:buFontTx/>
              <a:buNone/>
              <a:tabLst/>
              <a:defRPr/>
            </a:pPr>
            <a:r>
              <a:rPr lang="en-US" sz="4800" kern="0" dirty="0" smtClean="0">
                <a:solidFill>
                  <a:srgbClr val="4E84C4"/>
                </a:solidFill>
                <a:latin typeface="+mj-lt"/>
                <a:ea typeface="+mj-ea"/>
                <a:cs typeface="+mj-cs"/>
              </a:rPr>
              <a:t> Hadoop Use Cases</a:t>
            </a:r>
            <a:endParaRPr kumimoji="0" lang="en-GB" sz="4800" b="0" i="0" u="none" strike="noStrike" kern="0" cap="none" spc="0" normalizeH="0" baseline="0" noProof="0" dirty="0" smtClean="0">
              <a:ln>
                <a:noFill/>
              </a:ln>
              <a:solidFill>
                <a:srgbClr val="4E84C4"/>
              </a:solidFill>
              <a:effectLst/>
              <a:uLnTx/>
              <a:uFillTx/>
              <a:latin typeface="+mj-lt"/>
              <a:ea typeface="+mj-ea"/>
              <a:cs typeface="+mj-cs"/>
            </a:endParaRPr>
          </a:p>
        </p:txBody>
      </p:sp>
    </p:spTree>
    <p:extLst>
      <p:ext uri="{BB962C8B-B14F-4D97-AF65-F5344CB8AC3E}">
        <p14:creationId xmlns:p14="http://schemas.microsoft.com/office/powerpoint/2010/main" xmlns="" val="14965495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371600"/>
            <a:ext cx="7239000" cy="51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1" name="Rectangle 4"/>
          <p:cNvSpPr>
            <a:spLocks noGrp="1" noChangeArrowheads="1"/>
          </p:cNvSpPr>
          <p:nvPr>
            <p:ph type="title"/>
          </p:nvPr>
        </p:nvSpPr>
        <p:spPr/>
        <p:txBody>
          <a:bodyPr/>
          <a:lstStyle/>
          <a:p>
            <a:r>
              <a:rPr lang="en-US" sz="3200" b="1" dirty="0" smtClean="0"/>
              <a:t>Yahoo! front page - Case Study</a:t>
            </a:r>
          </a:p>
        </p:txBody>
      </p:sp>
    </p:spTree>
    <p:extLst>
      <p:ext uri="{BB962C8B-B14F-4D97-AF65-F5344CB8AC3E}">
        <p14:creationId xmlns:p14="http://schemas.microsoft.com/office/powerpoint/2010/main" xmlns="" val="163676726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371600"/>
            <a:ext cx="7239000" cy="51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Oval 8"/>
          <p:cNvSpPr/>
          <p:nvPr/>
        </p:nvSpPr>
        <p:spPr>
          <a:xfrm>
            <a:off x="5562600" y="3140968"/>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rgbClr val="FFFFFF"/>
                </a:solidFill>
                <a:ea typeface="ＭＳ Ｐゴシック" pitchFamily="-107" charset="-128"/>
                <a:cs typeface="ＭＳ Ｐゴシック" pitchFamily="-107" charset="-128"/>
              </a:rPr>
              <a:t>Ads Optimization</a:t>
            </a:r>
          </a:p>
        </p:txBody>
      </p:sp>
      <p:sp>
        <p:nvSpPr>
          <p:cNvPr id="13" name="Oval 12"/>
          <p:cNvSpPr/>
          <p:nvPr/>
        </p:nvSpPr>
        <p:spPr>
          <a:xfrm>
            <a:off x="5562600" y="1652587"/>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FFFFFF"/>
                </a:solidFill>
                <a:ea typeface="ＭＳ Ｐゴシック" pitchFamily="-107" charset="-128"/>
                <a:cs typeface="ＭＳ Ｐゴシック" pitchFamily="-107" charset="-128"/>
              </a:rPr>
              <a:t>Search </a:t>
            </a:r>
            <a:br>
              <a:rPr lang="en-US" sz="1600" b="1" dirty="0">
                <a:solidFill>
                  <a:srgbClr val="FFFFFF"/>
                </a:solidFill>
                <a:ea typeface="ＭＳ Ｐゴシック" pitchFamily="-107" charset="-128"/>
                <a:cs typeface="ＭＳ Ｐゴシック" pitchFamily="-107" charset="-128"/>
              </a:rPr>
            </a:br>
            <a:r>
              <a:rPr lang="en-US" sz="1600" b="1" dirty="0">
                <a:solidFill>
                  <a:srgbClr val="FFFFFF"/>
                </a:solidFill>
                <a:ea typeface="ＭＳ Ｐゴシック" pitchFamily="-107" charset="-128"/>
                <a:cs typeface="ＭＳ Ｐゴシック" pitchFamily="-107" charset="-128"/>
              </a:rPr>
              <a:t>Index</a:t>
            </a:r>
          </a:p>
        </p:txBody>
      </p:sp>
      <p:sp>
        <p:nvSpPr>
          <p:cNvPr id="6" name="Rectangle 4"/>
          <p:cNvSpPr txBox="1">
            <a:spLocks noChangeArrowheads="1"/>
          </p:cNvSpPr>
          <p:nvPr/>
        </p:nvSpPr>
        <p:spPr>
          <a:xfrm>
            <a:off x="342900" y="274638"/>
            <a:ext cx="8442325" cy="595312"/>
          </a:xfrm>
          <a:prstGeom prst="rect">
            <a:avLst/>
          </a:prstGeom>
        </p:spPr>
        <p:txBody>
          <a:bodyPr/>
          <a:lstStyle>
            <a:lvl1pPr algn="l" rtl="0" eaLnBrk="1" fontAlgn="base" hangingPunct="1">
              <a:spcBef>
                <a:spcPct val="0"/>
              </a:spcBef>
              <a:spcAft>
                <a:spcPct val="0"/>
              </a:spcAft>
              <a:defRPr sz="2800">
                <a:solidFill>
                  <a:srgbClr val="4E84C4"/>
                </a:solidFill>
                <a:latin typeface="+mj-lt"/>
                <a:ea typeface="+mj-ea"/>
                <a:cs typeface="+mj-cs"/>
              </a:defRPr>
            </a:lvl1pPr>
            <a:lvl2pPr algn="l" rtl="0" eaLnBrk="1" fontAlgn="base" hangingPunct="1">
              <a:spcBef>
                <a:spcPct val="0"/>
              </a:spcBef>
              <a:spcAft>
                <a:spcPct val="0"/>
              </a:spcAft>
              <a:defRPr sz="2800">
                <a:solidFill>
                  <a:srgbClr val="4E84C4"/>
                </a:solidFill>
                <a:latin typeface="Myriad Pro" pitchFamily="34" charset="0"/>
              </a:defRPr>
            </a:lvl2pPr>
            <a:lvl3pPr algn="l" rtl="0" eaLnBrk="1" fontAlgn="base" hangingPunct="1">
              <a:spcBef>
                <a:spcPct val="0"/>
              </a:spcBef>
              <a:spcAft>
                <a:spcPct val="0"/>
              </a:spcAft>
              <a:defRPr sz="2800">
                <a:solidFill>
                  <a:srgbClr val="4E84C4"/>
                </a:solidFill>
                <a:latin typeface="Myriad Pro" pitchFamily="34" charset="0"/>
              </a:defRPr>
            </a:lvl3pPr>
            <a:lvl4pPr algn="l" rtl="0" eaLnBrk="1" fontAlgn="base" hangingPunct="1">
              <a:spcBef>
                <a:spcPct val="0"/>
              </a:spcBef>
              <a:spcAft>
                <a:spcPct val="0"/>
              </a:spcAft>
              <a:defRPr sz="2800">
                <a:solidFill>
                  <a:srgbClr val="4E84C4"/>
                </a:solidFill>
                <a:latin typeface="Myriad Pro" pitchFamily="34" charset="0"/>
              </a:defRPr>
            </a:lvl4pPr>
            <a:lvl5pPr algn="l" rtl="0" eaLnBrk="1" fontAlgn="base" hangingPunct="1">
              <a:spcBef>
                <a:spcPct val="0"/>
              </a:spcBef>
              <a:spcAft>
                <a:spcPct val="0"/>
              </a:spcAft>
              <a:defRPr sz="2800">
                <a:solidFill>
                  <a:srgbClr val="4E84C4"/>
                </a:solidFill>
                <a:latin typeface="Myriad Pro" pitchFamily="34" charset="0"/>
              </a:defRPr>
            </a:lvl5pPr>
            <a:lvl6pPr marL="457200" algn="l" rtl="0" eaLnBrk="1" fontAlgn="base" hangingPunct="1">
              <a:spcBef>
                <a:spcPct val="0"/>
              </a:spcBef>
              <a:spcAft>
                <a:spcPct val="0"/>
              </a:spcAft>
              <a:defRPr sz="2800">
                <a:solidFill>
                  <a:srgbClr val="4E84C4"/>
                </a:solidFill>
                <a:latin typeface="Myriad Pro" pitchFamily="34" charset="0"/>
              </a:defRPr>
            </a:lvl6pPr>
            <a:lvl7pPr marL="914400" algn="l" rtl="0" eaLnBrk="1" fontAlgn="base" hangingPunct="1">
              <a:spcBef>
                <a:spcPct val="0"/>
              </a:spcBef>
              <a:spcAft>
                <a:spcPct val="0"/>
              </a:spcAft>
              <a:defRPr sz="2800">
                <a:solidFill>
                  <a:srgbClr val="4E84C4"/>
                </a:solidFill>
                <a:latin typeface="Myriad Pro" pitchFamily="34" charset="0"/>
              </a:defRPr>
            </a:lvl7pPr>
            <a:lvl8pPr marL="1371600" algn="l" rtl="0" eaLnBrk="1" fontAlgn="base" hangingPunct="1">
              <a:spcBef>
                <a:spcPct val="0"/>
              </a:spcBef>
              <a:spcAft>
                <a:spcPct val="0"/>
              </a:spcAft>
              <a:defRPr sz="2800">
                <a:solidFill>
                  <a:srgbClr val="4E84C4"/>
                </a:solidFill>
                <a:latin typeface="Myriad Pro" pitchFamily="34" charset="0"/>
              </a:defRPr>
            </a:lvl8pPr>
            <a:lvl9pPr marL="1828800" algn="l" rtl="0" eaLnBrk="1" fontAlgn="base" hangingPunct="1">
              <a:spcBef>
                <a:spcPct val="0"/>
              </a:spcBef>
              <a:spcAft>
                <a:spcPct val="0"/>
              </a:spcAft>
              <a:defRPr sz="2800">
                <a:solidFill>
                  <a:srgbClr val="4E84C4"/>
                </a:solidFill>
                <a:latin typeface="Myriad Pro" pitchFamily="34" charset="0"/>
              </a:defRPr>
            </a:lvl9pPr>
          </a:lstStyle>
          <a:p>
            <a:r>
              <a:rPr lang="en-US" sz="3200" b="1" kern="0" dirty="0" smtClean="0"/>
              <a:t>Yahoo! front page - Case Study</a:t>
            </a:r>
          </a:p>
        </p:txBody>
      </p:sp>
    </p:spTree>
    <p:extLst>
      <p:ext uri="{BB962C8B-B14F-4D97-AF65-F5344CB8AC3E}">
        <p14:creationId xmlns:p14="http://schemas.microsoft.com/office/powerpoint/2010/main" xmlns="" val="32095568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48328" y="6111875"/>
            <a:ext cx="457200" cy="365125"/>
          </a:xfrm>
          <a:prstGeom prst="rect">
            <a:avLst/>
          </a:prstGeom>
        </p:spPr>
        <p:txBody>
          <a:bodyPr/>
          <a:lstStyle/>
          <a:p>
            <a:fld id="{89B203B0-3CDF-41AC-A2A9-C72C544A3811}" type="slidenum">
              <a:rPr lang="en-US" smtClean="0"/>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7784" y="1340768"/>
            <a:ext cx="4044214" cy="435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535481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371600"/>
            <a:ext cx="7239000" cy="51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6"/>
          <p:cNvPicPr>
            <a:picLocks noChangeAspect="1" noChangeArrowheads="1"/>
          </p:cNvPicPr>
          <p:nvPr/>
        </p:nvPicPr>
        <p:blipFill>
          <a:blip r:embed="rId4"/>
          <a:srcRect/>
          <a:stretch>
            <a:fillRect/>
          </a:stretch>
        </p:blipFill>
        <p:spPr bwMode="auto">
          <a:xfrm>
            <a:off x="2133600" y="2643188"/>
            <a:ext cx="2830513" cy="1833562"/>
          </a:xfrm>
          <a:prstGeom prst="rect">
            <a:avLst/>
          </a:prstGeom>
          <a:ln w="38100">
            <a:headEnd/>
            <a:tailEnd/>
          </a:ln>
        </p:spPr>
        <p:style>
          <a:lnRef idx="2">
            <a:schemeClr val="accent1">
              <a:shade val="50000"/>
            </a:schemeClr>
          </a:lnRef>
          <a:fillRef idx="1">
            <a:schemeClr val="accent1"/>
          </a:fillRef>
          <a:effectRef idx="0">
            <a:schemeClr val="accent1"/>
          </a:effectRef>
          <a:fontRef idx="minor">
            <a:schemeClr val="lt1"/>
          </a:fontRef>
        </p:style>
      </p:pic>
      <p:sp>
        <p:nvSpPr>
          <p:cNvPr id="9" name="Oval 8"/>
          <p:cNvSpPr/>
          <p:nvPr/>
        </p:nvSpPr>
        <p:spPr>
          <a:xfrm>
            <a:off x="5562600" y="3176587"/>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FFFFFF"/>
                </a:solidFill>
                <a:ea typeface="ＭＳ Ｐゴシック" pitchFamily="-107" charset="-128"/>
                <a:cs typeface="ＭＳ Ｐゴシック" pitchFamily="-107" charset="-128"/>
              </a:rPr>
              <a:t>Ads Optimization</a:t>
            </a:r>
          </a:p>
        </p:txBody>
      </p:sp>
      <p:sp>
        <p:nvSpPr>
          <p:cNvPr id="12" name="Oval 11"/>
          <p:cNvSpPr/>
          <p:nvPr/>
        </p:nvSpPr>
        <p:spPr>
          <a:xfrm>
            <a:off x="2819399" y="1652587"/>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FFFFFF"/>
                </a:solidFill>
                <a:ea typeface="ＭＳ Ｐゴシック" pitchFamily="-107" charset="-128"/>
                <a:cs typeface="ＭＳ Ｐゴシック" pitchFamily="-107" charset="-128"/>
              </a:rPr>
              <a:t>Content Optimization</a:t>
            </a:r>
          </a:p>
        </p:txBody>
      </p:sp>
      <p:sp>
        <p:nvSpPr>
          <p:cNvPr id="13" name="Oval 12"/>
          <p:cNvSpPr/>
          <p:nvPr/>
        </p:nvSpPr>
        <p:spPr>
          <a:xfrm>
            <a:off x="5562600" y="1652587"/>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FFFFFF"/>
                </a:solidFill>
                <a:ea typeface="ＭＳ Ｐゴシック" pitchFamily="-107" charset="-128"/>
                <a:cs typeface="ＭＳ Ｐゴシック" pitchFamily="-107" charset="-128"/>
              </a:rPr>
              <a:t>Search </a:t>
            </a:r>
            <a:br>
              <a:rPr lang="en-US" sz="1600" b="1" dirty="0">
                <a:solidFill>
                  <a:srgbClr val="FFFFFF"/>
                </a:solidFill>
                <a:ea typeface="ＭＳ Ｐゴシック" pitchFamily="-107" charset="-128"/>
                <a:cs typeface="ＭＳ Ｐゴシック" pitchFamily="-107" charset="-128"/>
              </a:rPr>
            </a:br>
            <a:r>
              <a:rPr lang="en-US" sz="1600" b="1" dirty="0">
                <a:solidFill>
                  <a:srgbClr val="FFFFFF"/>
                </a:solidFill>
                <a:ea typeface="ＭＳ Ｐゴシック" pitchFamily="-107" charset="-128"/>
                <a:cs typeface="ＭＳ Ｐゴシック" pitchFamily="-107" charset="-128"/>
              </a:rPr>
              <a:t>Index</a:t>
            </a:r>
          </a:p>
        </p:txBody>
      </p:sp>
      <p:sp>
        <p:nvSpPr>
          <p:cNvPr id="16" name="Oval 15"/>
          <p:cNvSpPr/>
          <p:nvPr/>
        </p:nvSpPr>
        <p:spPr>
          <a:xfrm>
            <a:off x="2819399" y="3176587"/>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rgbClr val="FFFFFF"/>
                </a:solidFill>
                <a:ea typeface="ＭＳ Ｐゴシック" pitchFamily="-107" charset="-128"/>
              </a:rPr>
              <a:t>Machine </a:t>
            </a:r>
            <a:r>
              <a:rPr lang="en-US" sz="1600" b="1" dirty="0">
                <a:solidFill>
                  <a:srgbClr val="FFFFFF"/>
                </a:solidFill>
                <a:ea typeface="ＭＳ Ｐゴシック" pitchFamily="-107" charset="-128"/>
                <a:cs typeface="ＭＳ Ｐゴシック" pitchFamily="-107" charset="-128"/>
              </a:rPr>
              <a:t>Learned</a:t>
            </a:r>
            <a:r>
              <a:rPr lang="en-US" sz="1200" b="1" dirty="0">
                <a:solidFill>
                  <a:srgbClr val="FFFFFF"/>
                </a:solidFill>
                <a:ea typeface="ＭＳ Ｐゴシック" pitchFamily="-107" charset="-128"/>
              </a:rPr>
              <a:t> </a:t>
            </a:r>
          </a:p>
          <a:p>
            <a:pPr algn="ctr">
              <a:defRPr/>
            </a:pPr>
            <a:r>
              <a:rPr lang="en-US" sz="1600" b="1" dirty="0">
                <a:solidFill>
                  <a:srgbClr val="FFFFFF"/>
                </a:solidFill>
                <a:ea typeface="ＭＳ Ｐゴシック" pitchFamily="-107" charset="-128"/>
              </a:rPr>
              <a:t>Spam filters</a:t>
            </a:r>
            <a:endParaRPr lang="en-US" sz="1200" b="1" dirty="0">
              <a:solidFill>
                <a:srgbClr val="FFFFFF"/>
              </a:solidFill>
              <a:ea typeface="ＭＳ Ｐゴシック" pitchFamily="-107" charset="-128"/>
            </a:endParaRPr>
          </a:p>
        </p:txBody>
      </p:sp>
      <p:sp>
        <p:nvSpPr>
          <p:cNvPr id="18" name="Oval 17"/>
          <p:cNvSpPr/>
          <p:nvPr/>
        </p:nvSpPr>
        <p:spPr>
          <a:xfrm>
            <a:off x="2819399" y="5105400"/>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FFFFFF"/>
                </a:solidFill>
                <a:ea typeface="ＭＳ Ｐゴシック" pitchFamily="-107" charset="-128"/>
                <a:cs typeface="ＭＳ Ｐゴシック" pitchFamily="-107" charset="-128"/>
              </a:rPr>
              <a:t>RSS Feeds</a:t>
            </a:r>
          </a:p>
        </p:txBody>
      </p:sp>
      <p:sp>
        <p:nvSpPr>
          <p:cNvPr id="19" name="Oval 18"/>
          <p:cNvSpPr/>
          <p:nvPr/>
        </p:nvSpPr>
        <p:spPr>
          <a:xfrm>
            <a:off x="5562600" y="5105400"/>
            <a:ext cx="1918978" cy="822419"/>
          </a:xfrm>
          <a:prstGeom prst="ellipse">
            <a:avLst/>
          </a:prstGeom>
          <a:solidFill>
            <a:schemeClr val="accent1">
              <a:lumMod val="25000"/>
              <a:alpha val="74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FFFFFF"/>
                </a:solidFill>
                <a:ea typeface="ＭＳ Ｐゴシック" pitchFamily="-107" charset="-128"/>
                <a:cs typeface="ＭＳ Ｐゴシック" pitchFamily="-107" charset="-128"/>
              </a:rPr>
              <a:t>Content Optimization</a:t>
            </a:r>
          </a:p>
        </p:txBody>
      </p:sp>
      <p:sp>
        <p:nvSpPr>
          <p:cNvPr id="11" name="Rectangle 4"/>
          <p:cNvSpPr txBox="1">
            <a:spLocks noChangeArrowheads="1"/>
          </p:cNvSpPr>
          <p:nvPr/>
        </p:nvSpPr>
        <p:spPr>
          <a:xfrm>
            <a:off x="342900" y="274638"/>
            <a:ext cx="8442325" cy="595312"/>
          </a:xfrm>
          <a:prstGeom prst="rect">
            <a:avLst/>
          </a:prstGeom>
        </p:spPr>
        <p:txBody>
          <a:bodyPr/>
          <a:lstStyle>
            <a:lvl1pPr algn="l" rtl="0" eaLnBrk="1" fontAlgn="base" hangingPunct="1">
              <a:spcBef>
                <a:spcPct val="0"/>
              </a:spcBef>
              <a:spcAft>
                <a:spcPct val="0"/>
              </a:spcAft>
              <a:defRPr sz="2800">
                <a:solidFill>
                  <a:srgbClr val="4E84C4"/>
                </a:solidFill>
                <a:latin typeface="+mj-lt"/>
                <a:ea typeface="+mj-ea"/>
                <a:cs typeface="+mj-cs"/>
              </a:defRPr>
            </a:lvl1pPr>
            <a:lvl2pPr algn="l" rtl="0" eaLnBrk="1" fontAlgn="base" hangingPunct="1">
              <a:spcBef>
                <a:spcPct val="0"/>
              </a:spcBef>
              <a:spcAft>
                <a:spcPct val="0"/>
              </a:spcAft>
              <a:defRPr sz="2800">
                <a:solidFill>
                  <a:srgbClr val="4E84C4"/>
                </a:solidFill>
                <a:latin typeface="Myriad Pro" pitchFamily="34" charset="0"/>
              </a:defRPr>
            </a:lvl2pPr>
            <a:lvl3pPr algn="l" rtl="0" eaLnBrk="1" fontAlgn="base" hangingPunct="1">
              <a:spcBef>
                <a:spcPct val="0"/>
              </a:spcBef>
              <a:spcAft>
                <a:spcPct val="0"/>
              </a:spcAft>
              <a:defRPr sz="2800">
                <a:solidFill>
                  <a:srgbClr val="4E84C4"/>
                </a:solidFill>
                <a:latin typeface="Myriad Pro" pitchFamily="34" charset="0"/>
              </a:defRPr>
            </a:lvl3pPr>
            <a:lvl4pPr algn="l" rtl="0" eaLnBrk="1" fontAlgn="base" hangingPunct="1">
              <a:spcBef>
                <a:spcPct val="0"/>
              </a:spcBef>
              <a:spcAft>
                <a:spcPct val="0"/>
              </a:spcAft>
              <a:defRPr sz="2800">
                <a:solidFill>
                  <a:srgbClr val="4E84C4"/>
                </a:solidFill>
                <a:latin typeface="Myriad Pro" pitchFamily="34" charset="0"/>
              </a:defRPr>
            </a:lvl4pPr>
            <a:lvl5pPr algn="l" rtl="0" eaLnBrk="1" fontAlgn="base" hangingPunct="1">
              <a:spcBef>
                <a:spcPct val="0"/>
              </a:spcBef>
              <a:spcAft>
                <a:spcPct val="0"/>
              </a:spcAft>
              <a:defRPr sz="2800">
                <a:solidFill>
                  <a:srgbClr val="4E84C4"/>
                </a:solidFill>
                <a:latin typeface="Myriad Pro" pitchFamily="34" charset="0"/>
              </a:defRPr>
            </a:lvl5pPr>
            <a:lvl6pPr marL="457200" algn="l" rtl="0" eaLnBrk="1" fontAlgn="base" hangingPunct="1">
              <a:spcBef>
                <a:spcPct val="0"/>
              </a:spcBef>
              <a:spcAft>
                <a:spcPct val="0"/>
              </a:spcAft>
              <a:defRPr sz="2800">
                <a:solidFill>
                  <a:srgbClr val="4E84C4"/>
                </a:solidFill>
                <a:latin typeface="Myriad Pro" pitchFamily="34" charset="0"/>
              </a:defRPr>
            </a:lvl6pPr>
            <a:lvl7pPr marL="914400" algn="l" rtl="0" eaLnBrk="1" fontAlgn="base" hangingPunct="1">
              <a:spcBef>
                <a:spcPct val="0"/>
              </a:spcBef>
              <a:spcAft>
                <a:spcPct val="0"/>
              </a:spcAft>
              <a:defRPr sz="2800">
                <a:solidFill>
                  <a:srgbClr val="4E84C4"/>
                </a:solidFill>
                <a:latin typeface="Myriad Pro" pitchFamily="34" charset="0"/>
              </a:defRPr>
            </a:lvl7pPr>
            <a:lvl8pPr marL="1371600" algn="l" rtl="0" eaLnBrk="1" fontAlgn="base" hangingPunct="1">
              <a:spcBef>
                <a:spcPct val="0"/>
              </a:spcBef>
              <a:spcAft>
                <a:spcPct val="0"/>
              </a:spcAft>
              <a:defRPr sz="2800">
                <a:solidFill>
                  <a:srgbClr val="4E84C4"/>
                </a:solidFill>
                <a:latin typeface="Myriad Pro" pitchFamily="34" charset="0"/>
              </a:defRPr>
            </a:lvl8pPr>
            <a:lvl9pPr marL="1828800" algn="l" rtl="0" eaLnBrk="1" fontAlgn="base" hangingPunct="1">
              <a:spcBef>
                <a:spcPct val="0"/>
              </a:spcBef>
              <a:spcAft>
                <a:spcPct val="0"/>
              </a:spcAft>
              <a:defRPr sz="2800">
                <a:solidFill>
                  <a:srgbClr val="4E84C4"/>
                </a:solidFill>
                <a:latin typeface="Myriad Pro" pitchFamily="34" charset="0"/>
              </a:defRPr>
            </a:lvl9pPr>
          </a:lstStyle>
          <a:p>
            <a:r>
              <a:rPr lang="en-US" sz="3200" b="1" kern="0" dirty="0" smtClean="0"/>
              <a:t>Yahoo! front page - Case Study</a:t>
            </a:r>
          </a:p>
        </p:txBody>
      </p:sp>
    </p:spTree>
    <p:extLst>
      <p:ext uri="{BB962C8B-B14F-4D97-AF65-F5344CB8AC3E}">
        <p14:creationId xmlns:p14="http://schemas.microsoft.com/office/powerpoint/2010/main" xmlns="" val="168246696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7239000" y="6553200"/>
            <a:ext cx="1905000"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t"/>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l" eaLnBrk="1" hangingPunct="1"/>
            <a:fld id="{3B5EBAF4-8D41-4975-845C-729A62B0DD8A}" type="slidenum">
              <a:rPr lang="en-US" sz="1800"/>
              <a:pPr algn="l" eaLnBrk="1" hangingPunct="1"/>
              <a:t>61</a:t>
            </a:fld>
            <a:endParaRPr lang="en-US" sz="1800"/>
          </a:p>
        </p:txBody>
      </p:sp>
      <p:sp>
        <p:nvSpPr>
          <p:cNvPr id="3" name="Rectangle 5"/>
          <p:cNvSpPr txBox="1">
            <a:spLocks noChangeArrowheads="1"/>
          </p:cNvSpPr>
          <p:nvPr/>
        </p:nvSpPr>
        <p:spPr bwMode="auto">
          <a:xfrm>
            <a:off x="0" y="152400"/>
            <a:ext cx="7391400" cy="1143000"/>
          </a:xfrm>
          <a:prstGeom prst="rect">
            <a:avLst/>
          </a:prstGeom>
          <a:noFill/>
          <a:ln w="9525">
            <a:noFill/>
            <a:miter lim="800000"/>
            <a:headEnd/>
            <a:tailEnd/>
          </a:ln>
        </p:spPr>
        <p:txBody>
          <a:bodyPr anchor="ctr"/>
          <a:lstStyle/>
          <a:p>
            <a:pPr algn="ctr" eaLnBrk="0" hangingPunct="0">
              <a:defRPr/>
            </a:pPr>
            <a:r>
              <a:rPr lang="en-US" sz="4800" kern="0" dirty="0">
                <a:solidFill>
                  <a:srgbClr val="4E84C4"/>
                </a:solidFill>
                <a:latin typeface="+mj-lt"/>
                <a:ea typeface="+mj-ea"/>
                <a:cs typeface="+mj-cs"/>
              </a:rPr>
              <a:t>Example: Search </a:t>
            </a:r>
            <a:r>
              <a:rPr lang="en-US" sz="4800" kern="0" dirty="0" smtClean="0">
                <a:solidFill>
                  <a:srgbClr val="4E84C4"/>
                </a:solidFill>
                <a:latin typeface="+mj-lt"/>
                <a:ea typeface="+mj-ea"/>
                <a:cs typeface="+mj-cs"/>
              </a:rPr>
              <a:t>Assist</a:t>
            </a:r>
            <a:endParaRPr lang="en-US" sz="4800" kern="0" dirty="0">
              <a:solidFill>
                <a:srgbClr val="4E84C4"/>
              </a:solidFill>
              <a:latin typeface="+mj-lt"/>
              <a:ea typeface="+mj-ea"/>
              <a:cs typeface="+mj-cs"/>
            </a:endParaRPr>
          </a:p>
        </p:txBody>
      </p:sp>
      <p:graphicFrame>
        <p:nvGraphicFramePr>
          <p:cNvPr id="4" name="Group 32"/>
          <p:cNvGraphicFramePr>
            <a:graphicFrameLocks/>
          </p:cNvGraphicFramePr>
          <p:nvPr>
            <p:extLst>
              <p:ext uri="{D42A27DB-BD31-4B8C-83A1-F6EECF244321}">
                <p14:modId xmlns:p14="http://schemas.microsoft.com/office/powerpoint/2010/main" xmlns="" val="356656015"/>
              </p:ext>
            </p:extLst>
          </p:nvPr>
        </p:nvGraphicFramePr>
        <p:xfrm>
          <a:off x="804862" y="3789040"/>
          <a:ext cx="7239000" cy="2514600"/>
        </p:xfrm>
        <a:graphic>
          <a:graphicData uri="http://schemas.openxmlformats.org/drawingml/2006/table">
            <a:tbl>
              <a:tblPr/>
              <a:tblGrid>
                <a:gridCol w="2413000"/>
                <a:gridCol w="2413000"/>
                <a:gridCol w="2413000"/>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Before Hadoop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7" charset="0"/>
                        </a:rPr>
                        <a:t>After Hadoop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7"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26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20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Python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Development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107" charset="0"/>
                        </a:rPr>
                        <a:t>2-3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7" charset="0"/>
                        </a:rPr>
                        <a:t>2-3 days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74" name="Rectangle 36"/>
          <p:cNvSpPr txBox="1">
            <a:spLocks noChangeArrowheads="1"/>
          </p:cNvSpPr>
          <p:nvPr/>
        </p:nvSpPr>
        <p:spPr bwMode="auto">
          <a:xfrm>
            <a:off x="533400" y="28194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nSpc>
                <a:spcPct val="80000"/>
              </a:lnSpc>
              <a:spcBef>
                <a:spcPct val="20000"/>
              </a:spcBef>
              <a:buFont typeface="Arial" charset="0"/>
              <a:buChar char="•"/>
            </a:pPr>
            <a:r>
              <a:rPr lang="en-US" sz="2000" dirty="0">
                <a:latin typeface="Calibri" pitchFamily="-107" charset="0"/>
              </a:rPr>
              <a:t>Database for </a:t>
            </a:r>
            <a:r>
              <a:rPr lang="en-US" sz="2000" b="1" dirty="0">
                <a:latin typeface="Calibri" pitchFamily="-107" charset="0"/>
              </a:rPr>
              <a:t>Search Assist™</a:t>
            </a:r>
            <a:r>
              <a:rPr lang="en-US" sz="2000" dirty="0">
                <a:latin typeface="Calibri" pitchFamily="-107" charset="0"/>
              </a:rPr>
              <a:t> is built using Hadoop. </a:t>
            </a:r>
          </a:p>
          <a:p>
            <a:pPr>
              <a:lnSpc>
                <a:spcPct val="80000"/>
              </a:lnSpc>
              <a:spcBef>
                <a:spcPct val="20000"/>
              </a:spcBef>
              <a:buFont typeface="Arial" charset="0"/>
              <a:buChar char="•"/>
            </a:pPr>
            <a:r>
              <a:rPr lang="en-US" sz="2000" dirty="0">
                <a:latin typeface="Calibri" pitchFamily="-107" charset="0"/>
              </a:rPr>
              <a:t>3 years of log-data</a:t>
            </a:r>
          </a:p>
          <a:p>
            <a:pPr>
              <a:lnSpc>
                <a:spcPct val="80000"/>
              </a:lnSpc>
              <a:spcBef>
                <a:spcPct val="20000"/>
              </a:spcBef>
              <a:buFont typeface="Arial" charset="0"/>
              <a:buChar char="•"/>
            </a:pPr>
            <a:r>
              <a:rPr lang="en-US" sz="2000" dirty="0">
                <a:latin typeface="Calibri" pitchFamily="-107" charset="0"/>
              </a:rPr>
              <a:t>20-steps of map-reduce</a:t>
            </a:r>
            <a:r>
              <a:rPr lang="en-US" sz="2000" b="1" dirty="0">
                <a:latin typeface="Calibri" pitchFamily="-107" charset="0"/>
              </a:rPr>
              <a:t> 	</a:t>
            </a:r>
            <a:endParaRPr lang="en-US" sz="1600" dirty="0">
              <a:latin typeface="Calibri" pitchFamily="-107" charset="0"/>
            </a:endParaRPr>
          </a:p>
          <a:p>
            <a:pPr lvl="1">
              <a:lnSpc>
                <a:spcPct val="80000"/>
              </a:lnSpc>
              <a:spcBef>
                <a:spcPct val="20000"/>
              </a:spcBef>
              <a:buFont typeface="Arial" charset="0"/>
              <a:buChar char="–"/>
            </a:pPr>
            <a:endParaRPr lang="en-US" sz="1600" b="1" dirty="0">
              <a:latin typeface="Calibri" pitchFamily="-107" charset="0"/>
            </a:endParaRPr>
          </a:p>
          <a:p>
            <a:pPr lvl="1">
              <a:lnSpc>
                <a:spcPct val="80000"/>
              </a:lnSpc>
              <a:spcBef>
                <a:spcPct val="20000"/>
              </a:spcBef>
              <a:buFont typeface="Arial" charset="0"/>
              <a:buChar char="–"/>
            </a:pPr>
            <a:endParaRPr lang="en-US" sz="1600" b="1" dirty="0">
              <a:latin typeface="Calibri" pitchFamily="-107" charset="0"/>
            </a:endParaRPr>
          </a:p>
          <a:p>
            <a:pPr lvl="1">
              <a:lnSpc>
                <a:spcPct val="80000"/>
              </a:lnSpc>
              <a:spcBef>
                <a:spcPct val="20000"/>
              </a:spcBef>
            </a:pPr>
            <a:endParaRPr lang="en-US" sz="1600" dirty="0">
              <a:latin typeface="Helvetica" pitchFamily="-107" charset="0"/>
            </a:endParaRPr>
          </a:p>
        </p:txBody>
      </p:sp>
      <p:pic>
        <p:nvPicPr>
          <p:cNvPr id="27675" name="Picture 37" descr="Yahoo! Search Assi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57325" y="1371600"/>
            <a:ext cx="59340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73761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atson.jpg"/>
          <p:cNvPicPr>
            <a:picLocks noChangeAspect="1"/>
          </p:cNvPicPr>
          <p:nvPr/>
        </p:nvPicPr>
        <p:blipFill>
          <a:blip r:embed="rId2" cstate="print"/>
          <a:stretch>
            <a:fillRect/>
          </a:stretch>
        </p:blipFill>
        <p:spPr>
          <a:xfrm>
            <a:off x="1259632" y="1834805"/>
            <a:ext cx="6552728" cy="3888432"/>
          </a:xfrm>
          <a:prstGeom prst="rect">
            <a:avLst/>
          </a:prstGeom>
        </p:spPr>
      </p:pic>
      <p:sp>
        <p:nvSpPr>
          <p:cNvPr id="3" name="Rectangle 5"/>
          <p:cNvSpPr txBox="1">
            <a:spLocks noChangeArrowheads="1"/>
          </p:cNvSpPr>
          <p:nvPr/>
        </p:nvSpPr>
        <p:spPr bwMode="auto">
          <a:xfrm>
            <a:off x="0" y="152400"/>
            <a:ext cx="7391400" cy="1143000"/>
          </a:xfrm>
          <a:prstGeom prst="rect">
            <a:avLst/>
          </a:prstGeom>
          <a:noFill/>
          <a:ln w="9525">
            <a:noFill/>
            <a:miter lim="800000"/>
            <a:headEnd/>
            <a:tailEnd/>
          </a:ln>
        </p:spPr>
        <p:txBody>
          <a:bodyPr anchor="ctr"/>
          <a:lstStyle/>
          <a:p>
            <a:pPr eaLnBrk="0" hangingPunct="0">
              <a:defRPr/>
            </a:pPr>
            <a:r>
              <a:rPr lang="en-US" sz="4800" kern="0" dirty="0" smtClean="0">
                <a:solidFill>
                  <a:srgbClr val="4E84C4"/>
                </a:solidFill>
                <a:latin typeface="+mj-lt"/>
                <a:ea typeface="+mj-ea"/>
                <a:cs typeface="+mj-cs"/>
              </a:rPr>
              <a:t>IBM WATSON</a:t>
            </a:r>
            <a:endParaRPr lang="en-US" sz="4800" kern="0" dirty="0">
              <a:solidFill>
                <a:srgbClr val="4E84C4"/>
              </a:solidFill>
              <a:latin typeface="+mj-lt"/>
              <a:ea typeface="+mj-ea"/>
              <a:cs typeface="+mj-cs"/>
            </a:endParaRPr>
          </a:p>
        </p:txBody>
      </p:sp>
    </p:spTree>
    <p:extLst>
      <p:ext uri="{BB962C8B-B14F-4D97-AF65-F5344CB8AC3E}">
        <p14:creationId xmlns:p14="http://schemas.microsoft.com/office/powerpoint/2010/main" xmlns="" val="1382575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US" altLang="zh-CN" dirty="0" smtClean="0">
                <a:solidFill>
                  <a:srgbClr val="000000"/>
                </a:solidFill>
                <a:latin typeface="Helvetica"/>
              </a:rPr>
              <a:t>Hadoop Home page:  </a:t>
            </a:r>
            <a:r>
              <a:rPr lang="en-US" altLang="zh-CN" dirty="0" smtClean="0">
                <a:solidFill>
                  <a:srgbClr val="000000"/>
                </a:solidFill>
                <a:latin typeface="Helvetica"/>
                <a:hlinkClick r:id="rId2"/>
              </a:rPr>
              <a:t>http://hadoop.apache.org </a:t>
            </a:r>
          </a:p>
          <a:p>
            <a:endParaRPr lang="en-US" altLang="zh-CN" dirty="0" smtClean="0">
              <a:solidFill>
                <a:srgbClr val="000000"/>
              </a:solidFill>
              <a:latin typeface="Helvetica"/>
            </a:endParaRPr>
          </a:p>
          <a:p>
            <a:r>
              <a:rPr lang="en-US" altLang="zh-CN" dirty="0" smtClean="0">
                <a:solidFill>
                  <a:srgbClr val="000000"/>
                </a:solidFill>
                <a:latin typeface="Helvetica"/>
              </a:rPr>
              <a:t>Cloudera : </a:t>
            </a:r>
            <a:r>
              <a:rPr lang="en-US" altLang="zh-CN" dirty="0" smtClean="0">
                <a:solidFill>
                  <a:srgbClr val="000000"/>
                </a:solidFill>
                <a:latin typeface="Helvetica"/>
                <a:hlinkClick r:id="rId2"/>
              </a:rPr>
              <a:t>http:cloudera.com</a:t>
            </a:r>
          </a:p>
          <a:p>
            <a:endParaRPr lang="en-US" altLang="zh-CN" dirty="0" smtClean="0">
              <a:solidFill>
                <a:srgbClr val="000000"/>
              </a:solidFill>
              <a:latin typeface="Helvetica"/>
            </a:endParaRPr>
          </a:p>
          <a:p>
            <a:r>
              <a:rPr lang="en-US" altLang="zh-CN" dirty="0" smtClean="0">
                <a:solidFill>
                  <a:srgbClr val="000000"/>
                </a:solidFill>
                <a:latin typeface="Helvetica"/>
              </a:rPr>
              <a:t>Hadoop Book : Hadoop definitive guide 3rd edition</a:t>
            </a:r>
          </a:p>
          <a:p>
            <a:endParaRPr lang="en-US" altLang="zh-CN" dirty="0" smtClean="0">
              <a:solidFill>
                <a:srgbClr val="000000"/>
              </a:solidFill>
              <a:latin typeface="Helvetica"/>
            </a:endParaRPr>
          </a:p>
          <a:p>
            <a:r>
              <a:rPr lang="en-US" altLang="zh-CN" dirty="0" smtClean="0">
                <a:solidFill>
                  <a:srgbClr val="000000"/>
                </a:solidFill>
                <a:latin typeface="Helvetica"/>
              </a:rPr>
              <a:t>Big Data University : </a:t>
            </a:r>
            <a:r>
              <a:rPr lang="en-US" altLang="zh-CN" dirty="0" smtClean="0">
                <a:solidFill>
                  <a:srgbClr val="000000"/>
                </a:solidFill>
                <a:latin typeface="Helvetica"/>
                <a:hlinkClick r:id="rId2"/>
              </a:rPr>
              <a:t>http://bigdatauniversity.com/</a:t>
            </a:r>
            <a:endParaRPr lang="en-US" altLang="zh-CN" dirty="0" smtClean="0">
              <a:solidFill>
                <a:srgbClr val="000000"/>
              </a:solidFill>
              <a:latin typeface="Helvetica"/>
            </a:endParaRPr>
          </a:p>
          <a:p>
            <a:endParaRPr lang="en-US" altLang="zh-CN" dirty="0" smtClean="0">
              <a:solidFill>
                <a:srgbClr val="000000"/>
              </a:solidFill>
              <a:latin typeface="Helvetica"/>
            </a:endParaRPr>
          </a:p>
          <a:p>
            <a:r>
              <a:rPr lang="en-US" altLang="zh-CN" dirty="0" smtClean="0">
                <a:solidFill>
                  <a:srgbClr val="000000"/>
                </a:solidFill>
                <a:latin typeface="Helvetica"/>
              </a:rPr>
              <a:t>HBase : </a:t>
            </a:r>
            <a:r>
              <a:rPr lang="en-US" altLang="zh-CN" dirty="0" smtClean="0">
                <a:solidFill>
                  <a:srgbClr val="000000"/>
                </a:solidFill>
                <a:latin typeface="Helvetica"/>
                <a:hlinkClick r:id="rId3"/>
              </a:rPr>
              <a:t>http://hbase.apache.org/</a:t>
            </a:r>
            <a:endParaRPr lang="en-US" altLang="zh-CN" dirty="0" smtClean="0">
              <a:solidFill>
                <a:srgbClr val="000000"/>
              </a:solidFill>
              <a:latin typeface="Helvetica"/>
            </a:endParaRPr>
          </a:p>
          <a:p>
            <a:endParaRPr lang="en-US" altLang="zh-CN" dirty="0" smtClean="0">
              <a:solidFill>
                <a:srgbClr val="000000"/>
              </a:solidFill>
              <a:latin typeface="Helvetica"/>
            </a:endParaRPr>
          </a:p>
          <a:p>
            <a:r>
              <a:rPr lang="en-US" altLang="zh-CN" dirty="0" smtClean="0">
                <a:solidFill>
                  <a:srgbClr val="000000"/>
                </a:solidFill>
                <a:latin typeface="Helvetica"/>
              </a:rPr>
              <a:t>Hive : </a:t>
            </a:r>
            <a:r>
              <a:rPr lang="en-US" altLang="zh-CN" dirty="0" smtClean="0">
                <a:solidFill>
                  <a:srgbClr val="000000"/>
                </a:solidFill>
                <a:latin typeface="Helvetica"/>
                <a:hlinkClick r:id="rId4"/>
              </a:rPr>
              <a:t>http://hive.apache.org/</a:t>
            </a:r>
            <a:endParaRPr lang="en-US" altLang="zh-CN" dirty="0" smtClean="0">
              <a:solidFill>
                <a:srgbClr val="000000"/>
              </a:solidFill>
              <a:latin typeface="Helvetica"/>
            </a:endParaRPr>
          </a:p>
          <a:p>
            <a:endParaRPr lang="en-US" altLang="zh-CN" dirty="0" smtClean="0">
              <a:solidFill>
                <a:srgbClr val="000000"/>
              </a:solidFill>
              <a:latin typeface="Helvetica"/>
            </a:endParaRPr>
          </a:p>
          <a:p>
            <a:r>
              <a:rPr lang="en-US" altLang="zh-CN" dirty="0" smtClean="0">
                <a:solidFill>
                  <a:srgbClr val="000000"/>
                </a:solidFill>
                <a:latin typeface="Helvetica"/>
              </a:rPr>
              <a:t>Pig : </a:t>
            </a:r>
            <a:r>
              <a:rPr lang="en-US" altLang="zh-CN" dirty="0" smtClean="0">
                <a:solidFill>
                  <a:srgbClr val="000000"/>
                </a:solidFill>
                <a:latin typeface="Helvetica"/>
                <a:hlinkClick r:id="rId5"/>
              </a:rPr>
              <a:t>http://pig.apache.org/</a:t>
            </a:r>
            <a:endParaRPr lang="en-US" altLang="zh-CN" dirty="0" smtClean="0">
              <a:solidFill>
                <a:srgbClr val="000000"/>
              </a:solidFill>
              <a:latin typeface="Helvetica"/>
            </a:endParaRPr>
          </a:p>
          <a:p>
            <a:endParaRPr lang="en-US" altLang="zh-CN" dirty="0" smtClean="0">
              <a:solidFill>
                <a:srgbClr val="000000"/>
              </a:solidFill>
              <a:latin typeface="Helvetica"/>
            </a:endParaRPr>
          </a:p>
          <a:p>
            <a:pPr>
              <a:buNone/>
            </a:pPr>
            <a:endParaRPr lang="en-US" altLang="zh-CN" dirty="0" smtClean="0">
              <a:solidFill>
                <a:srgbClr val="000000"/>
              </a:solidFill>
              <a:latin typeface="Helvetica"/>
            </a:endParaRPr>
          </a:p>
          <a:p>
            <a:endParaRPr lang="en-US" altLang="zh-CN" dirty="0" smtClean="0">
              <a:solidFill>
                <a:srgbClr val="000000"/>
              </a:solidFill>
              <a:latin typeface="Helvetica"/>
            </a:endParaRPr>
          </a:p>
          <a:p>
            <a:endParaRPr lang="en-US" dirty="0" smtClean="0">
              <a:solidFill>
                <a:srgbClr val="000000"/>
              </a:solidFill>
              <a:latin typeface="Helvetica"/>
            </a:endParaRPr>
          </a:p>
          <a:p>
            <a:endParaRPr lang="en-GB" dirty="0"/>
          </a:p>
        </p:txBody>
      </p:sp>
    </p:spTree>
    <p:extLst>
      <p:ext uri="{BB962C8B-B14F-4D97-AF65-F5344CB8AC3E}">
        <p14:creationId xmlns:p14="http://schemas.microsoft.com/office/powerpoint/2010/main" xmlns="" val="24252011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prstGeom prst="rect">
            <a:avLst/>
          </a:prstGeom>
        </p:spPr>
        <p:txBody>
          <a:bodyPr/>
          <a:lstStyle/>
          <a:p>
            <a:pPr>
              <a:defRPr/>
            </a:pPr>
            <a:r>
              <a:rPr lang="en-US"/>
              <a:t>- </a:t>
            </a:r>
            <a:fld id="{2A15BBB2-9F62-44D1-B501-CA765FF42424}" type="slidenum">
              <a:rPr lang="en-US"/>
              <a:pPr>
                <a:defRPr/>
              </a:pPr>
              <a:t>64</a:t>
            </a:fld>
            <a:r>
              <a:rPr lang="en-US"/>
              <a:t> -</a:t>
            </a:r>
          </a:p>
        </p:txBody>
      </p:sp>
      <p:sp>
        <p:nvSpPr>
          <p:cNvPr id="58370" name="Slide Number Placeholder 4"/>
          <p:cNvSpPr txBox="1">
            <a:spLocks noGrp="1"/>
          </p:cNvSpPr>
          <p:nvPr/>
        </p:nvSpPr>
        <p:spPr bwMode="auto">
          <a:xfrm>
            <a:off x="8477250" y="6461125"/>
            <a:ext cx="381000" cy="265113"/>
          </a:xfrm>
          <a:prstGeom prst="rect">
            <a:avLst/>
          </a:prstGeom>
          <a:noFill/>
          <a:ln w="9525">
            <a:noFill/>
            <a:miter lim="800000"/>
            <a:headEnd/>
            <a:tailEnd/>
          </a:ln>
        </p:spPr>
        <p:txBody>
          <a:bodyPr anchor="ctr"/>
          <a:lstStyle/>
          <a:p>
            <a:fld id="{38AD26CB-6378-4E0A-84E9-2CDAD4C89546}" type="slidenum">
              <a:rPr lang="en-US" sz="1000">
                <a:solidFill>
                  <a:srgbClr val="4E84C4"/>
                </a:solidFill>
              </a:rPr>
              <a:pPr/>
              <a:t>64</a:t>
            </a:fld>
            <a:endParaRPr lang="en-US" sz="1000">
              <a:solidFill>
                <a:srgbClr val="4E84C4"/>
              </a:solidFill>
            </a:endParaRPr>
          </a:p>
        </p:txBody>
      </p:sp>
      <p:sp>
        <p:nvSpPr>
          <p:cNvPr id="58371" name="Text Box 5"/>
          <p:cNvSpPr txBox="1">
            <a:spLocks noChangeArrowheads="1"/>
          </p:cNvSpPr>
          <p:nvPr/>
        </p:nvSpPr>
        <p:spPr bwMode="auto">
          <a:xfrm>
            <a:off x="4495800" y="3733800"/>
            <a:ext cx="4495800" cy="641350"/>
          </a:xfrm>
          <a:prstGeom prst="rect">
            <a:avLst/>
          </a:prstGeom>
          <a:noFill/>
          <a:ln w="9525">
            <a:noFill/>
            <a:miter lim="800000"/>
            <a:headEnd/>
            <a:tailEnd/>
          </a:ln>
        </p:spPr>
        <p:txBody>
          <a:bodyPr>
            <a:spAutoFit/>
          </a:bodyPr>
          <a:lstStyle/>
          <a:p>
            <a:pPr algn="r">
              <a:spcBef>
                <a:spcPct val="50000"/>
              </a:spcBef>
            </a:pPr>
            <a:r>
              <a:rPr lang="en-US" sz="3600" b="1">
                <a:solidFill>
                  <a:srgbClr val="4E84C4"/>
                </a:solidFill>
              </a:rPr>
              <a:t>Thank you</a:t>
            </a:r>
          </a:p>
        </p:txBody>
      </p:sp>
      <p:pic>
        <p:nvPicPr>
          <p:cNvPr id="58372" name="Picture 7" descr="mar07_brand_ad1"/>
          <p:cNvPicPr>
            <a:picLocks noChangeAspect="1" noChangeArrowheads="1"/>
          </p:cNvPicPr>
          <p:nvPr/>
        </p:nvPicPr>
        <p:blipFill>
          <a:blip r:embed="rId3" cstate="print"/>
          <a:srcRect/>
          <a:stretch>
            <a:fillRect/>
          </a:stretch>
        </p:blipFill>
        <p:spPr bwMode="auto">
          <a:xfrm>
            <a:off x="0" y="0"/>
            <a:ext cx="5486400" cy="6881526"/>
          </a:xfrm>
          <a:prstGeom prst="rect">
            <a:avLst/>
          </a:prstGeom>
          <a:noFill/>
          <a:ln w="9525">
            <a:noFill/>
            <a:miter lim="800000"/>
            <a:headEnd/>
            <a:tailEnd/>
          </a:ln>
        </p:spPr>
      </p:pic>
      <p:sp>
        <p:nvSpPr>
          <p:cNvPr id="58373" name="Rectangle 8"/>
          <p:cNvSpPr>
            <a:spLocks noChangeArrowheads="1"/>
          </p:cNvSpPr>
          <p:nvPr/>
        </p:nvSpPr>
        <p:spPr bwMode="auto">
          <a:xfrm>
            <a:off x="5697538" y="4800600"/>
            <a:ext cx="3276600" cy="457200"/>
          </a:xfrm>
          <a:prstGeom prst="rect">
            <a:avLst/>
          </a:prstGeom>
          <a:noFill/>
          <a:ln w="9525">
            <a:noFill/>
            <a:miter lim="800000"/>
            <a:headEnd/>
            <a:tailEnd/>
          </a:ln>
        </p:spPr>
        <p:txBody>
          <a:bodyPr anchor="ctr"/>
          <a:lstStyle/>
          <a:p>
            <a:pPr algn="r"/>
            <a:r>
              <a:rPr lang="en-US" sz="1000" b="1">
                <a:solidFill>
                  <a:srgbClr val="4E84C4"/>
                </a:solidFill>
                <a:latin typeface="Myriad Pro"/>
              </a:rPr>
              <a:t>Experience Certainty.</a:t>
            </a:r>
          </a:p>
        </p:txBody>
      </p:sp>
      <p:sp>
        <p:nvSpPr>
          <p:cNvPr id="58374" name="Text Box 9"/>
          <p:cNvSpPr txBox="1">
            <a:spLocks noChangeArrowheads="1"/>
          </p:cNvSpPr>
          <p:nvPr/>
        </p:nvSpPr>
        <p:spPr bwMode="auto">
          <a:xfrm>
            <a:off x="4713288" y="4419600"/>
            <a:ext cx="4149725" cy="366713"/>
          </a:xfrm>
          <a:prstGeom prst="rect">
            <a:avLst/>
          </a:prstGeom>
          <a:noFill/>
          <a:ln w="9525">
            <a:noFill/>
            <a:miter lim="800000"/>
            <a:headEnd/>
            <a:tailEnd/>
          </a:ln>
        </p:spPr>
        <p:txBody>
          <a:bodyPr>
            <a:spAutoFit/>
          </a:bodyPr>
          <a:lstStyle/>
          <a:p>
            <a:pPr algn="r">
              <a:spcBef>
                <a:spcPct val="50000"/>
              </a:spcBef>
            </a:pPr>
            <a:r>
              <a:rPr lang="en-US" b="1">
                <a:solidFill>
                  <a:srgbClr val="4E84C4"/>
                </a:solidFill>
              </a:rPr>
              <a:t>Visit </a:t>
            </a:r>
            <a:r>
              <a:rPr lang="en-US" b="1" u="sng">
                <a:solidFill>
                  <a:srgbClr val="4E84C4"/>
                </a:solidFill>
                <a:hlinkClick r:id="rId4"/>
              </a:rPr>
              <a:t>www.tcs.com</a:t>
            </a:r>
            <a:r>
              <a:rPr lang="en-US" b="1" u="sng">
                <a:solidFill>
                  <a:srgbClr val="4E84C4"/>
                </a:solidFill>
              </a:rPr>
              <a:t> </a:t>
            </a:r>
            <a:r>
              <a:rPr lang="en-US" b="1">
                <a:solidFill>
                  <a:srgbClr val="4E84C4"/>
                </a:solidFill>
              </a:rPr>
              <a:t> </a:t>
            </a:r>
          </a:p>
        </p:txBody>
      </p:sp>
    </p:spTree>
    <p:extLst>
      <p:ext uri="{BB962C8B-B14F-4D97-AF65-F5344CB8AC3E}">
        <p14:creationId xmlns:p14="http://schemas.microsoft.com/office/powerpoint/2010/main" xmlns="" val="117560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48328" y="6111875"/>
            <a:ext cx="457200" cy="365125"/>
          </a:xfrm>
          <a:prstGeom prst="rect">
            <a:avLst/>
          </a:prstGeom>
        </p:spPr>
        <p:txBody>
          <a:bodyPr/>
          <a:lstStyle/>
          <a:p>
            <a:fld id="{89B203B0-3CDF-41AC-A2A9-C72C544A3811}" type="slidenum">
              <a:rPr lang="en-US" smtClean="0"/>
              <a:pPr/>
              <a:t>7</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7784" y="1524000"/>
            <a:ext cx="4257990" cy="435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7130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48328" y="6111875"/>
            <a:ext cx="457200" cy="365125"/>
          </a:xfrm>
          <a:prstGeom prst="rect">
            <a:avLst/>
          </a:prstGeom>
        </p:spPr>
        <p:txBody>
          <a:bodyPr/>
          <a:lstStyle/>
          <a:p>
            <a:fld id="{89B203B0-3CDF-41AC-A2A9-C72C544A3811}" type="slidenum">
              <a:rPr lang="en-US" smtClean="0"/>
              <a:pPr/>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2" y="1268760"/>
            <a:ext cx="4978283" cy="435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05528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Data is Everywhere</a:t>
            </a:r>
            <a:endParaRPr lang="he-IL" dirty="0"/>
          </a:p>
        </p:txBody>
      </p:sp>
      <p:pic>
        <p:nvPicPr>
          <p:cNvPr id="1026" name="Picture 2" descr="C:\Users\Shay\Documents\My Dropbox\Hadoop\pictures\scale up vs scale ou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622763"/>
            <a:ext cx="6984776" cy="360643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adoop.JPG"/>
          <p:cNvPicPr>
            <a:picLocks noChangeAspect="1"/>
          </p:cNvPicPr>
          <p:nvPr/>
        </p:nvPicPr>
        <p:blipFill>
          <a:blip r:embed="rId3" cstate="print"/>
          <a:stretch>
            <a:fillRect/>
          </a:stretch>
        </p:blipFill>
        <p:spPr>
          <a:xfrm>
            <a:off x="1248155" y="4520983"/>
            <a:ext cx="3086100" cy="849434"/>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21175" y="3055938"/>
            <a:ext cx="500063" cy="744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Down Arrow 7"/>
          <p:cNvSpPr/>
          <p:nvPr/>
        </p:nvSpPr>
        <p:spPr bwMode="auto">
          <a:xfrm>
            <a:off x="2411760" y="3584659"/>
            <a:ext cx="720080" cy="924461"/>
          </a:xfrm>
          <a:prstGeom prst="downArrow">
            <a:avLst/>
          </a:prstGeom>
          <a:solidFill>
            <a:srgbClr val="CC9900">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
                <a:srgbClr val="4E84C4"/>
              </a:buClr>
              <a:buSzTx/>
              <a:buFont typeface="Arial" charset="0"/>
              <a:buChar char="–"/>
              <a:tabLst/>
            </a:pPr>
            <a:endParaRPr kumimoji="0" lang="en-IN" sz="1600" b="0" i="0" u="none" strike="noStrike" cap="none" normalizeH="0" baseline="0" smtClean="0">
              <a:ln>
                <a:noFill/>
              </a:ln>
              <a:solidFill>
                <a:srgbClr val="3366FF"/>
              </a:solidFill>
              <a:effectLst/>
              <a:latin typeface="Arial" charset="0"/>
            </a:endParaRPr>
          </a:p>
        </p:txBody>
      </p:sp>
    </p:spTree>
    <p:extLst>
      <p:ext uri="{BB962C8B-B14F-4D97-AF65-F5344CB8AC3E}">
        <p14:creationId xmlns:p14="http://schemas.microsoft.com/office/powerpoint/2010/main" xmlns="" val="297533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2842</Words>
  <Application>Microsoft Office PowerPoint</Application>
  <PresentationFormat>On-screen Show (4:3)</PresentationFormat>
  <Paragraphs>816</Paragraphs>
  <Slides>64</Slides>
  <Notes>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Apex</vt:lpstr>
      <vt:lpstr>   Hadoop </vt:lpstr>
      <vt:lpstr>Day 1</vt:lpstr>
      <vt:lpstr>Day 2</vt:lpstr>
      <vt:lpstr>Slide 4</vt:lpstr>
      <vt:lpstr>Slide 5</vt:lpstr>
      <vt:lpstr>Slide 6</vt:lpstr>
      <vt:lpstr>Slide 7</vt:lpstr>
      <vt:lpstr>Slide 8</vt:lpstr>
      <vt:lpstr>Data is Everywhere</vt:lpstr>
      <vt:lpstr>Slide 10</vt:lpstr>
      <vt:lpstr>Slide 11</vt:lpstr>
      <vt:lpstr>Data in 60 seconds</vt:lpstr>
      <vt:lpstr>Slide 13</vt:lpstr>
      <vt:lpstr>Slide 14</vt:lpstr>
      <vt:lpstr>Slide 15</vt:lpstr>
      <vt:lpstr>3 Characteristics of Big Data</vt:lpstr>
      <vt:lpstr>Big Data Contd..</vt:lpstr>
      <vt:lpstr>Slide 18</vt:lpstr>
      <vt:lpstr>Distributed Systems : Storage</vt:lpstr>
      <vt:lpstr>Distributed Systems : Problems</vt:lpstr>
      <vt:lpstr>Slide 21</vt:lpstr>
      <vt:lpstr>Apache Hadoop</vt:lpstr>
      <vt:lpstr>Hadoop Origin</vt:lpstr>
      <vt:lpstr>Hadoop vs. RDBMS</vt:lpstr>
      <vt:lpstr>Contributors and Development </vt:lpstr>
      <vt:lpstr>Slide 26</vt:lpstr>
      <vt:lpstr>Hadoop File System(HDFS)</vt:lpstr>
      <vt:lpstr>NameNode</vt:lpstr>
      <vt:lpstr>Secondary NameNode</vt:lpstr>
      <vt:lpstr>Data Node</vt:lpstr>
      <vt:lpstr>File Splits</vt:lpstr>
      <vt:lpstr>Block Placement</vt:lpstr>
      <vt:lpstr>HDFS Architecture</vt:lpstr>
      <vt:lpstr>Putting Files On HDFS</vt:lpstr>
      <vt:lpstr>Getting Files From HDFS</vt:lpstr>
      <vt:lpstr>Fault Tolerance (DataNode Failure)</vt:lpstr>
      <vt:lpstr>Fault Tolerance (NameNode Failure)</vt:lpstr>
      <vt:lpstr>Live Horizontal Scaling and Rebalancing</vt:lpstr>
      <vt:lpstr>HDFS Summary</vt:lpstr>
      <vt:lpstr>MapReduce History</vt:lpstr>
      <vt:lpstr>Gentle Introduction to MapReduce</vt:lpstr>
      <vt:lpstr>The Map Function</vt:lpstr>
      <vt:lpstr>Intermediate Processing</vt:lpstr>
      <vt:lpstr>The Reduce Function</vt:lpstr>
      <vt:lpstr>MapReduce</vt:lpstr>
      <vt:lpstr>MapReduce Contd..</vt:lpstr>
      <vt:lpstr>Job Tracker</vt:lpstr>
      <vt:lpstr>Task Tracker</vt:lpstr>
      <vt:lpstr>MapReduce Visualize</vt:lpstr>
      <vt:lpstr>MapReduce Components</vt:lpstr>
      <vt:lpstr>Job Submission</vt:lpstr>
      <vt:lpstr>Slide 52</vt:lpstr>
      <vt:lpstr>Traditional EDW</vt:lpstr>
      <vt:lpstr>Hadoop with EDW</vt:lpstr>
      <vt:lpstr>Data Flow </vt:lpstr>
      <vt:lpstr>Data Warehousing at Facebook Today</vt:lpstr>
      <vt:lpstr>Slide 57</vt:lpstr>
      <vt:lpstr>Yahoo! front page - Case Study</vt:lpstr>
      <vt:lpstr>Slide 59</vt:lpstr>
      <vt:lpstr>Slide 60</vt:lpstr>
      <vt:lpstr>Slide 61</vt:lpstr>
      <vt:lpstr>Slide 62</vt:lpstr>
      <vt:lpstr>References</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&amp; Hadoop </dc:title>
  <dc:creator>Avinash</dc:creator>
  <cp:lastModifiedBy>user</cp:lastModifiedBy>
  <cp:revision>189</cp:revision>
  <dcterms:created xsi:type="dcterms:W3CDTF">2013-03-15T18:48:16Z</dcterms:created>
  <dcterms:modified xsi:type="dcterms:W3CDTF">2018-07-13T14:28:49Z</dcterms:modified>
</cp:coreProperties>
</file>