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2" r:id="rId1"/>
  </p:sldMasterIdLst>
  <p:notesMasterIdLst>
    <p:notesMasterId r:id="rId21"/>
  </p:notesMasterIdLst>
  <p:sldIdLst>
    <p:sldId id="256" r:id="rId2"/>
    <p:sldId id="257" r:id="rId3"/>
    <p:sldId id="258" r:id="rId4"/>
    <p:sldId id="260" r:id="rId5"/>
    <p:sldId id="277" r:id="rId6"/>
    <p:sldId id="263" r:id="rId7"/>
    <p:sldId id="264" r:id="rId8"/>
    <p:sldId id="275" r:id="rId9"/>
    <p:sldId id="265" r:id="rId10"/>
    <p:sldId id="268" r:id="rId11"/>
    <p:sldId id="269" r:id="rId12"/>
    <p:sldId id="270" r:id="rId13"/>
    <p:sldId id="271" r:id="rId14"/>
    <p:sldId id="272" r:id="rId15"/>
    <p:sldId id="273" r:id="rId16"/>
    <p:sldId id="276" r:id="rId17"/>
    <p:sldId id="262" r:id="rId18"/>
    <p:sldId id="261" r:id="rId19"/>
    <p:sldId id="267"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hCSQ33+P8g3Xr7/ShqR3jzpeke0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100861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3298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234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541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c787256fc09626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1c787256fc09626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794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294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4042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676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5854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026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1162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endParaRPr lang="en-US"/>
          </a:p>
        </p:txBody>
      </p:sp>
      <p:sp>
        <p:nvSpPr>
          <p:cNvPr id="9" name="Slide Number Placeholder 8"/>
          <p:cNvSpPr>
            <a:spLocks noGrp="1"/>
          </p:cNvSpPr>
          <p:nvPr>
            <p:ph type="sldNum" sz="quarter" idx="11"/>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subTitle" idx="1"/>
          </p:nvPr>
        </p:nvSpPr>
        <p:spPr>
          <a:xfrm>
            <a:off x="1524000" y="4869871"/>
            <a:ext cx="8972145" cy="153092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sz="1800" b="1" dirty="0">
                <a:solidFill>
                  <a:schemeClr val="tx1"/>
                </a:solidFill>
                <a:latin typeface="Times New Roman"/>
                <a:ea typeface="Times New Roman"/>
                <a:cs typeface="Times New Roman"/>
                <a:sym typeface="Times New Roman"/>
              </a:rPr>
              <a:t>AMRUTVAHINI COLLEGE OF ENGINEERING,SANGAMNER</a:t>
            </a:r>
            <a:endParaRPr sz="1800" dirty="0">
              <a:solidFill>
                <a:schemeClr val="tx1"/>
              </a:solidFill>
            </a:endParaRPr>
          </a:p>
          <a:p>
            <a:pPr marL="0" lvl="0" indent="0" algn="ctr" rtl="0">
              <a:lnSpc>
                <a:spcPct val="90000"/>
              </a:lnSpc>
              <a:spcBef>
                <a:spcPts val="1000"/>
              </a:spcBef>
              <a:spcAft>
                <a:spcPts val="0"/>
              </a:spcAft>
              <a:buClr>
                <a:schemeClr val="dk1"/>
              </a:buClr>
              <a:buSzPts val="2400"/>
              <a:buNone/>
            </a:pPr>
            <a:r>
              <a:rPr lang="en-US" sz="1800" b="1" dirty="0">
                <a:solidFill>
                  <a:schemeClr val="tx1"/>
                </a:solidFill>
                <a:latin typeface="Times New Roman"/>
                <a:ea typeface="Times New Roman"/>
                <a:cs typeface="Times New Roman"/>
                <a:sym typeface="Times New Roman"/>
              </a:rPr>
              <a:t>DEPARTMENT OF COMPUTER ENGINEERING</a:t>
            </a:r>
            <a:endParaRPr sz="1800" dirty="0">
              <a:solidFill>
                <a:schemeClr val="tx1"/>
              </a:solidFill>
            </a:endParaRPr>
          </a:p>
          <a:p>
            <a:pPr marL="0" lvl="0" indent="0" algn="ctr" rtl="0">
              <a:lnSpc>
                <a:spcPct val="90000"/>
              </a:lnSpc>
              <a:spcBef>
                <a:spcPts val="1000"/>
              </a:spcBef>
              <a:spcAft>
                <a:spcPts val="0"/>
              </a:spcAft>
              <a:buClr>
                <a:schemeClr val="dk1"/>
              </a:buClr>
              <a:buSzPts val="2400"/>
              <a:buNone/>
            </a:pPr>
            <a:r>
              <a:rPr lang="en-US" sz="1800" b="1" dirty="0">
                <a:solidFill>
                  <a:schemeClr val="tx1"/>
                </a:solidFill>
                <a:latin typeface="Times New Roman"/>
                <a:ea typeface="Times New Roman"/>
                <a:cs typeface="Times New Roman"/>
                <a:sym typeface="Times New Roman"/>
              </a:rPr>
              <a:t>2022-2023</a:t>
            </a:r>
            <a:endParaRPr sz="1800" dirty="0">
              <a:solidFill>
                <a:schemeClr val="tx1"/>
              </a:solidFill>
            </a:endParaRPr>
          </a:p>
        </p:txBody>
      </p:sp>
      <p:sp>
        <p:nvSpPr>
          <p:cNvPr id="86" name="Google Shape;86;p1"/>
          <p:cNvSpPr txBox="1"/>
          <p:nvPr/>
        </p:nvSpPr>
        <p:spPr>
          <a:xfrm>
            <a:off x="14171025" y="487525"/>
            <a:ext cx="936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 name="TextBox 1">
            <a:extLst>
              <a:ext uri="{FF2B5EF4-FFF2-40B4-BE49-F238E27FC236}">
                <a16:creationId xmlns:a16="http://schemas.microsoft.com/office/drawing/2014/main" id="{AB42CF2C-C42D-94F5-29CF-EE09277C1012}"/>
              </a:ext>
            </a:extLst>
          </p:cNvPr>
          <p:cNvSpPr txBox="1"/>
          <p:nvPr/>
        </p:nvSpPr>
        <p:spPr>
          <a:xfrm>
            <a:off x="1852229" y="887725"/>
            <a:ext cx="8229600" cy="3785652"/>
          </a:xfrm>
          <a:prstGeom prst="rect">
            <a:avLst/>
          </a:prstGeom>
          <a:noFill/>
        </p:spPr>
        <p:txBody>
          <a:bodyPr wrap="square" rtlCol="0">
            <a:spAutoFit/>
          </a:bodyPr>
          <a:lstStyle/>
          <a:p>
            <a:pPr algn="ctr"/>
            <a:r>
              <a:rPr lang="en-IN" sz="2000" dirty="0">
                <a:latin typeface="Times New Roman" pitchFamily="18" charset="0"/>
                <a:cs typeface="Times New Roman" pitchFamily="18" charset="0"/>
              </a:rPr>
              <a:t>   Project Review presentation on </a:t>
            </a:r>
          </a:p>
          <a:p>
            <a:pPr algn="ct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Predicting next word in a sentence using BERT Algorithm </a:t>
            </a:r>
            <a:r>
              <a:rPr lang="en-IN" sz="2000" dirty="0">
                <a:latin typeface="Times New Roman" pitchFamily="18" charset="0"/>
                <a:cs typeface="Times New Roman" pitchFamily="18" charset="0"/>
              </a:rPr>
              <a:t>“</a:t>
            </a:r>
          </a:p>
          <a:p>
            <a:pPr algn="ctr"/>
            <a:endParaRPr lang="en-IN" sz="2000" dirty="0">
              <a:latin typeface="Times New Roman" pitchFamily="18" charset="0"/>
              <a:cs typeface="Times New Roman" pitchFamily="18" charset="0"/>
            </a:endParaRPr>
          </a:p>
          <a:p>
            <a:pPr algn="ctr"/>
            <a:r>
              <a:rPr lang="en-IN" sz="2000" dirty="0">
                <a:latin typeface="Times New Roman" pitchFamily="18" charset="0"/>
                <a:cs typeface="Times New Roman" pitchFamily="18" charset="0"/>
              </a:rPr>
              <a:t>Presented By</a:t>
            </a:r>
          </a:p>
          <a:p>
            <a:pPr algn="ctr"/>
            <a:r>
              <a:rPr lang="en-IN" sz="2000" dirty="0">
                <a:latin typeface="Times New Roman" pitchFamily="18" charset="0"/>
                <a:cs typeface="Times New Roman" pitchFamily="18" charset="0"/>
              </a:rPr>
              <a:t>Group ID – B8</a:t>
            </a:r>
          </a:p>
          <a:p>
            <a:pPr algn="ctr"/>
            <a:r>
              <a:rPr lang="en-IN" sz="2000" dirty="0">
                <a:latin typeface="Times New Roman" pitchFamily="18" charset="0"/>
                <a:cs typeface="Times New Roman" pitchFamily="18" charset="0"/>
              </a:rPr>
              <a:t>Mr. Zaid Shaikh (4251) </a:t>
            </a:r>
          </a:p>
          <a:p>
            <a:pPr algn="ctr"/>
            <a:r>
              <a:rPr lang="en-IN" sz="2000" dirty="0">
                <a:latin typeface="Times New Roman" pitchFamily="18" charset="0"/>
                <a:cs typeface="Times New Roman" pitchFamily="18" charset="0"/>
              </a:rPr>
              <a:t>Mr .</a:t>
            </a:r>
            <a:r>
              <a:rPr lang="en-IN" sz="2000" dirty="0" err="1">
                <a:latin typeface="Times New Roman" pitchFamily="18" charset="0"/>
                <a:cs typeface="Times New Roman" pitchFamily="18" charset="0"/>
              </a:rPr>
              <a:t>MohammadAayan</a:t>
            </a:r>
            <a:r>
              <a:rPr lang="en-IN" sz="2000" dirty="0">
                <a:latin typeface="Times New Roman" pitchFamily="18" charset="0"/>
                <a:cs typeface="Times New Roman" pitchFamily="18" charset="0"/>
              </a:rPr>
              <a:t> Pathan (4221)</a:t>
            </a:r>
          </a:p>
          <a:p>
            <a:pPr algn="ctr"/>
            <a:r>
              <a:rPr lang="en-IN" sz="2000" dirty="0">
                <a:latin typeface="Times New Roman" pitchFamily="18" charset="0"/>
                <a:cs typeface="Times New Roman" pitchFamily="18" charset="0"/>
              </a:rPr>
              <a:t>Mr .</a:t>
            </a:r>
            <a:r>
              <a:rPr lang="en-IN" sz="2000" dirty="0" err="1">
                <a:latin typeface="Times New Roman" pitchFamily="18" charset="0"/>
                <a:cs typeface="Times New Roman" pitchFamily="18" charset="0"/>
              </a:rPr>
              <a:t>MuaazKhan</a:t>
            </a:r>
            <a:r>
              <a:rPr lang="en-IN" sz="2000" dirty="0">
                <a:latin typeface="Times New Roman" pitchFamily="18" charset="0"/>
                <a:cs typeface="Times New Roman" pitchFamily="18" charset="0"/>
              </a:rPr>
              <a:t> Pathan (4222)</a:t>
            </a:r>
          </a:p>
          <a:p>
            <a:pPr algn="ctr"/>
            <a:r>
              <a:rPr lang="en-IN" sz="2000" dirty="0">
                <a:latin typeface="Times New Roman" pitchFamily="18" charset="0"/>
                <a:cs typeface="Times New Roman" pitchFamily="18" charset="0"/>
              </a:rPr>
              <a:t>Mr. </a:t>
            </a:r>
            <a:r>
              <a:rPr lang="en-IN" sz="2000" dirty="0" err="1">
                <a:latin typeface="Times New Roman" pitchFamily="18" charset="0"/>
                <a:cs typeface="Times New Roman" pitchFamily="18" charset="0"/>
              </a:rPr>
              <a:t>Avinash</a:t>
            </a:r>
            <a:r>
              <a:rPr lang="en-IN" sz="2000" dirty="0">
                <a:latin typeface="Times New Roman" pitchFamily="18" charset="0"/>
                <a:cs typeface="Times New Roman" pitchFamily="18" charset="0"/>
              </a:rPr>
              <a:t> Waghmare (4275)</a:t>
            </a:r>
          </a:p>
          <a:p>
            <a:pPr algn="ctr"/>
            <a:r>
              <a:rPr lang="en-IN" sz="2000" dirty="0">
                <a:latin typeface="Times New Roman" pitchFamily="18" charset="0"/>
                <a:cs typeface="Times New Roman" pitchFamily="18" charset="0"/>
              </a:rPr>
              <a:t> </a:t>
            </a:r>
          </a:p>
          <a:p>
            <a:pPr algn="ctr"/>
            <a:r>
              <a:rPr lang="en-IN" sz="2000" dirty="0">
                <a:latin typeface="Times New Roman" pitchFamily="18" charset="0"/>
                <a:cs typeface="Times New Roman" pitchFamily="18" charset="0"/>
              </a:rPr>
              <a:t>Project Guide</a:t>
            </a:r>
          </a:p>
          <a:p>
            <a:pPr algn="ctr"/>
            <a:r>
              <a:rPr lang="en-IN" sz="2000" dirty="0">
                <a:latin typeface="Times New Roman" pitchFamily="18" charset="0"/>
                <a:cs typeface="Times New Roman" pitchFamily="18" charset="0"/>
              </a:rPr>
              <a:t>Prof. </a:t>
            </a:r>
            <a:r>
              <a:rPr lang="en-IN" sz="2000" dirty="0" err="1">
                <a:latin typeface="Times New Roman" pitchFamily="18" charset="0"/>
                <a:cs typeface="Times New Roman" pitchFamily="18" charset="0"/>
              </a:rPr>
              <a:t>A.N.Nawathe</a:t>
            </a:r>
            <a:endParaRPr lang="en-IN"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3305E6B1-93B0-BCDE-B48A-F143FA0F0153}"/>
              </a:ext>
            </a:extLst>
          </p:cNvPr>
          <p:cNvPicPr>
            <a:picLocks noChangeAspect="1"/>
          </p:cNvPicPr>
          <p:nvPr/>
        </p:nvPicPr>
        <p:blipFill>
          <a:blip r:embed="rId3"/>
          <a:stretch>
            <a:fillRect/>
          </a:stretch>
        </p:blipFill>
        <p:spPr>
          <a:xfrm>
            <a:off x="442709" y="664064"/>
            <a:ext cx="1238445" cy="129018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02;g21c787256fc09626_110">
            <a:extLst>
              <a:ext uri="{FF2B5EF4-FFF2-40B4-BE49-F238E27FC236}">
                <a16:creationId xmlns:a16="http://schemas.microsoft.com/office/drawing/2014/main" id="{8F5C6C8B-3E37-2B6D-5838-3FD77A82A941}"/>
              </a:ext>
            </a:extLst>
          </p:cNvPr>
          <p:cNvSpPr txBox="1">
            <a:spLocks noGrp="1"/>
          </p:cNvSpPr>
          <p:nvPr>
            <p:ph type="title"/>
          </p:nvPr>
        </p:nvSpPr>
        <p:spPr>
          <a:xfrm>
            <a:off x="609600" y="274638"/>
            <a:ext cx="101600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4000" b="1" dirty="0">
                <a:solidFill>
                  <a:schemeClr val="tx1"/>
                </a:solidFill>
                <a:latin typeface="Times New Roman" pitchFamily="18" charset="0"/>
                <a:cs typeface="Times New Roman" pitchFamily="18" charset="0"/>
              </a:rPr>
              <a:t>System Architecture</a:t>
            </a:r>
            <a:r>
              <a:rPr lang="en-US" dirty="0"/>
              <a:t> </a:t>
            </a:r>
            <a:endParaRPr dirty="0"/>
          </a:p>
        </p:txBody>
      </p:sp>
      <p:pic>
        <p:nvPicPr>
          <p:cNvPr id="7" name="Picture 6">
            <a:extLst>
              <a:ext uri="{FF2B5EF4-FFF2-40B4-BE49-F238E27FC236}">
                <a16:creationId xmlns:a16="http://schemas.microsoft.com/office/drawing/2014/main" id="{58F7E1BC-9E40-7DB5-A77F-BBC3168C5586}"/>
              </a:ext>
            </a:extLst>
          </p:cNvPr>
          <p:cNvPicPr>
            <a:picLocks noChangeAspect="1"/>
          </p:cNvPicPr>
          <p:nvPr/>
        </p:nvPicPr>
        <p:blipFill>
          <a:blip r:embed="rId2"/>
          <a:stretch>
            <a:fillRect/>
          </a:stretch>
        </p:blipFill>
        <p:spPr>
          <a:xfrm>
            <a:off x="1135982" y="1417638"/>
            <a:ext cx="9107235" cy="4942219"/>
          </a:xfrm>
          <a:prstGeom prst="rect">
            <a:avLst/>
          </a:prstGeom>
        </p:spPr>
      </p:pic>
    </p:spTree>
    <p:extLst>
      <p:ext uri="{BB962C8B-B14F-4D97-AF65-F5344CB8AC3E}">
        <p14:creationId xmlns:p14="http://schemas.microsoft.com/office/powerpoint/2010/main" val="2250341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8;p3">
            <a:extLst>
              <a:ext uri="{FF2B5EF4-FFF2-40B4-BE49-F238E27FC236}">
                <a16:creationId xmlns:a16="http://schemas.microsoft.com/office/drawing/2014/main" id="{0DE02151-7D3F-A6D1-46E2-8C714AE394A2}"/>
              </a:ext>
            </a:extLst>
          </p:cNvPr>
          <p:cNvSpPr txBox="1">
            <a:spLocks noGrp="1"/>
          </p:cNvSpPr>
          <p:nvPr>
            <p:ph type="title"/>
          </p:nvPr>
        </p:nvSpPr>
        <p:spPr>
          <a:xfrm>
            <a:off x="609600" y="0"/>
            <a:ext cx="101600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3600" b="1" dirty="0">
                <a:solidFill>
                  <a:schemeClr val="tx1"/>
                </a:solidFill>
                <a:latin typeface="Times New Roman" pitchFamily="18" charset="0"/>
                <a:cs typeface="Times New Roman" pitchFamily="18" charset="0"/>
              </a:rPr>
              <a:t>Data Flow Diagram</a:t>
            </a:r>
            <a:endParaRPr sz="3600" dirty="0">
              <a:solidFill>
                <a:schemeClr val="tx1"/>
              </a:solidFill>
              <a:latin typeface="Times New Roman" pitchFamily="18" charset="0"/>
              <a:cs typeface="Times New Roman" pitchFamily="18" charset="0"/>
            </a:endParaRPr>
          </a:p>
        </p:txBody>
      </p:sp>
      <p:sp>
        <p:nvSpPr>
          <p:cNvPr id="5" name="Google Shape;109;p3">
            <a:extLst>
              <a:ext uri="{FF2B5EF4-FFF2-40B4-BE49-F238E27FC236}">
                <a16:creationId xmlns:a16="http://schemas.microsoft.com/office/drawing/2014/main" id="{A20768D7-B1A4-AC19-0A5C-0A850397F2FB}"/>
              </a:ext>
            </a:extLst>
          </p:cNvPr>
          <p:cNvSpPr txBox="1">
            <a:spLocks noGrp="1"/>
          </p:cNvSpPr>
          <p:nvPr>
            <p:ph idx="1"/>
          </p:nvPr>
        </p:nvSpPr>
        <p:spPr>
          <a:xfrm>
            <a:off x="609600" y="1600200"/>
            <a:ext cx="10160000" cy="4800600"/>
          </a:xfrm>
          <a:prstGeom prst="rect">
            <a:avLst/>
          </a:prstGeom>
          <a:noFill/>
          <a:ln>
            <a:noFill/>
          </a:ln>
        </p:spPr>
        <p:txBody>
          <a:bodyPr spcFirstLastPara="1" wrap="square" lIns="91425" tIns="45700" rIns="91425" bIns="45700" anchor="t" anchorCtr="0">
            <a:normAutofit/>
          </a:bodyPr>
          <a:lstStyle/>
          <a:p>
            <a:pPr marL="6350" indent="0" algn="just">
              <a:lnSpc>
                <a:spcPct val="90000"/>
              </a:lnSpc>
              <a:spcBef>
                <a:spcPts val="1000"/>
              </a:spcBef>
              <a:buClr>
                <a:schemeClr val="dk1"/>
              </a:buClr>
              <a:buSzPct val="85000"/>
              <a:buNone/>
            </a:pPr>
            <a:endParaRPr lang="en-US" sz="2700" dirty="0">
              <a:latin typeface="Times New Roman" pitchFamily="18" charset="0"/>
              <a:cs typeface="Times New Roman" pitchFamily="18" charset="0"/>
            </a:endParaRPr>
          </a:p>
          <a:p>
            <a:pPr marL="571500" indent="-342900" algn="just">
              <a:lnSpc>
                <a:spcPct val="90000"/>
              </a:lnSpc>
              <a:spcBef>
                <a:spcPts val="1000"/>
              </a:spcBef>
              <a:buSzPct val="85000"/>
              <a:buFont typeface="Wingdings" pitchFamily="2" charset="2"/>
              <a:buChar char="§"/>
            </a:pPr>
            <a:endParaRPr sz="2400" dirty="0">
              <a:latin typeface="Times New Roman" pitchFamily="18" charset="0"/>
              <a:cs typeface="Times New Roman" pitchFamily="18" charset="0"/>
            </a:endParaRPr>
          </a:p>
          <a:p>
            <a:pPr marL="520700" indent="-342900" algn="just">
              <a:lnSpc>
                <a:spcPct val="90000"/>
              </a:lnSpc>
              <a:spcBef>
                <a:spcPts val="1000"/>
              </a:spcBef>
              <a:buClr>
                <a:schemeClr val="dk1"/>
              </a:buClr>
              <a:buSzPct val="85000"/>
              <a:buFont typeface="Wingdings" pitchFamily="2" charset="2"/>
              <a:buChar char="§"/>
            </a:pPr>
            <a:endParaRPr dirty="0">
              <a:latin typeface="Times New Roman" pitchFamily="18" charset="0"/>
              <a:cs typeface="Times New Roman" pitchFamily="18" charset="0"/>
            </a:endParaRPr>
          </a:p>
          <a:p>
            <a:pPr indent="-342900" algn="just">
              <a:lnSpc>
                <a:spcPct val="90000"/>
              </a:lnSpc>
              <a:spcBef>
                <a:spcPts val="1000"/>
              </a:spcBef>
              <a:buClr>
                <a:schemeClr val="dk1"/>
              </a:buClr>
              <a:buSzPct val="85000"/>
              <a:buFont typeface="Wingdings" pitchFamily="2" charset="2"/>
              <a:buChar char="§"/>
            </a:pPr>
            <a:endParaRPr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47414540-68E8-7142-4B69-E458086CB8DB}"/>
              </a:ext>
            </a:extLst>
          </p:cNvPr>
          <p:cNvPicPr>
            <a:picLocks noChangeAspect="1"/>
          </p:cNvPicPr>
          <p:nvPr/>
        </p:nvPicPr>
        <p:blipFill rotWithShape="1">
          <a:blip r:embed="rId2">
            <a:extLst>
              <a:ext uri="{28A0092B-C50C-407E-A947-70E740481C1C}">
                <a14:useLocalDpi xmlns:a14="http://schemas.microsoft.com/office/drawing/2010/main" val="0"/>
              </a:ext>
            </a:extLst>
          </a:blip>
          <a:srcRect b="16646"/>
          <a:stretch/>
        </p:blipFill>
        <p:spPr>
          <a:xfrm>
            <a:off x="1246300" y="1600200"/>
            <a:ext cx="8613644" cy="5127599"/>
          </a:xfrm>
          <a:prstGeom prst="rect">
            <a:avLst/>
          </a:prstGeom>
        </p:spPr>
      </p:pic>
      <p:sp>
        <p:nvSpPr>
          <p:cNvPr id="7" name="TextBox 6">
            <a:extLst>
              <a:ext uri="{FF2B5EF4-FFF2-40B4-BE49-F238E27FC236}">
                <a16:creationId xmlns:a16="http://schemas.microsoft.com/office/drawing/2014/main" id="{BF58600C-E199-E03B-0148-3575A09ED31B}"/>
              </a:ext>
            </a:extLst>
          </p:cNvPr>
          <p:cNvSpPr txBox="1"/>
          <p:nvPr/>
        </p:nvSpPr>
        <p:spPr>
          <a:xfrm>
            <a:off x="1322316" y="892314"/>
            <a:ext cx="8461612"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 data flow diagram shows the way information flows through a process or system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220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6;p8">
            <a:extLst>
              <a:ext uri="{FF2B5EF4-FFF2-40B4-BE49-F238E27FC236}">
                <a16:creationId xmlns:a16="http://schemas.microsoft.com/office/drawing/2014/main" id="{703F6C4F-0FB3-BF94-1090-D5FC0BE0A9FE}"/>
              </a:ext>
            </a:extLst>
          </p:cNvPr>
          <p:cNvSpPr txBox="1">
            <a:spLocks noGrp="1"/>
          </p:cNvSpPr>
          <p:nvPr>
            <p:ph idx="1"/>
          </p:nvPr>
        </p:nvSpPr>
        <p:spPr>
          <a:xfrm>
            <a:off x="424129" y="1404629"/>
            <a:ext cx="10515600" cy="4786200"/>
          </a:xfrm>
          <a:prstGeom prst="rect">
            <a:avLst/>
          </a:prstGeom>
          <a:noFill/>
          <a:ln>
            <a:noFill/>
          </a:ln>
        </p:spPr>
        <p:txBody>
          <a:bodyPr spcFirstLastPara="1" wrap="square" lIns="91425" tIns="45700" rIns="91425" bIns="45700" anchor="t" anchorCtr="0">
            <a:normAutofit/>
          </a:bodyPr>
          <a:lstStyle/>
          <a:p>
            <a:pPr marL="457200" lvl="0" indent="-381000" algn="l" rtl="0">
              <a:lnSpc>
                <a:spcPct val="110000"/>
              </a:lnSpc>
              <a:spcBef>
                <a:spcPts val="0"/>
              </a:spcBef>
              <a:spcAft>
                <a:spcPts val="0"/>
              </a:spcAft>
              <a:buSzPts val="2400"/>
              <a:buChar char="-"/>
            </a:pPr>
            <a:endParaRPr lang="en-US" sz="2000" dirty="0">
              <a:latin typeface="Times New Roman" pitchFamily="18" charset="0"/>
              <a:cs typeface="Times New Roman" pitchFamily="18" charset="0"/>
            </a:endParaRPr>
          </a:p>
          <a:p>
            <a:pPr marL="457200" lvl="0" indent="-381000" algn="l" rtl="0">
              <a:lnSpc>
                <a:spcPct val="110000"/>
              </a:lnSpc>
              <a:spcBef>
                <a:spcPts val="0"/>
              </a:spcBef>
              <a:spcAft>
                <a:spcPts val="0"/>
              </a:spcAft>
              <a:buSzPts val="2400"/>
              <a:buChar char="-"/>
            </a:pPr>
            <a:endParaRPr lang="en-US" sz="2000" dirty="0">
              <a:latin typeface="Times New Roman" pitchFamily="18" charset="0"/>
              <a:cs typeface="Times New Roman" pitchFamily="18" charset="0"/>
            </a:endParaRPr>
          </a:p>
          <a:p>
            <a:pPr marL="457200" lvl="0" indent="-381000" algn="l" rtl="0">
              <a:lnSpc>
                <a:spcPct val="110000"/>
              </a:lnSpc>
              <a:spcBef>
                <a:spcPts val="0"/>
              </a:spcBef>
              <a:spcAft>
                <a:spcPts val="0"/>
              </a:spcAft>
              <a:buSzPts val="2400"/>
              <a:buChar char="-"/>
            </a:pPr>
            <a:endParaRPr sz="2000" dirty="0">
              <a:latin typeface="Times New Roman" pitchFamily="18" charset="0"/>
              <a:cs typeface="Times New Roman" pitchFamily="18" charset="0"/>
            </a:endParaRPr>
          </a:p>
          <a:p>
            <a:pPr marL="228600" lvl="0" indent="-228600" algn="l" rtl="0">
              <a:lnSpc>
                <a:spcPct val="90000"/>
              </a:lnSpc>
              <a:spcBef>
                <a:spcPts val="1000"/>
              </a:spcBef>
              <a:spcAft>
                <a:spcPts val="0"/>
              </a:spcAft>
              <a:buClr>
                <a:schemeClr val="dk1"/>
              </a:buClr>
              <a:buSzPts val="2400"/>
              <a:buNone/>
            </a:pPr>
            <a:endParaRPr sz="2000" dirty="0">
              <a:latin typeface="Times New Roman" pitchFamily="18" charset="0"/>
              <a:cs typeface="Times New Roman" pitchFamily="18" charset="0"/>
            </a:endParaRPr>
          </a:p>
        </p:txBody>
      </p:sp>
      <p:sp>
        <p:nvSpPr>
          <p:cNvPr id="5" name="Google Shape;127;p8">
            <a:extLst>
              <a:ext uri="{FF2B5EF4-FFF2-40B4-BE49-F238E27FC236}">
                <a16:creationId xmlns:a16="http://schemas.microsoft.com/office/drawing/2014/main" id="{41A0B5D9-45B4-5114-6A8E-D3519190E07E}"/>
              </a:ext>
            </a:extLst>
          </p:cNvPr>
          <p:cNvSpPr txBox="1"/>
          <p:nvPr/>
        </p:nvSpPr>
        <p:spPr>
          <a:xfrm>
            <a:off x="859647" y="-46191"/>
            <a:ext cx="102678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US" sz="3600" b="1" dirty="0">
                <a:solidFill>
                  <a:schemeClr val="tx1"/>
                </a:solidFill>
                <a:latin typeface="Times New Roman" pitchFamily="18" charset="0"/>
                <a:ea typeface="Calibri"/>
                <a:cs typeface="Times New Roman" pitchFamily="18" charset="0"/>
                <a:sym typeface="Calibri"/>
              </a:rPr>
              <a:t>Class Diagram :</a:t>
            </a:r>
            <a:endParaRPr sz="3600" dirty="0">
              <a:solidFill>
                <a:schemeClr val="tx1"/>
              </a:solidFill>
              <a:latin typeface="Times New Roman" pitchFamily="18" charset="0"/>
              <a:ea typeface="Calibri"/>
              <a:cs typeface="Times New Roman" pitchFamily="18" charset="0"/>
              <a:sym typeface="Calibri"/>
            </a:endParaRPr>
          </a:p>
          <a:p>
            <a:pPr marL="0" lvl="0" indent="0" algn="l" rtl="0">
              <a:spcBef>
                <a:spcPts val="0"/>
              </a:spcBef>
              <a:spcAft>
                <a:spcPts val="0"/>
              </a:spcAft>
              <a:buNone/>
            </a:pPr>
            <a:endParaRPr sz="1200" dirty="0">
              <a:latin typeface="Times New Roman" pitchFamily="18" charset="0"/>
              <a:ea typeface="Calibri"/>
              <a:cs typeface="Times New Roman" pitchFamily="18" charset="0"/>
              <a:sym typeface="Calibri"/>
            </a:endParaRPr>
          </a:p>
        </p:txBody>
      </p:sp>
      <p:sp>
        <p:nvSpPr>
          <p:cNvPr id="6" name="TextBox 5">
            <a:extLst>
              <a:ext uri="{FF2B5EF4-FFF2-40B4-BE49-F238E27FC236}">
                <a16:creationId xmlns:a16="http://schemas.microsoft.com/office/drawing/2014/main" id="{CAF5A969-C69C-CCCE-F0C1-D0D51081A13A}"/>
              </a:ext>
            </a:extLst>
          </p:cNvPr>
          <p:cNvSpPr txBox="1"/>
          <p:nvPr/>
        </p:nvSpPr>
        <p:spPr>
          <a:xfrm>
            <a:off x="1949266" y="578655"/>
            <a:ext cx="7465326"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 class diagram shows classes in their relation and their properties and methods .</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3522BC1-849A-B479-3FA9-AA4F889DEDDD}"/>
              </a:ext>
            </a:extLst>
          </p:cNvPr>
          <p:cNvPicPr>
            <a:picLocks noChangeAspect="1"/>
          </p:cNvPicPr>
          <p:nvPr/>
        </p:nvPicPr>
        <p:blipFill>
          <a:blip r:embed="rId2"/>
          <a:stretch>
            <a:fillRect/>
          </a:stretch>
        </p:blipFill>
        <p:spPr>
          <a:xfrm>
            <a:off x="2692751" y="1286541"/>
            <a:ext cx="6601592" cy="5492234"/>
          </a:xfrm>
          <a:prstGeom prst="rect">
            <a:avLst/>
          </a:prstGeom>
        </p:spPr>
      </p:pic>
    </p:spTree>
    <p:extLst>
      <p:ext uri="{BB962C8B-B14F-4D97-AF65-F5344CB8AC3E}">
        <p14:creationId xmlns:p14="http://schemas.microsoft.com/office/powerpoint/2010/main" val="702881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0;p6">
            <a:extLst>
              <a:ext uri="{FF2B5EF4-FFF2-40B4-BE49-F238E27FC236}">
                <a16:creationId xmlns:a16="http://schemas.microsoft.com/office/drawing/2014/main" id="{B311AA1A-E85A-29BE-0A33-51415F35A750}"/>
              </a:ext>
            </a:extLst>
          </p:cNvPr>
          <p:cNvSpPr txBox="1">
            <a:spLocks noGrp="1"/>
          </p:cNvSpPr>
          <p:nvPr>
            <p:ph type="title"/>
          </p:nvPr>
        </p:nvSpPr>
        <p:spPr>
          <a:xfrm>
            <a:off x="609599" y="-162090"/>
            <a:ext cx="10160000" cy="1143000"/>
          </a:xfrm>
          <a:prstGeom prst="rect">
            <a:avLst/>
          </a:prstGeom>
          <a:noFill/>
          <a:ln>
            <a:noFill/>
          </a:ln>
        </p:spPr>
        <p:txBody>
          <a:bodyPr spcFirstLastPara="1" wrap="square" lIns="91425" tIns="45700" rIns="91425" bIns="45700" anchor="ctr" anchorCtr="0">
            <a:normAutofit fontScale="90000"/>
          </a:bodyPr>
          <a:lstStyle/>
          <a:p>
            <a:pPr lvl="0">
              <a:spcBef>
                <a:spcPts val="0"/>
              </a:spcBef>
            </a:pPr>
            <a:br>
              <a:rPr lang="en-US" sz="4000" b="1" dirty="0">
                <a:solidFill>
                  <a:schemeClr val="tx1"/>
                </a:solidFill>
                <a:latin typeface="Times New Roman" pitchFamily="18" charset="0"/>
                <a:ea typeface="Calibri"/>
                <a:cs typeface="Times New Roman" pitchFamily="18" charset="0"/>
                <a:sym typeface="Calibri"/>
              </a:rPr>
            </a:br>
            <a:r>
              <a:rPr lang="en-US" sz="4000" b="1" dirty="0">
                <a:solidFill>
                  <a:schemeClr val="tx1"/>
                </a:solidFill>
                <a:latin typeface="Times New Roman" pitchFamily="18" charset="0"/>
                <a:ea typeface="Calibri"/>
                <a:cs typeface="Times New Roman" pitchFamily="18" charset="0"/>
                <a:sym typeface="Calibri"/>
              </a:rPr>
              <a:t>Use case Diagram :</a:t>
            </a:r>
            <a:br>
              <a:rPr lang="en-US" sz="4000" dirty="0">
                <a:solidFill>
                  <a:schemeClr val="tx1"/>
                </a:solidFill>
                <a:latin typeface="Times New Roman" pitchFamily="18" charset="0"/>
                <a:ea typeface="Calibri"/>
                <a:cs typeface="Times New Roman" pitchFamily="18" charset="0"/>
                <a:sym typeface="Calibri"/>
              </a:rPr>
            </a:br>
            <a:br>
              <a:rPr lang="en-US" sz="1200" dirty="0">
                <a:latin typeface="Times New Roman" pitchFamily="18" charset="0"/>
                <a:ea typeface="Calibri"/>
                <a:cs typeface="Times New Roman" pitchFamily="18" charset="0"/>
                <a:sym typeface="Calibri"/>
              </a:rPr>
            </a:br>
            <a:endParaRPr sz="4000" dirty="0">
              <a:solidFill>
                <a:schemeClr val="tx1"/>
              </a:solidFill>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7D8DBFF5-8508-26B3-0EF5-D4C5F04C2691}"/>
              </a:ext>
            </a:extLst>
          </p:cNvPr>
          <p:cNvSpPr txBox="1"/>
          <p:nvPr/>
        </p:nvSpPr>
        <p:spPr>
          <a:xfrm>
            <a:off x="1310185" y="750696"/>
            <a:ext cx="9184943"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 use case diagram is a graphical depiction of a user's possible interactions with a system.</a:t>
            </a:r>
            <a:endParaRPr lang="en-IN" sz="2000" dirty="0">
              <a:latin typeface="Times New Roman" panose="02020603050405020304" pitchFamily="18" charset="0"/>
              <a:cs typeface="Times New Roman" panose="02020603050405020304" pitchFamily="18" charset="0"/>
            </a:endParaRPr>
          </a:p>
        </p:txBody>
      </p:sp>
      <p:pic>
        <p:nvPicPr>
          <p:cNvPr id="6" name="image4.jpeg">
            <a:extLst>
              <a:ext uri="{FF2B5EF4-FFF2-40B4-BE49-F238E27FC236}">
                <a16:creationId xmlns:a16="http://schemas.microsoft.com/office/drawing/2014/main" id="{2C9DF4DF-976D-3022-40F0-34BEDD7E28AF}"/>
              </a:ext>
            </a:extLst>
          </p:cNvPr>
          <p:cNvPicPr>
            <a:picLocks noGrp="1"/>
          </p:cNvPicPr>
          <p:nvPr>
            <p:ph idx="1"/>
          </p:nvPr>
        </p:nvPicPr>
        <p:blipFill>
          <a:blip r:embed="rId2" cstate="print"/>
          <a:stretch>
            <a:fillRect/>
          </a:stretch>
        </p:blipFill>
        <p:spPr>
          <a:xfrm>
            <a:off x="2647666" y="1335752"/>
            <a:ext cx="7233313" cy="5119639"/>
          </a:xfrm>
          <a:prstGeom prst="rect">
            <a:avLst/>
          </a:prstGeom>
        </p:spPr>
      </p:pic>
    </p:spTree>
    <p:extLst>
      <p:ext uri="{BB962C8B-B14F-4D97-AF65-F5344CB8AC3E}">
        <p14:creationId xmlns:p14="http://schemas.microsoft.com/office/powerpoint/2010/main" val="3964870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4;p5">
            <a:extLst>
              <a:ext uri="{FF2B5EF4-FFF2-40B4-BE49-F238E27FC236}">
                <a16:creationId xmlns:a16="http://schemas.microsoft.com/office/drawing/2014/main" id="{68E2A1FF-237E-3AD7-57FF-7582FE01E83C}"/>
              </a:ext>
            </a:extLst>
          </p:cNvPr>
          <p:cNvSpPr txBox="1">
            <a:spLocks noGrp="1"/>
          </p:cNvSpPr>
          <p:nvPr>
            <p:ph type="title"/>
          </p:nvPr>
        </p:nvSpPr>
        <p:spPr>
          <a:xfrm>
            <a:off x="609599" y="0"/>
            <a:ext cx="10160000" cy="1143000"/>
          </a:xfrm>
          <a:prstGeom prst="rect">
            <a:avLst/>
          </a:prstGeom>
          <a:noFill/>
          <a:ln>
            <a:noFill/>
          </a:ln>
        </p:spPr>
        <p:txBody>
          <a:bodyPr spcFirstLastPara="1" wrap="square" lIns="91425" tIns="45700" rIns="91425" bIns="45700" anchor="ctr" anchorCtr="0">
            <a:normAutofit fontScale="90000"/>
          </a:bodyPr>
          <a:lstStyle/>
          <a:p>
            <a:pPr lvl="0">
              <a:spcBef>
                <a:spcPts val="0"/>
              </a:spcBef>
            </a:pPr>
            <a:r>
              <a:rPr lang="en-US" sz="4000" b="1" dirty="0">
                <a:solidFill>
                  <a:schemeClr val="tx1"/>
                </a:solidFill>
                <a:latin typeface="Times New Roman" pitchFamily="18" charset="0"/>
                <a:ea typeface="Calibri"/>
                <a:cs typeface="Times New Roman" pitchFamily="18" charset="0"/>
                <a:sym typeface="Calibri"/>
              </a:rPr>
              <a:t>Sequence Diagram :</a:t>
            </a:r>
            <a:br>
              <a:rPr lang="en-US" sz="4000" dirty="0">
                <a:solidFill>
                  <a:schemeClr val="tx1"/>
                </a:solidFill>
                <a:latin typeface="Times New Roman" pitchFamily="18" charset="0"/>
                <a:ea typeface="Calibri"/>
                <a:cs typeface="Times New Roman" pitchFamily="18" charset="0"/>
                <a:sym typeface="Calibri"/>
              </a:rPr>
            </a:br>
            <a:br>
              <a:rPr lang="en-US" sz="1200" dirty="0">
                <a:latin typeface="Times New Roman" pitchFamily="18" charset="0"/>
                <a:ea typeface="Calibri"/>
                <a:cs typeface="Times New Roman" pitchFamily="18" charset="0"/>
                <a:sym typeface="Calibri"/>
              </a:rPr>
            </a:br>
            <a:endParaRPr sz="4000" dirty="0">
              <a:solidFill>
                <a:schemeClr val="tx1"/>
              </a:solidFill>
              <a:latin typeface="Times New Roman" pitchFamily="18" charset="0"/>
              <a:cs typeface="Times New Roman" pitchFamily="18" charset="0"/>
            </a:endParaRPr>
          </a:p>
        </p:txBody>
      </p:sp>
      <p:sp>
        <p:nvSpPr>
          <p:cNvPr id="5" name="Google Shape;115;p5">
            <a:extLst>
              <a:ext uri="{FF2B5EF4-FFF2-40B4-BE49-F238E27FC236}">
                <a16:creationId xmlns:a16="http://schemas.microsoft.com/office/drawing/2014/main" id="{17D0E94C-1D15-6EAA-C70A-2F107DD5F936}"/>
              </a:ext>
            </a:extLst>
          </p:cNvPr>
          <p:cNvSpPr txBox="1">
            <a:spLocks noGrp="1"/>
          </p:cNvSpPr>
          <p:nvPr>
            <p:ph idx="1"/>
          </p:nvPr>
        </p:nvSpPr>
        <p:spPr>
          <a:xfrm>
            <a:off x="542878" y="1570322"/>
            <a:ext cx="10160000" cy="4800600"/>
          </a:xfrm>
          <a:prstGeom prst="rect">
            <a:avLst/>
          </a:prstGeom>
          <a:noFill/>
          <a:ln>
            <a:noFill/>
          </a:ln>
        </p:spPr>
        <p:txBody>
          <a:bodyPr spcFirstLastPara="1" wrap="square" lIns="91425" tIns="45700" rIns="91425" bIns="45700" anchor="t" anchorCtr="0">
            <a:normAutofit/>
          </a:bodyPr>
          <a:lstStyle/>
          <a:p>
            <a:pPr marL="57150" lvl="0" indent="0" algn="just" rtl="0">
              <a:lnSpc>
                <a:spcPct val="150000"/>
              </a:lnSpc>
              <a:spcBef>
                <a:spcPts val="0"/>
              </a:spcBef>
              <a:spcAft>
                <a:spcPts val="0"/>
              </a:spcAft>
              <a:buSzPts val="2700"/>
              <a:buNone/>
            </a:pPr>
            <a:endParaRPr sz="2000" dirty="0">
              <a:latin typeface="Times New Roman" pitchFamily="18" charset="0"/>
              <a:cs typeface="Times New Roman" pitchFamily="18" charset="0"/>
            </a:endParaRPr>
          </a:p>
          <a:p>
            <a:pPr marL="0" lvl="0" indent="0" algn="just" rtl="0">
              <a:lnSpc>
                <a:spcPct val="150000"/>
              </a:lnSpc>
              <a:spcBef>
                <a:spcPts val="0"/>
              </a:spcBef>
              <a:spcAft>
                <a:spcPts val="0"/>
              </a:spcAft>
              <a:buNone/>
            </a:pPr>
            <a:endParaRPr sz="1800"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768C504B-0E32-00DF-CF50-149E490B9241}"/>
              </a:ext>
            </a:extLst>
          </p:cNvPr>
          <p:cNvSpPr txBox="1"/>
          <p:nvPr/>
        </p:nvSpPr>
        <p:spPr>
          <a:xfrm>
            <a:off x="1231331" y="435114"/>
            <a:ext cx="9471547"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 sequence diagram or system sequence diagram shows process interactions arranged in time sequence in the field of software engineering.</a:t>
            </a:r>
            <a:endParaRPr lang="en-IN" sz="2000" dirty="0">
              <a:latin typeface="Times New Roman" panose="02020603050405020304" pitchFamily="18" charset="0"/>
              <a:cs typeface="Times New Roman" panose="02020603050405020304" pitchFamily="18" charset="0"/>
            </a:endParaRPr>
          </a:p>
        </p:txBody>
      </p:sp>
      <p:sp>
        <p:nvSpPr>
          <p:cNvPr id="7" name="AutoShape 4" descr="blob:https://web.whatsapp.com/09233728-2cfa-414c-8062-172b44ca533a">
            <a:extLst>
              <a:ext uri="{FF2B5EF4-FFF2-40B4-BE49-F238E27FC236}">
                <a16:creationId xmlns:a16="http://schemas.microsoft.com/office/drawing/2014/main" id="{E7F435E2-B9C3-A0A8-FB4D-F82DEAAB6570}"/>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blob:https://web.whatsapp.com/09233728-2cfa-414c-8062-172b44ca533a">
            <a:extLst>
              <a:ext uri="{FF2B5EF4-FFF2-40B4-BE49-F238E27FC236}">
                <a16:creationId xmlns:a16="http://schemas.microsoft.com/office/drawing/2014/main" id="{5B733663-CBE3-CB6C-2418-EABA72D597DE}"/>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50CE955C-F669-B7EB-F7F5-0E0393D04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919" y="1310328"/>
            <a:ext cx="8293360" cy="5320588"/>
          </a:xfrm>
          <a:prstGeom prst="rect">
            <a:avLst/>
          </a:prstGeom>
        </p:spPr>
      </p:pic>
    </p:spTree>
    <p:extLst>
      <p:ext uri="{BB962C8B-B14F-4D97-AF65-F5344CB8AC3E}">
        <p14:creationId xmlns:p14="http://schemas.microsoft.com/office/powerpoint/2010/main" val="3492983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28FA62-5505-D99F-5840-8DB6C286F4A2}"/>
              </a:ext>
            </a:extLst>
          </p:cNvPr>
          <p:cNvSpPr>
            <a:spLocks noGrp="1"/>
          </p:cNvSpPr>
          <p:nvPr>
            <p:ph type="title"/>
          </p:nvPr>
        </p:nvSpPr>
        <p:spPr>
          <a:xfrm>
            <a:off x="582305" y="0"/>
            <a:ext cx="10160000" cy="1143000"/>
          </a:xfrm>
        </p:spPr>
        <p:txBody>
          <a:bodyPr/>
          <a:lstStyle/>
          <a:p>
            <a:br>
              <a:rPr lang="en-US" sz="3600" b="1" dirty="0">
                <a:solidFill>
                  <a:schemeClr val="tx1"/>
                </a:solidFill>
                <a:latin typeface="Times New Roman" pitchFamily="18" charset="0"/>
                <a:ea typeface="Calibri"/>
                <a:cs typeface="Times New Roman" pitchFamily="18" charset="0"/>
                <a:sym typeface="Calibri"/>
              </a:rPr>
            </a:br>
            <a:r>
              <a:rPr lang="en-US" sz="3600" b="1" dirty="0">
                <a:solidFill>
                  <a:schemeClr val="tx1"/>
                </a:solidFill>
                <a:latin typeface="Times New Roman" pitchFamily="18" charset="0"/>
                <a:ea typeface="Calibri"/>
                <a:cs typeface="Times New Roman" pitchFamily="18" charset="0"/>
                <a:sym typeface="Calibri"/>
              </a:rPr>
              <a:t>Activity Diagram :</a:t>
            </a:r>
            <a:br>
              <a:rPr lang="en-US" sz="4800" dirty="0">
                <a:solidFill>
                  <a:schemeClr val="tx1"/>
                </a:solidFill>
                <a:latin typeface="Times New Roman" pitchFamily="18" charset="0"/>
                <a:ea typeface="Calibri"/>
                <a:cs typeface="Times New Roman" pitchFamily="18" charset="0"/>
                <a:sym typeface="Calibri"/>
              </a:rPr>
            </a:br>
            <a:br>
              <a:rPr lang="en-US" sz="1600" dirty="0">
                <a:latin typeface="Times New Roman" pitchFamily="18" charset="0"/>
                <a:ea typeface="Calibri"/>
                <a:cs typeface="Times New Roman" pitchFamily="18" charset="0"/>
                <a:sym typeface="Calibri"/>
              </a:rPr>
            </a:br>
            <a:endParaRPr lang="en-IN" dirty="0"/>
          </a:p>
        </p:txBody>
      </p:sp>
      <p:sp>
        <p:nvSpPr>
          <p:cNvPr id="5" name="TextBox 4">
            <a:extLst>
              <a:ext uri="{FF2B5EF4-FFF2-40B4-BE49-F238E27FC236}">
                <a16:creationId xmlns:a16="http://schemas.microsoft.com/office/drawing/2014/main" id="{0408C78F-81BB-AFA0-788B-39AF857DAE2D}"/>
              </a:ext>
            </a:extLst>
          </p:cNvPr>
          <p:cNvSpPr txBox="1"/>
          <p:nvPr/>
        </p:nvSpPr>
        <p:spPr>
          <a:xfrm>
            <a:off x="1569493" y="590300"/>
            <a:ext cx="9444251"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An activity diagram visually presents a series of actions or flow of control in a system similar to a flowchart or a data flow diagram.</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31302EC-FE2C-B4BC-F527-5A8789466B07}"/>
              </a:ext>
            </a:extLst>
          </p:cNvPr>
          <p:cNvPicPr>
            <a:picLocks noChangeAspect="1"/>
          </p:cNvPicPr>
          <p:nvPr/>
        </p:nvPicPr>
        <p:blipFill>
          <a:blip r:embed="rId2"/>
          <a:stretch>
            <a:fillRect/>
          </a:stretch>
        </p:blipFill>
        <p:spPr>
          <a:xfrm>
            <a:off x="3224687" y="1421014"/>
            <a:ext cx="4875236" cy="5293683"/>
          </a:xfrm>
          <a:prstGeom prst="rect">
            <a:avLst/>
          </a:prstGeom>
        </p:spPr>
      </p:pic>
    </p:spTree>
    <p:extLst>
      <p:ext uri="{BB962C8B-B14F-4D97-AF65-F5344CB8AC3E}">
        <p14:creationId xmlns:p14="http://schemas.microsoft.com/office/powerpoint/2010/main" val="938619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1EDE-9E31-F8A1-79DD-DE337B427AC7}"/>
              </a:ext>
            </a:extLst>
          </p:cNvPr>
          <p:cNvSpPr>
            <a:spLocks noGrp="1"/>
          </p:cNvSpPr>
          <p:nvPr>
            <p:ph type="title"/>
          </p:nvPr>
        </p:nvSpPr>
        <p:spPr/>
        <p:txBody>
          <a:bodyPr/>
          <a:lstStyle/>
          <a:p>
            <a:r>
              <a:rPr lang="en-IN" sz="4000" b="1" dirty="0">
                <a:solidFill>
                  <a:schemeClr val="tx1"/>
                </a:solidFill>
                <a:latin typeface="Times New Roman" panose="02020603050405020304" pitchFamily="18" charset="0"/>
                <a:cs typeface="Times New Roman" panose="02020603050405020304" pitchFamily="18" charset="0"/>
              </a:rPr>
              <a:t>Application</a:t>
            </a:r>
            <a:r>
              <a:rPr lang="en-IN" dirty="0"/>
              <a:t> </a:t>
            </a:r>
          </a:p>
        </p:txBody>
      </p:sp>
      <p:sp>
        <p:nvSpPr>
          <p:cNvPr id="3" name="Content Placeholder 2">
            <a:extLst>
              <a:ext uri="{FF2B5EF4-FFF2-40B4-BE49-F238E27FC236}">
                <a16:creationId xmlns:a16="http://schemas.microsoft.com/office/drawing/2014/main" id="{A0D513D8-9195-C3A5-F1A8-750A15255D13}"/>
              </a:ext>
            </a:extLst>
          </p:cNvPr>
          <p:cNvSpPr>
            <a:spLocks noGrp="1"/>
          </p:cNvSpPr>
          <p:nvPr>
            <p:ph idx="1"/>
          </p:nvPr>
        </p:nvSpPr>
        <p:spPr/>
        <p:txBody>
          <a:bodyPr>
            <a:normAutofit lnSpcReduction="10000"/>
          </a:bodyPr>
          <a:lstStyle/>
          <a:p>
            <a:pPr algn="just">
              <a:lnSpc>
                <a:spcPct val="150000"/>
              </a:lnSpc>
              <a:buClr>
                <a:schemeClr val="tx1"/>
              </a:buClr>
            </a:pPr>
            <a:r>
              <a:rPr lang="en-US" sz="2000" dirty="0">
                <a:latin typeface="Times New Roman" panose="02020603050405020304" pitchFamily="18" charset="0"/>
                <a:cs typeface="Times New Roman" panose="02020603050405020304" pitchFamily="18" charset="0"/>
              </a:rPr>
              <a:t>Improve search efficiency</a:t>
            </a:r>
          </a:p>
          <a:p>
            <a:pPr algn="just">
              <a:lnSpc>
                <a:spcPct val="150000"/>
              </a:lnSpc>
              <a:buClr>
                <a:schemeClr val="tx1"/>
              </a:buClr>
            </a:pPr>
            <a:r>
              <a:rPr lang="en-US" sz="2000" b="0" i="0" dirty="0">
                <a:effectLst/>
                <a:latin typeface="Times New Roman" panose="02020603050405020304" pitchFamily="18" charset="0"/>
                <a:cs typeface="Times New Roman" panose="02020603050405020304" pitchFamily="18" charset="0"/>
              </a:rPr>
              <a:t>Email-writing, article writing</a:t>
            </a:r>
          </a:p>
          <a:p>
            <a:pPr algn="just">
              <a:lnSpc>
                <a:spcPct val="150000"/>
              </a:lnSpc>
              <a:buClr>
                <a:schemeClr val="tx1"/>
              </a:buClr>
            </a:pPr>
            <a:r>
              <a:rPr lang="en-US" sz="2000" b="0" i="0" dirty="0">
                <a:effectLst/>
                <a:latin typeface="Times New Roman" panose="02020603050405020304" pitchFamily="18" charset="0"/>
                <a:cs typeface="Times New Roman" panose="02020603050405020304" pitchFamily="18" charset="0"/>
              </a:rPr>
              <a:t>Children with ADHD may have problem in controlling impulsive behaviors .</a:t>
            </a:r>
            <a:r>
              <a:rPr lang="en-IN" sz="2000" dirty="0">
                <a:latin typeface="Times New Roman" panose="02020603050405020304" pitchFamily="18" charset="0"/>
                <a:cs typeface="Times New Roman" panose="02020603050405020304" pitchFamily="18" charset="0"/>
              </a:rPr>
              <a:t> ADHD (</a:t>
            </a:r>
            <a:r>
              <a:rPr lang="en-IN" sz="2000" b="0" i="0" dirty="0">
                <a:effectLst/>
                <a:latin typeface="Times New Roman" panose="02020603050405020304" pitchFamily="18" charset="0"/>
                <a:cs typeface="Times New Roman" panose="02020603050405020304" pitchFamily="18" charset="0"/>
              </a:rPr>
              <a:t>Attention deficit hyperactivity disorder) </a:t>
            </a:r>
            <a:endParaRPr lang="en-US" sz="2000" b="0" i="0" dirty="0">
              <a:effectLst/>
              <a:latin typeface="Times New Roman" panose="02020603050405020304" pitchFamily="18" charset="0"/>
              <a:cs typeface="Times New Roman" panose="02020603050405020304" pitchFamily="18" charset="0"/>
            </a:endParaRPr>
          </a:p>
          <a:p>
            <a:pPr algn="just">
              <a:lnSpc>
                <a:spcPct val="150000"/>
              </a:lnSpc>
              <a:buClr>
                <a:schemeClr val="tx1"/>
              </a:buClr>
            </a:pPr>
            <a:r>
              <a:rPr lang="en-US" sz="2000" b="0" i="0" dirty="0">
                <a:effectLst/>
                <a:latin typeface="Times New Roman" panose="02020603050405020304" pitchFamily="18" charset="0"/>
                <a:cs typeface="Times New Roman" panose="02020603050405020304" pitchFamily="18" charset="0"/>
              </a:rPr>
              <a:t>Many children with ADHD struggle with delays in motor coordination, affecting their fine motor skills</a:t>
            </a:r>
          </a:p>
          <a:p>
            <a:pPr algn="just">
              <a:lnSpc>
                <a:spcPct val="150000"/>
              </a:lnSpc>
              <a:buClr>
                <a:schemeClr val="tx1"/>
              </a:buClr>
            </a:pPr>
            <a:r>
              <a:rPr lang="en-US" sz="2000" b="0" i="0" dirty="0">
                <a:effectLst/>
                <a:latin typeface="Times New Roman" panose="02020603050405020304" pitchFamily="18" charset="0"/>
                <a:cs typeface="Times New Roman" panose="02020603050405020304" pitchFamily="18" charset="0"/>
              </a:rPr>
              <a:t>They may struggle to express their thoughts as fully as they may desire ,children with ADHD may take longer to learn to type efficiently, due to the motor component as well as possible slower processing speed and weaker working memory.</a:t>
            </a:r>
          </a:p>
          <a:p>
            <a:pPr algn="just">
              <a:lnSpc>
                <a:spcPct val="150000"/>
              </a:lnSpc>
              <a:buClr>
                <a:schemeClr val="tx1"/>
              </a:buClr>
            </a:pPr>
            <a:r>
              <a:rPr lang="en-US" sz="2000" b="0" i="0" dirty="0">
                <a:effectLst/>
                <a:latin typeface="Times New Roman" panose="02020603050405020304" pitchFamily="18" charset="0"/>
                <a:cs typeface="Times New Roman" panose="02020603050405020304" pitchFamily="18" charset="0"/>
              </a:rPr>
              <a:t>So our application will increase the </a:t>
            </a:r>
            <a:r>
              <a:rPr lang="en-IN" sz="2000" b="0" i="0" dirty="0">
                <a:effectLst/>
                <a:latin typeface="Times New Roman" panose="02020603050405020304" pitchFamily="18" charset="0"/>
                <a:cs typeface="Times New Roman" panose="02020603050405020304" pitchFamily="18" charset="0"/>
              </a:rPr>
              <a:t>efficiency of such students.</a:t>
            </a: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 </a:t>
            </a:r>
          </a:p>
          <a:p>
            <a:pPr marL="114300" indent="0" algn="l">
              <a:buNone/>
            </a:pPr>
            <a:endParaRPr lang="en-US" sz="1800" b="0" i="0" dirty="0">
              <a:effectLst/>
              <a:latin typeface="Times New Roman" panose="02020603050405020304" pitchFamily="18" charset="0"/>
              <a:cs typeface="Times New Roman" panose="02020603050405020304" pitchFamily="18" charset="0"/>
            </a:endParaRPr>
          </a:p>
          <a:p>
            <a:pPr marL="114300" indent="0">
              <a:buClrTx/>
              <a:buNone/>
            </a:pPr>
            <a:endParaRPr lang="en-US" sz="1800" b="0" i="0" dirty="0">
              <a:effectLst/>
              <a:latin typeface="Times New Roman" panose="02020603050405020304" pitchFamily="18" charset="0"/>
              <a:cs typeface="Times New Roman" panose="02020603050405020304" pitchFamily="18" charset="0"/>
            </a:endParaRPr>
          </a:p>
          <a:p>
            <a:pPr marL="457200" indent="-342900">
              <a:buFont typeface="+mj-lt"/>
              <a:buAutoNum type="arabicParenR"/>
            </a:pPr>
            <a:endParaRPr lang="en-US" sz="1800" b="0" i="0" dirty="0">
              <a:effectLst/>
              <a:latin typeface="Times New Roman" panose="02020603050405020304" pitchFamily="18" charset="0"/>
              <a:cs typeface="Times New Roman" panose="02020603050405020304" pitchFamily="18" charset="0"/>
            </a:endParaRPr>
          </a:p>
          <a:p>
            <a:pPr marL="114300" indent="0" algn="l">
              <a:buNone/>
            </a:pPr>
            <a:endParaRPr lang="en-US" sz="1800" b="0" i="0" dirty="0">
              <a:effectLst/>
              <a:latin typeface="Times New Roman" panose="02020603050405020304" pitchFamily="18" charset="0"/>
              <a:cs typeface="Times New Roman" panose="02020603050405020304" pitchFamily="18" charset="0"/>
            </a:endParaRPr>
          </a:p>
          <a:p>
            <a:pPr marL="114300" indent="0" algn="l">
              <a:buNone/>
            </a:pPr>
            <a:endParaRPr lang="en-US" sz="1800" b="0" i="0" dirty="0">
              <a:effectLst/>
              <a:latin typeface="Times New Roman" panose="02020603050405020304" pitchFamily="18" charset="0"/>
              <a:cs typeface="Times New Roman" panose="02020603050405020304" pitchFamily="18" charset="0"/>
            </a:endParaRPr>
          </a:p>
          <a:p>
            <a:pPr marL="114300" indent="0" algn="l">
              <a:buNone/>
            </a:pPr>
            <a:endParaRPr lang="en-IN" sz="1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361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4000" b="1" dirty="0">
                <a:solidFill>
                  <a:schemeClr val="tx1"/>
                </a:solidFill>
                <a:latin typeface="Times New Roman" pitchFamily="18" charset="0"/>
                <a:cs typeface="Times New Roman" pitchFamily="18" charset="0"/>
              </a:rPr>
              <a:t>Feasibility</a:t>
            </a:r>
            <a:endParaRPr sz="4000" dirty="0">
              <a:solidFill>
                <a:schemeClr val="tx1"/>
              </a:solidFill>
              <a:latin typeface="Times New Roman" pitchFamily="18" charset="0"/>
              <a:cs typeface="Times New Roman" pitchFamily="18" charset="0"/>
            </a:endParaRPr>
          </a:p>
        </p:txBody>
      </p:sp>
      <p:sp>
        <p:nvSpPr>
          <p:cNvPr id="121" name="Google Shape;121;p6"/>
          <p:cNvSpPr txBox="1">
            <a:spLocks noGrp="1"/>
          </p:cNvSpPr>
          <p:nvPr>
            <p:ph idx="1"/>
          </p:nvPr>
        </p:nvSpPr>
        <p:spPr>
          <a:xfrm>
            <a:off x="966375" y="1841650"/>
            <a:ext cx="10515600" cy="4351200"/>
          </a:xfrm>
          <a:prstGeom prst="rect">
            <a:avLst/>
          </a:prstGeom>
          <a:noFill/>
          <a:ln>
            <a:noFill/>
          </a:ln>
        </p:spPr>
        <p:txBody>
          <a:bodyPr spcFirstLastPara="1" wrap="square" lIns="91425" tIns="45700" rIns="91425" bIns="45700" anchor="t" anchorCtr="0">
            <a:normAutofit/>
          </a:bodyPr>
          <a:lstStyle/>
          <a:p>
            <a:pPr marL="361950" indent="-342900" algn="just">
              <a:lnSpc>
                <a:spcPct val="150000"/>
              </a:lnSpc>
              <a:spcBef>
                <a:spcPts val="1000"/>
              </a:spcBef>
              <a:buClr>
                <a:schemeClr val="dk1"/>
              </a:buClr>
              <a:buSzPts val="2500"/>
              <a:buFont typeface="Wingdings" pitchFamily="2" charset="2"/>
              <a:buChar char="§"/>
            </a:pPr>
            <a:r>
              <a:rPr lang="en-US" sz="2000" dirty="0">
                <a:latin typeface="Times New Roman" pitchFamily="18" charset="0"/>
                <a:cs typeface="Times New Roman" pitchFamily="18" charset="0"/>
              </a:rPr>
              <a:t>The proposed model is reliable and can be used in our day today life.</a:t>
            </a:r>
          </a:p>
          <a:p>
            <a:pPr marL="361950" indent="-342900" algn="just">
              <a:lnSpc>
                <a:spcPct val="150000"/>
              </a:lnSpc>
              <a:spcBef>
                <a:spcPts val="1000"/>
              </a:spcBef>
              <a:buClr>
                <a:schemeClr val="dk1"/>
              </a:buClr>
              <a:buSzPts val="2500"/>
              <a:buFont typeface="Wingdings" pitchFamily="2" charset="2"/>
              <a:buChar char="§"/>
            </a:pPr>
            <a:r>
              <a:rPr lang="en-US" sz="2000" dirty="0">
                <a:latin typeface="Times New Roman" pitchFamily="18" charset="0"/>
                <a:cs typeface="Times New Roman" pitchFamily="18" charset="0"/>
              </a:rPr>
              <a:t>Our model is trained on paragraph &amp; but in real life we can implement it by training it on large scale.</a:t>
            </a:r>
          </a:p>
          <a:p>
            <a:pPr marL="361950" indent="-342900" algn="just">
              <a:lnSpc>
                <a:spcPct val="150000"/>
              </a:lnSpc>
              <a:spcBef>
                <a:spcPts val="1000"/>
              </a:spcBef>
              <a:buClr>
                <a:schemeClr val="dk1"/>
              </a:buClr>
              <a:buSzPts val="2500"/>
              <a:buFont typeface="Wingdings" pitchFamily="2" charset="2"/>
              <a:buChar char="§"/>
            </a:pPr>
            <a:r>
              <a:rPr lang="en-US" sz="2000" dirty="0">
                <a:latin typeface="Times New Roman" pitchFamily="18" charset="0"/>
                <a:cs typeface="Times New Roman" pitchFamily="18" charset="0"/>
              </a:rPr>
              <a:t>For large scale implementation we will use user’s search history.</a:t>
            </a:r>
          </a:p>
          <a:p>
            <a:pPr marL="400050" indent="-342900" algn="just">
              <a:lnSpc>
                <a:spcPct val="150000"/>
              </a:lnSpc>
              <a:spcBef>
                <a:spcPts val="1000"/>
              </a:spcBef>
              <a:buSzPts val="1900"/>
              <a:buFont typeface="Wingdings" pitchFamily="2" charset="2"/>
              <a:buChar char="§"/>
            </a:pPr>
            <a:endParaRPr sz="2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4000" b="1" dirty="0">
                <a:solidFill>
                  <a:schemeClr val="tx1"/>
                </a:solidFill>
                <a:latin typeface="Times New Roman" pitchFamily="18" charset="0"/>
                <a:cs typeface="Times New Roman" pitchFamily="18" charset="0"/>
              </a:rPr>
              <a:t>Scope of the Project</a:t>
            </a:r>
            <a:endParaRPr sz="4000" dirty="0">
              <a:solidFill>
                <a:schemeClr val="tx1"/>
              </a:solidFill>
              <a:latin typeface="Times New Roman" pitchFamily="18" charset="0"/>
              <a:cs typeface="Times New Roman" pitchFamily="18" charset="0"/>
            </a:endParaRPr>
          </a:p>
        </p:txBody>
      </p:sp>
      <p:sp>
        <p:nvSpPr>
          <p:cNvPr id="115" name="Google Shape;115;p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400050" lvl="0" indent="-342900" algn="just" rtl="0">
              <a:lnSpc>
                <a:spcPct val="150000"/>
              </a:lnSpc>
              <a:spcBef>
                <a:spcPts val="0"/>
              </a:spcBef>
              <a:spcAft>
                <a:spcPts val="0"/>
              </a:spcAft>
              <a:buClrTx/>
              <a:buSzPts val="2700"/>
              <a:buFont typeface="Wingdings" pitchFamily="2" charset="2"/>
              <a:buChar char="§"/>
            </a:pPr>
            <a:r>
              <a:rPr lang="en-US" sz="2000" dirty="0">
                <a:latin typeface="Times New Roman" pitchFamily="18" charset="0"/>
                <a:cs typeface="Times New Roman" pitchFamily="18" charset="0"/>
              </a:rPr>
              <a:t>The text prediction model based on Recurrent Neural Network system is highly essential for all individual in modern technology platforms</a:t>
            </a:r>
            <a:endParaRPr sz="2000" dirty="0">
              <a:latin typeface="Times New Roman" pitchFamily="18" charset="0"/>
              <a:cs typeface="Times New Roman" pitchFamily="18" charset="0"/>
            </a:endParaRPr>
          </a:p>
          <a:p>
            <a:pPr marL="400050" lvl="0" indent="-342900" algn="just" rtl="0">
              <a:lnSpc>
                <a:spcPct val="150000"/>
              </a:lnSpc>
              <a:spcBef>
                <a:spcPts val="0"/>
              </a:spcBef>
              <a:spcAft>
                <a:spcPts val="0"/>
              </a:spcAft>
              <a:buClrTx/>
              <a:buSzPts val="2700"/>
              <a:buFont typeface="Wingdings" pitchFamily="2" charset="2"/>
              <a:buChar char="§"/>
            </a:pPr>
            <a:r>
              <a:rPr lang="en-US" sz="2000" dirty="0">
                <a:latin typeface="Times New Roman" pitchFamily="18" charset="0"/>
                <a:cs typeface="Times New Roman" pitchFamily="18" charset="0"/>
              </a:rPr>
              <a:t>This system is further enhanced with benefitable features for upgrading in future. The methodology of enhancement in the automatic prediction of text are done by  BERT Algorithm.</a:t>
            </a:r>
            <a:endParaRPr sz="2000" dirty="0">
              <a:latin typeface="Times New Roman" pitchFamily="18" charset="0"/>
              <a:cs typeface="Times New Roman" pitchFamily="18" charset="0"/>
            </a:endParaRPr>
          </a:p>
          <a:p>
            <a:pPr marL="400050" lvl="0" indent="-342900" algn="just" rtl="0">
              <a:lnSpc>
                <a:spcPct val="150000"/>
              </a:lnSpc>
              <a:spcBef>
                <a:spcPts val="0"/>
              </a:spcBef>
              <a:spcAft>
                <a:spcPts val="0"/>
              </a:spcAft>
              <a:buClrTx/>
              <a:buSzPts val="2700"/>
              <a:buFont typeface="Wingdings" pitchFamily="2" charset="2"/>
              <a:buChar char="§"/>
            </a:pPr>
            <a:r>
              <a:rPr lang="en-US" sz="2000" dirty="0">
                <a:latin typeface="Times New Roman" pitchFamily="18" charset="0"/>
                <a:cs typeface="Times New Roman" pitchFamily="18" charset="0"/>
              </a:rPr>
              <a:t>Text prediction has wide scope in many software platforms such as mobile applications, computer </a:t>
            </a:r>
            <a:r>
              <a:rPr lang="en-US" sz="2000" dirty="0" err="1">
                <a:latin typeface="Times New Roman" pitchFamily="18" charset="0"/>
                <a:cs typeface="Times New Roman" pitchFamily="18" charset="0"/>
              </a:rPr>
              <a:t>softwares</a:t>
            </a:r>
            <a:r>
              <a:rPr lang="en-US" sz="2000" dirty="0">
                <a:latin typeface="Times New Roman" pitchFamily="18" charset="0"/>
                <a:cs typeface="Times New Roman" pitchFamily="18" charset="0"/>
              </a:rPr>
              <a:t>, websites etc. </a:t>
            </a:r>
          </a:p>
          <a:p>
            <a:pPr marL="400050" lvl="0" indent="-342900" algn="just" rtl="0">
              <a:lnSpc>
                <a:spcPct val="150000"/>
              </a:lnSpc>
              <a:spcBef>
                <a:spcPts val="0"/>
              </a:spcBef>
              <a:spcAft>
                <a:spcPts val="0"/>
              </a:spcAft>
              <a:buSzPts val="2700"/>
              <a:buFont typeface="Wingdings" pitchFamily="2" charset="2"/>
              <a:buChar char="§"/>
            </a:pPr>
            <a:endParaRPr sz="2000" dirty="0">
              <a:latin typeface="Times New Roman" pitchFamily="18" charset="0"/>
              <a:cs typeface="Times New Roman" pitchFamily="18" charset="0"/>
            </a:endParaRPr>
          </a:p>
          <a:p>
            <a:pPr marL="285750" lvl="0" indent="-285750" algn="just" rtl="0">
              <a:lnSpc>
                <a:spcPct val="150000"/>
              </a:lnSpc>
              <a:spcBef>
                <a:spcPts val="0"/>
              </a:spcBef>
              <a:spcAft>
                <a:spcPts val="0"/>
              </a:spcAft>
              <a:buFont typeface="Wingdings" pitchFamily="2" charset="2"/>
              <a:buChar char="§"/>
            </a:pPr>
            <a:endParaRPr sz="18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2"/>
          <p:cNvSpPr txBox="1">
            <a:spLocks noGrp="1"/>
          </p:cNvSpPr>
          <p:nvPr>
            <p:ph idx="1"/>
          </p:nvPr>
        </p:nvSpPr>
        <p:spPr>
          <a:xfrm>
            <a:off x="570963" y="2057400"/>
            <a:ext cx="10160000" cy="48006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16600"/>
              <a:buNone/>
            </a:pPr>
            <a:r>
              <a:rPr lang="en-US" sz="15000" b="1" dirty="0"/>
              <a:t>Thank You!</a:t>
            </a:r>
            <a:endParaRPr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idx="1"/>
          </p:nvPr>
        </p:nvSpPr>
        <p:spPr>
          <a:xfrm>
            <a:off x="820589" y="136785"/>
            <a:ext cx="2346036" cy="911924"/>
          </a:xfrm>
          <a:prstGeom prst="rect">
            <a:avLst/>
          </a:prstGeom>
          <a:noFill/>
          <a:ln>
            <a:noFill/>
          </a:ln>
        </p:spPr>
        <p:txBody>
          <a:bodyPr spcFirstLastPara="1" wrap="square" lIns="91425" tIns="45700" rIns="91425" bIns="45700" anchor="t" anchorCtr="0">
            <a:normAutofit fontScale="85000" lnSpcReduction="20000"/>
          </a:bodyPr>
          <a:lstStyle/>
          <a:p>
            <a:pPr marL="0" lvl="0" indent="0" rtl="0">
              <a:lnSpc>
                <a:spcPct val="150000"/>
              </a:lnSpc>
              <a:spcBef>
                <a:spcPts val="0"/>
              </a:spcBef>
              <a:spcAft>
                <a:spcPts val="0"/>
              </a:spcAft>
              <a:buClr>
                <a:srgbClr val="FF0000"/>
              </a:buClr>
              <a:buSzPts val="4800"/>
              <a:buNone/>
            </a:pPr>
            <a:r>
              <a:rPr lang="en-IN" sz="4700" b="1" dirty="0">
                <a:solidFill>
                  <a:schemeClr val="tx1"/>
                </a:solidFill>
                <a:latin typeface="Times New Roman" pitchFamily="18" charset="0"/>
                <a:cs typeface="Times New Roman" pitchFamily="18" charset="0"/>
              </a:rPr>
              <a:t>Contents</a:t>
            </a:r>
            <a:r>
              <a:rPr lang="en-IN" sz="4800" b="1" dirty="0">
                <a:solidFill>
                  <a:schemeClr val="tx1"/>
                </a:solidFill>
                <a:latin typeface="Times New Roman" pitchFamily="18" charset="0"/>
                <a:cs typeface="Times New Roman" pitchFamily="18" charset="0"/>
              </a:rPr>
              <a:t> </a:t>
            </a:r>
          </a:p>
          <a:p>
            <a:pPr marL="0" lvl="0" indent="0" rtl="0">
              <a:lnSpc>
                <a:spcPct val="150000"/>
              </a:lnSpc>
              <a:spcBef>
                <a:spcPts val="0"/>
              </a:spcBef>
              <a:spcAft>
                <a:spcPts val="0"/>
              </a:spcAft>
              <a:buClr>
                <a:srgbClr val="FF0000"/>
              </a:buClr>
              <a:buSzPts val="4800"/>
              <a:buNone/>
            </a:pPr>
            <a:endParaRPr lang="en-IN" sz="2000" b="1" dirty="0">
              <a:solidFill>
                <a:schemeClr val="tx1"/>
              </a:solidFill>
              <a:latin typeface="Times New Roman" pitchFamily="18" charset="0"/>
              <a:cs typeface="Times New Roman" pitchFamily="18" charset="0"/>
            </a:endParaRPr>
          </a:p>
        </p:txBody>
      </p:sp>
      <p:sp>
        <p:nvSpPr>
          <p:cNvPr id="2" name="TextBox 1"/>
          <p:cNvSpPr txBox="1"/>
          <p:nvPr/>
        </p:nvSpPr>
        <p:spPr>
          <a:xfrm>
            <a:off x="940157" y="1137020"/>
            <a:ext cx="4452935" cy="5088573"/>
          </a:xfrm>
          <a:prstGeom prst="rect">
            <a:avLst/>
          </a:prstGeom>
          <a:noFill/>
        </p:spPr>
        <p:txBody>
          <a:bodyPr wrap="square" rtlCol="0">
            <a:spAutoFit/>
          </a:bodyPr>
          <a:lstStyle/>
          <a:p>
            <a:pPr marL="469900" indent="-457834">
              <a:lnSpc>
                <a:spcPct val="150000"/>
              </a:lnSpc>
              <a:spcBef>
                <a:spcPts val="580"/>
              </a:spcBef>
              <a:buSzPct val="115000"/>
              <a:buFont typeface="Wingdings" pitchFamily="2" charset="2"/>
              <a:buChar char="Ø"/>
              <a:tabLst>
                <a:tab pos="469900" algn="l"/>
                <a:tab pos="470534" algn="l"/>
              </a:tabLst>
            </a:pPr>
            <a:r>
              <a:rPr lang="en-US" sz="2200" dirty="0">
                <a:latin typeface="Times New Roman" pitchFamily="18" charset="0"/>
                <a:cs typeface="Times New Roman" pitchFamily="18" charset="0"/>
              </a:rPr>
              <a:t>Problem</a:t>
            </a:r>
            <a:r>
              <a:rPr lang="en-US" sz="2200" spc="-55" dirty="0">
                <a:latin typeface="Times New Roman" pitchFamily="18" charset="0"/>
                <a:cs typeface="Times New Roman" pitchFamily="18" charset="0"/>
              </a:rPr>
              <a:t> </a:t>
            </a:r>
            <a:r>
              <a:rPr lang="en-US" sz="2200" spc="-5" dirty="0">
                <a:latin typeface="Times New Roman" pitchFamily="18" charset="0"/>
                <a:cs typeface="Times New Roman" pitchFamily="18" charset="0"/>
              </a:rPr>
              <a:t>Statement</a:t>
            </a:r>
            <a:endParaRPr lang="en-US" sz="2200" dirty="0">
              <a:latin typeface="Times New Roman" pitchFamily="18" charset="0"/>
              <a:cs typeface="Times New Roman" pitchFamily="18" charset="0"/>
            </a:endParaRPr>
          </a:p>
          <a:p>
            <a:pPr marL="469900" indent="-457834">
              <a:lnSpc>
                <a:spcPct val="150000"/>
              </a:lnSpc>
              <a:spcBef>
                <a:spcPts val="840"/>
              </a:spcBef>
              <a:buSzPct val="115000"/>
              <a:buFont typeface="Wingdings" pitchFamily="2" charset="2"/>
              <a:buChar char="Ø"/>
              <a:tabLst>
                <a:tab pos="469900" algn="l"/>
                <a:tab pos="470534" algn="l"/>
              </a:tabLst>
            </a:pPr>
            <a:r>
              <a:rPr lang="en-US" sz="2200" spc="-5" dirty="0">
                <a:latin typeface="Times New Roman" pitchFamily="18" charset="0"/>
                <a:cs typeface="Times New Roman" pitchFamily="18" charset="0"/>
              </a:rPr>
              <a:t>Objectives</a:t>
            </a:r>
          </a:p>
          <a:p>
            <a:pPr marL="469900" indent="-457834">
              <a:lnSpc>
                <a:spcPct val="150000"/>
              </a:lnSpc>
              <a:spcBef>
                <a:spcPts val="840"/>
              </a:spcBef>
              <a:buSzPct val="115000"/>
              <a:buFont typeface="Wingdings" pitchFamily="2" charset="2"/>
              <a:buChar char="Ø"/>
              <a:tabLst>
                <a:tab pos="469900" algn="l"/>
                <a:tab pos="470534" algn="l"/>
              </a:tabLst>
            </a:pPr>
            <a:r>
              <a:rPr lang="en-US" sz="2200" spc="-5" dirty="0">
                <a:latin typeface="Times New Roman" pitchFamily="18" charset="0"/>
                <a:cs typeface="Times New Roman" pitchFamily="18" charset="0"/>
              </a:rPr>
              <a:t>Requirement Analysis</a:t>
            </a:r>
          </a:p>
          <a:p>
            <a:pPr marL="469900" indent="-457834">
              <a:lnSpc>
                <a:spcPct val="150000"/>
              </a:lnSpc>
              <a:spcBef>
                <a:spcPts val="840"/>
              </a:spcBef>
              <a:buSzPct val="115000"/>
              <a:buFont typeface="Wingdings" pitchFamily="2" charset="2"/>
              <a:buChar char="Ø"/>
              <a:tabLst>
                <a:tab pos="469900" algn="l"/>
                <a:tab pos="470534" algn="l"/>
              </a:tabLst>
            </a:pPr>
            <a:r>
              <a:rPr lang="en-US" sz="2200" spc="-5" dirty="0">
                <a:latin typeface="Times New Roman" pitchFamily="18" charset="0"/>
                <a:cs typeface="Times New Roman" pitchFamily="18" charset="0"/>
              </a:rPr>
              <a:t>RNN, LSTM and BERT</a:t>
            </a:r>
          </a:p>
          <a:p>
            <a:pPr marL="469900" indent="-457834">
              <a:lnSpc>
                <a:spcPct val="150000"/>
              </a:lnSpc>
              <a:spcBef>
                <a:spcPts val="840"/>
              </a:spcBef>
              <a:buSzPct val="115000"/>
              <a:buFont typeface="Wingdings" pitchFamily="2" charset="2"/>
              <a:buChar char="Ø"/>
              <a:tabLst>
                <a:tab pos="469900" algn="l"/>
                <a:tab pos="470534" algn="l"/>
              </a:tabLst>
            </a:pPr>
            <a:r>
              <a:rPr lang="en-US" sz="2200" spc="-5" dirty="0">
                <a:latin typeface="Times New Roman" pitchFamily="18" charset="0"/>
                <a:cs typeface="Times New Roman" pitchFamily="18" charset="0"/>
              </a:rPr>
              <a:t>System Architecture</a:t>
            </a:r>
          </a:p>
          <a:p>
            <a:pPr marL="469900" indent="-457834">
              <a:lnSpc>
                <a:spcPct val="150000"/>
              </a:lnSpc>
              <a:spcBef>
                <a:spcPts val="840"/>
              </a:spcBef>
              <a:buSzPct val="115000"/>
              <a:buFont typeface="Wingdings" pitchFamily="2" charset="2"/>
              <a:buChar char="Ø"/>
              <a:tabLst>
                <a:tab pos="469900" algn="l"/>
                <a:tab pos="470534" algn="l"/>
              </a:tabLst>
            </a:pPr>
            <a:r>
              <a:rPr lang="en-US" sz="2200" spc="-5" dirty="0">
                <a:latin typeface="Times New Roman" pitchFamily="18" charset="0"/>
                <a:cs typeface="Times New Roman" pitchFamily="18" charset="0"/>
              </a:rPr>
              <a:t>UML Diagrams </a:t>
            </a:r>
            <a:endParaRPr lang="en-US" sz="2200" dirty="0">
              <a:latin typeface="Times New Roman" pitchFamily="18" charset="0"/>
              <a:cs typeface="Times New Roman" pitchFamily="18" charset="0"/>
            </a:endParaRPr>
          </a:p>
          <a:p>
            <a:pPr marL="469900" indent="-457834">
              <a:lnSpc>
                <a:spcPct val="150000"/>
              </a:lnSpc>
              <a:spcBef>
                <a:spcPts val="840"/>
              </a:spcBef>
              <a:buSzPct val="115000"/>
              <a:buFont typeface="Wingdings" pitchFamily="2" charset="2"/>
              <a:buChar char="Ø"/>
              <a:tabLst>
                <a:tab pos="469900" algn="l"/>
                <a:tab pos="470534" algn="l"/>
              </a:tabLst>
            </a:pPr>
            <a:r>
              <a:rPr lang="en-US" sz="2200" dirty="0">
                <a:latin typeface="Times New Roman" pitchFamily="18" charset="0"/>
                <a:cs typeface="Times New Roman" pitchFamily="18" charset="0"/>
              </a:rPr>
              <a:t>Feasibility</a:t>
            </a:r>
          </a:p>
          <a:p>
            <a:pPr marL="469900" indent="-457834">
              <a:lnSpc>
                <a:spcPct val="150000"/>
              </a:lnSpc>
              <a:spcBef>
                <a:spcPts val="840"/>
              </a:spcBef>
              <a:buSzPct val="115000"/>
              <a:buFont typeface="Wingdings" pitchFamily="2" charset="2"/>
              <a:buChar char="Ø"/>
              <a:tabLst>
                <a:tab pos="469900" algn="l"/>
                <a:tab pos="470534" algn="l"/>
              </a:tabLst>
            </a:pPr>
            <a:r>
              <a:rPr lang="en-US" sz="2200" dirty="0">
                <a:latin typeface="Times New Roman" pitchFamily="18" charset="0"/>
                <a:cs typeface="Times New Roman" pitchFamily="18" charset="0"/>
              </a:rPr>
              <a:t>Scope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1c787256fc09626_10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4000" b="1" dirty="0">
                <a:solidFill>
                  <a:schemeClr val="tx1"/>
                </a:solidFill>
                <a:latin typeface="Times New Roman" pitchFamily="18" charset="0"/>
                <a:cs typeface="Times New Roman" pitchFamily="18" charset="0"/>
              </a:rPr>
              <a:t>Problem Statement</a:t>
            </a:r>
            <a:endParaRPr sz="4000" dirty="0">
              <a:solidFill>
                <a:schemeClr val="tx1"/>
              </a:solidFill>
              <a:latin typeface="Times New Roman" pitchFamily="18" charset="0"/>
              <a:cs typeface="Times New Roman" pitchFamily="18" charset="0"/>
            </a:endParaRPr>
          </a:p>
        </p:txBody>
      </p:sp>
      <p:sp>
        <p:nvSpPr>
          <p:cNvPr id="97" name="Google Shape;97;g21c787256fc09626_10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indent="-342900" algn="just" rtl="0">
              <a:lnSpc>
                <a:spcPct val="150000"/>
              </a:lnSpc>
              <a:spcBef>
                <a:spcPts val="0"/>
              </a:spcBef>
              <a:spcAft>
                <a:spcPts val="0"/>
              </a:spcAft>
              <a:buClr>
                <a:schemeClr val="dk1"/>
              </a:buClr>
              <a:buSzPts val="2800"/>
              <a:buFont typeface="Wingdings" pitchFamily="2" charset="2"/>
              <a:buChar char="§"/>
            </a:pPr>
            <a:r>
              <a:rPr lang="en-US" dirty="0">
                <a:latin typeface="Times New Roman" pitchFamily="18" charset="0"/>
                <a:cs typeface="Times New Roman" pitchFamily="18" charset="0"/>
              </a:rPr>
              <a:t>Develop a graphical user interface based text prediction system, which suggests text based on the previous typed text by the user through recurrent neural network , Long Short Term Memory &amp; BERT (Bidirectional Encoder Representations from Transformer) method.</a:t>
            </a:r>
            <a:endParaRPr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4000" b="1" dirty="0">
                <a:solidFill>
                  <a:schemeClr val="tx1"/>
                </a:solidFill>
                <a:latin typeface="Times New Roman" pitchFamily="18" charset="0"/>
                <a:cs typeface="Times New Roman" pitchFamily="18" charset="0"/>
              </a:rPr>
              <a:t>Objectives</a:t>
            </a:r>
            <a:endParaRPr sz="4000" dirty="0">
              <a:solidFill>
                <a:schemeClr val="tx1"/>
              </a:solidFill>
              <a:latin typeface="Times New Roman" pitchFamily="18" charset="0"/>
              <a:cs typeface="Times New Roman" pitchFamily="18" charset="0"/>
            </a:endParaRPr>
          </a:p>
        </p:txBody>
      </p:sp>
      <p:sp>
        <p:nvSpPr>
          <p:cNvPr id="109" name="Google Shape;109;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9250" indent="-342900" algn="just">
              <a:lnSpc>
                <a:spcPct val="150000"/>
              </a:lnSpc>
              <a:spcBef>
                <a:spcPts val="0"/>
              </a:spcBef>
              <a:buClr>
                <a:schemeClr val="dk1"/>
              </a:buClr>
              <a:buSzPct val="85000"/>
              <a:buFont typeface="Wingdings" pitchFamily="2" charset="2"/>
              <a:buChar char="§"/>
            </a:pPr>
            <a:r>
              <a:rPr lang="en-US" sz="2000" dirty="0">
                <a:latin typeface="Times New Roman" pitchFamily="18" charset="0"/>
                <a:cs typeface="Times New Roman" pitchFamily="18" charset="0"/>
              </a:rPr>
              <a:t>This application is focused on reducing human efforts by suggesting the next word based on previous text. </a:t>
            </a:r>
          </a:p>
          <a:p>
            <a:pPr marL="349250" indent="-342900" algn="just">
              <a:lnSpc>
                <a:spcPct val="150000"/>
              </a:lnSpc>
              <a:spcBef>
                <a:spcPts val="0"/>
              </a:spcBef>
              <a:buClr>
                <a:schemeClr val="dk1"/>
              </a:buClr>
              <a:buSzPct val="85000"/>
              <a:buFont typeface="Wingdings" pitchFamily="2" charset="2"/>
              <a:buChar char="§"/>
            </a:pPr>
            <a:r>
              <a:rPr lang="en-US" sz="2000" dirty="0">
                <a:latin typeface="Times New Roman" pitchFamily="18" charset="0"/>
                <a:cs typeface="Times New Roman" pitchFamily="18" charset="0"/>
              </a:rPr>
              <a:t>Word prediction model will improve writing fluency for students whose typing is slow, and also has the potential to increase accuracy by decreasing spelling and keyboarding errors.</a:t>
            </a:r>
          </a:p>
          <a:p>
            <a:pPr marL="349250" indent="-342900" algn="just">
              <a:lnSpc>
                <a:spcPct val="150000"/>
              </a:lnSpc>
              <a:spcBef>
                <a:spcPts val="1000"/>
              </a:spcBef>
              <a:buClr>
                <a:schemeClr val="dk1"/>
              </a:buClr>
              <a:buSzPct val="85000"/>
              <a:buFont typeface="Wingdings" pitchFamily="2" charset="2"/>
              <a:buChar char="§"/>
            </a:pPr>
            <a:r>
              <a:rPr lang="en-US" sz="2000" dirty="0">
                <a:latin typeface="Times New Roman" pitchFamily="18" charset="0"/>
                <a:cs typeface="Times New Roman" pitchFamily="18" charset="0"/>
              </a:rPr>
              <a:t>Studied RNN, LSTM, and BERT algorithm which will predict the relevant words for user efficiently.</a:t>
            </a:r>
          </a:p>
          <a:p>
            <a:pPr marL="463550" indent="-457200" algn="just">
              <a:lnSpc>
                <a:spcPct val="90000"/>
              </a:lnSpc>
              <a:spcBef>
                <a:spcPts val="1000"/>
              </a:spcBef>
              <a:buClr>
                <a:schemeClr val="dk1"/>
              </a:buClr>
              <a:buSzPct val="85000"/>
              <a:buFont typeface="Wingdings" pitchFamily="2" charset="2"/>
              <a:buChar char="§"/>
            </a:pPr>
            <a:endParaRPr lang="en-US" sz="2700" dirty="0">
              <a:latin typeface="Times New Roman" pitchFamily="18" charset="0"/>
              <a:cs typeface="Times New Roman" pitchFamily="18" charset="0"/>
            </a:endParaRPr>
          </a:p>
          <a:p>
            <a:pPr marL="571500" indent="-342900" algn="just">
              <a:lnSpc>
                <a:spcPct val="90000"/>
              </a:lnSpc>
              <a:spcBef>
                <a:spcPts val="1000"/>
              </a:spcBef>
              <a:buSzPct val="85000"/>
              <a:buFont typeface="Wingdings" pitchFamily="2" charset="2"/>
              <a:buChar char="§"/>
            </a:pPr>
            <a:endParaRPr sz="2400" dirty="0">
              <a:latin typeface="Times New Roman" pitchFamily="18" charset="0"/>
              <a:cs typeface="Times New Roman" pitchFamily="18" charset="0"/>
            </a:endParaRPr>
          </a:p>
          <a:p>
            <a:pPr marL="520700" indent="-342900" algn="just">
              <a:lnSpc>
                <a:spcPct val="90000"/>
              </a:lnSpc>
              <a:spcBef>
                <a:spcPts val="1000"/>
              </a:spcBef>
              <a:buClr>
                <a:schemeClr val="dk1"/>
              </a:buClr>
              <a:buSzPct val="85000"/>
              <a:buFont typeface="Wingdings" pitchFamily="2" charset="2"/>
              <a:buChar char="§"/>
            </a:pPr>
            <a:endParaRPr dirty="0">
              <a:latin typeface="Times New Roman" pitchFamily="18" charset="0"/>
              <a:cs typeface="Times New Roman" pitchFamily="18" charset="0"/>
            </a:endParaRPr>
          </a:p>
          <a:p>
            <a:pPr indent="-342900" algn="just">
              <a:lnSpc>
                <a:spcPct val="90000"/>
              </a:lnSpc>
              <a:spcBef>
                <a:spcPts val="1000"/>
              </a:spcBef>
              <a:buClr>
                <a:schemeClr val="dk1"/>
              </a:buClr>
              <a:buSzPct val="85000"/>
              <a:buFont typeface="Wingdings" pitchFamily="2" charset="2"/>
              <a:buChar char="§"/>
            </a:pPr>
            <a:endParaRPr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96;g21c787256fc09626_105">
            <a:extLst>
              <a:ext uri="{FF2B5EF4-FFF2-40B4-BE49-F238E27FC236}">
                <a16:creationId xmlns:a16="http://schemas.microsoft.com/office/drawing/2014/main" id="{BD8671DA-E5D5-737F-D848-2D0E71646DC4}"/>
              </a:ext>
            </a:extLst>
          </p:cNvPr>
          <p:cNvSpPr txBox="1">
            <a:spLocks noGrp="1"/>
          </p:cNvSpPr>
          <p:nvPr>
            <p:ph type="title"/>
          </p:nvPr>
        </p:nvSpPr>
        <p:spPr>
          <a:xfrm>
            <a:off x="609600" y="274638"/>
            <a:ext cx="101600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3600" b="1" dirty="0">
                <a:solidFill>
                  <a:schemeClr val="tx1"/>
                </a:solidFill>
                <a:latin typeface="Times New Roman" pitchFamily="18" charset="0"/>
                <a:cs typeface="Times New Roman" pitchFamily="18" charset="0"/>
              </a:rPr>
              <a:t>Requirement</a:t>
            </a:r>
            <a:r>
              <a:rPr lang="en-US" sz="4000" b="1" dirty="0">
                <a:solidFill>
                  <a:schemeClr val="tx1"/>
                </a:solidFill>
                <a:latin typeface="Times New Roman" pitchFamily="18" charset="0"/>
                <a:cs typeface="Times New Roman" pitchFamily="18" charset="0"/>
              </a:rPr>
              <a:t> Analysis</a:t>
            </a:r>
            <a:endParaRPr sz="4000" dirty="0">
              <a:solidFill>
                <a:schemeClr val="tx1"/>
              </a:solidFill>
              <a:latin typeface="Times New Roman" pitchFamily="18" charset="0"/>
              <a:cs typeface="Times New Roman" pitchFamily="18" charset="0"/>
            </a:endParaRPr>
          </a:p>
        </p:txBody>
      </p:sp>
      <p:sp>
        <p:nvSpPr>
          <p:cNvPr id="7" name="Content Placeholder 2">
            <a:extLst>
              <a:ext uri="{FF2B5EF4-FFF2-40B4-BE49-F238E27FC236}">
                <a16:creationId xmlns:a16="http://schemas.microsoft.com/office/drawing/2014/main" id="{CDAB5A48-A49E-F141-2542-944E6A2D8508}"/>
              </a:ext>
            </a:extLst>
          </p:cNvPr>
          <p:cNvSpPr>
            <a:spLocks noGrp="1"/>
          </p:cNvSpPr>
          <p:nvPr>
            <p:ph idx="1"/>
          </p:nvPr>
        </p:nvSpPr>
        <p:spPr>
          <a:xfrm>
            <a:off x="609600" y="1600200"/>
            <a:ext cx="10160000" cy="4800600"/>
          </a:xfrm>
        </p:spPr>
        <p:txBody>
          <a:bodyPr>
            <a:normAutofit fontScale="92500" lnSpcReduction="10000"/>
          </a:bodyPr>
          <a:lstStyle/>
          <a:p>
            <a:pPr algn="just">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Hardware  :</a:t>
            </a:r>
          </a:p>
          <a:p>
            <a:pPr marL="285750" indent="-285750" algn="just">
              <a:lnSpc>
                <a:spcPct val="115000"/>
              </a:lnSpc>
              <a:buSzPct val="120000"/>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 Linux / MacOS</a:t>
            </a:r>
          </a:p>
          <a:p>
            <a:pPr marL="285750" indent="-285750" algn="just">
              <a:lnSpc>
                <a:spcPct val="115000"/>
              </a:lnSpc>
              <a:buSzPct val="120000"/>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RAM : 2GB or more</a:t>
            </a:r>
          </a:p>
          <a:p>
            <a:pPr marL="285750" indent="-285750" algn="just">
              <a:lnSpc>
                <a:spcPct val="115000"/>
              </a:lnSpc>
              <a:spcAft>
                <a:spcPts val="1000"/>
              </a:spcAft>
              <a:buSzPct val="120000"/>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Drive space : 1GB or more</a:t>
            </a:r>
          </a:p>
          <a:p>
            <a:pPr lvl="0" indent="-342900" algn="just">
              <a:lnSpc>
                <a:spcPct val="115000"/>
              </a:lnSpc>
              <a:spcAft>
                <a:spcPts val="1000"/>
              </a:spcAft>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Software :</a:t>
            </a:r>
          </a:p>
          <a:p>
            <a:pPr marL="285750" indent="-285750" algn="just">
              <a:lnSpc>
                <a:spcPct val="115000"/>
              </a:lnSpc>
              <a:buSzPct val="120000"/>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Frontend : Python based Framework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Streamlit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buSzPct val="120000"/>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Backend : Python programming language</a:t>
            </a:r>
          </a:p>
          <a:p>
            <a:pPr marL="285750" indent="-285750" algn="just">
              <a:lnSpc>
                <a:spcPct val="115000"/>
              </a:lnSpc>
              <a:buSzPct val="120000"/>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Libraries :   </a:t>
            </a:r>
          </a:p>
          <a:p>
            <a:pPr marL="285750" lvl="0" indent="-285750" algn="just">
              <a:lnSpc>
                <a:spcPct val="115000"/>
              </a:lnSpc>
              <a:buFont typeface="Wingdings" panose="05000000000000000000" pitchFamily="2" charset="2"/>
              <a:buChar char="§"/>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Keras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15000"/>
              </a:lnSpc>
              <a:buFont typeface="Wingdings" panose="05000000000000000000" pitchFamily="2" charset="2"/>
              <a:buChar char="§"/>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Tensorflow</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15000"/>
              </a:lnSpc>
              <a:buFont typeface="Wingdings" panose="05000000000000000000" pitchFamily="2" charset="2"/>
              <a:buChar char="§"/>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Numpy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15000"/>
              </a:lnSpc>
              <a:buFont typeface="Wingdings" panose="05000000000000000000" pitchFamily="2" charset="2"/>
              <a:buChar char="§"/>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Streamlit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15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NLTK</a:t>
            </a:r>
          </a:p>
        </p:txBody>
      </p:sp>
    </p:spTree>
    <p:extLst>
      <p:ext uri="{BB962C8B-B14F-4D97-AF65-F5344CB8AC3E}">
        <p14:creationId xmlns:p14="http://schemas.microsoft.com/office/powerpoint/2010/main" val="1812984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idx="1"/>
          </p:nvPr>
        </p:nvSpPr>
        <p:spPr>
          <a:xfrm>
            <a:off x="383185" y="1431925"/>
            <a:ext cx="10515600" cy="4786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Font typeface="Noto Sans Symbols"/>
              <a:buChar char="⮚"/>
            </a:pPr>
            <a:r>
              <a:rPr lang="en-US" sz="2000" b="1" dirty="0">
                <a:latin typeface="Times New Roman" pitchFamily="18" charset="0"/>
                <a:cs typeface="Times New Roman" pitchFamily="18" charset="0"/>
              </a:rPr>
              <a:t>Title: Recurrent Neural Network based Models for Word Prediction</a:t>
            </a:r>
            <a:endParaRPr sz="2000" dirty="0">
              <a:latin typeface="Times New Roman" pitchFamily="18" charset="0"/>
              <a:cs typeface="Times New Roman" pitchFamily="18" charset="0"/>
            </a:endParaRPr>
          </a:p>
          <a:p>
            <a:pPr marL="228600" lvl="0" indent="-222250" algn="l" rtl="0">
              <a:lnSpc>
                <a:spcPct val="90000"/>
              </a:lnSpc>
              <a:spcBef>
                <a:spcPts val="1000"/>
              </a:spcBef>
              <a:spcAft>
                <a:spcPts val="0"/>
              </a:spcAft>
              <a:buClr>
                <a:schemeClr val="dk1"/>
              </a:buClr>
              <a:buSzPts val="2300"/>
              <a:buFont typeface="Noto Sans Symbols"/>
              <a:buChar char="⮚"/>
            </a:pPr>
            <a:r>
              <a:rPr lang="en-US" sz="2000" b="1" dirty="0">
                <a:latin typeface="Times New Roman" pitchFamily="18" charset="0"/>
                <a:cs typeface="Times New Roman" pitchFamily="18" charset="0"/>
              </a:rPr>
              <a:t>Author: </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S.Ramya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C.S.Kaniozhi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Selvi</a:t>
            </a:r>
            <a:endParaRPr sz="2000" dirty="0">
              <a:latin typeface="Times New Roman" pitchFamily="18" charset="0"/>
              <a:cs typeface="Times New Roman" pitchFamily="18" charset="0"/>
            </a:endParaRPr>
          </a:p>
          <a:p>
            <a:pPr marL="228600" lvl="0" indent="-222250" algn="l" rtl="0">
              <a:lnSpc>
                <a:spcPct val="90000"/>
              </a:lnSpc>
              <a:spcBef>
                <a:spcPts val="1000"/>
              </a:spcBef>
              <a:spcAft>
                <a:spcPts val="0"/>
              </a:spcAft>
              <a:buClr>
                <a:schemeClr val="dk1"/>
              </a:buClr>
              <a:buSzPts val="2300"/>
              <a:buFont typeface="Noto Sans Symbols"/>
              <a:buChar char="⮚"/>
            </a:pPr>
            <a:r>
              <a:rPr lang="en-US" sz="2000" b="1" dirty="0">
                <a:latin typeface="Times New Roman" pitchFamily="18" charset="0"/>
                <a:cs typeface="Times New Roman" pitchFamily="18" charset="0"/>
              </a:rPr>
              <a:t>Publication : </a:t>
            </a:r>
            <a:r>
              <a:rPr lang="en-US" sz="2000" dirty="0">
                <a:latin typeface="Times New Roman" pitchFamily="18" charset="0"/>
                <a:cs typeface="Times New Roman" pitchFamily="18" charset="0"/>
              </a:rPr>
              <a:t>IJRTE</a:t>
            </a:r>
            <a:endParaRPr sz="2000" dirty="0">
              <a:latin typeface="Times New Roman" pitchFamily="18" charset="0"/>
              <a:cs typeface="Times New Roman" pitchFamily="18" charset="0"/>
            </a:endParaRPr>
          </a:p>
          <a:p>
            <a:pPr marL="228600" lvl="0" indent="-222250" algn="l" rtl="0">
              <a:lnSpc>
                <a:spcPct val="90000"/>
              </a:lnSpc>
              <a:spcBef>
                <a:spcPts val="1000"/>
              </a:spcBef>
              <a:spcAft>
                <a:spcPts val="0"/>
              </a:spcAft>
              <a:buClr>
                <a:schemeClr val="dk1"/>
              </a:buClr>
              <a:buSzPts val="2300"/>
              <a:buFont typeface="Noto Sans Symbols"/>
              <a:buChar char="⮚"/>
            </a:pPr>
            <a:r>
              <a:rPr lang="en-US" sz="2000" b="1" dirty="0">
                <a:latin typeface="Times New Roman" pitchFamily="18" charset="0"/>
                <a:cs typeface="Times New Roman" pitchFamily="18" charset="0"/>
              </a:rPr>
              <a:t>Year: </a:t>
            </a:r>
            <a:r>
              <a:rPr lang="en-US" sz="2000" dirty="0">
                <a:latin typeface="Times New Roman" pitchFamily="18" charset="0"/>
                <a:cs typeface="Times New Roman" pitchFamily="18" charset="0"/>
              </a:rPr>
              <a:t>2019</a:t>
            </a:r>
          </a:p>
          <a:p>
            <a:pPr marL="6350" lvl="0" indent="0" algn="l" rtl="0">
              <a:lnSpc>
                <a:spcPct val="90000"/>
              </a:lnSpc>
              <a:spcBef>
                <a:spcPts val="1000"/>
              </a:spcBef>
              <a:spcAft>
                <a:spcPts val="0"/>
              </a:spcAft>
              <a:buClr>
                <a:schemeClr val="dk1"/>
              </a:buClr>
              <a:buSzPts val="2300"/>
              <a:buNone/>
            </a:pPr>
            <a:endParaRPr sz="2000" dirty="0">
              <a:latin typeface="Times New Roman" pitchFamily="18" charset="0"/>
              <a:cs typeface="Times New Roman" pitchFamily="18" charset="0"/>
            </a:endParaRPr>
          </a:p>
          <a:p>
            <a:pPr marL="419100" indent="-342900">
              <a:lnSpc>
                <a:spcPct val="150000"/>
              </a:lnSpc>
              <a:spcBef>
                <a:spcPts val="1000"/>
              </a:spcBef>
              <a:buClrTx/>
              <a:buSzPct val="95000"/>
              <a:buFont typeface="Wingdings" pitchFamily="2" charset="2"/>
              <a:buChar char="§"/>
            </a:pPr>
            <a:r>
              <a:rPr lang="en-US" sz="2000" dirty="0">
                <a:latin typeface="Times New Roman" pitchFamily="18" charset="0"/>
                <a:cs typeface="Times New Roman" pitchFamily="18" charset="0"/>
              </a:rPr>
              <a:t> Presented  Recurrent Neural Network model.</a:t>
            </a:r>
          </a:p>
          <a:p>
            <a:pPr marL="419100" indent="-342900">
              <a:lnSpc>
                <a:spcPct val="150000"/>
              </a:lnSpc>
              <a:spcBef>
                <a:spcPts val="1000"/>
              </a:spcBef>
              <a:buClrTx/>
              <a:buSzPct val="95000"/>
              <a:buFont typeface="Wingdings" pitchFamily="2" charset="2"/>
              <a:buChar char="§"/>
            </a:pPr>
            <a:r>
              <a:rPr lang="en-US" sz="2000" dirty="0">
                <a:latin typeface="Times New Roman" pitchFamily="18" charset="0"/>
                <a:cs typeface="Times New Roman" pitchFamily="18" charset="0"/>
              </a:rPr>
              <a:t> When neurons are connected it is known as RNN. RNN is basically used for understanding &amp; analyzing text.</a:t>
            </a:r>
            <a:endParaRPr sz="2000" dirty="0">
              <a:latin typeface="Times New Roman" pitchFamily="18" charset="0"/>
              <a:cs typeface="Times New Roman" pitchFamily="18" charset="0"/>
            </a:endParaRPr>
          </a:p>
          <a:p>
            <a:pPr marL="419100" indent="-342900">
              <a:lnSpc>
                <a:spcPct val="150000"/>
              </a:lnSpc>
              <a:spcBef>
                <a:spcPts val="0"/>
              </a:spcBef>
              <a:buClrTx/>
              <a:buSzPct val="95000"/>
              <a:buFont typeface="Wingdings" pitchFamily="2" charset="2"/>
              <a:buChar char="§"/>
            </a:pPr>
            <a:r>
              <a:rPr lang="en-US" sz="2000" dirty="0">
                <a:latin typeface="Times New Roman" pitchFamily="18" charset="0"/>
                <a:cs typeface="Times New Roman" pitchFamily="18" charset="0"/>
              </a:rPr>
              <a:t>But this model is hard to train &amp; was not good at handling large sequence of text(paragraph) so other techniques were introduced</a:t>
            </a:r>
          </a:p>
          <a:p>
            <a:pPr marL="457200" lvl="0" indent="-381000" algn="l" rtl="0">
              <a:lnSpc>
                <a:spcPct val="110000"/>
              </a:lnSpc>
              <a:spcBef>
                <a:spcPts val="0"/>
              </a:spcBef>
              <a:spcAft>
                <a:spcPts val="0"/>
              </a:spcAft>
              <a:buSzPts val="2400"/>
              <a:buChar char="-"/>
            </a:pPr>
            <a:endParaRPr lang="en-US" sz="2000" dirty="0">
              <a:latin typeface="Times New Roman" pitchFamily="18" charset="0"/>
              <a:cs typeface="Times New Roman" pitchFamily="18" charset="0"/>
            </a:endParaRPr>
          </a:p>
          <a:p>
            <a:pPr marL="457200" lvl="0" indent="-381000" algn="l" rtl="0">
              <a:lnSpc>
                <a:spcPct val="110000"/>
              </a:lnSpc>
              <a:spcBef>
                <a:spcPts val="0"/>
              </a:spcBef>
              <a:spcAft>
                <a:spcPts val="0"/>
              </a:spcAft>
              <a:buSzPts val="2400"/>
              <a:buChar char="-"/>
            </a:pPr>
            <a:endParaRPr lang="en-US" sz="2000" dirty="0">
              <a:latin typeface="Times New Roman" pitchFamily="18" charset="0"/>
              <a:cs typeface="Times New Roman" pitchFamily="18" charset="0"/>
            </a:endParaRPr>
          </a:p>
          <a:p>
            <a:pPr marL="457200" lvl="0" indent="-381000" algn="l" rtl="0">
              <a:lnSpc>
                <a:spcPct val="110000"/>
              </a:lnSpc>
              <a:spcBef>
                <a:spcPts val="0"/>
              </a:spcBef>
              <a:spcAft>
                <a:spcPts val="0"/>
              </a:spcAft>
              <a:buSzPts val="2400"/>
              <a:buChar char="-"/>
            </a:pPr>
            <a:endParaRPr sz="2000" dirty="0">
              <a:latin typeface="Times New Roman" pitchFamily="18" charset="0"/>
              <a:cs typeface="Times New Roman" pitchFamily="18" charset="0"/>
            </a:endParaRPr>
          </a:p>
          <a:p>
            <a:pPr marL="228600" lvl="0" indent="-228600" algn="l" rtl="0">
              <a:lnSpc>
                <a:spcPct val="90000"/>
              </a:lnSpc>
              <a:spcBef>
                <a:spcPts val="1000"/>
              </a:spcBef>
              <a:spcAft>
                <a:spcPts val="0"/>
              </a:spcAft>
              <a:buClr>
                <a:schemeClr val="dk1"/>
              </a:buClr>
              <a:buSzPts val="2400"/>
              <a:buNone/>
            </a:pPr>
            <a:endParaRPr sz="2000" dirty="0">
              <a:latin typeface="Times New Roman" pitchFamily="18" charset="0"/>
              <a:cs typeface="Times New Roman" pitchFamily="18" charset="0"/>
            </a:endParaRPr>
          </a:p>
        </p:txBody>
      </p:sp>
      <p:sp>
        <p:nvSpPr>
          <p:cNvPr id="127" name="Google Shape;127;p8"/>
          <p:cNvSpPr txBox="1"/>
          <p:nvPr/>
        </p:nvSpPr>
        <p:spPr>
          <a:xfrm>
            <a:off x="996125" y="268175"/>
            <a:ext cx="10267800"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US" sz="4000" b="1" dirty="0">
                <a:solidFill>
                  <a:schemeClr val="tx1"/>
                </a:solidFill>
                <a:latin typeface="Times New Roman" pitchFamily="18" charset="0"/>
                <a:ea typeface="Calibri"/>
                <a:cs typeface="Times New Roman" pitchFamily="18" charset="0"/>
                <a:sym typeface="Calibri"/>
              </a:rPr>
              <a:t>Literature Survey</a:t>
            </a:r>
            <a:endParaRPr sz="4000" dirty="0">
              <a:solidFill>
                <a:schemeClr val="tx1"/>
              </a:solidFill>
              <a:latin typeface="Times New Roman" pitchFamily="18" charset="0"/>
              <a:ea typeface="Calibri"/>
              <a:cs typeface="Times New Roman" pitchFamily="18" charset="0"/>
              <a:sym typeface="Calibri"/>
            </a:endParaRPr>
          </a:p>
          <a:p>
            <a:pPr marL="0" lvl="0" indent="0" algn="l" rtl="0">
              <a:spcBef>
                <a:spcPts val="0"/>
              </a:spcBef>
              <a:spcAft>
                <a:spcPts val="0"/>
              </a:spcAft>
              <a:buNone/>
            </a:pPr>
            <a:endParaRPr sz="1200" dirty="0">
              <a:latin typeface="Times New Roman" pitchFamily="18" charset="0"/>
              <a:ea typeface="Calibri"/>
              <a:cs typeface="Times New Roman" pitchFamily="18" charset="0"/>
              <a:sym typeface="Calibri"/>
            </a:endParaRPr>
          </a:p>
        </p:txBody>
      </p:sp>
      <p:pic>
        <p:nvPicPr>
          <p:cNvPr id="4" name="Picture 3">
            <a:extLst>
              <a:ext uri="{FF2B5EF4-FFF2-40B4-BE49-F238E27FC236}">
                <a16:creationId xmlns:a16="http://schemas.microsoft.com/office/drawing/2014/main" id="{66D519D3-AF4E-5EDE-1B6B-7DAE2CD21A38}"/>
              </a:ext>
            </a:extLst>
          </p:cNvPr>
          <p:cNvPicPr>
            <a:picLocks noChangeAspect="1"/>
          </p:cNvPicPr>
          <p:nvPr/>
        </p:nvPicPr>
        <p:blipFill>
          <a:blip r:embed="rId3"/>
          <a:stretch>
            <a:fillRect/>
          </a:stretch>
        </p:blipFill>
        <p:spPr>
          <a:xfrm>
            <a:off x="6186195" y="2030713"/>
            <a:ext cx="4857039" cy="16569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idx="1"/>
          </p:nvPr>
        </p:nvSpPr>
        <p:spPr>
          <a:xfrm>
            <a:off x="503349" y="286928"/>
            <a:ext cx="10515600" cy="5752500"/>
          </a:xfrm>
          <a:prstGeom prst="rect">
            <a:avLst/>
          </a:prstGeom>
          <a:noFill/>
          <a:ln>
            <a:noFill/>
          </a:ln>
        </p:spPr>
        <p:txBody>
          <a:bodyPr spcFirstLastPara="1" wrap="square" lIns="91425" tIns="45700" rIns="91425" bIns="45700" anchor="t" anchorCtr="0">
            <a:normAutofit/>
          </a:bodyPr>
          <a:lstStyle/>
          <a:p>
            <a:pPr marL="228600" lvl="0" indent="-222250" algn="l" rtl="0">
              <a:lnSpc>
                <a:spcPct val="90000"/>
              </a:lnSpc>
              <a:spcBef>
                <a:spcPts val="0"/>
              </a:spcBef>
              <a:spcAft>
                <a:spcPts val="0"/>
              </a:spcAft>
              <a:buClr>
                <a:schemeClr val="dk1"/>
              </a:buClr>
              <a:buSzPts val="2300"/>
              <a:buFont typeface="Noto Sans Symbols"/>
              <a:buChar char="⮚"/>
            </a:pPr>
            <a:r>
              <a:rPr lang="en-US" sz="2000" b="1" dirty="0">
                <a:latin typeface="Times New Roman" pitchFamily="18" charset="0"/>
                <a:cs typeface="Times New Roman" pitchFamily="18" charset="0"/>
              </a:rPr>
              <a:t>Title : Predicting next Word using RNN and LSTM cells</a:t>
            </a:r>
            <a:endParaRPr lang="en-US" sz="2000" dirty="0">
              <a:latin typeface="Times New Roman" pitchFamily="18" charset="0"/>
              <a:cs typeface="Times New Roman" pitchFamily="18" charset="0"/>
            </a:endParaRPr>
          </a:p>
          <a:p>
            <a:pPr marL="228600" lvl="0" indent="-222250" algn="l" rtl="0">
              <a:lnSpc>
                <a:spcPct val="90000"/>
              </a:lnSpc>
              <a:spcBef>
                <a:spcPts val="1000"/>
              </a:spcBef>
              <a:spcAft>
                <a:spcPts val="0"/>
              </a:spcAft>
              <a:buClr>
                <a:schemeClr val="dk1"/>
              </a:buClr>
              <a:buSzPts val="2300"/>
              <a:buFont typeface="Noto Sans Symbols"/>
              <a:buChar char="⮚"/>
            </a:pPr>
            <a:r>
              <a:rPr lang="en-US" sz="2000" b="1" dirty="0">
                <a:latin typeface="Times New Roman" pitchFamily="18" charset="0"/>
                <a:cs typeface="Times New Roman" pitchFamily="18" charset="0"/>
              </a:rPr>
              <a:t>Author: </a:t>
            </a:r>
            <a:r>
              <a:rPr lang="en-US" sz="2000" dirty="0" err="1">
                <a:latin typeface="Times New Roman" pitchFamily="18" charset="0"/>
                <a:cs typeface="Times New Roman" pitchFamily="18" charset="0"/>
              </a:rPr>
              <a:t>Aejaz</a:t>
            </a:r>
            <a:r>
              <a:rPr lang="en-US" sz="2000" dirty="0">
                <a:latin typeface="Times New Roman" pitchFamily="18" charset="0"/>
                <a:cs typeface="Times New Roman" pitchFamily="18" charset="0"/>
              </a:rPr>
              <a:t> Farooq </a:t>
            </a:r>
            <a:r>
              <a:rPr lang="en-US" sz="2000" dirty="0" err="1">
                <a:latin typeface="Times New Roman" pitchFamily="18" charset="0"/>
                <a:cs typeface="Times New Roman" pitchFamily="18" charset="0"/>
              </a:rPr>
              <a:t>Ganai</a:t>
            </a:r>
            <a:r>
              <a:rPr lang="en-US" sz="2000" dirty="0">
                <a:latin typeface="Times New Roman" pitchFamily="18" charset="0"/>
                <a:cs typeface="Times New Roman" pitchFamily="18" charset="0"/>
              </a:rPr>
              <a:t>, Farida Khursheed</a:t>
            </a:r>
            <a:endParaRPr lang="en-US" sz="2000" b="1" dirty="0">
              <a:latin typeface="Times New Roman" pitchFamily="18" charset="0"/>
              <a:cs typeface="Times New Roman" pitchFamily="18" charset="0"/>
            </a:endParaRPr>
          </a:p>
          <a:p>
            <a:pPr marL="228600" lvl="0" indent="-222250" algn="l" rtl="0">
              <a:lnSpc>
                <a:spcPct val="90000"/>
              </a:lnSpc>
              <a:spcBef>
                <a:spcPts val="1000"/>
              </a:spcBef>
              <a:spcAft>
                <a:spcPts val="0"/>
              </a:spcAft>
              <a:buClr>
                <a:schemeClr val="dk1"/>
              </a:buClr>
              <a:buSzPts val="2300"/>
              <a:buFont typeface="Noto Sans Symbols"/>
              <a:buChar char="⮚"/>
            </a:pPr>
            <a:r>
              <a:rPr lang="en-US" sz="2000" b="1" dirty="0">
                <a:latin typeface="Times New Roman" pitchFamily="18" charset="0"/>
                <a:cs typeface="Times New Roman" pitchFamily="18" charset="0"/>
              </a:rPr>
              <a:t>Publication: </a:t>
            </a:r>
            <a:r>
              <a:rPr lang="en-US" sz="2000" dirty="0">
                <a:latin typeface="Times New Roman" pitchFamily="18" charset="0"/>
                <a:cs typeface="Times New Roman" pitchFamily="18" charset="0"/>
              </a:rPr>
              <a:t>IEEE</a:t>
            </a:r>
            <a:endParaRPr sz="2000" b="1" dirty="0">
              <a:latin typeface="Times New Roman" pitchFamily="18" charset="0"/>
              <a:cs typeface="Times New Roman" pitchFamily="18" charset="0"/>
            </a:endParaRPr>
          </a:p>
          <a:p>
            <a:pPr marL="228600" lvl="0" indent="-222250" algn="l" rtl="0">
              <a:lnSpc>
                <a:spcPct val="90000"/>
              </a:lnSpc>
              <a:spcBef>
                <a:spcPts val="1000"/>
              </a:spcBef>
              <a:spcAft>
                <a:spcPts val="0"/>
              </a:spcAft>
              <a:buClr>
                <a:schemeClr val="dk1"/>
              </a:buClr>
              <a:buSzPts val="2300"/>
              <a:buFont typeface="Noto Sans Symbols"/>
              <a:buChar char="⮚"/>
            </a:pPr>
            <a:r>
              <a:rPr lang="en-US" sz="2000" b="1" dirty="0">
                <a:latin typeface="Times New Roman" pitchFamily="18" charset="0"/>
                <a:cs typeface="Times New Roman" pitchFamily="18" charset="0"/>
              </a:rPr>
              <a:t>Year: </a:t>
            </a:r>
            <a:r>
              <a:rPr lang="en-US" sz="2000" dirty="0">
                <a:latin typeface="Times New Roman" pitchFamily="18" charset="0"/>
                <a:cs typeface="Times New Roman" pitchFamily="18" charset="0"/>
              </a:rPr>
              <a:t>2019</a:t>
            </a:r>
            <a:endParaRPr sz="2000" dirty="0">
              <a:latin typeface="Times New Roman" pitchFamily="18" charset="0"/>
              <a:cs typeface="Times New Roman" pitchFamily="18" charset="0"/>
            </a:endParaRPr>
          </a:p>
          <a:p>
            <a:pPr indent="-342900" algn="just">
              <a:spcBef>
                <a:spcPts val="1000"/>
              </a:spcBef>
              <a:buClr>
                <a:schemeClr val="dk1"/>
              </a:buClr>
              <a:buSzPct val="95000"/>
              <a:buFont typeface="Wingdings" pitchFamily="2" charset="2"/>
              <a:buChar char="§"/>
            </a:pPr>
            <a:r>
              <a:rPr lang="en-US" sz="2000" dirty="0">
                <a:latin typeface="Times New Roman" pitchFamily="18" charset="0"/>
                <a:cs typeface="Times New Roman" pitchFamily="18" charset="0"/>
              </a:rPr>
              <a:t>In this paper author has proposed LSTM technique.</a:t>
            </a:r>
            <a:endParaRPr sz="2000" dirty="0">
              <a:latin typeface="Times New Roman" pitchFamily="18" charset="0"/>
              <a:cs typeface="Times New Roman" pitchFamily="18" charset="0"/>
            </a:endParaRPr>
          </a:p>
          <a:p>
            <a:pPr indent="-342900" algn="just">
              <a:spcBef>
                <a:spcPts val="1000"/>
              </a:spcBef>
              <a:buClr>
                <a:schemeClr val="dk1"/>
              </a:buClr>
              <a:buSzPct val="95000"/>
              <a:buFont typeface="Wingdings" pitchFamily="2" charset="2"/>
              <a:buChar char="§"/>
            </a:pPr>
            <a:r>
              <a:rPr lang="en-US" sz="2000" dirty="0">
                <a:latin typeface="Times New Roman" pitchFamily="18" charset="0"/>
                <a:cs typeface="Times New Roman" pitchFamily="18" charset="0"/>
              </a:rPr>
              <a:t>LSTM is special kind of RNN capable of learning long term dependencies                               specially in sequence prediction problem.</a:t>
            </a:r>
            <a:endParaRPr sz="2000" dirty="0">
              <a:latin typeface="Times New Roman" pitchFamily="18" charset="0"/>
              <a:cs typeface="Times New Roman" pitchFamily="18" charset="0"/>
            </a:endParaRPr>
          </a:p>
          <a:p>
            <a:pPr indent="-342900" algn="just">
              <a:spcBef>
                <a:spcPts val="1000"/>
              </a:spcBef>
              <a:buClr>
                <a:schemeClr val="dk1"/>
              </a:buClr>
              <a:buSzPct val="95000"/>
              <a:buFont typeface="Wingdings" pitchFamily="2" charset="2"/>
              <a:buChar char="§"/>
            </a:pP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 1 : The </a:t>
            </a:r>
            <a:r>
              <a:rPr lang="en-US" sz="2000" i="1" dirty="0">
                <a:latin typeface="Times New Roman" pitchFamily="18" charset="0"/>
                <a:cs typeface="Times New Roman" pitchFamily="18" charset="0"/>
              </a:rPr>
              <a:t>clouds</a:t>
            </a:r>
            <a:r>
              <a:rPr lang="en-US" sz="2000" dirty="0">
                <a:latin typeface="Times New Roman" pitchFamily="18" charset="0"/>
                <a:cs typeface="Times New Roman" pitchFamily="18" charset="0"/>
              </a:rPr>
              <a:t> are in the </a:t>
            </a:r>
            <a:r>
              <a:rPr lang="en-US" sz="2000" u="sng" dirty="0">
                <a:latin typeface="Times New Roman" pitchFamily="18" charset="0"/>
                <a:cs typeface="Times New Roman" pitchFamily="18" charset="0"/>
              </a:rPr>
              <a:t>sky</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(RNN Example)</a:t>
            </a:r>
            <a:endParaRPr sz="2000" dirty="0">
              <a:latin typeface="Times New Roman" pitchFamily="18" charset="0"/>
              <a:cs typeface="Times New Roman" pitchFamily="18" charset="0"/>
            </a:endParaRPr>
          </a:p>
          <a:p>
            <a:pPr indent="-342900" algn="just">
              <a:spcBef>
                <a:spcPts val="1000"/>
              </a:spcBef>
              <a:buClr>
                <a:schemeClr val="dk1"/>
              </a:buClr>
              <a:buSzPct val="95000"/>
              <a:buFont typeface="Wingdings" pitchFamily="2" charset="2"/>
              <a:buChar char="§"/>
            </a:pP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 2 : John was born in </a:t>
            </a:r>
            <a:r>
              <a:rPr lang="en-US" sz="2000" i="1" dirty="0">
                <a:latin typeface="Times New Roman" panose="02020603050405020304" pitchFamily="18" charset="0"/>
                <a:cs typeface="Times New Roman" panose="02020603050405020304" pitchFamily="18" charset="0"/>
              </a:rPr>
              <a:t>Kerala</a:t>
            </a:r>
            <a:r>
              <a:rPr lang="en-US" sz="2000" dirty="0">
                <a:latin typeface="Times New Roman" panose="02020603050405020304" pitchFamily="18" charset="0"/>
                <a:cs typeface="Times New Roman" panose="02020603050405020304" pitchFamily="18" charset="0"/>
              </a:rPr>
              <a:t>. John used to play for the men’s football team and has also topped at state-level examinations. John is very fluent in </a:t>
            </a:r>
            <a:r>
              <a:rPr lang="en-US" sz="2000" u="sng" dirty="0" err="1">
                <a:latin typeface="Times New Roman" panose="02020603050405020304" pitchFamily="18" charset="0"/>
                <a:cs typeface="Times New Roman" panose="02020603050405020304" pitchFamily="18" charset="0"/>
              </a:rPr>
              <a:t>Malyalam</a:t>
            </a:r>
            <a:r>
              <a:rPr lang="en-US" sz="2000" u="sng" dirty="0">
                <a:latin typeface="Times New Roman" panose="02020603050405020304" pitchFamily="18" charset="0"/>
                <a:cs typeface="Times New Roman" panose="02020603050405020304" pitchFamily="18" charset="0"/>
              </a:rPr>
              <a:t> </a:t>
            </a:r>
            <a:r>
              <a:rPr lang="en-US" sz="2000" dirty="0">
                <a:latin typeface="Times New Roman" pitchFamily="18" charset="0"/>
                <a:cs typeface="Times New Roman" pitchFamily="18" charset="0"/>
              </a:rPr>
              <a:t>(LSTM Technique)</a:t>
            </a:r>
          </a:p>
          <a:p>
            <a:pPr marL="0" indent="0" algn="just">
              <a:spcBef>
                <a:spcPts val="1000"/>
              </a:spcBef>
              <a:buClr>
                <a:schemeClr val="dk1"/>
              </a:buClr>
              <a:buSzPct val="95000"/>
              <a:buNone/>
            </a:pPr>
            <a:endParaRPr lang="en-US" sz="2000" u="sng" dirty="0">
              <a:latin typeface="Times New Roman" panose="02020603050405020304" pitchFamily="18" charset="0"/>
              <a:cs typeface="Times New Roman" panose="02020603050405020304" pitchFamily="18" charset="0"/>
            </a:endParaRPr>
          </a:p>
          <a:p>
            <a:pPr marL="228600" lvl="0" indent="-228600" algn="just" rtl="0">
              <a:lnSpc>
                <a:spcPct val="100000"/>
              </a:lnSpc>
              <a:spcBef>
                <a:spcPts val="1000"/>
              </a:spcBef>
              <a:spcAft>
                <a:spcPts val="0"/>
              </a:spcAft>
              <a:buClr>
                <a:schemeClr val="dk1"/>
              </a:buClr>
              <a:buSzPts val="2400"/>
              <a:buNone/>
            </a:pPr>
            <a:endParaRPr sz="2000" dirty="0">
              <a:latin typeface="Times New Roman" pitchFamily="18" charset="0"/>
              <a:cs typeface="Times New Roman" pitchFamily="18" charset="0"/>
            </a:endParaRPr>
          </a:p>
          <a:p>
            <a:pPr marL="0" lvl="0" indent="0" algn="just" rtl="0">
              <a:lnSpc>
                <a:spcPct val="100000"/>
              </a:lnSpc>
              <a:spcBef>
                <a:spcPts val="1000"/>
              </a:spcBef>
              <a:spcAft>
                <a:spcPts val="0"/>
              </a:spcAft>
              <a:buClr>
                <a:schemeClr val="dk1"/>
              </a:buClr>
              <a:buSzPts val="2400"/>
              <a:buNone/>
            </a:pPr>
            <a:endParaRPr sz="2000" dirty="0">
              <a:latin typeface="Times New Roman" pitchFamily="18" charset="0"/>
              <a:cs typeface="Times New Roman" pitchFamily="18" charset="0"/>
            </a:endParaRPr>
          </a:p>
          <a:p>
            <a:pPr marL="228600" lvl="0" indent="-228600" algn="l" rtl="0">
              <a:lnSpc>
                <a:spcPct val="100000"/>
              </a:lnSpc>
              <a:spcBef>
                <a:spcPts val="1000"/>
              </a:spcBef>
              <a:spcAft>
                <a:spcPts val="0"/>
              </a:spcAft>
              <a:buClr>
                <a:schemeClr val="dk1"/>
              </a:buClr>
              <a:buSzPts val="2400"/>
              <a:buNone/>
            </a:pPr>
            <a:endParaRPr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0817" y="4294085"/>
            <a:ext cx="6319970" cy="2440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5917-10D0-1534-4755-609810837F80}"/>
              </a:ext>
            </a:extLst>
          </p:cNvPr>
          <p:cNvSpPr>
            <a:spLocks noGrp="1"/>
          </p:cNvSpPr>
          <p:nvPr>
            <p:ph type="title"/>
          </p:nvPr>
        </p:nvSpPr>
        <p:spPr>
          <a:xfrm>
            <a:off x="757789" y="573217"/>
            <a:ext cx="10160000" cy="1143000"/>
          </a:xfrm>
        </p:spPr>
        <p:txBody>
          <a:bodyPr/>
          <a:lstStyle/>
          <a:p>
            <a:r>
              <a:rPr lang="en-IN" sz="4000" dirty="0">
                <a:solidFill>
                  <a:schemeClr val="tx1"/>
                </a:solidFill>
                <a:latin typeface="Times New Roman" panose="02020603050405020304" pitchFamily="18" charset="0"/>
                <a:cs typeface="Times New Roman" panose="02020603050405020304" pitchFamily="18" charset="0"/>
              </a:rPr>
              <a:t>Why to use BERT over  LSTM</a:t>
            </a:r>
            <a:r>
              <a:rPr lang="en-IN" sz="4000" dirty="0">
                <a:latin typeface="Times New Roman" panose="02020603050405020304" pitchFamily="18" charset="0"/>
                <a:cs typeface="Times New Roman" panose="02020603050405020304" pitchFamily="18" charset="0"/>
              </a:rPr>
              <a:t>?</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773BFC-AC21-B682-F7C1-B2F18DD10B37}"/>
              </a:ext>
            </a:extLst>
          </p:cNvPr>
          <p:cNvSpPr>
            <a:spLocks noGrp="1"/>
          </p:cNvSpPr>
          <p:nvPr>
            <p:ph idx="1"/>
          </p:nvPr>
        </p:nvSpPr>
        <p:spPr>
          <a:xfrm>
            <a:off x="609600" y="1144717"/>
            <a:ext cx="10160000" cy="4800600"/>
          </a:xfrm>
        </p:spPr>
        <p:txBody>
          <a:bodyPr/>
          <a:lstStyle/>
          <a:p>
            <a:pPr>
              <a:buClrTx/>
              <a:buFont typeface="Wingdings" panose="05000000000000000000" pitchFamily="2" charset="2"/>
              <a:buChar char="Ø"/>
            </a:pPr>
            <a:r>
              <a:rPr lang="en-US" sz="2000" i="0" dirty="0">
                <a:effectLst/>
                <a:latin typeface="Times New Roman" panose="02020603050405020304" pitchFamily="18" charset="0"/>
                <a:cs typeface="Times New Roman" panose="02020603050405020304" pitchFamily="18" charset="0"/>
              </a:rPr>
              <a:t>Initially LSTM networks had been used to solve the Natural Language Translation problem but they had a few problems. LSTM networks are : 1) </a:t>
            </a:r>
            <a:r>
              <a:rPr lang="en-IN" sz="2000" i="0" dirty="0">
                <a:effectLst/>
                <a:latin typeface="Times New Roman" panose="02020603050405020304" pitchFamily="18" charset="0"/>
                <a:cs typeface="Times New Roman" panose="02020603050405020304" pitchFamily="18" charset="0"/>
              </a:rPr>
              <a:t>Slow to train</a:t>
            </a:r>
            <a:r>
              <a:rPr lang="en-US" sz="2000" dirty="0">
                <a:latin typeface="Times New Roman" panose="02020603050405020304" pitchFamily="18" charset="0"/>
                <a:cs typeface="Times New Roman" panose="02020603050405020304" pitchFamily="18" charset="0"/>
              </a:rPr>
              <a:t> 2) </a:t>
            </a:r>
            <a:r>
              <a:rPr lang="en-US" sz="2000" i="0" dirty="0">
                <a:effectLst/>
                <a:latin typeface="Times New Roman" panose="02020603050405020304" pitchFamily="18" charset="0"/>
                <a:cs typeface="Times New Roman" panose="02020603050405020304" pitchFamily="18" charset="0"/>
              </a:rPr>
              <a:t>It's not really the best of capturing the true meaning of words </a:t>
            </a:r>
          </a:p>
          <a:p>
            <a:pPr>
              <a:buClrTx/>
              <a:buFont typeface="Wingdings" panose="05000000000000000000" pitchFamily="2" charset="2"/>
              <a:buChar char="Ø"/>
            </a:pPr>
            <a:r>
              <a:rPr lang="en-US" sz="2000" i="0" dirty="0">
                <a:effectLst/>
                <a:latin typeface="Times New Roman" panose="02020603050405020304" pitchFamily="18" charset="0"/>
                <a:cs typeface="Times New Roman" panose="02020603050405020304" pitchFamily="18" charset="0"/>
              </a:rPr>
              <a:t>Transformer </a:t>
            </a:r>
            <a:r>
              <a:rPr lang="en-US" sz="2000" dirty="0">
                <a:latin typeface="Times New Roman" panose="02020603050405020304" pitchFamily="18" charset="0"/>
                <a:cs typeface="Times New Roman" panose="02020603050405020304" pitchFamily="18" charset="0"/>
              </a:rPr>
              <a:t>Features :</a:t>
            </a:r>
          </a:p>
          <a:p>
            <a:pPr>
              <a:buClr>
                <a:schemeClr val="tx1"/>
              </a:buClr>
            </a:pPr>
            <a:r>
              <a:rPr lang="en-US" sz="2000" dirty="0">
                <a:latin typeface="Times New Roman" panose="02020603050405020304" pitchFamily="18" charset="0"/>
                <a:cs typeface="Times New Roman" panose="02020603050405020304" pitchFamily="18" charset="0"/>
              </a:rPr>
              <a:t>Transformer trained in an unsupervised manner on large datasets.</a:t>
            </a:r>
            <a:endParaRPr lang="en-US" sz="2000" i="0" dirty="0">
              <a:effectLst/>
              <a:latin typeface="Times New Roman" panose="02020603050405020304" pitchFamily="18" charset="0"/>
              <a:cs typeface="Times New Roman" panose="02020603050405020304" pitchFamily="18" charset="0"/>
            </a:endParaRPr>
          </a:p>
          <a:p>
            <a:pPr fontAlgn="base">
              <a:buClr>
                <a:schemeClr val="tx1"/>
              </a:buClr>
            </a:pPr>
            <a:r>
              <a:rPr lang="en-US" sz="2000" dirty="0">
                <a:latin typeface="Times New Roman" panose="02020603050405020304" pitchFamily="18" charset="0"/>
                <a:cs typeface="Times New Roman" panose="02020603050405020304" pitchFamily="18" charset="0"/>
              </a:rPr>
              <a:t>It give best accuracy and also comes with less complexity and computational cost.</a:t>
            </a:r>
          </a:p>
          <a:p>
            <a:pPr fontAlgn="base">
              <a:buClr>
                <a:schemeClr val="tx1"/>
              </a:buClr>
            </a:pPr>
            <a:r>
              <a:rPr lang="en-US" sz="2000" dirty="0">
                <a:latin typeface="Times New Roman" panose="02020603050405020304" pitchFamily="18" charset="0"/>
                <a:cs typeface="Times New Roman" panose="02020603050405020304" pitchFamily="18" charset="0"/>
              </a:rPr>
              <a:t>LSTM give better results than a BERT model for small dataset only .</a:t>
            </a:r>
          </a:p>
          <a:p>
            <a:pPr>
              <a:buClr>
                <a:schemeClr val="tx1"/>
              </a:buClr>
            </a:pPr>
            <a:r>
              <a:rPr lang="en-US" sz="2000" dirty="0">
                <a:latin typeface="Times New Roman" panose="02020603050405020304" pitchFamily="18" charset="0"/>
                <a:cs typeface="Times New Roman" panose="02020603050405020304" pitchFamily="18" charset="0"/>
              </a:rPr>
              <a:t>I</a:t>
            </a:r>
            <a:r>
              <a:rPr lang="en-US" sz="2000" i="0" dirty="0">
                <a:effectLst/>
                <a:latin typeface="Times New Roman" panose="02020603050405020304" pitchFamily="18" charset="0"/>
                <a:cs typeface="Times New Roman" panose="02020603050405020304" pitchFamily="18" charset="0"/>
              </a:rPr>
              <a:t>f we have a data with 1000 documents per class in train set, then BERT perform better as compared to LSTM </a:t>
            </a:r>
            <a:endParaRPr lang="en-IN" dirty="0"/>
          </a:p>
          <a:p>
            <a:pPr marL="114300" indent="0">
              <a:buNone/>
            </a:pPr>
            <a:endParaRPr lang="en-IN" dirty="0"/>
          </a:p>
          <a:p>
            <a:endParaRPr lang="en-IN" dirty="0"/>
          </a:p>
          <a:p>
            <a:endParaRPr lang="en-IN" dirty="0"/>
          </a:p>
        </p:txBody>
      </p:sp>
      <p:pic>
        <p:nvPicPr>
          <p:cNvPr id="6" name="Picture 5">
            <a:extLst>
              <a:ext uri="{FF2B5EF4-FFF2-40B4-BE49-F238E27FC236}">
                <a16:creationId xmlns:a16="http://schemas.microsoft.com/office/drawing/2014/main" id="{6BEB280E-A07D-0DB2-F73B-CC6A163A2A50}"/>
              </a:ext>
            </a:extLst>
          </p:cNvPr>
          <p:cNvPicPr>
            <a:picLocks noChangeAspect="1"/>
          </p:cNvPicPr>
          <p:nvPr/>
        </p:nvPicPr>
        <p:blipFill>
          <a:blip r:embed="rId2"/>
          <a:stretch>
            <a:fillRect/>
          </a:stretch>
        </p:blipFill>
        <p:spPr>
          <a:xfrm>
            <a:off x="3069522" y="4314825"/>
            <a:ext cx="6000557" cy="2543175"/>
          </a:xfrm>
          <a:prstGeom prst="rect">
            <a:avLst/>
          </a:prstGeom>
        </p:spPr>
      </p:pic>
    </p:spTree>
    <p:extLst>
      <p:ext uri="{BB962C8B-B14F-4D97-AF65-F5344CB8AC3E}">
        <p14:creationId xmlns:p14="http://schemas.microsoft.com/office/powerpoint/2010/main" val="943701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0"/>
          <p:cNvSpPr txBox="1">
            <a:spLocks noGrp="1"/>
          </p:cNvSpPr>
          <p:nvPr>
            <p:ph idx="1"/>
          </p:nvPr>
        </p:nvSpPr>
        <p:spPr>
          <a:xfrm>
            <a:off x="580623" y="500453"/>
            <a:ext cx="10515600" cy="5917721"/>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800"/>
              <a:buFont typeface="Noto Sans Symbols"/>
              <a:buChar char="⮚"/>
            </a:pPr>
            <a:r>
              <a:rPr lang="en-US" sz="1900" b="1" dirty="0">
                <a:latin typeface="Times New Roman" pitchFamily="18" charset="0"/>
                <a:cs typeface="Times New Roman" pitchFamily="18" charset="0"/>
              </a:rPr>
              <a:t>Title : A Text Generation and Prediction System: Pre-training on New Corpora Using BERT and GPT-2</a:t>
            </a:r>
            <a:endParaRPr sz="1900" b="1" dirty="0">
              <a:latin typeface="Times New Roman" pitchFamily="18" charset="0"/>
              <a:cs typeface="Times New Roman" pitchFamily="18" charset="0"/>
            </a:endParaRPr>
          </a:p>
          <a:p>
            <a:pPr marL="228600" lvl="0" indent="-222250" algn="just" rtl="0">
              <a:lnSpc>
                <a:spcPct val="90000"/>
              </a:lnSpc>
              <a:spcBef>
                <a:spcPts val="1000"/>
              </a:spcBef>
              <a:spcAft>
                <a:spcPts val="0"/>
              </a:spcAft>
              <a:buClr>
                <a:schemeClr val="dk1"/>
              </a:buClr>
              <a:buSzPts val="2300"/>
              <a:buFont typeface="Noto Sans Symbols"/>
              <a:buChar char="⮚"/>
            </a:pPr>
            <a:r>
              <a:rPr lang="en-US" sz="1900" b="1" dirty="0">
                <a:latin typeface="Times New Roman" pitchFamily="18" charset="0"/>
                <a:cs typeface="Times New Roman" pitchFamily="18" charset="0"/>
              </a:rPr>
              <a:t>Author: </a:t>
            </a:r>
            <a:r>
              <a:rPr lang="en-US" sz="1900" dirty="0" err="1">
                <a:latin typeface="Times New Roman" pitchFamily="18" charset="0"/>
                <a:cs typeface="Times New Roman" pitchFamily="18" charset="0"/>
              </a:rPr>
              <a:t>Yuanbin</a:t>
            </a:r>
            <a:r>
              <a:rPr lang="en-US" sz="1900" dirty="0">
                <a:latin typeface="Times New Roman" pitchFamily="18" charset="0"/>
                <a:cs typeface="Times New Roman" pitchFamily="18" charset="0"/>
              </a:rPr>
              <a:t> Qu, </a:t>
            </a:r>
            <a:r>
              <a:rPr lang="en-US" sz="1900" dirty="0" err="1">
                <a:latin typeface="Times New Roman" pitchFamily="18" charset="0"/>
                <a:cs typeface="Times New Roman" pitchFamily="18" charset="0"/>
              </a:rPr>
              <a:t>Lizhen</a:t>
            </a:r>
            <a:r>
              <a:rPr lang="en-US" sz="1900" dirty="0">
                <a:latin typeface="Times New Roman" pitchFamily="18" charset="0"/>
                <a:cs typeface="Times New Roman" pitchFamily="18" charset="0"/>
              </a:rPr>
              <a:t> Liu, </a:t>
            </a:r>
            <a:r>
              <a:rPr lang="en-US" sz="1900" dirty="0" err="1">
                <a:latin typeface="Times New Roman" pitchFamily="18" charset="0"/>
                <a:cs typeface="Times New Roman" pitchFamily="18" charset="0"/>
              </a:rPr>
              <a:t>Miaomiao</a:t>
            </a:r>
            <a:r>
              <a:rPr lang="en-US" sz="1900" dirty="0">
                <a:latin typeface="Times New Roman" pitchFamily="18" charset="0"/>
                <a:cs typeface="Times New Roman" pitchFamily="18" charset="0"/>
              </a:rPr>
              <a:t> Cheng </a:t>
            </a:r>
            <a:endParaRPr sz="1900" b="1" dirty="0">
              <a:latin typeface="Times New Roman" pitchFamily="18" charset="0"/>
              <a:cs typeface="Times New Roman" pitchFamily="18" charset="0"/>
            </a:endParaRPr>
          </a:p>
          <a:p>
            <a:pPr marL="228600" lvl="0" indent="-222250" algn="just" rtl="0">
              <a:lnSpc>
                <a:spcPct val="90000"/>
              </a:lnSpc>
              <a:spcBef>
                <a:spcPts val="1000"/>
              </a:spcBef>
              <a:spcAft>
                <a:spcPts val="0"/>
              </a:spcAft>
              <a:buClr>
                <a:schemeClr val="dk1"/>
              </a:buClr>
              <a:buSzPts val="2300"/>
              <a:buFont typeface="Noto Sans Symbols"/>
              <a:buChar char="⮚"/>
            </a:pPr>
            <a:r>
              <a:rPr lang="en-US" sz="1900" b="1" dirty="0">
                <a:latin typeface="Times New Roman" pitchFamily="18" charset="0"/>
                <a:cs typeface="Times New Roman" pitchFamily="18" charset="0"/>
              </a:rPr>
              <a:t>Publication: </a:t>
            </a:r>
            <a:r>
              <a:rPr lang="en-US" sz="1900" dirty="0">
                <a:latin typeface="Times New Roman" pitchFamily="18" charset="0"/>
                <a:cs typeface="Times New Roman" pitchFamily="18" charset="0"/>
              </a:rPr>
              <a:t>IEEE</a:t>
            </a:r>
            <a:endParaRPr sz="1900" b="1" dirty="0">
              <a:latin typeface="Times New Roman" pitchFamily="18" charset="0"/>
              <a:cs typeface="Times New Roman" pitchFamily="18" charset="0"/>
            </a:endParaRPr>
          </a:p>
          <a:p>
            <a:pPr marL="228600" lvl="0" indent="-222250" algn="just" rtl="0">
              <a:lnSpc>
                <a:spcPct val="90000"/>
              </a:lnSpc>
              <a:spcBef>
                <a:spcPts val="1000"/>
              </a:spcBef>
              <a:spcAft>
                <a:spcPts val="0"/>
              </a:spcAft>
              <a:buClr>
                <a:schemeClr val="dk1"/>
              </a:buClr>
              <a:buSzPts val="2300"/>
              <a:buFont typeface="Noto Sans Symbols"/>
              <a:buChar char="⮚"/>
            </a:pPr>
            <a:r>
              <a:rPr lang="en-US" sz="1900" b="1" dirty="0">
                <a:latin typeface="Times New Roman" pitchFamily="18" charset="0"/>
                <a:cs typeface="Times New Roman" pitchFamily="18" charset="0"/>
              </a:rPr>
              <a:t>Year: </a:t>
            </a:r>
            <a:r>
              <a:rPr lang="en-US" sz="1900" dirty="0">
                <a:latin typeface="Times New Roman" pitchFamily="18" charset="0"/>
                <a:cs typeface="Times New Roman" pitchFamily="18" charset="0"/>
              </a:rPr>
              <a:t>2021</a:t>
            </a:r>
          </a:p>
          <a:p>
            <a:pPr marL="6350" lvl="0" indent="0" algn="just" rtl="0">
              <a:lnSpc>
                <a:spcPct val="90000"/>
              </a:lnSpc>
              <a:spcBef>
                <a:spcPts val="1000"/>
              </a:spcBef>
              <a:spcAft>
                <a:spcPts val="0"/>
              </a:spcAft>
              <a:buClr>
                <a:schemeClr val="dk1"/>
              </a:buClr>
              <a:buSzPts val="2300"/>
              <a:buNone/>
            </a:pPr>
            <a:endParaRPr sz="2300" dirty="0"/>
          </a:p>
          <a:p>
            <a:pPr indent="-342900" algn="just">
              <a:lnSpc>
                <a:spcPct val="90000"/>
              </a:lnSpc>
              <a:spcBef>
                <a:spcPts val="1000"/>
              </a:spcBef>
              <a:buClr>
                <a:schemeClr val="dk1"/>
              </a:buClr>
              <a:buSzPts val="2400"/>
              <a:buFont typeface="Wingdings" pitchFamily="2" charset="2"/>
              <a:buChar char="§"/>
            </a:pPr>
            <a:r>
              <a:rPr lang="en-US" sz="2000" i="0" dirty="0">
                <a:solidFill>
                  <a:srgbClr val="292929"/>
                </a:solidFill>
                <a:effectLst/>
                <a:latin typeface="Times New Roman" pitchFamily="18" charset="0"/>
                <a:cs typeface="Times New Roman" pitchFamily="18" charset="0"/>
              </a:rPr>
              <a:t>The transformer is a component used in many neural network designs for processing sequential data, such as text data</a:t>
            </a:r>
            <a:endParaRPr sz="2000" dirty="0">
              <a:latin typeface="Times New Roman" pitchFamily="18" charset="0"/>
              <a:cs typeface="Times New Roman" pitchFamily="18" charset="0"/>
            </a:endParaRPr>
          </a:p>
          <a:p>
            <a:pPr lvl="0" indent="-342900" algn="just" rtl="0">
              <a:lnSpc>
                <a:spcPct val="90000"/>
              </a:lnSpc>
              <a:spcBef>
                <a:spcPts val="1000"/>
              </a:spcBef>
              <a:spcAft>
                <a:spcPts val="0"/>
              </a:spcAft>
              <a:buClr>
                <a:schemeClr val="dk1"/>
              </a:buClr>
              <a:buSzPts val="2400"/>
              <a:buFont typeface="Wingdings" pitchFamily="2" charset="2"/>
              <a:buChar char="§"/>
            </a:pPr>
            <a:r>
              <a:rPr lang="en-US" sz="2000" dirty="0">
                <a:latin typeface="Times New Roman" pitchFamily="18" charset="0"/>
                <a:cs typeface="Times New Roman" pitchFamily="18" charset="0"/>
              </a:rPr>
              <a:t>BERT</a:t>
            </a:r>
            <a:r>
              <a:rPr lang="en-US" sz="2000" i="0" dirty="0">
                <a:solidFill>
                  <a:schemeClr val="tx1"/>
                </a:solidFill>
                <a:effectLst/>
                <a:latin typeface="Times New Roman" pitchFamily="18" charset="0"/>
                <a:cs typeface="Times New Roman" pitchFamily="18" charset="0"/>
              </a:rPr>
              <a:t> is a transformer-based language model that learns the underlying representation from unlabeled text by jointly processing on both left &amp; right context for learning.</a:t>
            </a:r>
          </a:p>
          <a:p>
            <a:pPr lvl="0" indent="-342900" algn="just" rtl="0">
              <a:lnSpc>
                <a:spcPct val="90000"/>
              </a:lnSpc>
              <a:spcBef>
                <a:spcPts val="1000"/>
              </a:spcBef>
              <a:spcAft>
                <a:spcPts val="0"/>
              </a:spcAft>
              <a:buClr>
                <a:schemeClr val="dk1"/>
              </a:buClr>
              <a:buSzPts val="2400"/>
              <a:buFont typeface="Wingdings" pitchFamily="2" charset="2"/>
              <a:buChar char="§"/>
            </a:pPr>
            <a:r>
              <a:rPr lang="en-US" sz="2000" dirty="0">
                <a:latin typeface="Times New Roman" pitchFamily="18" charset="0"/>
                <a:cs typeface="Times New Roman" pitchFamily="18" charset="0"/>
              </a:rPr>
              <a:t>It has 3 parts : Positional Encoding, Attention, Self-Attention(fundamental operation)</a:t>
            </a:r>
          </a:p>
          <a:p>
            <a:pPr lvl="0" indent="-342900" algn="just" rtl="0">
              <a:lnSpc>
                <a:spcPct val="90000"/>
              </a:lnSpc>
              <a:spcBef>
                <a:spcPts val="1000"/>
              </a:spcBef>
              <a:spcAft>
                <a:spcPts val="0"/>
              </a:spcAft>
              <a:buClr>
                <a:schemeClr val="dk1"/>
              </a:buClr>
              <a:buSzPts val="2400"/>
              <a:buFont typeface="Wingdings" pitchFamily="2" charset="2"/>
              <a:buChar char="§"/>
            </a:pPr>
            <a:r>
              <a:rPr lang="en-US" sz="2000" dirty="0">
                <a:latin typeface="Times New Roman" pitchFamily="18" charset="0"/>
                <a:cs typeface="Times New Roman" pitchFamily="18" charset="0"/>
              </a:rPr>
              <a:t>BERT learns language by training on 2 unsupervised tasks :</a:t>
            </a:r>
          </a:p>
          <a:p>
            <a:pPr marL="0" lvl="0" indent="0" algn="just" rtl="0">
              <a:lnSpc>
                <a:spcPct val="90000"/>
              </a:lnSpc>
              <a:spcBef>
                <a:spcPts val="1000"/>
              </a:spcBef>
              <a:spcAft>
                <a:spcPts val="0"/>
              </a:spcAft>
              <a:buClr>
                <a:schemeClr val="dk1"/>
              </a:buClr>
              <a:buSzPts val="2400"/>
              <a:buNone/>
            </a:pPr>
            <a:r>
              <a:rPr lang="en-US" sz="2000" dirty="0">
                <a:latin typeface="Times New Roman" pitchFamily="18" charset="0"/>
                <a:cs typeface="Times New Roman" pitchFamily="18" charset="0"/>
              </a:rPr>
              <a:t>     Mass Language Modeling &amp; Next Sentence Prediction.</a:t>
            </a:r>
          </a:p>
          <a:p>
            <a:pPr lvl="0" indent="-342900" algn="just" rtl="0">
              <a:lnSpc>
                <a:spcPct val="90000"/>
              </a:lnSpc>
              <a:spcBef>
                <a:spcPts val="1000"/>
              </a:spcBef>
              <a:spcAft>
                <a:spcPts val="0"/>
              </a:spcAft>
              <a:buClr>
                <a:schemeClr val="dk1"/>
              </a:buClr>
              <a:buSzPts val="2400"/>
              <a:buFont typeface="Wingdings" pitchFamily="2" charset="2"/>
              <a:buChar char="§"/>
            </a:pPr>
            <a:r>
              <a:rPr lang="en-US" sz="2000" b="0" i="0" dirty="0">
                <a:solidFill>
                  <a:srgbClr val="292929"/>
                </a:solidFill>
                <a:effectLst/>
                <a:latin typeface="Times New Roman" panose="02020603050405020304" pitchFamily="18" charset="0"/>
                <a:cs typeface="Times New Roman" panose="02020603050405020304" pitchFamily="18" charset="0"/>
              </a:rPr>
              <a:t>MLM teaches BERT to understand relationships between words</a:t>
            </a:r>
          </a:p>
          <a:p>
            <a:pPr marL="0" lvl="0" indent="0" algn="just" rtl="0">
              <a:lnSpc>
                <a:spcPct val="90000"/>
              </a:lnSpc>
              <a:spcBef>
                <a:spcPts val="1000"/>
              </a:spcBef>
              <a:spcAft>
                <a:spcPts val="0"/>
              </a:spcAft>
              <a:buClr>
                <a:schemeClr val="dk1"/>
              </a:buClr>
              <a:buSzPts val="2400"/>
              <a:buNone/>
            </a:pPr>
            <a:r>
              <a:rPr lang="en-US" sz="2000" b="0" i="0" dirty="0">
                <a:solidFill>
                  <a:srgbClr val="292929"/>
                </a:solidFill>
                <a:effectLst/>
                <a:latin typeface="Times New Roman" panose="02020603050405020304" pitchFamily="18" charset="0"/>
                <a:cs typeface="Times New Roman" panose="02020603050405020304" pitchFamily="18" charset="0"/>
              </a:rPr>
              <a:t>      and </a:t>
            </a:r>
            <a:r>
              <a:rPr lang="en-US" sz="2000" dirty="0">
                <a:latin typeface="Times New Roman" panose="02020603050405020304" pitchFamily="18" charset="0"/>
                <a:cs typeface="Times New Roman" panose="02020603050405020304" pitchFamily="18" charset="0"/>
              </a:rPr>
              <a:t>NSP teaches BERT to understand longer-term dependencies </a:t>
            </a:r>
          </a:p>
          <a:p>
            <a:pPr marL="0" lvl="0" indent="0" algn="just" rtl="0">
              <a:lnSpc>
                <a:spcPct val="90000"/>
              </a:lnSpc>
              <a:spcBef>
                <a:spcPts val="1000"/>
              </a:spcBef>
              <a:spcAft>
                <a:spcPts val="0"/>
              </a:spcAft>
              <a:buClr>
                <a:schemeClr val="dk1"/>
              </a:buClr>
              <a:buSzPts val="2400"/>
              <a:buNone/>
            </a:pPr>
            <a:r>
              <a:rPr lang="en-US" sz="2000" dirty="0">
                <a:latin typeface="Times New Roman" panose="02020603050405020304" pitchFamily="18" charset="0"/>
                <a:cs typeface="Times New Roman" panose="02020603050405020304" pitchFamily="18" charset="0"/>
              </a:rPr>
              <a:t>      across sentences.</a:t>
            </a:r>
          </a:p>
          <a:p>
            <a:pPr marL="228600" lvl="0" indent="-228600" algn="just" rtl="0">
              <a:lnSpc>
                <a:spcPct val="90000"/>
              </a:lnSpc>
              <a:spcBef>
                <a:spcPts val="1000"/>
              </a:spcBef>
              <a:spcAft>
                <a:spcPts val="0"/>
              </a:spcAft>
              <a:buClr>
                <a:schemeClr val="dk1"/>
              </a:buClr>
              <a:buSzPts val="2400"/>
              <a:buNone/>
            </a:pPr>
            <a:endParaRPr sz="2400" dirty="0"/>
          </a:p>
          <a:p>
            <a:pPr marL="228600" lvl="0" indent="-228600" algn="just" rtl="0">
              <a:lnSpc>
                <a:spcPct val="90000"/>
              </a:lnSpc>
              <a:spcBef>
                <a:spcPts val="1000"/>
              </a:spcBef>
              <a:spcAft>
                <a:spcPts val="0"/>
              </a:spcAft>
              <a:buClr>
                <a:schemeClr val="dk1"/>
              </a:buClr>
              <a:buSzPts val="2400"/>
              <a:buNone/>
            </a:pPr>
            <a:endParaRPr sz="2400" dirty="0"/>
          </a:p>
        </p:txBody>
      </p:sp>
      <p:pic>
        <p:nvPicPr>
          <p:cNvPr id="3" name="Picture 2">
            <a:extLst>
              <a:ext uri="{FF2B5EF4-FFF2-40B4-BE49-F238E27FC236}">
                <a16:creationId xmlns:a16="http://schemas.microsoft.com/office/drawing/2014/main" id="{986063C5-EF2B-15C8-9C9C-B4C03F9AA277}"/>
              </a:ext>
            </a:extLst>
          </p:cNvPr>
          <p:cNvPicPr>
            <a:picLocks noChangeAspect="1"/>
          </p:cNvPicPr>
          <p:nvPr/>
        </p:nvPicPr>
        <p:blipFill>
          <a:blip r:embed="rId3"/>
          <a:stretch>
            <a:fillRect/>
          </a:stretch>
        </p:blipFill>
        <p:spPr>
          <a:xfrm>
            <a:off x="7757208" y="4439985"/>
            <a:ext cx="3339015" cy="209948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753</TotalTime>
  <Words>1013</Words>
  <Application>Microsoft Office PowerPoint</Application>
  <PresentationFormat>Widescreen</PresentationFormat>
  <Paragraphs>123</Paragraphs>
  <Slides>19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vt:lpstr>
      <vt:lpstr>Noto Sans Symbols</vt:lpstr>
      <vt:lpstr>Times New Roman</vt:lpstr>
      <vt:lpstr>Wingdings</vt:lpstr>
      <vt:lpstr>Adjacency</vt:lpstr>
      <vt:lpstr>PowerPoint Presentation</vt:lpstr>
      <vt:lpstr>PowerPoint Presentation</vt:lpstr>
      <vt:lpstr>Problem Statement</vt:lpstr>
      <vt:lpstr>Objectives</vt:lpstr>
      <vt:lpstr>Requirement Analysis</vt:lpstr>
      <vt:lpstr>PowerPoint Presentation</vt:lpstr>
      <vt:lpstr>PowerPoint Presentation</vt:lpstr>
      <vt:lpstr>Why to use BERT over  LSTM? </vt:lpstr>
      <vt:lpstr>PowerPoint Presentation</vt:lpstr>
      <vt:lpstr>System Architecture </vt:lpstr>
      <vt:lpstr>Data Flow Diagram</vt:lpstr>
      <vt:lpstr>PowerPoint Presentation</vt:lpstr>
      <vt:lpstr> Use case Diagram :  </vt:lpstr>
      <vt:lpstr>Sequence Diagram :  </vt:lpstr>
      <vt:lpstr> Activity Diagram :  </vt:lpstr>
      <vt:lpstr>Application </vt:lpstr>
      <vt:lpstr>Feasibility</vt:lpstr>
      <vt:lpstr>Scope of the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NISHANT KALE</dc:creator>
  <cp:lastModifiedBy>zaid shaikh</cp:lastModifiedBy>
  <cp:revision>90</cp:revision>
  <dcterms:created xsi:type="dcterms:W3CDTF">2022-09-03T04:50:50Z</dcterms:created>
  <dcterms:modified xsi:type="dcterms:W3CDTF">2022-11-25T04:13:17Z</dcterms:modified>
</cp:coreProperties>
</file>