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Corbel"/>
      <p:regular r:id="rId21"/>
      <p:bold r:id="rId22"/>
      <p:italic r:id="rId23"/>
      <p:boldItalic r:id="rId24"/>
    </p:embeddedFont>
    <p:embeddedFont>
      <p:font typeface="Candara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29" roundtripDataSignature="AMtx7mgNv2ZwOnWOMg0wARWOmG1RFYEMX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22" Type="http://schemas.openxmlformats.org/officeDocument/2006/relationships/font" Target="fonts/Corbel-bold.fntdata"/><Relationship Id="rId21" Type="http://schemas.openxmlformats.org/officeDocument/2006/relationships/font" Target="fonts/Corbel-regular.fntdata"/><Relationship Id="rId24" Type="http://schemas.openxmlformats.org/officeDocument/2006/relationships/font" Target="fonts/Corbel-boldItalic.fntdata"/><Relationship Id="rId23" Type="http://schemas.openxmlformats.org/officeDocument/2006/relationships/font" Target="fonts/Corbel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Candara-bold.fntdata"/><Relationship Id="rId25" Type="http://schemas.openxmlformats.org/officeDocument/2006/relationships/font" Target="fonts/Candara-regular.fntdata"/><Relationship Id="rId28" Type="http://schemas.openxmlformats.org/officeDocument/2006/relationships/font" Target="fonts/Candara-boldItalic.fntdata"/><Relationship Id="rId27" Type="http://schemas.openxmlformats.org/officeDocument/2006/relationships/font" Target="fonts/Candar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dfd20670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" name="Google Shape;45;gdfd20670fb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ebae5f94f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6" name="Google Shape;116;gebae5f94f0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dfd20670f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3" name="Google Shape;123;gdfd20670fb_0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dfd20670f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" name="Google Shape;50;gdfd20670fb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f0b9ecf63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" name="Google Shape;56;gf0b9ecf635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f0b9ecf63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" name="Google Shape;62;gf0b9ecf635_0_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f0b9ecf635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8" name="Google Shape;68;gf0b9ecf635_0_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f0b9ecf635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7" name="Google Shape;77;gf0b9ecf635_0_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f0b9ecf635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gf0b9ecf635_0_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f0b9ecf635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6" name="Google Shape;96;gf0b9ecf635_0_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cb2c3dd5f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6" name="Google Shape;106;gcb2c3dd5f5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8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9" name="Google Shape;19;p28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2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2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4"/>
          <p:cNvSpPr txBox="1"/>
          <p:nvPr>
            <p:ph idx="1" type="body"/>
          </p:nvPr>
        </p:nvSpPr>
        <p:spPr>
          <a:xfrm>
            <a:off x="622300" y="1160003"/>
            <a:ext cx="10947400" cy="2263006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–"/>
              <a:defRPr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»"/>
              <a:defRPr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cxnSp>
        <p:nvCxnSpPr>
          <p:cNvPr id="25" name="Google Shape;25;p44"/>
          <p:cNvCxnSpPr/>
          <p:nvPr/>
        </p:nvCxnSpPr>
        <p:spPr>
          <a:xfrm>
            <a:off x="622300" y="1143000"/>
            <a:ext cx="10947400" cy="0"/>
          </a:xfrm>
          <a:prstGeom prst="straightConnector1">
            <a:avLst/>
          </a:prstGeom>
          <a:noFill/>
          <a:ln cap="flat" cmpd="sng" w="28575">
            <a:solidFill>
              <a:srgbClr val="095A8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p44"/>
          <p:cNvSpPr txBox="1"/>
          <p:nvPr>
            <p:ph type="title"/>
          </p:nvPr>
        </p:nvSpPr>
        <p:spPr>
          <a:xfrm>
            <a:off x="622300" y="457202"/>
            <a:ext cx="10947400" cy="497415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95A8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7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9" name="Google Shape;29;p37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37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3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3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3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8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6" name="Google Shape;36;p38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38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38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38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3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3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3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" name="Google Shape;11;p27"/>
          <p:cNvSpPr txBox="1"/>
          <p:nvPr>
            <p:ph idx="1" type="body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7"/>
          <p:cNvSpPr txBox="1"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7"/>
          <p:cNvSpPr txBox="1"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dfd20670fb_0_0"/>
          <p:cNvSpPr/>
          <p:nvPr/>
        </p:nvSpPr>
        <p:spPr>
          <a:xfrm>
            <a:off x="3124922" y="2804869"/>
            <a:ext cx="6728700" cy="969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-IN" sz="3200">
                <a:solidFill>
                  <a:srgbClr val="0F75BD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1" lang="en-IN" sz="3200">
                <a:solidFill>
                  <a:srgbClr val="0F75BD"/>
                </a:solidFill>
                <a:latin typeface="Calibri"/>
                <a:ea typeface="Calibri"/>
                <a:cs typeface="Calibri"/>
                <a:sym typeface="Calibri"/>
              </a:rPr>
              <a:t>ntroduction to </a:t>
            </a:r>
            <a:r>
              <a:rPr b="1" i="0" lang="en-IN" sz="3200" u="none" cap="none" strike="noStrike">
                <a:solidFill>
                  <a:srgbClr val="0F75BD"/>
                </a:solidFill>
                <a:latin typeface="Calibri"/>
                <a:ea typeface="Calibri"/>
                <a:cs typeface="Calibri"/>
                <a:sym typeface="Calibri"/>
              </a:rPr>
              <a:t>Joins </a:t>
            </a:r>
            <a:endParaRPr b="1" i="0" sz="3200" u="none" cap="none" strike="noStrike">
              <a:solidFill>
                <a:srgbClr val="0F75B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ebae5f94f0_1_0"/>
          <p:cNvSpPr txBox="1"/>
          <p:nvPr>
            <p:ph type="title"/>
          </p:nvPr>
        </p:nvSpPr>
        <p:spPr>
          <a:xfrm>
            <a:off x="700358" y="379144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IN" sz="3200">
                <a:latin typeface="Calibri"/>
                <a:ea typeface="Calibri"/>
                <a:cs typeface="Calibri"/>
                <a:sym typeface="Calibri"/>
              </a:rPr>
              <a:t>Summary</a:t>
            </a:r>
            <a:endParaRPr b="1" sz="3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gebae5f94f0_1_0"/>
          <p:cNvSpPr/>
          <p:nvPr/>
        </p:nvSpPr>
        <p:spPr>
          <a:xfrm>
            <a:off x="9581211" y="5635599"/>
            <a:ext cx="23631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 NOT WRITE ANYTHING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HERE. LEAVE THIS SPACE FOR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WEBCAM</a:t>
            </a:r>
            <a:endParaRPr b="1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gebae5f94f0_1_0"/>
          <p:cNvSpPr txBox="1"/>
          <p:nvPr/>
        </p:nvSpPr>
        <p:spPr>
          <a:xfrm>
            <a:off x="624145" y="1321183"/>
            <a:ext cx="9969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Joins are statement that combine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data of two or more tables based on a common value and returns a result set.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have learnt about the d</a:t>
            </a: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ifferent types of Joins are left, right, inner, full, self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along with examples.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d20670fb_0_30"/>
          <p:cNvSpPr/>
          <p:nvPr/>
        </p:nvSpPr>
        <p:spPr>
          <a:xfrm>
            <a:off x="4205098" y="2967335"/>
            <a:ext cx="3781500" cy="9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rPr b="1" i="0" lang="en-IN" sz="5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1" i="0" sz="5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gdfd20670fb_0_30"/>
          <p:cNvSpPr/>
          <p:nvPr/>
        </p:nvSpPr>
        <p:spPr>
          <a:xfrm>
            <a:off x="3411959" y="6543428"/>
            <a:ext cx="60960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IN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Proprietary content. ©Great Learning. All Rights Reserved. Unauthorized use or distribution prohibited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dfd20670fb_0_4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Agenda 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gdfd20670fb_0_4"/>
          <p:cNvSpPr txBox="1"/>
          <p:nvPr/>
        </p:nvSpPr>
        <p:spPr>
          <a:xfrm>
            <a:off x="678045" y="1407233"/>
            <a:ext cx="9969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a </a:t>
            </a: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oin?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Types of </a:t>
            </a: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oins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Examples of </a:t>
            </a: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oins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f0b9ecf635_0_0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What is a Join ?</a:t>
            </a:r>
            <a:endParaRPr b="1" i="0" sz="3200" u="none" cap="none" strike="noStrike">
              <a:solidFill>
                <a:srgbClr val="095A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gf0b9ecf635_0_0"/>
          <p:cNvSpPr txBox="1"/>
          <p:nvPr/>
        </p:nvSpPr>
        <p:spPr>
          <a:xfrm>
            <a:off x="650700" y="1353150"/>
            <a:ext cx="10890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Join </a:t>
            </a: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tatement combines data from two or more tables based on a common field/value and gives the result set.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f0b9ecf635_0_18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Types of Joins</a:t>
            </a:r>
            <a:endParaRPr b="1" i="0" sz="3200" u="none" cap="none" strike="noStrike">
              <a:solidFill>
                <a:srgbClr val="095A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gf0b9ecf635_0_18"/>
          <p:cNvSpPr txBox="1"/>
          <p:nvPr/>
        </p:nvSpPr>
        <p:spPr>
          <a:xfrm>
            <a:off x="678045" y="1321208"/>
            <a:ext cx="99699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Left </a:t>
            </a: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oin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Right </a:t>
            </a: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oin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Inner </a:t>
            </a: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oin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Self </a:t>
            </a: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oin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Full </a:t>
            </a: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oin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f0b9ecf635_0_24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Left Join</a:t>
            </a:r>
            <a:endParaRPr b="1" i="0" sz="3200" u="none" cap="none" strike="noStrike">
              <a:solidFill>
                <a:srgbClr val="095A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gf0b9ecf635_0_24"/>
          <p:cNvSpPr txBox="1"/>
          <p:nvPr/>
        </p:nvSpPr>
        <p:spPr>
          <a:xfrm>
            <a:off x="678045" y="1370783"/>
            <a:ext cx="99699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Left 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</a:t>
            </a: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is used to return all the left table tuples along with the tuples from right table for those attribute values match when compared.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Syntax: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elect col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from 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Table1 </a:t>
            </a: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LEFT JOIN</a:t>
            </a: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Table2 </a:t>
            </a: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</a:t>
            </a: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Table1</a:t>
            </a: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.col_name = 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Table2</a:t>
            </a: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.col_name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Orders.orderId, Customers.Customer_Name  FROM Orders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LEFT JOIN 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Customers ON Orders.orderId = Customers.orderId;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f0b9ecf635_0_24"/>
          <p:cNvSpPr/>
          <p:nvPr/>
        </p:nvSpPr>
        <p:spPr>
          <a:xfrm>
            <a:off x="890125" y="4048875"/>
            <a:ext cx="1607100" cy="1358400"/>
          </a:xfrm>
          <a:prstGeom prst="ellipse">
            <a:avLst/>
          </a:prstGeom>
          <a:solidFill>
            <a:srgbClr val="00FF0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gf0b9ecf635_0_24"/>
          <p:cNvSpPr/>
          <p:nvPr/>
        </p:nvSpPr>
        <p:spPr>
          <a:xfrm>
            <a:off x="1927625" y="4048875"/>
            <a:ext cx="1607100" cy="135840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gf0b9ecf635_0_24"/>
          <p:cNvSpPr txBox="1"/>
          <p:nvPr/>
        </p:nvSpPr>
        <p:spPr>
          <a:xfrm>
            <a:off x="644550" y="5300875"/>
            <a:ext cx="8896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   Table 1         Table 2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f0b9ecf635_0_36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Right Join</a:t>
            </a:r>
            <a:endParaRPr b="1" i="0" sz="3200" u="none" cap="none" strike="noStrike">
              <a:solidFill>
                <a:srgbClr val="095A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gf0b9ecf635_0_36"/>
          <p:cNvSpPr txBox="1"/>
          <p:nvPr/>
        </p:nvSpPr>
        <p:spPr>
          <a:xfrm>
            <a:off x="622350" y="1291425"/>
            <a:ext cx="109473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Right 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oin is used to return all the 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ight table tuples along with the tuples from left table for those attribute values match when compared.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Syntax: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col  from Table1  </a:t>
            </a:r>
            <a:r>
              <a:rPr b="1"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RIGHT JOIN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Table2  ON Table1.col_name = Table2.col_name;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Orders.orderId, Customers.Customer_Name, Orders.OrderPrice FROM Customers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Right JOIN 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Orders ON Orders.orderId = Customers.orderId AND Orders.OrderPrice &gt; 0;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gf0b9ecf635_0_36"/>
          <p:cNvSpPr/>
          <p:nvPr/>
        </p:nvSpPr>
        <p:spPr>
          <a:xfrm>
            <a:off x="1883400" y="3892650"/>
            <a:ext cx="1607100" cy="1358400"/>
          </a:xfrm>
          <a:prstGeom prst="ellipse">
            <a:avLst/>
          </a:prstGeom>
          <a:solidFill>
            <a:srgbClr val="00FF0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gf0b9ecf635_0_36"/>
          <p:cNvSpPr/>
          <p:nvPr/>
        </p:nvSpPr>
        <p:spPr>
          <a:xfrm>
            <a:off x="830450" y="3892650"/>
            <a:ext cx="1607100" cy="135840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gf0b9ecf635_0_36"/>
          <p:cNvSpPr txBox="1"/>
          <p:nvPr/>
        </p:nvSpPr>
        <p:spPr>
          <a:xfrm>
            <a:off x="677550" y="5354175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Table 1         Table 2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f0b9ecf635_0_43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Inner Join</a:t>
            </a:r>
            <a:endParaRPr b="1" i="0" sz="3200" u="none" cap="none" strike="noStrike">
              <a:solidFill>
                <a:srgbClr val="095A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gf0b9ecf635_0_43"/>
          <p:cNvSpPr txBox="1"/>
          <p:nvPr/>
        </p:nvSpPr>
        <p:spPr>
          <a:xfrm>
            <a:off x="678050" y="1306875"/>
            <a:ext cx="109473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Inner</a:t>
            </a: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oin is used to 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selects all rows from both tables as long as there is a match between the columns.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Syntax: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col  from Table1  </a:t>
            </a:r>
            <a:r>
              <a:rPr b="1"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INNER JOIN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Table2  ON Table1.col_name = Table2.col_name;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Orders.orderId, Customers.Customer_Name FROM Orders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INNER JOIN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Customers ON Orders.orderId = Customers.orderId;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gf0b9ecf635_0_43"/>
          <p:cNvSpPr/>
          <p:nvPr/>
        </p:nvSpPr>
        <p:spPr>
          <a:xfrm>
            <a:off x="1807200" y="3892650"/>
            <a:ext cx="1607100" cy="135840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gf0b9ecf635_0_43"/>
          <p:cNvSpPr/>
          <p:nvPr/>
        </p:nvSpPr>
        <p:spPr>
          <a:xfrm>
            <a:off x="754250" y="3892650"/>
            <a:ext cx="1607100" cy="135840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gf0b9ecf635_0_43"/>
          <p:cNvSpPr/>
          <p:nvPr/>
        </p:nvSpPr>
        <p:spPr>
          <a:xfrm flipH="1">
            <a:off x="1807250" y="4066200"/>
            <a:ext cx="554100" cy="1011300"/>
          </a:xfrm>
          <a:prstGeom prst="ellipse">
            <a:avLst/>
          </a:prstGeom>
          <a:solidFill>
            <a:srgbClr val="00FF0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gf0b9ecf635_0_43"/>
          <p:cNvSpPr txBox="1"/>
          <p:nvPr/>
        </p:nvSpPr>
        <p:spPr>
          <a:xfrm>
            <a:off x="584300" y="5251050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Table 1         Table 2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f0b9ecf635_0_57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Self Join</a:t>
            </a:r>
            <a:endParaRPr b="1" i="0" sz="3200" u="none" cap="none" strike="noStrike">
              <a:solidFill>
                <a:srgbClr val="095A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gf0b9ecf635_0_57"/>
          <p:cNvSpPr txBox="1"/>
          <p:nvPr/>
        </p:nvSpPr>
        <p:spPr>
          <a:xfrm>
            <a:off x="678050" y="1320650"/>
            <a:ext cx="109473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elf 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oin is used to print tuples when matched with columns of same table.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Syntax: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col(s)  from Table1 t1, Table1 t2 where condition;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Customers.Customer_Name, Orders.orderId, Orders.OrderPrice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from Customers,Orders where Orders.orderId = Customers.orderId;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gf0b9ecf635_0_57"/>
          <p:cNvSpPr/>
          <p:nvPr/>
        </p:nvSpPr>
        <p:spPr>
          <a:xfrm>
            <a:off x="1813625" y="3721850"/>
            <a:ext cx="1607100" cy="135840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gf0b9ecf635_0_57"/>
          <p:cNvSpPr/>
          <p:nvPr/>
        </p:nvSpPr>
        <p:spPr>
          <a:xfrm>
            <a:off x="760675" y="3721850"/>
            <a:ext cx="1607100" cy="135840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gf0b9ecf635_0_57"/>
          <p:cNvSpPr/>
          <p:nvPr/>
        </p:nvSpPr>
        <p:spPr>
          <a:xfrm flipH="1">
            <a:off x="1813675" y="3895400"/>
            <a:ext cx="554100" cy="1011300"/>
          </a:xfrm>
          <a:prstGeom prst="ellipse">
            <a:avLst/>
          </a:prstGeom>
          <a:solidFill>
            <a:srgbClr val="00FF0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gf0b9ecf635_0_57"/>
          <p:cNvSpPr txBox="1"/>
          <p:nvPr/>
        </p:nvSpPr>
        <p:spPr>
          <a:xfrm>
            <a:off x="590725" y="5168350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Table 1         Table 2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b2c3dd5f5_0_5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3200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Full </a:t>
            </a: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Join</a:t>
            </a:r>
            <a:endParaRPr b="1" i="0" sz="3200" u="none" cap="none" strike="noStrike">
              <a:solidFill>
                <a:srgbClr val="095A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gcb2c3dd5f5_0_5"/>
          <p:cNvSpPr txBox="1"/>
          <p:nvPr/>
        </p:nvSpPr>
        <p:spPr>
          <a:xfrm>
            <a:off x="678050" y="1334113"/>
            <a:ext cx="109473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Returns all records when Table1, Table2 record match atTable1(left) or at Table2(right).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Syntax: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col  from Table1  </a:t>
            </a:r>
            <a:r>
              <a:rPr b="1"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FULL JOIN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Table2  ON Table1.col_name = Table2.col_name where condition;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* FROM Customers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FULL JOIN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Orders ON Customers.orderId = Orders.orderId where Orders.OrderPrice &gt; 0;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 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Full join doesn’t work in MYSQL, we can use UNION of LEFT and RIGHT JOIN.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cb2c3dd5f5_0_5"/>
          <p:cNvSpPr/>
          <p:nvPr/>
        </p:nvSpPr>
        <p:spPr>
          <a:xfrm>
            <a:off x="2065175" y="4197450"/>
            <a:ext cx="1607100" cy="1358400"/>
          </a:xfrm>
          <a:prstGeom prst="ellipse">
            <a:avLst/>
          </a:prstGeom>
          <a:solidFill>
            <a:srgbClr val="00FF0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gcb2c3dd5f5_0_5"/>
          <p:cNvSpPr/>
          <p:nvPr/>
        </p:nvSpPr>
        <p:spPr>
          <a:xfrm>
            <a:off x="1012225" y="4197450"/>
            <a:ext cx="1607100" cy="1358400"/>
          </a:xfrm>
          <a:prstGeom prst="ellipse">
            <a:avLst/>
          </a:prstGeom>
          <a:solidFill>
            <a:srgbClr val="00FF0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gcb2c3dd5f5_0_5"/>
          <p:cNvSpPr/>
          <p:nvPr/>
        </p:nvSpPr>
        <p:spPr>
          <a:xfrm flipH="1">
            <a:off x="2065225" y="4371000"/>
            <a:ext cx="554100" cy="1011300"/>
          </a:xfrm>
          <a:prstGeom prst="ellipse">
            <a:avLst/>
          </a:prstGeom>
          <a:solidFill>
            <a:srgbClr val="00FF0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gcb2c3dd5f5_0_5"/>
          <p:cNvSpPr txBox="1"/>
          <p:nvPr/>
        </p:nvSpPr>
        <p:spPr>
          <a:xfrm>
            <a:off x="672275" y="5628500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Table 1         Table 2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Bharani Akella</dc:creator>
</cp:coreProperties>
</file>