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12192000"/>
  <p:notesSz cx="6858000" cy="9144000"/>
  <p:embeddedFontLst>
    <p:embeddedFont>
      <p:font typeface="Roboto"/>
      <p:regular r:id="rId16"/>
      <p:bold r:id="rId17"/>
      <p:italic r:id="rId18"/>
      <p:boldItalic r:id="rId19"/>
    </p:embeddedFont>
    <p:embeddedFont>
      <p:font typeface="Corbel"/>
      <p:regular r:id="rId20"/>
      <p:bold r:id="rId21"/>
      <p:italic r:id="rId22"/>
      <p:boldItalic r:id="rId23"/>
    </p:embeddedFont>
    <p:embeddedFont>
      <p:font typeface="Candar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28" roundtripDataSignature="AMtx7mh99IYxzAtn7XJWLqnIaGNZYGlz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3A5F4C-BAA1-4083-8FA8-012CFAEE110B}">
  <a:tblStyle styleId="{133A5F4C-BAA1-4083-8FA8-012CFAEE110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Corbel-regular.fntdata"/><Relationship Id="rId22" Type="http://schemas.openxmlformats.org/officeDocument/2006/relationships/font" Target="fonts/Corbel-italic.fntdata"/><Relationship Id="rId21" Type="http://schemas.openxmlformats.org/officeDocument/2006/relationships/font" Target="fonts/Corbel-bold.fntdata"/><Relationship Id="rId24" Type="http://schemas.openxmlformats.org/officeDocument/2006/relationships/font" Target="fonts/Candara-regular.fntdata"/><Relationship Id="rId23" Type="http://schemas.openxmlformats.org/officeDocument/2006/relationships/font" Target="fonts/Corbel-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andara-italic.fntdata"/><Relationship Id="rId25" Type="http://schemas.openxmlformats.org/officeDocument/2006/relationships/font" Target="fonts/Candara-bold.fntdata"/><Relationship Id="rId28" Type="http://customschemas.google.com/relationships/presentationmetadata" Target="metadata"/><Relationship Id="rId27" Type="http://schemas.openxmlformats.org/officeDocument/2006/relationships/font" Target="fonts/Candar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dfd20670fb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 name="Google Shape;45;gdfd20670f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dfd20670fb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gdfd20670fb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f1d07d05aa_0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gf1d07d05aa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f1d07d05aa_0_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gf1d07d05aa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0b9ecf635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 name="Google Shape;68;gf0b9ecf63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6a5d2f758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gf6a5d2f758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6a3aa153f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 name="Google Shape;81;gf6a3aa153f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bae5f94f0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ebae5f94f0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fd20670fb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gdfd20670fb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8"/>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19" name="Google Shape;19;p28"/>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2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44"/>
          <p:cNvSpPr txBox="1"/>
          <p:nvPr>
            <p:ph idx="1" type="body"/>
          </p:nvPr>
        </p:nvSpPr>
        <p:spPr>
          <a:xfrm>
            <a:off x="622300" y="1160003"/>
            <a:ext cx="10947400" cy="2263006"/>
          </a:xfrm>
          <a:prstGeom prst="rect">
            <a:avLst/>
          </a:prstGeom>
          <a:noFill/>
          <a:ln>
            <a:noFill/>
          </a:ln>
        </p:spPr>
        <p:txBody>
          <a:bodyPr anchorCtr="0" anchor="t" bIns="16925" lIns="16925" spcFirstLastPara="1" rIns="16925" wrap="square" tIns="16925">
            <a:spAutoFit/>
          </a:bodyPr>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Clr>
                <a:srgbClr val="A5A5A5"/>
              </a:buClr>
              <a:buSzPts val="2400"/>
              <a:buChar char="•"/>
              <a:defRPr/>
            </a:lvl3pPr>
            <a:lvl4pPr indent="-355600" lvl="3" marL="1828800" algn="l">
              <a:lnSpc>
                <a:spcPct val="100000"/>
              </a:lnSpc>
              <a:spcBef>
                <a:spcPts val="400"/>
              </a:spcBef>
              <a:spcAft>
                <a:spcPts val="0"/>
              </a:spcAft>
              <a:buClr>
                <a:srgbClr val="A5A5A5"/>
              </a:buClr>
              <a:buSzPts val="2000"/>
              <a:buChar char="–"/>
              <a:defRPr/>
            </a:lvl4pPr>
            <a:lvl5pPr indent="-355600" lvl="4" marL="2286000" algn="l">
              <a:lnSpc>
                <a:spcPct val="100000"/>
              </a:lnSpc>
              <a:spcBef>
                <a:spcPts val="400"/>
              </a:spcBef>
              <a:spcAft>
                <a:spcPts val="0"/>
              </a:spcAft>
              <a:buClr>
                <a:srgbClr val="A5A5A5"/>
              </a:buClr>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cxnSp>
        <p:nvCxnSpPr>
          <p:cNvPr id="25" name="Google Shape;25;p44"/>
          <p:cNvCxnSpPr/>
          <p:nvPr/>
        </p:nvCxnSpPr>
        <p:spPr>
          <a:xfrm>
            <a:off x="622300" y="1143000"/>
            <a:ext cx="10947400" cy="0"/>
          </a:xfrm>
          <a:prstGeom prst="straightConnector1">
            <a:avLst/>
          </a:prstGeom>
          <a:noFill/>
          <a:ln cap="flat" cmpd="sng" w="28575">
            <a:solidFill>
              <a:srgbClr val="095A82"/>
            </a:solidFill>
            <a:prstDash val="solid"/>
            <a:round/>
            <a:headEnd len="sm" w="sm" type="none"/>
            <a:tailEnd len="sm" w="sm" type="none"/>
          </a:ln>
        </p:spPr>
      </p:cxnSp>
      <p:sp>
        <p:nvSpPr>
          <p:cNvPr id="26" name="Google Shape;26;p44"/>
          <p:cNvSpPr txBox="1"/>
          <p:nvPr>
            <p:ph type="title"/>
          </p:nvPr>
        </p:nvSpPr>
        <p:spPr>
          <a:xfrm>
            <a:off x="622300" y="457202"/>
            <a:ext cx="10947400"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3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9" name="Google Shape;29;p3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3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1" name="Google Shape;31;p3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3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3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6" name="Google Shape;36;p38"/>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7" name="Google Shape;37;p38"/>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8" name="Google Shape;38;p38"/>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38"/>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3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3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3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2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mc:AlternateContent>
    <mc:Choice Requires="p14">
      <p:transition spd="slow" p14:dur="3400">
        <p14:reveal dir="l"/>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gdfd20670fb_0_0"/>
          <p:cNvSpPr/>
          <p:nvPr/>
        </p:nvSpPr>
        <p:spPr>
          <a:xfrm>
            <a:off x="3124922" y="2804869"/>
            <a:ext cx="6728700" cy="969300"/>
          </a:xfrm>
          <a:prstGeom prst="roundRect">
            <a:avLst>
              <a:gd fmla="val 16667"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lang="en-IN" sz="3200">
                <a:solidFill>
                  <a:srgbClr val="0F75BD"/>
                </a:solidFill>
                <a:latin typeface="Calibri"/>
                <a:ea typeface="Calibri"/>
                <a:cs typeface="Calibri"/>
                <a:sym typeface="Calibri"/>
              </a:rPr>
              <a:t>Subquery using clauses</a:t>
            </a:r>
            <a:endParaRPr b="1" i="0" sz="3200" u="none" cap="none" strike="noStrike">
              <a:solidFill>
                <a:srgbClr val="0F75BD"/>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dfd20670fb_0_4"/>
          <p:cNvSpPr txBox="1"/>
          <p:nvPr/>
        </p:nvSpPr>
        <p:spPr>
          <a:xfrm>
            <a:off x="678045" y="1407233"/>
            <a:ext cx="9969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Subquery using HAVING clause</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Subquery using WHERE clause</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GROUP BY and ORDER BY in Subquery</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Subquery using clauses example</a:t>
            </a:r>
            <a:endParaRPr sz="1800">
              <a:solidFill>
                <a:schemeClr val="dk1"/>
              </a:solidFill>
              <a:latin typeface="Calibri"/>
              <a:ea typeface="Calibri"/>
              <a:cs typeface="Calibri"/>
              <a:sym typeface="Calibri"/>
            </a:endParaRPr>
          </a:p>
        </p:txBody>
      </p:sp>
      <p:sp>
        <p:nvSpPr>
          <p:cNvPr id="53" name="Google Shape;53;gdfd20670fb_0_4"/>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i="0" lang="en-IN" sz="3200" u="none" cap="none" strike="noStrike">
                <a:solidFill>
                  <a:srgbClr val="095A82"/>
                </a:solidFill>
                <a:latin typeface="Calibri"/>
                <a:ea typeface="Calibri"/>
                <a:cs typeface="Calibri"/>
                <a:sym typeface="Calibri"/>
              </a:rPr>
              <a:t>Agenda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gf1d07d05aa_0_28"/>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rgbClr val="095A82"/>
                </a:solidFill>
                <a:latin typeface="Calibri"/>
                <a:ea typeface="Calibri"/>
                <a:cs typeface="Calibri"/>
                <a:sym typeface="Calibri"/>
              </a:rPr>
              <a:t>Subquery using HAVING clause</a:t>
            </a:r>
            <a:endParaRPr b="1" sz="3200">
              <a:solidFill>
                <a:srgbClr val="095A82"/>
              </a:solidFill>
              <a:latin typeface="Calibri"/>
              <a:ea typeface="Calibri"/>
              <a:cs typeface="Calibri"/>
              <a:sym typeface="Calibri"/>
            </a:endParaRPr>
          </a:p>
        </p:txBody>
      </p:sp>
      <p:sp>
        <p:nvSpPr>
          <p:cNvPr id="59" name="Google Shape;59;gf1d07d05aa_0_28"/>
          <p:cNvSpPr txBox="1"/>
          <p:nvPr/>
        </p:nvSpPr>
        <p:spPr>
          <a:xfrm>
            <a:off x="650700" y="1353150"/>
            <a:ext cx="10890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We cannot use</a:t>
            </a:r>
            <a:r>
              <a:rPr lang="en-IN" sz="1800">
                <a:solidFill>
                  <a:schemeClr val="dk1"/>
                </a:solidFill>
                <a:latin typeface="Calibri"/>
                <a:ea typeface="Calibri"/>
                <a:cs typeface="Calibri"/>
                <a:sym typeface="Calibri"/>
              </a:rPr>
              <a:t> HAVING condition </a:t>
            </a:r>
            <a:r>
              <a:rPr b="1" lang="en-IN" sz="1800">
                <a:solidFill>
                  <a:schemeClr val="dk1"/>
                </a:solidFill>
                <a:latin typeface="Calibri"/>
                <a:ea typeface="Calibri"/>
                <a:cs typeface="Calibri"/>
                <a:sym typeface="Calibri"/>
              </a:rPr>
              <a:t>before </a:t>
            </a:r>
            <a:r>
              <a:rPr lang="en-IN" sz="1800">
                <a:solidFill>
                  <a:schemeClr val="dk1"/>
                </a:solidFill>
                <a:latin typeface="Calibri"/>
                <a:ea typeface="Calibri"/>
                <a:cs typeface="Calibri"/>
                <a:sym typeface="Calibri"/>
              </a:rPr>
              <a:t>GROUP BY clause.</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f1d07d05aa_0_34"/>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rgbClr val="095A82"/>
                </a:solidFill>
                <a:latin typeface="Calibri"/>
                <a:ea typeface="Calibri"/>
                <a:cs typeface="Calibri"/>
                <a:sym typeface="Calibri"/>
              </a:rPr>
              <a:t>Subquery using WHERE clause</a:t>
            </a:r>
            <a:endParaRPr b="1" sz="3200">
              <a:solidFill>
                <a:srgbClr val="095A82"/>
              </a:solidFill>
              <a:latin typeface="Calibri"/>
              <a:ea typeface="Calibri"/>
              <a:cs typeface="Calibri"/>
              <a:sym typeface="Calibri"/>
            </a:endParaRPr>
          </a:p>
        </p:txBody>
      </p:sp>
      <p:sp>
        <p:nvSpPr>
          <p:cNvPr id="65" name="Google Shape;65;gf1d07d05aa_0_34"/>
          <p:cNvSpPr txBox="1"/>
          <p:nvPr/>
        </p:nvSpPr>
        <p:spPr>
          <a:xfrm>
            <a:off x="650700" y="1353150"/>
            <a:ext cx="10890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We cannot use WHERE condition </a:t>
            </a:r>
            <a:r>
              <a:rPr b="1" lang="en-IN" sz="1800">
                <a:solidFill>
                  <a:schemeClr val="dk1"/>
                </a:solidFill>
                <a:latin typeface="Calibri"/>
                <a:ea typeface="Calibri"/>
                <a:cs typeface="Calibri"/>
                <a:sym typeface="Calibri"/>
              </a:rPr>
              <a:t>after </a:t>
            </a:r>
            <a:r>
              <a:rPr lang="en-IN" sz="1800">
                <a:solidFill>
                  <a:schemeClr val="dk1"/>
                </a:solidFill>
                <a:latin typeface="Calibri"/>
                <a:ea typeface="Calibri"/>
                <a:cs typeface="Calibri"/>
                <a:sym typeface="Calibri"/>
              </a:rPr>
              <a:t>GROUP BY clause.</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f0b9ecf635_0_0"/>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rgbClr val="095A82"/>
                </a:solidFill>
                <a:latin typeface="Calibri"/>
                <a:ea typeface="Calibri"/>
                <a:cs typeface="Calibri"/>
                <a:sym typeface="Calibri"/>
              </a:rPr>
              <a:t>GROUP BY and ORDER BY in Subquery</a:t>
            </a:r>
            <a:endParaRPr b="1" sz="3200">
              <a:solidFill>
                <a:srgbClr val="095A82"/>
              </a:solidFill>
              <a:latin typeface="Calibri"/>
              <a:ea typeface="Calibri"/>
              <a:cs typeface="Calibri"/>
              <a:sym typeface="Calibri"/>
            </a:endParaRPr>
          </a:p>
        </p:txBody>
      </p:sp>
      <p:sp>
        <p:nvSpPr>
          <p:cNvPr id="71" name="Google Shape;71;gf0b9ecf635_0_0"/>
          <p:cNvSpPr txBox="1"/>
          <p:nvPr/>
        </p:nvSpPr>
        <p:spPr>
          <a:xfrm>
            <a:off x="650700" y="1353150"/>
            <a:ext cx="10890600" cy="1569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SzPts val="1800"/>
              <a:buFont typeface="Calibri"/>
              <a:buChar char="●"/>
            </a:pPr>
            <a:r>
              <a:rPr lang="en-IN" sz="1800">
                <a:latin typeface="Calibri"/>
                <a:ea typeface="Calibri"/>
                <a:cs typeface="Calibri"/>
                <a:sym typeface="Calibri"/>
              </a:rPr>
              <a:t>We cannot use order by in subquery because it doesn’t matter if you pass a sorted or unsorted list to the outer query. Hence ORDER BY is ignored in subqueries.</a:t>
            </a:r>
            <a:endParaRPr sz="1800">
              <a:latin typeface="Calibri"/>
              <a:ea typeface="Calibri"/>
              <a:cs typeface="Calibri"/>
              <a:sym typeface="Calibri"/>
            </a:endParaRPr>
          </a:p>
          <a:p>
            <a:pPr indent="0" lvl="0" marL="0" marR="0" rtl="0" algn="l">
              <a:lnSpc>
                <a:spcPct val="100000"/>
              </a:lnSpc>
              <a:spcBef>
                <a:spcPts val="0"/>
              </a:spcBef>
              <a:spcAft>
                <a:spcPts val="0"/>
              </a:spcAft>
              <a:buNone/>
            </a:pPr>
            <a:r>
              <a:t/>
            </a:r>
            <a:endParaRPr sz="1800">
              <a:latin typeface="Calibri"/>
              <a:ea typeface="Calibri"/>
              <a:cs typeface="Calibri"/>
              <a:sym typeface="Calibri"/>
            </a:endParaRPr>
          </a:p>
          <a:p>
            <a:pPr indent="0" lvl="0" marL="0" marR="0" rtl="0" algn="l">
              <a:lnSpc>
                <a:spcPct val="100000"/>
              </a:lnSpc>
              <a:spcBef>
                <a:spcPts val="0"/>
              </a:spcBef>
              <a:spcAft>
                <a:spcPts val="0"/>
              </a:spcAft>
              <a:buNone/>
            </a:pPr>
            <a:r>
              <a:rPr b="1" lang="en-IN" sz="1800">
                <a:latin typeface="Calibri"/>
                <a:ea typeface="Calibri"/>
                <a:cs typeface="Calibri"/>
                <a:sym typeface="Calibri"/>
              </a:rPr>
              <a:t>Note:</a:t>
            </a:r>
            <a:r>
              <a:rPr lang="en-IN" sz="1800">
                <a:latin typeface="Calibri"/>
                <a:ea typeface="Calibri"/>
                <a:cs typeface="Calibri"/>
                <a:sym typeface="Calibri"/>
              </a:rPr>
              <a:t> We cannot use ORDER BY clause in derived tables, Subqueries, inline functions, views and in common table expressions. To use ORDER BY in the above mentioned scenarios, we need to specify TOP or XML in the query.</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f6a5d2f758_1_0"/>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rgbClr val="095A82"/>
                </a:solidFill>
                <a:latin typeface="Calibri"/>
                <a:ea typeface="Calibri"/>
                <a:cs typeface="Calibri"/>
                <a:sym typeface="Calibri"/>
              </a:rPr>
              <a:t>Subquery using clauses example</a:t>
            </a:r>
            <a:endParaRPr b="1" i="0" sz="3200" u="none" cap="none" strike="noStrike">
              <a:solidFill>
                <a:srgbClr val="095A82"/>
              </a:solidFill>
              <a:latin typeface="Calibri"/>
              <a:ea typeface="Calibri"/>
              <a:cs typeface="Calibri"/>
              <a:sym typeface="Calibri"/>
            </a:endParaRPr>
          </a:p>
        </p:txBody>
      </p:sp>
      <p:sp>
        <p:nvSpPr>
          <p:cNvPr id="77" name="Google Shape;77;gf6a5d2f758_1_0"/>
          <p:cNvSpPr txBox="1"/>
          <p:nvPr/>
        </p:nvSpPr>
        <p:spPr>
          <a:xfrm>
            <a:off x="650700" y="1353150"/>
            <a:ext cx="10890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IN" sz="1800">
                <a:latin typeface="Calibri"/>
                <a:ea typeface="Calibri"/>
                <a:cs typeface="Calibri"/>
                <a:sym typeface="Calibri"/>
              </a:rPr>
              <a:t>    Coursestats</a:t>
            </a:r>
            <a:endParaRPr sz="1800">
              <a:latin typeface="Calibri"/>
              <a:ea typeface="Calibri"/>
              <a:cs typeface="Calibri"/>
              <a:sym typeface="Calibri"/>
            </a:endParaRPr>
          </a:p>
        </p:txBody>
      </p:sp>
      <p:graphicFrame>
        <p:nvGraphicFramePr>
          <p:cNvPr id="78" name="Google Shape;78;gf6a5d2f758_1_0"/>
          <p:cNvGraphicFramePr/>
          <p:nvPr/>
        </p:nvGraphicFramePr>
        <p:xfrm>
          <a:off x="979675" y="1994460"/>
          <a:ext cx="3000000" cy="3000000"/>
        </p:xfrm>
        <a:graphic>
          <a:graphicData uri="http://schemas.openxmlformats.org/drawingml/2006/table">
            <a:tbl>
              <a:tblPr>
                <a:noFill/>
                <a:tableStyleId>{133A5F4C-BAA1-4083-8FA8-012CFAEE110B}</a:tableStyleId>
              </a:tblPr>
              <a:tblGrid>
                <a:gridCol w="652325"/>
                <a:gridCol w="1469375"/>
                <a:gridCol w="1737275"/>
                <a:gridCol w="1764050"/>
                <a:gridCol w="1777475"/>
              </a:tblGrid>
              <a:tr h="355525">
                <a:tc>
                  <a:txBody>
                    <a:bodyPr/>
                    <a:lstStyle/>
                    <a:p>
                      <a:pPr indent="0" lvl="0" marL="0" rtl="0" algn="l">
                        <a:spcBef>
                          <a:spcPts val="0"/>
                        </a:spcBef>
                        <a:spcAft>
                          <a:spcPts val="0"/>
                        </a:spcAft>
                        <a:buNone/>
                      </a:pPr>
                      <a:r>
                        <a:rPr b="1" lang="en-IN"/>
                        <a:t>Id</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IN"/>
                        <a:t>UserName</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IN">
                          <a:solidFill>
                            <a:schemeClr val="dk1"/>
                          </a:solidFill>
                        </a:rPr>
                        <a:t>CourseName</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IN">
                          <a:solidFill>
                            <a:schemeClr val="dk1"/>
                          </a:solidFill>
                        </a:rPr>
                        <a:t>CourseFee</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IN">
                          <a:solidFill>
                            <a:schemeClr val="dk1"/>
                          </a:solidFill>
                        </a:rPr>
                        <a:t>CourseDuration</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55525">
                <a:tc>
                  <a:txBody>
                    <a:bodyPr/>
                    <a:lstStyle/>
                    <a:p>
                      <a:pPr indent="0" lvl="0" marL="0" rtl="0" algn="l">
                        <a:spcBef>
                          <a:spcPts val="0"/>
                        </a:spcBef>
                        <a:spcAft>
                          <a:spcPts val="0"/>
                        </a:spcAft>
                        <a:buNone/>
                      </a:pPr>
                      <a:r>
                        <a:rPr lang="en-IN"/>
                        <a:t>1</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Sushma</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Cloud</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30000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60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55525">
                <a:tc>
                  <a:txBody>
                    <a:bodyPr/>
                    <a:lstStyle/>
                    <a:p>
                      <a:pPr indent="0" lvl="0" marL="0" rtl="0" algn="l">
                        <a:spcBef>
                          <a:spcPts val="0"/>
                        </a:spcBef>
                        <a:spcAft>
                          <a:spcPts val="0"/>
                        </a:spcAft>
                        <a:buNone/>
                      </a:pPr>
                      <a:r>
                        <a:rPr lang="en-IN"/>
                        <a:t>2</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Ashok</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Spark</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20000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35</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96200">
                <a:tc>
                  <a:txBody>
                    <a:bodyPr/>
                    <a:lstStyle/>
                    <a:p>
                      <a:pPr indent="0" lvl="0" marL="0" rtl="0" algn="l">
                        <a:spcBef>
                          <a:spcPts val="0"/>
                        </a:spcBef>
                        <a:spcAft>
                          <a:spcPts val="0"/>
                        </a:spcAft>
                        <a:buNone/>
                      </a:pPr>
                      <a:r>
                        <a:rPr lang="en-IN"/>
                        <a:t>3</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Ashok</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DevOps</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30000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60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55525">
                <a:tc>
                  <a:txBody>
                    <a:bodyPr/>
                    <a:lstStyle/>
                    <a:p>
                      <a:pPr indent="0" lvl="0" marL="0" rtl="0" algn="l">
                        <a:spcBef>
                          <a:spcPts val="0"/>
                        </a:spcBef>
                        <a:spcAft>
                          <a:spcPts val="0"/>
                        </a:spcAft>
                        <a:buNone/>
                      </a:pPr>
                      <a:r>
                        <a:rPr lang="en-IN"/>
                        <a:t>4</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Kiran</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Testing</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5000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30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55525">
                <a:tc>
                  <a:txBody>
                    <a:bodyPr/>
                    <a:lstStyle/>
                    <a:p>
                      <a:pPr indent="0" lvl="0" marL="0" rtl="0" algn="l">
                        <a:spcBef>
                          <a:spcPts val="0"/>
                        </a:spcBef>
                        <a:spcAft>
                          <a:spcPts val="0"/>
                        </a:spcAft>
                        <a:buNone/>
                      </a:pPr>
                      <a:r>
                        <a:rPr lang="en-IN"/>
                        <a:t>5</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Kiran</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Python</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10000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40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96200">
                <a:tc>
                  <a:txBody>
                    <a:bodyPr/>
                    <a:lstStyle/>
                    <a:p>
                      <a:pPr indent="0" lvl="0" marL="0" rtl="0" algn="l">
                        <a:spcBef>
                          <a:spcPts val="0"/>
                        </a:spcBef>
                        <a:spcAft>
                          <a:spcPts val="0"/>
                        </a:spcAft>
                        <a:buNone/>
                      </a:pPr>
                      <a:r>
                        <a:rPr lang="en-IN"/>
                        <a:t>6</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Kiran</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C</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5000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30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55525">
                <a:tc>
                  <a:txBody>
                    <a:bodyPr/>
                    <a:lstStyle/>
                    <a:p>
                      <a:pPr indent="0" lvl="0" marL="0" rtl="0" algn="l">
                        <a:spcBef>
                          <a:spcPts val="0"/>
                        </a:spcBef>
                        <a:spcAft>
                          <a:spcPts val="0"/>
                        </a:spcAft>
                        <a:buNone/>
                      </a:pPr>
                      <a:r>
                        <a:rPr lang="en-IN"/>
                        <a:t>7</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Devdutt</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DevOps</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30000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60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55525">
                <a:tc>
                  <a:txBody>
                    <a:bodyPr/>
                    <a:lstStyle/>
                    <a:p>
                      <a:pPr indent="0" lvl="0" marL="0" rtl="0" algn="l">
                        <a:spcBef>
                          <a:spcPts val="0"/>
                        </a:spcBef>
                        <a:spcAft>
                          <a:spcPts val="0"/>
                        </a:spcAft>
                        <a:buNone/>
                      </a:pPr>
                      <a:r>
                        <a:rPr lang="en-IN"/>
                        <a:t>8</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Vijay</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ML</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50000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90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96200">
                <a:tc>
                  <a:txBody>
                    <a:bodyPr/>
                    <a:lstStyle/>
                    <a:p>
                      <a:pPr indent="0" lvl="0" marL="0" rtl="0" algn="l">
                        <a:spcBef>
                          <a:spcPts val="0"/>
                        </a:spcBef>
                        <a:spcAft>
                          <a:spcPts val="0"/>
                        </a:spcAft>
                        <a:buNone/>
                      </a:pPr>
                      <a:r>
                        <a:rPr lang="en-IN"/>
                        <a:t>9</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Ramana</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Testing</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5000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30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f6a3aa153f_0_5"/>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rgbClr val="095A82"/>
                </a:solidFill>
                <a:latin typeface="Calibri"/>
                <a:ea typeface="Calibri"/>
                <a:cs typeface="Calibri"/>
                <a:sym typeface="Calibri"/>
              </a:rPr>
              <a:t>Subquery using clauses example</a:t>
            </a:r>
            <a:endParaRPr b="1" i="0" sz="3200" u="none" cap="none" strike="noStrike">
              <a:solidFill>
                <a:srgbClr val="095A82"/>
              </a:solidFill>
              <a:latin typeface="Calibri"/>
              <a:ea typeface="Calibri"/>
              <a:cs typeface="Calibri"/>
              <a:sym typeface="Calibri"/>
            </a:endParaRPr>
          </a:p>
        </p:txBody>
      </p:sp>
      <p:sp>
        <p:nvSpPr>
          <p:cNvPr id="84" name="Google Shape;84;gf6a3aa153f_0_5"/>
          <p:cNvSpPr txBox="1"/>
          <p:nvPr/>
        </p:nvSpPr>
        <p:spPr>
          <a:xfrm>
            <a:off x="650700" y="1353150"/>
            <a:ext cx="108906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select avg(No_Of_Courses) from </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rPr lang="en-IN" sz="1800">
                <a:solidFill>
                  <a:schemeClr val="dk1"/>
                </a:solidFill>
                <a:latin typeface="Calibri"/>
                <a:ea typeface="Calibri"/>
                <a:cs typeface="Calibri"/>
                <a:sym typeface="Calibri"/>
              </a:rPr>
              <a:t>(select count(CourseName) as No_Of_Courses from Coursestats GROUP BY username) as Table1;</a:t>
            </a:r>
            <a:endParaRPr sz="1800">
              <a:latin typeface="Calibri"/>
              <a:ea typeface="Calibri"/>
              <a:cs typeface="Calibri"/>
              <a:sym typeface="Calibri"/>
            </a:endParaRPr>
          </a:p>
          <a:p>
            <a:pPr indent="0" lvl="0" marL="0" marR="0" rtl="0" algn="l">
              <a:lnSpc>
                <a:spcPct val="100000"/>
              </a:lnSpc>
              <a:spcBef>
                <a:spcPts val="0"/>
              </a:spcBef>
              <a:spcAft>
                <a:spcPts val="0"/>
              </a:spcAft>
              <a:buNone/>
            </a:pPr>
            <a:r>
              <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IN" sz="1800">
                <a:solidFill>
                  <a:schemeClr val="dk1"/>
                </a:solidFill>
                <a:latin typeface="Calibri"/>
                <a:ea typeface="Calibri"/>
                <a:cs typeface="Calibri"/>
                <a:sym typeface="Calibri"/>
              </a:rPr>
              <a:t>select username from coursestats GROUP BY UserName HAVING count(coursename) &gt;= </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rPr lang="en-IN" sz="1800">
                <a:solidFill>
                  <a:schemeClr val="dk1"/>
                </a:solidFill>
                <a:latin typeface="Calibri"/>
                <a:ea typeface="Calibri"/>
                <a:cs typeface="Calibri"/>
                <a:sym typeface="Calibri"/>
              </a:rPr>
              <a:t>(select avg(No_Of_Courses) from </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rPr lang="en-IN" sz="1800">
                <a:solidFill>
                  <a:schemeClr val="dk1"/>
                </a:solidFill>
                <a:latin typeface="Calibri"/>
                <a:ea typeface="Calibri"/>
                <a:cs typeface="Calibri"/>
                <a:sym typeface="Calibri"/>
              </a:rPr>
              <a:t>(select count(CourseName) as No_Of_Courses from Coursestats GROUP BY username) as Table1);</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latin typeface="Calibri"/>
              <a:ea typeface="Calibri"/>
              <a:cs typeface="Calibri"/>
              <a:sym typeface="Calibri"/>
            </a:endParaRPr>
          </a:p>
          <a:p>
            <a:pPr indent="-342900" lvl="0" marL="457200" marR="0" rtl="0" algn="l">
              <a:lnSpc>
                <a:spcPct val="100000"/>
              </a:lnSpc>
              <a:spcBef>
                <a:spcPts val="0"/>
              </a:spcBef>
              <a:spcAft>
                <a:spcPts val="0"/>
              </a:spcAft>
              <a:buSzPts val="1800"/>
              <a:buFont typeface="Calibri"/>
              <a:buAutoNum type="arabicPeriod"/>
            </a:pPr>
            <a:r>
              <a:rPr lang="en-IN" sz="1800">
                <a:latin typeface="Calibri"/>
                <a:ea typeface="Calibri"/>
                <a:cs typeface="Calibri"/>
                <a:sym typeface="Calibri"/>
              </a:rPr>
              <a:t>select username, CourseName from coursestats WHERE UserName in </a:t>
            </a:r>
            <a:endParaRPr sz="1800">
              <a:latin typeface="Calibri"/>
              <a:ea typeface="Calibri"/>
              <a:cs typeface="Calibri"/>
              <a:sym typeface="Calibri"/>
            </a:endParaRPr>
          </a:p>
          <a:p>
            <a:pPr indent="0" lvl="0" marL="457200" marR="0" rtl="0" algn="l">
              <a:lnSpc>
                <a:spcPct val="100000"/>
              </a:lnSpc>
              <a:spcBef>
                <a:spcPts val="0"/>
              </a:spcBef>
              <a:spcAft>
                <a:spcPts val="0"/>
              </a:spcAft>
              <a:buNone/>
            </a:pPr>
            <a:r>
              <a:rPr lang="en-IN" sz="1800">
                <a:latin typeface="Calibri"/>
                <a:ea typeface="Calibri"/>
                <a:cs typeface="Calibri"/>
                <a:sym typeface="Calibri"/>
              </a:rPr>
              <a:t>(select username from coursestats </a:t>
            </a:r>
            <a:r>
              <a:rPr lang="en-IN" sz="1800">
                <a:solidFill>
                  <a:schemeClr val="dk1"/>
                </a:solidFill>
                <a:latin typeface="Calibri"/>
                <a:ea typeface="Calibri"/>
                <a:cs typeface="Calibri"/>
                <a:sym typeface="Calibri"/>
              </a:rPr>
              <a:t>GROUP BY</a:t>
            </a:r>
            <a:r>
              <a:rPr lang="en-IN" sz="1800">
                <a:latin typeface="Calibri"/>
                <a:ea typeface="Calibri"/>
                <a:cs typeface="Calibri"/>
                <a:sym typeface="Calibri"/>
              </a:rPr>
              <a:t> UserName HAVING count(coursename) &gt;= </a:t>
            </a:r>
            <a:endParaRPr sz="1800">
              <a:latin typeface="Calibri"/>
              <a:ea typeface="Calibri"/>
              <a:cs typeface="Calibri"/>
              <a:sym typeface="Calibri"/>
            </a:endParaRPr>
          </a:p>
          <a:p>
            <a:pPr indent="0" lvl="0" marL="457200" marR="0" rtl="0" algn="l">
              <a:lnSpc>
                <a:spcPct val="100000"/>
              </a:lnSpc>
              <a:spcBef>
                <a:spcPts val="0"/>
              </a:spcBef>
              <a:spcAft>
                <a:spcPts val="0"/>
              </a:spcAft>
              <a:buNone/>
            </a:pPr>
            <a:r>
              <a:rPr lang="en-IN" sz="1800">
                <a:latin typeface="Calibri"/>
                <a:ea typeface="Calibri"/>
                <a:cs typeface="Calibri"/>
                <a:sym typeface="Calibri"/>
              </a:rPr>
              <a:t>(select avg(No_Of_Courses) from </a:t>
            </a:r>
            <a:endParaRPr sz="1800">
              <a:latin typeface="Calibri"/>
              <a:ea typeface="Calibri"/>
              <a:cs typeface="Calibri"/>
              <a:sym typeface="Calibri"/>
            </a:endParaRPr>
          </a:p>
          <a:p>
            <a:pPr indent="0" lvl="0" marL="457200" marR="0" rtl="0" algn="l">
              <a:lnSpc>
                <a:spcPct val="100000"/>
              </a:lnSpc>
              <a:spcBef>
                <a:spcPts val="0"/>
              </a:spcBef>
              <a:spcAft>
                <a:spcPts val="0"/>
              </a:spcAft>
              <a:buNone/>
            </a:pPr>
            <a:r>
              <a:rPr lang="en-IN" sz="1800">
                <a:latin typeface="Calibri"/>
                <a:ea typeface="Calibri"/>
                <a:cs typeface="Calibri"/>
                <a:sym typeface="Calibri"/>
              </a:rPr>
              <a:t>(select count(CourseName) as No_Of_Courses from Coursestats </a:t>
            </a:r>
            <a:r>
              <a:rPr lang="en-IN" sz="1800">
                <a:solidFill>
                  <a:schemeClr val="dk1"/>
                </a:solidFill>
                <a:latin typeface="Calibri"/>
                <a:ea typeface="Calibri"/>
                <a:cs typeface="Calibri"/>
                <a:sym typeface="Calibri"/>
              </a:rPr>
              <a:t>GROUP BY</a:t>
            </a:r>
            <a:r>
              <a:rPr lang="en-IN" sz="1800">
                <a:latin typeface="Calibri"/>
                <a:ea typeface="Calibri"/>
                <a:cs typeface="Calibri"/>
                <a:sym typeface="Calibri"/>
              </a:rPr>
              <a:t> username) as Table1));</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ebae5f94f0_1_0"/>
          <p:cNvSpPr txBox="1"/>
          <p:nvPr>
            <p:ph type="title"/>
          </p:nvPr>
        </p:nvSpPr>
        <p:spPr>
          <a:xfrm>
            <a:off x="700358" y="379144"/>
            <a:ext cx="10947300" cy="526800"/>
          </a:xfrm>
          <a:prstGeom prst="rect">
            <a:avLst/>
          </a:prstGeom>
          <a:noFill/>
          <a:ln>
            <a:noFill/>
          </a:ln>
        </p:spPr>
        <p:txBody>
          <a:bodyPr anchorCtr="0" anchor="t" bIns="16925" lIns="16925" spcFirstLastPara="1" rIns="16925" wrap="square" tIns="16925">
            <a:spAutoFit/>
          </a:bodyPr>
          <a:lstStyle/>
          <a:p>
            <a:pPr indent="0" lvl="0" marL="0" rtl="0" algn="l">
              <a:lnSpc>
                <a:spcPct val="100000"/>
              </a:lnSpc>
              <a:spcBef>
                <a:spcPts val="0"/>
              </a:spcBef>
              <a:spcAft>
                <a:spcPts val="0"/>
              </a:spcAft>
              <a:buSzPts val="1400"/>
              <a:buNone/>
            </a:pPr>
            <a:r>
              <a:rPr b="1" lang="en-IN" sz="3200">
                <a:latin typeface="Calibri"/>
                <a:ea typeface="Calibri"/>
                <a:cs typeface="Calibri"/>
                <a:sym typeface="Calibri"/>
              </a:rPr>
              <a:t>Summary</a:t>
            </a:r>
            <a:endParaRPr b="1" sz="3200">
              <a:latin typeface="Calibri"/>
              <a:ea typeface="Calibri"/>
              <a:cs typeface="Calibri"/>
              <a:sym typeface="Calibri"/>
            </a:endParaRPr>
          </a:p>
        </p:txBody>
      </p:sp>
      <p:sp>
        <p:nvSpPr>
          <p:cNvPr id="90" name="Google Shape;90;gebae5f94f0_1_0"/>
          <p:cNvSpPr/>
          <p:nvPr/>
        </p:nvSpPr>
        <p:spPr>
          <a:xfrm>
            <a:off x="9581211" y="5635599"/>
            <a:ext cx="2363100" cy="73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DO NOT WRITE ANYTHING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HERE. LEAVE THIS SPACE FOR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 WEBCAM</a:t>
            </a:r>
            <a:endParaRPr b="1" i="0" sz="1400" u="none" cap="none" strike="noStrike">
              <a:solidFill>
                <a:schemeClr val="lt1"/>
              </a:solidFill>
              <a:latin typeface="Calibri"/>
              <a:ea typeface="Calibri"/>
              <a:cs typeface="Calibri"/>
              <a:sym typeface="Calibri"/>
            </a:endParaRPr>
          </a:p>
        </p:txBody>
      </p:sp>
      <p:sp>
        <p:nvSpPr>
          <p:cNvPr id="91" name="Google Shape;91;gebae5f94f0_1_0"/>
          <p:cNvSpPr txBox="1"/>
          <p:nvPr/>
        </p:nvSpPr>
        <p:spPr>
          <a:xfrm>
            <a:off x="624145" y="1321183"/>
            <a:ext cx="9969900" cy="1015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We can use Group By or Having clause in the subquery based on the requirements.</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We can create at </a:t>
            </a:r>
            <a:r>
              <a:rPr lang="en-IN" sz="1800">
                <a:solidFill>
                  <a:schemeClr val="dk1"/>
                </a:solidFill>
                <a:latin typeface="Calibri"/>
                <a:ea typeface="Calibri"/>
                <a:cs typeface="Calibri"/>
                <a:sym typeface="Calibri"/>
              </a:rPr>
              <a:t>most 32 subqueries.</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We have seen how to use where and having in subqueries.</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dfd20670fb_0_30"/>
          <p:cNvSpPr/>
          <p:nvPr/>
        </p:nvSpPr>
        <p:spPr>
          <a:xfrm>
            <a:off x="4205098" y="2967335"/>
            <a:ext cx="3781500" cy="9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500"/>
              <a:buFont typeface="Arial"/>
              <a:buNone/>
            </a:pPr>
            <a:r>
              <a:rPr b="1" i="0" lang="en-IN" sz="5500" u="none" cap="none" strike="noStrike">
                <a:solidFill>
                  <a:schemeClr val="dk2"/>
                </a:solidFill>
                <a:latin typeface="Arial"/>
                <a:ea typeface="Arial"/>
                <a:cs typeface="Arial"/>
                <a:sym typeface="Arial"/>
              </a:rPr>
              <a:t>Thank You</a:t>
            </a:r>
            <a:endParaRPr b="1" i="0" sz="5500" u="none" cap="none" strike="noStrike">
              <a:solidFill>
                <a:schemeClr val="dk2"/>
              </a:solidFill>
              <a:latin typeface="Arial"/>
              <a:ea typeface="Arial"/>
              <a:cs typeface="Arial"/>
              <a:sym typeface="Arial"/>
            </a:endParaRPr>
          </a:p>
        </p:txBody>
      </p:sp>
      <p:sp>
        <p:nvSpPr>
          <p:cNvPr id="97" name="Google Shape;97;gdfd20670fb_0_30"/>
          <p:cNvSpPr/>
          <p:nvPr/>
        </p:nvSpPr>
        <p:spPr>
          <a:xfrm>
            <a:off x="3411959" y="6543428"/>
            <a:ext cx="6096000" cy="23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IN" sz="900" u="none" cap="none" strike="noStrike">
                <a:solidFill>
                  <a:schemeClr val="lt1"/>
                </a:solidFill>
                <a:latin typeface="Roboto"/>
                <a:ea typeface="Roboto"/>
                <a:cs typeface="Roboto"/>
                <a:sym typeface="Roboto"/>
              </a:rPr>
              <a:t>Proprietary content. ©Great Learning. All Rights Reserved. Unauthorized use or distribution prohibited</a:t>
            </a:r>
            <a:endParaRPr b="0" i="0" sz="9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Bharani Akella</dc:creator>
</cp:coreProperties>
</file>