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Roboto"/>
      <p:regular r:id="rId14"/>
      <p:bold r:id="rId15"/>
      <p:italic r:id="rId16"/>
      <p:boldItalic r:id="rId17"/>
    </p:embeddedFont>
    <p:embeddedFont>
      <p:font typeface="Corbel"/>
      <p:regular r:id="rId18"/>
      <p:bold r:id="rId19"/>
      <p:italic r:id="rId20"/>
      <p:boldItalic r:id="rId21"/>
    </p:embeddedFont>
    <p:embeddedFont>
      <p:font typeface="Candar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26" roundtripDataSignature="AMtx7miZDpv3Kexmer51Y2MUqe+iBBst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Corbel-italic.fntdata"/><Relationship Id="rId22" Type="http://schemas.openxmlformats.org/officeDocument/2006/relationships/font" Target="fonts/Candara-regular.fntdata"/><Relationship Id="rId21" Type="http://schemas.openxmlformats.org/officeDocument/2006/relationships/font" Target="fonts/Corbel-boldItalic.fntdata"/><Relationship Id="rId24" Type="http://schemas.openxmlformats.org/officeDocument/2006/relationships/font" Target="fonts/Candara-italic.fntdata"/><Relationship Id="rId23" Type="http://schemas.openxmlformats.org/officeDocument/2006/relationships/font" Target="fonts/Candar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andar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Corbel-bold.fntdata"/><Relationship Id="rId18" Type="http://schemas.openxmlformats.org/officeDocument/2006/relationships/font" Target="fonts/Corb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dfd20670fb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 name="Google Shape;45;gdfd20670f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dfd20670fb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 name="Google Shape;50;gdfd20670fb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0b9ecf635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f0b9ecf63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1d07d05aa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f1d07d05a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1d07d05aa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gf1d07d05a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1d07d05aa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gf1d07d05a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ebae5f94f0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ebae5f94f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d20670fb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dfd20670f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19" name="Google Shape;19;p2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ndara"/>
                <a:ea typeface="Candara"/>
                <a:cs typeface="Candara"/>
                <a:sym typeface="Candara"/>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ndara"/>
                <a:ea typeface="Candara"/>
                <a:cs typeface="Candara"/>
                <a:sym typeface="Candara"/>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ndara"/>
                <a:ea typeface="Candara"/>
                <a:cs typeface="Candara"/>
                <a:sym typeface="Candara"/>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ndara"/>
                <a:ea typeface="Candara"/>
                <a:cs typeface="Candara"/>
                <a:sym typeface="Candara"/>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2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2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4"/>
          <p:cNvSpPr txBox="1"/>
          <p:nvPr>
            <p:ph idx="1" type="body"/>
          </p:nvPr>
        </p:nvSpPr>
        <p:spPr>
          <a:xfrm>
            <a:off x="622300" y="1160003"/>
            <a:ext cx="10947400" cy="2263006"/>
          </a:xfrm>
          <a:prstGeom prst="rect">
            <a:avLst/>
          </a:prstGeom>
          <a:noFill/>
          <a:ln>
            <a:noFill/>
          </a:ln>
        </p:spPr>
        <p:txBody>
          <a:bodyPr anchorCtr="0" anchor="t" bIns="16925" lIns="16925" spcFirstLastPara="1" rIns="16925" wrap="square" tIns="16925">
            <a:sp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Clr>
                <a:srgbClr val="A5A5A5"/>
              </a:buClr>
              <a:buSzPts val="2400"/>
              <a:buChar char="•"/>
              <a:defRPr/>
            </a:lvl3pPr>
            <a:lvl4pPr indent="-355600" lvl="3" marL="1828800" algn="l">
              <a:lnSpc>
                <a:spcPct val="100000"/>
              </a:lnSpc>
              <a:spcBef>
                <a:spcPts val="400"/>
              </a:spcBef>
              <a:spcAft>
                <a:spcPts val="0"/>
              </a:spcAft>
              <a:buClr>
                <a:srgbClr val="A5A5A5"/>
              </a:buClr>
              <a:buSzPts val="2000"/>
              <a:buChar char="–"/>
              <a:defRPr/>
            </a:lvl4pPr>
            <a:lvl5pPr indent="-355600" lvl="4" marL="2286000" algn="l">
              <a:lnSpc>
                <a:spcPct val="100000"/>
              </a:lnSpc>
              <a:spcBef>
                <a:spcPts val="400"/>
              </a:spcBef>
              <a:spcAft>
                <a:spcPts val="0"/>
              </a:spcAft>
              <a:buClr>
                <a:srgbClr val="A5A5A5"/>
              </a:buClr>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cxnSp>
        <p:nvCxnSpPr>
          <p:cNvPr id="25" name="Google Shape;25;p44"/>
          <p:cNvCxnSpPr/>
          <p:nvPr/>
        </p:nvCxnSpPr>
        <p:spPr>
          <a:xfrm>
            <a:off x="622300" y="1143000"/>
            <a:ext cx="10947400" cy="0"/>
          </a:xfrm>
          <a:prstGeom prst="straightConnector1">
            <a:avLst/>
          </a:prstGeom>
          <a:noFill/>
          <a:ln cap="flat" cmpd="sng" w="28575">
            <a:solidFill>
              <a:srgbClr val="095A82"/>
            </a:solidFill>
            <a:prstDash val="solid"/>
            <a:round/>
            <a:headEnd len="sm" w="sm" type="none"/>
            <a:tailEnd len="sm" w="sm" type="none"/>
          </a:ln>
        </p:spPr>
      </p:cxnSp>
      <p:sp>
        <p:nvSpPr>
          <p:cNvPr id="26" name="Google Shape;26;p44"/>
          <p:cNvSpPr txBox="1"/>
          <p:nvPr>
            <p:ph type="title"/>
          </p:nvPr>
        </p:nvSpPr>
        <p:spPr>
          <a:xfrm>
            <a:off x="622300" y="457202"/>
            <a:ext cx="10947400" cy="497415"/>
          </a:xfrm>
          <a:prstGeom prst="rect">
            <a:avLst/>
          </a:prstGeom>
          <a:noFill/>
          <a:ln>
            <a:noFill/>
          </a:ln>
        </p:spPr>
        <p:txBody>
          <a:bodyPr anchorCtr="0" anchor="t" bIns="16925" lIns="16925" spcFirstLastPara="1" rIns="16925" wrap="square" tIns="16925">
            <a:noAutofit/>
          </a:bodyPr>
          <a:lstStyle>
            <a:lvl1pPr lvl="0" algn="l">
              <a:lnSpc>
                <a:spcPct val="100000"/>
              </a:lnSpc>
              <a:spcBef>
                <a:spcPts val="0"/>
              </a:spcBef>
              <a:spcAft>
                <a:spcPts val="0"/>
              </a:spcAft>
              <a:buSzPts val="1400"/>
              <a:buNone/>
              <a:defRPr>
                <a:solidFill>
                  <a:srgbClr val="095A8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3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algn="l">
              <a:lnSpc>
                <a:spcPct val="100000"/>
              </a:lnSpc>
              <a:spcBef>
                <a:spcPts val="0"/>
              </a:spcBef>
              <a:spcAft>
                <a:spcPts val="0"/>
              </a:spcAft>
              <a:buSzPts val="1400"/>
              <a:buNone/>
              <a:defRPr b="1" i="0" sz="20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29" name="Google Shape;29;p3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3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ndara"/>
                <a:ea typeface="Candara"/>
                <a:cs typeface="Candara"/>
                <a:sym typeface="Candara"/>
              </a:defRPr>
            </a:lvl1pPr>
            <a:lvl2pPr indent="-228600" lvl="1" marL="914400" marR="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ndara"/>
                <a:ea typeface="Candara"/>
                <a:cs typeface="Candara"/>
                <a:sym typeface="Candara"/>
              </a:defRPr>
            </a:lvl2pPr>
            <a:lvl3pPr indent="-228600" lvl="2" marL="1371600" marR="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ndara"/>
                <a:ea typeface="Candara"/>
                <a:cs typeface="Candara"/>
                <a:sym typeface="Candara"/>
              </a:defRPr>
            </a:lvl3pPr>
            <a:lvl4pPr indent="-228600" lvl="3" marL="1828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4pPr>
            <a:lvl5pPr indent="-228600" lvl="4" marL="22860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ndara"/>
                <a:ea typeface="Candara"/>
                <a:cs typeface="Candara"/>
                <a:sym typeface="Candara"/>
              </a:defRPr>
            </a:lvl5pPr>
            <a:lvl6pPr indent="-228600" lvl="5" marL="27432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1" name="Google Shape;31;p3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2" name="Google Shape;32;p3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38"/>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1pPr>
            <a:lvl2pPr lvl="1"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2pPr>
            <a:lvl3pPr lvl="2"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3pPr>
            <a:lvl4pPr lvl="3"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4pPr>
            <a:lvl5pPr lvl="4"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5pPr>
            <a:lvl6pPr lvl="5"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6pPr>
            <a:lvl7pPr lvl="6"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7pPr>
            <a:lvl8pPr lvl="7"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8pPr>
            <a:lvl9pPr lvl="8" marR="0" algn="l">
              <a:lnSpc>
                <a:spcPct val="100000"/>
              </a:lnSpc>
              <a:spcBef>
                <a:spcPts val="0"/>
              </a:spcBef>
              <a:spcAft>
                <a:spcPts val="0"/>
              </a:spcAft>
              <a:buSzPts val="1400"/>
              <a:buNone/>
              <a:defRPr b="0" i="0" sz="4400" u="none" cap="none" strike="noStrike">
                <a:solidFill>
                  <a:schemeClr val="dk1"/>
                </a:solidFill>
                <a:latin typeface="Corbel"/>
                <a:ea typeface="Corbel"/>
                <a:cs typeface="Corbel"/>
                <a:sym typeface="Corbel"/>
              </a:defRPr>
            </a:lvl9pPr>
          </a:lstStyle>
          <a:p/>
        </p:txBody>
      </p:sp>
      <p:sp>
        <p:nvSpPr>
          <p:cNvPr id="36" name="Google Shape;36;p3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7" name="Google Shape;37;p3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38" name="Google Shape;38;p3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ndara"/>
                <a:ea typeface="Candara"/>
                <a:cs typeface="Candara"/>
                <a:sym typeface="Candara"/>
              </a:defRPr>
            </a:lvl1pPr>
            <a:lvl2pPr indent="-228600" lvl="1" marL="914400" marR="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ndara"/>
                <a:ea typeface="Candara"/>
                <a:cs typeface="Candara"/>
                <a:sym typeface="Candara"/>
              </a:defRPr>
            </a:lvl2pPr>
            <a:lvl3pPr indent="-228600" lvl="2" marL="1371600" marR="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ndara"/>
                <a:ea typeface="Candara"/>
                <a:cs typeface="Candara"/>
                <a:sym typeface="Candara"/>
              </a:defRPr>
            </a:lvl3pPr>
            <a:lvl4pPr indent="-228600" lvl="3" marL="1828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4pPr>
            <a:lvl5pPr indent="-228600" lvl="4" marL="22860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ndara"/>
                <a:ea typeface="Candara"/>
                <a:cs typeface="Candara"/>
                <a:sym typeface="Candara"/>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3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1pPr>
            <a:lvl2pPr indent="-355600" lvl="1" marL="914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2pPr>
            <a:lvl3pPr indent="-342900" lvl="2" marL="1371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3pPr>
            <a:lvl4pPr indent="-330200" lvl="3" marL="1828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4pPr>
            <a:lvl5pPr indent="-330200" lvl="4" marL="22860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ndara"/>
                <a:ea typeface="Candara"/>
                <a:cs typeface="Candara"/>
                <a:sym typeface="Candara"/>
              </a:defRPr>
            </a:lvl5pPr>
            <a:lvl6pPr indent="-330200" lvl="5" marL="27432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38"/>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SzPts val="1400"/>
              <a:buNone/>
              <a:defRPr b="0" i="0" sz="1800" u="non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38"/>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SzPts val="1400"/>
              <a:buNone/>
              <a:defRPr b="0" i="0" sz="1400" u="none">
                <a:solidFill>
                  <a:srgbClr val="595959"/>
                </a:solidFill>
                <a:latin typeface="Candara"/>
                <a:ea typeface="Candara"/>
                <a:cs typeface="Candara"/>
                <a:sym typeface="Candara"/>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38"/>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3400">
        <p14:reveal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609600" y="274637"/>
            <a:ext cx="10972800"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Corbel"/>
                <a:ea typeface="Corbel"/>
                <a:cs typeface="Corbel"/>
                <a:sym typeface="Corbel"/>
              </a:defRPr>
            </a:lvl9pPr>
          </a:lstStyle>
          <a:p/>
        </p:txBody>
      </p:sp>
      <p:sp>
        <p:nvSpPr>
          <p:cNvPr id="11" name="Google Shape;11;p27"/>
          <p:cNvSpPr txBox="1"/>
          <p:nvPr>
            <p:ph idx="1" type="body"/>
          </p:nvPr>
        </p:nvSpPr>
        <p:spPr>
          <a:xfrm>
            <a:off x="609600" y="1600200"/>
            <a:ext cx="109728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ndara"/>
                <a:ea typeface="Candara"/>
                <a:cs typeface="Candara"/>
                <a:sym typeface="Candar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ndara"/>
                <a:ea typeface="Candara"/>
                <a:cs typeface="Candara"/>
                <a:sym typeface="Candara"/>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ndara"/>
                <a:ea typeface="Candara"/>
                <a:cs typeface="Candara"/>
                <a:sym typeface="Candara"/>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609600" y="6356350"/>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165600"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595959"/>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737600" y="6356350"/>
            <a:ext cx="2844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1pPr>
            <a:lvl2pPr indent="0" lvl="1"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2pPr>
            <a:lvl3pPr indent="0" lvl="2"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3pPr>
            <a:lvl4pPr indent="0" lvl="3"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4pPr>
            <a:lvl5pPr indent="0" lvl="4"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5pPr>
            <a:lvl6pPr indent="0" lvl="5"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6pPr>
            <a:lvl7pPr indent="0" lvl="6"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7pPr>
            <a:lvl8pPr indent="0" lvl="7"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8pPr>
            <a:lvl9pPr indent="0" lvl="8" marL="0" marR="0" rtl="0" algn="ctr">
              <a:lnSpc>
                <a:spcPct val="100000"/>
              </a:lnSpc>
              <a:spcBef>
                <a:spcPts val="0"/>
              </a:spcBef>
              <a:spcAft>
                <a:spcPts val="0"/>
              </a:spcAft>
              <a:buClr>
                <a:srgbClr val="595959"/>
              </a:buClr>
              <a:buSzPts val="1400"/>
              <a:buFont typeface="Candara"/>
              <a:buNone/>
              <a:defRPr b="0" i="0" sz="1400" u="none" cap="none" strike="noStrike">
                <a:solidFill>
                  <a:srgbClr val="595959"/>
                </a:solidFill>
                <a:latin typeface="Candara"/>
                <a:ea typeface="Candara"/>
                <a:cs typeface="Candara"/>
                <a:sym typeface="Candara"/>
              </a:defRPr>
            </a:lvl9pPr>
          </a:lstStyle>
          <a:p>
            <a:pPr indent="0" lvl="0" marL="0" rtl="0" algn="ctr">
              <a:spcBef>
                <a:spcPts val="0"/>
              </a:spcBef>
              <a:spcAft>
                <a:spcPts val="0"/>
              </a:spcAft>
              <a:buNone/>
            </a:pPr>
            <a:fld id="{00000000-1234-1234-1234-123412341234}" type="slidenum">
              <a:rPr lang="en-IN"/>
              <a:t>‹#›</a:t>
            </a:fld>
            <a:endParaRPr>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mc:AlternateContent>
    <mc:Choice Requires="p14">
      <p:transition spd="slow" p14:dur="3400">
        <p14:reveal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gdfd20670fb_0_0"/>
          <p:cNvSpPr/>
          <p:nvPr/>
        </p:nvSpPr>
        <p:spPr>
          <a:xfrm>
            <a:off x="3124922" y="2804869"/>
            <a:ext cx="6728700" cy="969300"/>
          </a:xfrm>
          <a:prstGeom prst="roundRect">
            <a:avLst>
              <a:gd fmla="val 16667" name="adj"/>
            </a:avLst>
          </a:prstGeom>
          <a:solidFill>
            <a:schemeClr val="lt1"/>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lang="en-IN" sz="3200">
                <a:solidFill>
                  <a:srgbClr val="0F75BD"/>
                </a:solidFill>
                <a:latin typeface="Calibri"/>
                <a:ea typeface="Calibri"/>
                <a:cs typeface="Calibri"/>
                <a:sym typeface="Calibri"/>
              </a:rPr>
              <a:t>ACID properties</a:t>
            </a:r>
            <a:endParaRPr b="1" i="0" sz="3200" u="none" cap="none" strike="noStrike">
              <a:solidFill>
                <a:srgbClr val="0F75BD"/>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dfd20670fb_0_4"/>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rgbClr val="000000"/>
              </a:buClr>
              <a:buSzPts val="1500"/>
              <a:buFont typeface="Arial"/>
              <a:buNone/>
            </a:pPr>
            <a:r>
              <a:rPr b="1" i="0" lang="en-IN" sz="3200" u="none" cap="none" strike="noStrike">
                <a:solidFill>
                  <a:srgbClr val="095A82"/>
                </a:solidFill>
                <a:latin typeface="Calibri"/>
                <a:ea typeface="Calibri"/>
                <a:cs typeface="Calibri"/>
                <a:sym typeface="Calibri"/>
              </a:rPr>
              <a:t>Agenda </a:t>
            </a:r>
            <a:endParaRPr b="0" i="0" sz="3200" u="none" cap="none" strike="noStrike">
              <a:solidFill>
                <a:schemeClr val="dk1"/>
              </a:solidFill>
              <a:latin typeface="Calibri"/>
              <a:ea typeface="Calibri"/>
              <a:cs typeface="Calibri"/>
              <a:sym typeface="Calibri"/>
            </a:endParaRPr>
          </a:p>
        </p:txBody>
      </p:sp>
      <p:sp>
        <p:nvSpPr>
          <p:cNvPr id="53" name="Google Shape;53;gdfd20670fb_0_4"/>
          <p:cNvSpPr txBox="1"/>
          <p:nvPr/>
        </p:nvSpPr>
        <p:spPr>
          <a:xfrm>
            <a:off x="678045" y="1407233"/>
            <a:ext cx="99699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Atomicity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Consistency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Isolation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Durability</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gf0b9ecf635_0_0"/>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Atomicity</a:t>
            </a:r>
            <a:endParaRPr b="1" i="0" sz="3200" u="none" cap="none" strike="noStrike">
              <a:solidFill>
                <a:srgbClr val="095A82"/>
              </a:solidFill>
              <a:latin typeface="Calibri"/>
              <a:ea typeface="Calibri"/>
              <a:cs typeface="Calibri"/>
              <a:sym typeface="Calibri"/>
            </a:endParaRPr>
          </a:p>
        </p:txBody>
      </p:sp>
      <p:sp>
        <p:nvSpPr>
          <p:cNvPr id="59" name="Google Shape;59;gf0b9ecf635_0_0"/>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A transaction should take place in full or not take place at all.</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b="1" lang="en-IN" sz="2000">
                <a:solidFill>
                  <a:schemeClr val="dk1"/>
                </a:solidFill>
                <a:latin typeface="Calibri"/>
                <a:ea typeface="Calibri"/>
                <a:cs typeface="Calibri"/>
                <a:sym typeface="Calibri"/>
              </a:rPr>
              <a:t>Case scenario</a:t>
            </a:r>
            <a:endParaRPr b="1"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During money transfer from account A to account B, either money is transferred successfully or money is rolled back, to the account from which transfer was initiated.</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f1d07d05aa_0_1"/>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Consistency</a:t>
            </a:r>
            <a:endParaRPr b="1" i="0" sz="3200" u="none" cap="none" strike="noStrike">
              <a:solidFill>
                <a:srgbClr val="095A82"/>
              </a:solidFill>
              <a:latin typeface="Calibri"/>
              <a:ea typeface="Calibri"/>
              <a:cs typeface="Calibri"/>
              <a:sym typeface="Calibri"/>
            </a:endParaRPr>
          </a:p>
        </p:txBody>
      </p:sp>
      <p:sp>
        <p:nvSpPr>
          <p:cNvPr id="65" name="Google Shape;65;gf1d07d05aa_0_1"/>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dk1"/>
                </a:solidFill>
                <a:latin typeface="Calibri"/>
                <a:ea typeface="Calibri"/>
                <a:cs typeface="Calibri"/>
                <a:sym typeface="Calibri"/>
              </a:rPr>
              <a:t>Consistency means the values are consistent before and after the transaction takes place.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b="1" lang="en-IN" sz="2000">
                <a:solidFill>
                  <a:schemeClr val="dk1"/>
                </a:solidFill>
                <a:latin typeface="Calibri"/>
                <a:ea typeface="Calibri"/>
                <a:cs typeface="Calibri"/>
                <a:sym typeface="Calibri"/>
              </a:rPr>
              <a:t>Case scenario</a:t>
            </a:r>
            <a:r>
              <a:rPr b="1" lang="en-IN" sz="2000">
                <a:solidFill>
                  <a:schemeClr val="dk1"/>
                </a:solidFill>
                <a:latin typeface="Calibri"/>
                <a:ea typeface="Calibri"/>
                <a:cs typeface="Calibri"/>
                <a:sym typeface="Calibri"/>
              </a:rPr>
              <a:t>:</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800"/>
              <a:buFont typeface="Arial"/>
              <a:buNone/>
            </a:pPr>
            <a:r>
              <a:rPr lang="en-IN" sz="1800">
                <a:solidFill>
                  <a:schemeClr val="dk1"/>
                </a:solidFill>
                <a:latin typeface="Calibri"/>
                <a:ea typeface="Calibri"/>
                <a:cs typeface="Calibri"/>
                <a:sym typeface="Calibri"/>
              </a:rPr>
              <a:t>During money transfer from account A to account B, money deducted from account A will be the </a:t>
            </a:r>
            <a:r>
              <a:rPr b="1" lang="en-IN" sz="1800">
                <a:solidFill>
                  <a:schemeClr val="dk1"/>
                </a:solidFill>
                <a:latin typeface="Calibri"/>
                <a:ea typeface="Calibri"/>
                <a:cs typeface="Calibri"/>
                <a:sym typeface="Calibri"/>
              </a:rPr>
              <a:t>same </a:t>
            </a:r>
            <a:r>
              <a:rPr lang="en-IN" sz="1800">
                <a:solidFill>
                  <a:schemeClr val="dk1"/>
                </a:solidFill>
                <a:latin typeface="Calibri"/>
                <a:ea typeface="Calibri"/>
                <a:cs typeface="Calibri"/>
                <a:sym typeface="Calibri"/>
              </a:rPr>
              <a:t>as money credited to account B.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f1d07d05aa_0_5"/>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Isolation</a:t>
            </a:r>
            <a:endParaRPr b="1" i="0" sz="3200" u="none" cap="none" strike="noStrike">
              <a:solidFill>
                <a:srgbClr val="095A82"/>
              </a:solidFill>
              <a:latin typeface="Calibri"/>
              <a:ea typeface="Calibri"/>
              <a:cs typeface="Calibri"/>
              <a:sym typeface="Calibri"/>
            </a:endParaRPr>
          </a:p>
        </p:txBody>
      </p:sp>
      <p:sp>
        <p:nvSpPr>
          <p:cNvPr id="71" name="Google Shape;71;gf1d07d05aa_0_5"/>
          <p:cNvSpPr txBox="1"/>
          <p:nvPr/>
        </p:nvSpPr>
        <p:spPr>
          <a:xfrm>
            <a:off x="650700" y="1353150"/>
            <a:ext cx="108906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Isolation means multiple transactions occurring at the same time will occur independently irrespective of the concurrent transactions.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lang="en-IN" sz="2000">
                <a:latin typeface="Calibri"/>
                <a:ea typeface="Calibri"/>
                <a:cs typeface="Calibri"/>
                <a:sym typeface="Calibri"/>
              </a:rPr>
              <a:t>Case scenario:</a:t>
            </a:r>
            <a:endParaRPr b="1" sz="2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Let’s say User A and B have initiated write operations at a time to the database table, The database should execute one after another. One query </a:t>
            </a:r>
            <a:r>
              <a:rPr lang="en-IN" sz="1800">
                <a:latin typeface="Calibri"/>
                <a:ea typeface="Calibri"/>
                <a:cs typeface="Calibri"/>
                <a:sym typeface="Calibri"/>
              </a:rPr>
              <a:t>should</a:t>
            </a:r>
            <a:r>
              <a:rPr lang="en-IN" sz="1800">
                <a:latin typeface="Calibri"/>
                <a:ea typeface="Calibri"/>
                <a:cs typeface="Calibri"/>
                <a:sym typeface="Calibri"/>
              </a:rPr>
              <a:t> not interfere while the other is in progress.</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Which query gets executed first?</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IN" sz="1800">
                <a:latin typeface="Calibri"/>
                <a:ea typeface="Calibri"/>
                <a:cs typeface="Calibri"/>
                <a:sym typeface="Calibri"/>
              </a:rPr>
              <a:t>Depends based on whose query is received first. Server will figure out which users query is received </a:t>
            </a:r>
            <a:r>
              <a:rPr lang="en-IN" sz="1800">
                <a:latin typeface="Calibri"/>
                <a:ea typeface="Calibri"/>
                <a:cs typeface="Calibri"/>
                <a:sym typeface="Calibri"/>
              </a:rPr>
              <a:t>first</a:t>
            </a:r>
            <a:r>
              <a:rPr lang="en-IN" sz="1800">
                <a:latin typeface="Calibri"/>
                <a:ea typeface="Calibri"/>
                <a:cs typeface="Calibri"/>
                <a:sym typeface="Calibri"/>
              </a:rPr>
              <a:t> by Precisely </a:t>
            </a:r>
            <a:r>
              <a:rPr lang="en-IN" sz="1800">
                <a:latin typeface="Calibri"/>
                <a:ea typeface="Calibri"/>
                <a:cs typeface="Calibri"/>
                <a:sym typeface="Calibri"/>
              </a:rPr>
              <a:t>calculating</a:t>
            </a:r>
            <a:r>
              <a:rPr lang="en-IN" sz="1800">
                <a:latin typeface="Calibri"/>
                <a:ea typeface="Calibri"/>
                <a:cs typeface="Calibri"/>
                <a:sym typeface="Calibri"/>
              </a:rPr>
              <a:t> the timestamp of both requests.</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f1d07d05aa_0_9"/>
          <p:cNvSpPr txBox="1"/>
          <p:nvPr/>
        </p:nvSpPr>
        <p:spPr>
          <a:xfrm>
            <a:off x="678056" y="420913"/>
            <a:ext cx="10947300" cy="526800"/>
          </a:xfrm>
          <a:prstGeom prst="rect">
            <a:avLst/>
          </a:prstGeom>
          <a:noFill/>
          <a:ln>
            <a:noFill/>
          </a:ln>
        </p:spPr>
        <p:txBody>
          <a:bodyPr anchorCtr="0" anchor="t" bIns="16925" lIns="16925" spcFirstLastPara="1" rIns="16925" wrap="square" tIns="16925">
            <a:spAutoFit/>
          </a:bodyPr>
          <a:lstStyle/>
          <a:p>
            <a:pPr indent="0" lvl="0" marL="0" marR="0" rtl="0" algn="l">
              <a:lnSpc>
                <a:spcPct val="100000"/>
              </a:lnSpc>
              <a:spcBef>
                <a:spcPts val="0"/>
              </a:spcBef>
              <a:spcAft>
                <a:spcPts val="0"/>
              </a:spcAft>
              <a:buClr>
                <a:schemeClr val="dk1"/>
              </a:buClr>
              <a:buSzPts val="1100"/>
              <a:buFont typeface="Arial"/>
              <a:buNone/>
            </a:pPr>
            <a:r>
              <a:rPr b="1" lang="en-IN" sz="3200">
                <a:solidFill>
                  <a:srgbClr val="095A82"/>
                </a:solidFill>
                <a:latin typeface="Calibri"/>
                <a:ea typeface="Calibri"/>
                <a:cs typeface="Calibri"/>
                <a:sym typeface="Calibri"/>
              </a:rPr>
              <a:t>Durability</a:t>
            </a:r>
            <a:endParaRPr b="1" i="0" sz="3200" u="none" cap="none" strike="noStrike">
              <a:solidFill>
                <a:srgbClr val="095A82"/>
              </a:solidFill>
              <a:latin typeface="Calibri"/>
              <a:ea typeface="Calibri"/>
              <a:cs typeface="Calibri"/>
              <a:sym typeface="Calibri"/>
            </a:endParaRPr>
          </a:p>
        </p:txBody>
      </p:sp>
      <p:sp>
        <p:nvSpPr>
          <p:cNvPr id="77" name="Google Shape;77;gf1d07d05aa_0_9"/>
          <p:cNvSpPr txBox="1"/>
          <p:nvPr/>
        </p:nvSpPr>
        <p:spPr>
          <a:xfrm>
            <a:off x="650700" y="1353150"/>
            <a:ext cx="10890600" cy="187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IN" sz="1800">
                <a:latin typeface="Calibri"/>
                <a:ea typeface="Calibri"/>
                <a:cs typeface="Calibri"/>
                <a:sym typeface="Calibri"/>
              </a:rPr>
              <a:t>A transaction is durable if the changes occur successfully and remaining values stays same even after hardware failure.</a:t>
            </a:r>
            <a:endParaRPr sz="18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1" sz="20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All changes made to the </a:t>
            </a:r>
            <a:r>
              <a:rPr lang="en-IN" sz="1800">
                <a:latin typeface="Calibri"/>
                <a:ea typeface="Calibri"/>
                <a:cs typeface="Calibri"/>
                <a:sym typeface="Calibri"/>
              </a:rPr>
              <a:t>database</a:t>
            </a:r>
            <a:r>
              <a:rPr lang="en-IN" sz="1800">
                <a:latin typeface="Calibri"/>
                <a:ea typeface="Calibri"/>
                <a:cs typeface="Calibri"/>
                <a:sym typeface="Calibri"/>
              </a:rPr>
              <a:t> should be permanent </a:t>
            </a:r>
            <a:r>
              <a:rPr lang="en-IN" sz="1800">
                <a:latin typeface="Calibri"/>
                <a:ea typeface="Calibri"/>
                <a:cs typeface="Calibri"/>
                <a:sym typeface="Calibri"/>
              </a:rPr>
              <a:t>until</a:t>
            </a:r>
            <a:r>
              <a:rPr lang="en-IN" sz="1800">
                <a:latin typeface="Calibri"/>
                <a:ea typeface="Calibri"/>
                <a:cs typeface="Calibri"/>
                <a:sym typeface="Calibri"/>
              </a:rPr>
              <a:t> the data is manipulated next time. </a:t>
            </a:r>
            <a:endParaRPr sz="1800">
              <a:latin typeface="Calibri"/>
              <a:ea typeface="Calibri"/>
              <a:cs typeface="Calibri"/>
              <a:sym typeface="Calibri"/>
            </a:endParaRPr>
          </a:p>
          <a:p>
            <a:pPr indent="-342900" lvl="0" marL="457200" marR="0" rtl="0" algn="l">
              <a:lnSpc>
                <a:spcPct val="100000"/>
              </a:lnSpc>
              <a:spcBef>
                <a:spcPts val="0"/>
              </a:spcBef>
              <a:spcAft>
                <a:spcPts val="0"/>
              </a:spcAft>
              <a:buSzPts val="1800"/>
              <a:buFont typeface="Calibri"/>
              <a:buChar char="●"/>
            </a:pPr>
            <a:r>
              <a:rPr lang="en-IN" sz="1800">
                <a:latin typeface="Calibri"/>
                <a:ea typeface="Calibri"/>
                <a:cs typeface="Calibri"/>
                <a:sym typeface="Calibri"/>
              </a:rPr>
              <a:t>The changes made to the database should not be lost if the system got shut down due to power cut, OS crash, etc., The data should be available in the secondary storage until next change occurs.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ebae5f94f0_1_0"/>
          <p:cNvSpPr txBox="1"/>
          <p:nvPr>
            <p:ph type="title"/>
          </p:nvPr>
        </p:nvSpPr>
        <p:spPr>
          <a:xfrm>
            <a:off x="700358" y="379144"/>
            <a:ext cx="10947300" cy="526800"/>
          </a:xfrm>
          <a:prstGeom prst="rect">
            <a:avLst/>
          </a:prstGeom>
          <a:noFill/>
          <a:ln>
            <a:noFill/>
          </a:ln>
        </p:spPr>
        <p:txBody>
          <a:bodyPr anchorCtr="0" anchor="t" bIns="16925" lIns="16925" spcFirstLastPara="1" rIns="16925" wrap="square" tIns="16925">
            <a:spAutoFit/>
          </a:bodyPr>
          <a:lstStyle/>
          <a:p>
            <a:pPr indent="0" lvl="0" marL="0" rtl="0" algn="l">
              <a:lnSpc>
                <a:spcPct val="100000"/>
              </a:lnSpc>
              <a:spcBef>
                <a:spcPts val="0"/>
              </a:spcBef>
              <a:spcAft>
                <a:spcPts val="0"/>
              </a:spcAft>
              <a:buSzPts val="1400"/>
              <a:buNone/>
            </a:pPr>
            <a:r>
              <a:rPr b="1" lang="en-IN" sz="3200">
                <a:latin typeface="Calibri"/>
                <a:ea typeface="Calibri"/>
                <a:cs typeface="Calibri"/>
                <a:sym typeface="Calibri"/>
              </a:rPr>
              <a:t>Summary</a:t>
            </a:r>
            <a:endParaRPr b="1" sz="3200">
              <a:latin typeface="Calibri"/>
              <a:ea typeface="Calibri"/>
              <a:cs typeface="Calibri"/>
              <a:sym typeface="Calibri"/>
            </a:endParaRPr>
          </a:p>
        </p:txBody>
      </p:sp>
      <p:sp>
        <p:nvSpPr>
          <p:cNvPr id="83" name="Google Shape;83;gebae5f94f0_1_0"/>
          <p:cNvSpPr/>
          <p:nvPr/>
        </p:nvSpPr>
        <p:spPr>
          <a:xfrm>
            <a:off x="9581211" y="5635599"/>
            <a:ext cx="2363100" cy="738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DO NOT WRITE ANYTHING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HERE. LEAVE THIS SPACE FOR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IN" sz="1400" u="none" cap="none" strike="noStrike">
                <a:solidFill>
                  <a:schemeClr val="lt1"/>
                </a:solidFill>
                <a:latin typeface="Calibri"/>
                <a:ea typeface="Calibri"/>
                <a:cs typeface="Calibri"/>
                <a:sym typeface="Calibri"/>
              </a:rPr>
              <a:t> WEBCAM</a:t>
            </a:r>
            <a:endParaRPr b="1" i="0" sz="1400" u="none" cap="none" strike="noStrike">
              <a:solidFill>
                <a:schemeClr val="lt1"/>
              </a:solidFill>
              <a:latin typeface="Calibri"/>
              <a:ea typeface="Calibri"/>
              <a:cs typeface="Calibri"/>
              <a:sym typeface="Calibri"/>
            </a:endParaRPr>
          </a:p>
        </p:txBody>
      </p:sp>
      <p:sp>
        <p:nvSpPr>
          <p:cNvPr id="84" name="Google Shape;84;gebae5f94f0_1_0"/>
          <p:cNvSpPr txBox="1"/>
          <p:nvPr/>
        </p:nvSpPr>
        <p:spPr>
          <a:xfrm>
            <a:off x="624145" y="1321183"/>
            <a:ext cx="9969900" cy="1847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ACID properties are the guidelines which ensures the data integrity, consistency of the database in each transaction.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A → Atomicity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C → Consistency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I → Isolation</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IN" sz="1800">
                <a:solidFill>
                  <a:schemeClr val="dk1"/>
                </a:solidFill>
                <a:latin typeface="Calibri"/>
                <a:ea typeface="Calibri"/>
                <a:cs typeface="Calibri"/>
                <a:sym typeface="Calibri"/>
              </a:rPr>
              <a:t>D→ Durability</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dfd20670fb_0_30"/>
          <p:cNvSpPr/>
          <p:nvPr/>
        </p:nvSpPr>
        <p:spPr>
          <a:xfrm>
            <a:off x="4205098" y="2967335"/>
            <a:ext cx="3781500" cy="923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500"/>
              <a:buFont typeface="Arial"/>
              <a:buNone/>
            </a:pPr>
            <a:r>
              <a:rPr b="1" i="0" lang="en-IN" sz="5500" u="none" cap="none" strike="noStrike">
                <a:solidFill>
                  <a:schemeClr val="dk2"/>
                </a:solidFill>
                <a:latin typeface="Arial"/>
                <a:ea typeface="Arial"/>
                <a:cs typeface="Arial"/>
                <a:sym typeface="Arial"/>
              </a:rPr>
              <a:t>Thank You</a:t>
            </a:r>
            <a:endParaRPr b="1" i="0" sz="5500" u="none" cap="none" strike="noStrike">
              <a:solidFill>
                <a:schemeClr val="dk2"/>
              </a:solidFill>
              <a:latin typeface="Arial"/>
              <a:ea typeface="Arial"/>
              <a:cs typeface="Arial"/>
              <a:sym typeface="Arial"/>
            </a:endParaRPr>
          </a:p>
        </p:txBody>
      </p:sp>
      <p:sp>
        <p:nvSpPr>
          <p:cNvPr id="90" name="Google Shape;90;gdfd20670fb_0_30"/>
          <p:cNvSpPr/>
          <p:nvPr/>
        </p:nvSpPr>
        <p:spPr>
          <a:xfrm>
            <a:off x="3411959" y="6543428"/>
            <a:ext cx="6096000" cy="230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IN" sz="900" u="none" cap="none" strike="noStrike">
                <a:solidFill>
                  <a:schemeClr val="lt1"/>
                </a:solidFill>
                <a:latin typeface="Roboto"/>
                <a:ea typeface="Roboto"/>
                <a:cs typeface="Roboto"/>
                <a:sym typeface="Roboto"/>
              </a:rPr>
              <a:t>Proprietary content. ©Great Learning. All Rights Reserved. Unauthorized use or distribution prohibited</a:t>
            </a:r>
            <a:endParaRPr b="0" i="0" sz="9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Bharani Akella</dc:creator>
</cp:coreProperties>
</file>