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6858000" cx="12192000"/>
  <p:notesSz cx="6858000" cy="9144000"/>
  <p:embeddedFontLst>
    <p:embeddedFont>
      <p:font typeface="Roboto"/>
      <p:regular r:id="rId15"/>
      <p:bold r:id="rId16"/>
      <p:italic r:id="rId17"/>
      <p:boldItalic r:id="rId18"/>
    </p:embeddedFont>
    <p:embeddedFont>
      <p:font typeface="Corbel"/>
      <p:regular r:id="rId19"/>
      <p:bold r:id="rId20"/>
      <p:italic r:id="rId21"/>
      <p:boldItalic r:id="rId22"/>
    </p:embeddedFont>
    <p:embeddedFont>
      <p:font typeface="Candara"/>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27" roundtripDataSignature="AMtx7mi9fQHYWdniqJJnZdPhseCSvV5c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08DEF3A-2599-4D41-9A56-D0AB9BD02906}">
  <a:tblStyle styleId="{508DEF3A-2599-4D41-9A56-D0AB9BD0290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Corbel-bold.fntdata"/><Relationship Id="rId22" Type="http://schemas.openxmlformats.org/officeDocument/2006/relationships/font" Target="fonts/Corbel-boldItalic.fntdata"/><Relationship Id="rId21" Type="http://schemas.openxmlformats.org/officeDocument/2006/relationships/font" Target="fonts/Corbel-italic.fntdata"/><Relationship Id="rId24" Type="http://schemas.openxmlformats.org/officeDocument/2006/relationships/font" Target="fonts/Candara-bold.fntdata"/><Relationship Id="rId23" Type="http://schemas.openxmlformats.org/officeDocument/2006/relationships/font" Target="fonts/Candar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andara-boldItalic.fntdata"/><Relationship Id="rId25" Type="http://schemas.openxmlformats.org/officeDocument/2006/relationships/font" Target="fonts/Candara-italic.fntdata"/><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Roboto-regular.fntdata"/><Relationship Id="rId14" Type="http://schemas.openxmlformats.org/officeDocument/2006/relationships/slide" Target="slides/slide8.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Corbel-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dfd20670fb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 name="Google Shape;45;gdfd20670f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dfd20670fb_0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 name="Google Shape;50;gdfd20670fb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f0b9ecf635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gf0b9ecf63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f6a40343e2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 name="Google Shape;62;gf6a40343e2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6a9070d9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6a9070d9f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gf6a9070d9f_0_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6a40343e2_0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 name="Google Shape;77;gf6a40343e2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bae5f94f0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 name="Google Shape;83;gebae5f94f0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fd20670fb_0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gdfd20670fb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8"/>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19" name="Google Shape;19;p28"/>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ndara"/>
                <a:ea typeface="Candara"/>
                <a:cs typeface="Candara"/>
                <a:sym typeface="Candara"/>
              </a:defRPr>
            </a:lvl1pPr>
            <a:lvl2pPr lvl="1" marR="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ndara"/>
                <a:ea typeface="Candara"/>
                <a:cs typeface="Candara"/>
                <a:sym typeface="Candara"/>
              </a:defRPr>
            </a:lvl2pPr>
            <a:lvl3pPr lvl="2"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ndara"/>
                <a:ea typeface="Candara"/>
                <a:cs typeface="Candara"/>
                <a:sym typeface="Candara"/>
              </a:defRPr>
            </a:lvl3pPr>
            <a:lvl4pPr lvl="3"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4pPr>
            <a:lvl5pPr lvl="4"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0" name="Google Shape;20;p2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2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2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 name="Shape 23"/>
        <p:cNvGrpSpPr/>
        <p:nvPr/>
      </p:nvGrpSpPr>
      <p:grpSpPr>
        <a:xfrm>
          <a:off x="0" y="0"/>
          <a:ext cx="0" cy="0"/>
          <a:chOff x="0" y="0"/>
          <a:chExt cx="0" cy="0"/>
        </a:xfrm>
      </p:grpSpPr>
      <p:sp>
        <p:nvSpPr>
          <p:cNvPr id="24" name="Google Shape;24;p44"/>
          <p:cNvSpPr txBox="1"/>
          <p:nvPr>
            <p:ph idx="1" type="body"/>
          </p:nvPr>
        </p:nvSpPr>
        <p:spPr>
          <a:xfrm>
            <a:off x="622300" y="1160003"/>
            <a:ext cx="10947400" cy="2263006"/>
          </a:xfrm>
          <a:prstGeom prst="rect">
            <a:avLst/>
          </a:prstGeom>
          <a:noFill/>
          <a:ln>
            <a:noFill/>
          </a:ln>
        </p:spPr>
        <p:txBody>
          <a:bodyPr anchorCtr="0" anchor="t" bIns="16925" lIns="16925" spcFirstLastPara="1" rIns="16925" wrap="square" tIns="16925">
            <a:spAutoFit/>
          </a:bodyPr>
          <a:lstStyle>
            <a:lvl1pPr indent="-431800" lvl="0" marL="457200" algn="l">
              <a:lnSpc>
                <a:spcPct val="100000"/>
              </a:lnSpc>
              <a:spcBef>
                <a:spcPts val="640"/>
              </a:spcBef>
              <a:spcAft>
                <a:spcPts val="0"/>
              </a:spcAft>
              <a:buSzPts val="3200"/>
              <a:buChar char="•"/>
              <a:defRPr/>
            </a:lvl1pPr>
            <a:lvl2pPr indent="-406400" lvl="1" marL="914400" algn="l">
              <a:lnSpc>
                <a:spcPct val="100000"/>
              </a:lnSpc>
              <a:spcBef>
                <a:spcPts val="560"/>
              </a:spcBef>
              <a:spcAft>
                <a:spcPts val="0"/>
              </a:spcAft>
              <a:buSzPts val="2800"/>
              <a:buChar char="–"/>
              <a:defRPr/>
            </a:lvl2pPr>
            <a:lvl3pPr indent="-381000" lvl="2" marL="1371600" algn="l">
              <a:lnSpc>
                <a:spcPct val="100000"/>
              </a:lnSpc>
              <a:spcBef>
                <a:spcPts val="480"/>
              </a:spcBef>
              <a:spcAft>
                <a:spcPts val="0"/>
              </a:spcAft>
              <a:buClr>
                <a:srgbClr val="A5A5A5"/>
              </a:buClr>
              <a:buSzPts val="2400"/>
              <a:buChar char="•"/>
              <a:defRPr/>
            </a:lvl3pPr>
            <a:lvl4pPr indent="-355600" lvl="3" marL="1828800" algn="l">
              <a:lnSpc>
                <a:spcPct val="100000"/>
              </a:lnSpc>
              <a:spcBef>
                <a:spcPts val="400"/>
              </a:spcBef>
              <a:spcAft>
                <a:spcPts val="0"/>
              </a:spcAft>
              <a:buClr>
                <a:srgbClr val="A5A5A5"/>
              </a:buClr>
              <a:buSzPts val="2000"/>
              <a:buChar char="–"/>
              <a:defRPr/>
            </a:lvl4pPr>
            <a:lvl5pPr indent="-355600" lvl="4" marL="2286000" algn="l">
              <a:lnSpc>
                <a:spcPct val="100000"/>
              </a:lnSpc>
              <a:spcBef>
                <a:spcPts val="400"/>
              </a:spcBef>
              <a:spcAft>
                <a:spcPts val="0"/>
              </a:spcAft>
              <a:buClr>
                <a:srgbClr val="A5A5A5"/>
              </a:buClr>
              <a:buSzPts val="20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cxnSp>
        <p:nvCxnSpPr>
          <p:cNvPr id="25" name="Google Shape;25;p44"/>
          <p:cNvCxnSpPr/>
          <p:nvPr/>
        </p:nvCxnSpPr>
        <p:spPr>
          <a:xfrm>
            <a:off x="622300" y="1143000"/>
            <a:ext cx="10947400" cy="0"/>
          </a:xfrm>
          <a:prstGeom prst="straightConnector1">
            <a:avLst/>
          </a:prstGeom>
          <a:noFill/>
          <a:ln cap="flat" cmpd="sng" w="28575">
            <a:solidFill>
              <a:srgbClr val="095A82"/>
            </a:solidFill>
            <a:prstDash val="solid"/>
            <a:round/>
            <a:headEnd len="sm" w="sm" type="none"/>
            <a:tailEnd len="sm" w="sm" type="none"/>
          </a:ln>
        </p:spPr>
      </p:cxnSp>
      <p:sp>
        <p:nvSpPr>
          <p:cNvPr id="26" name="Google Shape;26;p44"/>
          <p:cNvSpPr txBox="1"/>
          <p:nvPr>
            <p:ph type="title"/>
          </p:nvPr>
        </p:nvSpPr>
        <p:spPr>
          <a:xfrm>
            <a:off x="622300" y="457202"/>
            <a:ext cx="10947400" cy="497415"/>
          </a:xfrm>
          <a:prstGeom prst="rect">
            <a:avLst/>
          </a:prstGeom>
          <a:noFill/>
          <a:ln>
            <a:noFill/>
          </a:ln>
        </p:spPr>
        <p:txBody>
          <a:bodyPr anchorCtr="0" anchor="t" bIns="16925" lIns="16925" spcFirstLastPara="1" rIns="16925" wrap="square" tIns="16925">
            <a:noAutofit/>
          </a:bodyPr>
          <a:lstStyle>
            <a:lvl1pPr lvl="0" algn="l">
              <a:lnSpc>
                <a:spcPct val="100000"/>
              </a:lnSpc>
              <a:spcBef>
                <a:spcPts val="0"/>
              </a:spcBef>
              <a:spcAft>
                <a:spcPts val="0"/>
              </a:spcAft>
              <a:buSzPts val="1400"/>
              <a:buNone/>
              <a:defRPr>
                <a:solidFill>
                  <a:srgbClr val="095A8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 name="Shape 27"/>
        <p:cNvGrpSpPr/>
        <p:nvPr/>
      </p:nvGrpSpPr>
      <p:grpSpPr>
        <a:xfrm>
          <a:off x="0" y="0"/>
          <a:ext cx="0" cy="0"/>
          <a:chOff x="0" y="0"/>
          <a:chExt cx="0" cy="0"/>
        </a:xfrm>
      </p:grpSpPr>
      <p:sp>
        <p:nvSpPr>
          <p:cNvPr id="28" name="Google Shape;28;p37"/>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marR="0" algn="l">
              <a:lnSpc>
                <a:spcPct val="100000"/>
              </a:lnSpc>
              <a:spcBef>
                <a:spcPts val="0"/>
              </a:spcBef>
              <a:spcAft>
                <a:spcPts val="0"/>
              </a:spcAft>
              <a:buSzPts val="1400"/>
              <a:buNone/>
              <a:defRPr b="1" i="0" sz="20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29" name="Google Shape;29;p37"/>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0" name="Google Shape;30;p37"/>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ndara"/>
                <a:ea typeface="Candara"/>
                <a:cs typeface="Candara"/>
                <a:sym typeface="Candara"/>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ndara"/>
                <a:ea typeface="Candara"/>
                <a:cs typeface="Candara"/>
                <a:sym typeface="Candara"/>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ndara"/>
                <a:ea typeface="Candara"/>
                <a:cs typeface="Candara"/>
                <a:sym typeface="Candara"/>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31" name="Google Shape;31;p3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3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3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38"/>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36" name="Google Shape;36;p38"/>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7" name="Google Shape;37;p38"/>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38" name="Google Shape;38;p38"/>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38"/>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Google Shape;40;p3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3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3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11" name="Google Shape;11;p27"/>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27"/>
          <p:cNvSpPr txBox="1"/>
          <p:nvPr/>
        </p:nvSpPr>
        <p:spPr>
          <a:xfrm>
            <a:off x="0" y="0"/>
            <a:ext cx="508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27"/>
          <p:cNvSpPr txBox="1"/>
          <p:nvPr/>
        </p:nvSpPr>
        <p:spPr>
          <a:xfrm>
            <a:off x="0" y="685800"/>
            <a:ext cx="508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mc:AlternateContent>
    <mc:Choice Requires="p14">
      <p:transition spd="slow" p14:dur="3400">
        <p14:reveal dir="l"/>
      </p:transition>
    </mc:Choice>
    <mc:Fallback>
      <p:transition spd="med">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gdfd20670fb_0_0"/>
          <p:cNvSpPr/>
          <p:nvPr/>
        </p:nvSpPr>
        <p:spPr>
          <a:xfrm>
            <a:off x="3124922" y="2804869"/>
            <a:ext cx="6728700" cy="969300"/>
          </a:xfrm>
          <a:prstGeom prst="roundRect">
            <a:avLst>
              <a:gd fmla="val 16667" name="adj"/>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lang="en-IN" sz="3200">
                <a:solidFill>
                  <a:srgbClr val="0F75BD"/>
                </a:solidFill>
                <a:latin typeface="Calibri"/>
                <a:ea typeface="Calibri"/>
                <a:cs typeface="Calibri"/>
                <a:sym typeface="Calibri"/>
              </a:rPr>
              <a:t>Normalization introduction</a:t>
            </a:r>
            <a:endParaRPr b="1" i="0" sz="3200" u="none" cap="none" strike="noStrike">
              <a:solidFill>
                <a:srgbClr val="0F75BD"/>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gdfd20670fb_0_4"/>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rgbClr val="000000"/>
              </a:buClr>
              <a:buSzPts val="1500"/>
              <a:buFont typeface="Arial"/>
              <a:buNone/>
            </a:pPr>
            <a:r>
              <a:rPr b="1" i="0" lang="en-IN" sz="3200" u="none" cap="none" strike="noStrike">
                <a:solidFill>
                  <a:srgbClr val="095A82"/>
                </a:solidFill>
                <a:latin typeface="Calibri"/>
                <a:ea typeface="Calibri"/>
                <a:cs typeface="Calibri"/>
                <a:sym typeface="Calibri"/>
              </a:rPr>
              <a:t>Agenda </a:t>
            </a:r>
            <a:endParaRPr b="0" i="0" sz="3200" u="none" cap="none" strike="noStrike">
              <a:solidFill>
                <a:schemeClr val="dk1"/>
              </a:solidFill>
              <a:latin typeface="Calibri"/>
              <a:ea typeface="Calibri"/>
              <a:cs typeface="Calibri"/>
              <a:sym typeface="Calibri"/>
            </a:endParaRPr>
          </a:p>
        </p:txBody>
      </p:sp>
      <p:sp>
        <p:nvSpPr>
          <p:cNvPr id="53" name="Google Shape;53;gdfd20670fb_0_4"/>
          <p:cNvSpPr txBox="1"/>
          <p:nvPr/>
        </p:nvSpPr>
        <p:spPr>
          <a:xfrm>
            <a:off x="678045" y="1407233"/>
            <a:ext cx="9969900" cy="12930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What is normalization?</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Student table</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Anomalies</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Types of normal forms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gf0b9ecf635_0_0"/>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lang="en-IN" sz="3200">
                <a:solidFill>
                  <a:srgbClr val="095A82"/>
                </a:solidFill>
                <a:latin typeface="Calibri"/>
                <a:ea typeface="Calibri"/>
                <a:cs typeface="Calibri"/>
                <a:sym typeface="Calibri"/>
              </a:rPr>
              <a:t>What is normalization?</a:t>
            </a:r>
            <a:endParaRPr b="1" sz="3200">
              <a:solidFill>
                <a:srgbClr val="095A82"/>
              </a:solidFill>
              <a:latin typeface="Calibri"/>
              <a:ea typeface="Calibri"/>
              <a:cs typeface="Calibri"/>
              <a:sym typeface="Calibri"/>
            </a:endParaRPr>
          </a:p>
        </p:txBody>
      </p:sp>
      <p:sp>
        <p:nvSpPr>
          <p:cNvPr id="59" name="Google Shape;59;gf0b9ecf635_0_0"/>
          <p:cNvSpPr txBox="1"/>
          <p:nvPr/>
        </p:nvSpPr>
        <p:spPr>
          <a:xfrm>
            <a:off x="375050" y="1353150"/>
            <a:ext cx="11572800" cy="10158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SzPts val="1800"/>
              <a:buFont typeface="Calibri"/>
              <a:buChar char="●"/>
            </a:pPr>
            <a:r>
              <a:rPr lang="en-IN" sz="1800">
                <a:latin typeface="Calibri"/>
                <a:ea typeface="Calibri"/>
                <a:cs typeface="Calibri"/>
                <a:sym typeface="Calibri"/>
              </a:rPr>
              <a:t>It is a process of organising or minimizing redundancy of data in database.</a:t>
            </a:r>
            <a:endParaRPr sz="1800">
              <a:latin typeface="Calibri"/>
              <a:ea typeface="Calibri"/>
              <a:cs typeface="Calibri"/>
              <a:sym typeface="Calibri"/>
            </a:endParaRPr>
          </a:p>
          <a:p>
            <a:pPr indent="-342900" lvl="0" marL="457200" marR="0" rtl="0" algn="l">
              <a:lnSpc>
                <a:spcPct val="100000"/>
              </a:lnSpc>
              <a:spcBef>
                <a:spcPts val="0"/>
              </a:spcBef>
              <a:spcAft>
                <a:spcPts val="0"/>
              </a:spcAft>
              <a:buSzPts val="1800"/>
              <a:buFont typeface="Calibri"/>
              <a:buChar char="●"/>
            </a:pPr>
            <a:r>
              <a:rPr lang="en-IN" sz="1800">
                <a:latin typeface="Calibri"/>
                <a:ea typeface="Calibri"/>
                <a:cs typeface="Calibri"/>
                <a:sym typeface="Calibri"/>
              </a:rPr>
              <a:t>It helps in avoiding data redundancy, and anomalies which may arise during insertion, deletion, updation.</a:t>
            </a:r>
            <a:endParaRPr sz="1800">
              <a:latin typeface="Calibri"/>
              <a:ea typeface="Calibri"/>
              <a:cs typeface="Calibri"/>
              <a:sym typeface="Calibri"/>
            </a:endParaRPr>
          </a:p>
          <a:p>
            <a:pPr indent="0" lvl="0" marL="0" marR="0" rtl="0" algn="l">
              <a:lnSpc>
                <a:spcPct val="100000"/>
              </a:lnSpc>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gf6a40343e2_0_6"/>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lang="en-IN" sz="3200">
                <a:solidFill>
                  <a:srgbClr val="095A82"/>
                </a:solidFill>
                <a:latin typeface="Calibri"/>
                <a:ea typeface="Calibri"/>
                <a:cs typeface="Calibri"/>
                <a:sym typeface="Calibri"/>
              </a:rPr>
              <a:t>Student table</a:t>
            </a:r>
            <a:endParaRPr b="1" i="0" sz="3200" u="none" cap="none" strike="noStrike">
              <a:solidFill>
                <a:srgbClr val="095A82"/>
              </a:solidFill>
              <a:latin typeface="Calibri"/>
              <a:ea typeface="Calibri"/>
              <a:cs typeface="Calibri"/>
              <a:sym typeface="Calibri"/>
            </a:endParaRPr>
          </a:p>
        </p:txBody>
      </p:sp>
      <p:sp>
        <p:nvSpPr>
          <p:cNvPr id="65" name="Google Shape;65;gf6a40343e2_0_6"/>
          <p:cNvSpPr txBox="1"/>
          <p:nvPr/>
        </p:nvSpPr>
        <p:spPr>
          <a:xfrm>
            <a:off x="422100" y="1276950"/>
            <a:ext cx="108906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600" u="none" cap="none" strike="noStrike">
              <a:solidFill>
                <a:srgbClr val="000000"/>
              </a:solidFill>
              <a:latin typeface="Calibri"/>
              <a:ea typeface="Calibri"/>
              <a:cs typeface="Calibri"/>
              <a:sym typeface="Calibri"/>
            </a:endParaRPr>
          </a:p>
        </p:txBody>
      </p:sp>
      <p:graphicFrame>
        <p:nvGraphicFramePr>
          <p:cNvPr id="66" name="Google Shape;66;gf6a40343e2_0_6"/>
          <p:cNvGraphicFramePr/>
          <p:nvPr/>
        </p:nvGraphicFramePr>
        <p:xfrm>
          <a:off x="700500" y="1339900"/>
          <a:ext cx="3000000" cy="3000000"/>
        </p:xfrm>
        <a:graphic>
          <a:graphicData uri="http://schemas.openxmlformats.org/drawingml/2006/table">
            <a:tbl>
              <a:tblPr>
                <a:noFill/>
                <a:tableStyleId>{508DEF3A-2599-4D41-9A56-D0AB9BD02906}</a:tableStyleId>
              </a:tblPr>
              <a:tblGrid>
                <a:gridCol w="1522625"/>
                <a:gridCol w="1401175"/>
                <a:gridCol w="1175650"/>
                <a:gridCol w="1067450"/>
              </a:tblGrid>
              <a:tr h="565250">
                <a:tc>
                  <a:txBody>
                    <a:bodyPr/>
                    <a:lstStyle/>
                    <a:p>
                      <a:pPr indent="0" lvl="0" marL="0" rtl="0" algn="ctr">
                        <a:spcBef>
                          <a:spcPts val="0"/>
                        </a:spcBef>
                        <a:spcAft>
                          <a:spcPts val="0"/>
                        </a:spcAft>
                        <a:buNone/>
                      </a:pPr>
                      <a:r>
                        <a:rPr b="1" lang="en-IN" sz="1600">
                          <a:latin typeface="Calibri"/>
                          <a:ea typeface="Calibri"/>
                          <a:cs typeface="Calibri"/>
                          <a:sym typeface="Calibri"/>
                        </a:rPr>
                        <a:t>StudentName</a:t>
                      </a:r>
                      <a:endParaRPr b="1" sz="16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IN" sz="1600">
                          <a:latin typeface="Calibri"/>
                          <a:ea typeface="Calibri"/>
                          <a:cs typeface="Calibri"/>
                          <a:sym typeface="Calibri"/>
                        </a:rPr>
                        <a:t>Department</a:t>
                      </a:r>
                      <a:endParaRPr b="1" sz="16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IN" sz="1600">
                          <a:latin typeface="Calibri"/>
                          <a:ea typeface="Calibri"/>
                          <a:cs typeface="Calibri"/>
                          <a:sym typeface="Calibri"/>
                        </a:rPr>
                        <a:t>Course Fee</a:t>
                      </a:r>
                      <a:endParaRPr b="1" sz="16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IN" sz="1600">
                          <a:latin typeface="Calibri"/>
                          <a:ea typeface="Calibri"/>
                          <a:cs typeface="Calibri"/>
                          <a:sym typeface="Calibri"/>
                        </a:rPr>
                        <a:t>HOD</a:t>
                      </a:r>
                      <a:endParaRPr b="1" sz="16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53275">
                <a:tc>
                  <a:txBody>
                    <a:bodyPr/>
                    <a:lstStyle/>
                    <a:p>
                      <a:pPr indent="0" lvl="0" marL="0" rtl="0" algn="l">
                        <a:spcBef>
                          <a:spcPts val="0"/>
                        </a:spcBef>
                        <a:spcAft>
                          <a:spcPts val="0"/>
                        </a:spcAft>
                        <a:buNone/>
                      </a:pPr>
                      <a:r>
                        <a:rPr lang="en-IN" sz="1600">
                          <a:latin typeface="Calibri"/>
                          <a:ea typeface="Calibri"/>
                          <a:cs typeface="Calibri"/>
                          <a:sym typeface="Calibri"/>
                        </a:rPr>
                        <a:t>Sushma</a:t>
                      </a:r>
                      <a:endParaRPr sz="16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IN" sz="1200"/>
                        <a:t>CSE</a:t>
                      </a:r>
                      <a:endParaRPr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600">
                          <a:latin typeface="Calibri"/>
                          <a:ea typeface="Calibri"/>
                          <a:cs typeface="Calibri"/>
                          <a:sym typeface="Calibri"/>
                        </a:rPr>
                        <a:t>30000</a:t>
                      </a:r>
                      <a:endParaRPr sz="16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600"/>
                        <a:t>Harshit</a:t>
                      </a:r>
                      <a:endParaRPr sz="16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9900"/>
                    </a:solidFill>
                  </a:tcPr>
                </a:tc>
              </a:tr>
              <a:tr h="353275">
                <a:tc>
                  <a:txBody>
                    <a:bodyPr/>
                    <a:lstStyle/>
                    <a:p>
                      <a:pPr indent="0" lvl="0" marL="0" rtl="0" algn="l">
                        <a:spcBef>
                          <a:spcPts val="0"/>
                        </a:spcBef>
                        <a:spcAft>
                          <a:spcPts val="0"/>
                        </a:spcAft>
                        <a:buNone/>
                      </a:pPr>
                      <a:r>
                        <a:rPr lang="en-IN" sz="1600">
                          <a:latin typeface="Calibri"/>
                          <a:ea typeface="Calibri"/>
                          <a:cs typeface="Calibri"/>
                          <a:sym typeface="Calibri"/>
                        </a:rPr>
                        <a:t>Akshit</a:t>
                      </a:r>
                      <a:endParaRPr sz="16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IN" sz="1200"/>
                        <a:t>ECE</a:t>
                      </a:r>
                      <a:endParaRPr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600">
                          <a:latin typeface="Calibri"/>
                          <a:ea typeface="Calibri"/>
                          <a:cs typeface="Calibri"/>
                          <a:sym typeface="Calibri"/>
                        </a:rPr>
                        <a:t>20000</a:t>
                      </a:r>
                      <a:endParaRPr sz="16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600"/>
                        <a:t>Vivek</a:t>
                      </a:r>
                      <a:endParaRPr sz="16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FFFF"/>
                    </a:solidFill>
                  </a:tcPr>
                </a:tc>
              </a:tr>
              <a:tr h="353275">
                <a:tc>
                  <a:txBody>
                    <a:bodyPr/>
                    <a:lstStyle/>
                    <a:p>
                      <a:pPr indent="0" lvl="0" marL="0" rtl="0" algn="l">
                        <a:spcBef>
                          <a:spcPts val="0"/>
                        </a:spcBef>
                        <a:spcAft>
                          <a:spcPts val="0"/>
                        </a:spcAft>
                        <a:buNone/>
                      </a:pPr>
                      <a:r>
                        <a:rPr lang="en-IN" sz="1600">
                          <a:latin typeface="Calibri"/>
                          <a:ea typeface="Calibri"/>
                          <a:cs typeface="Calibri"/>
                          <a:sym typeface="Calibri"/>
                        </a:rPr>
                        <a:t>Ashok</a:t>
                      </a:r>
                      <a:endParaRPr sz="16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IN" sz="1200"/>
                        <a:t>ECE</a:t>
                      </a:r>
                      <a:endParaRPr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600">
                          <a:latin typeface="Calibri"/>
                          <a:ea typeface="Calibri"/>
                          <a:cs typeface="Calibri"/>
                          <a:sym typeface="Calibri"/>
                        </a:rPr>
                        <a:t>2</a:t>
                      </a:r>
                      <a:r>
                        <a:rPr lang="en-IN" sz="1600">
                          <a:latin typeface="Calibri"/>
                          <a:ea typeface="Calibri"/>
                          <a:cs typeface="Calibri"/>
                          <a:sym typeface="Calibri"/>
                        </a:rPr>
                        <a:t>0000</a:t>
                      </a:r>
                      <a:endParaRPr sz="16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IN" sz="1600">
                          <a:solidFill>
                            <a:schemeClr val="dk1"/>
                          </a:solidFill>
                        </a:rPr>
                        <a:t>Vivek</a:t>
                      </a:r>
                      <a:endParaRPr sz="16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FFFF"/>
                    </a:solidFill>
                  </a:tcPr>
                </a:tc>
              </a:tr>
              <a:tr h="353275">
                <a:tc>
                  <a:txBody>
                    <a:bodyPr/>
                    <a:lstStyle/>
                    <a:p>
                      <a:pPr indent="0" lvl="0" marL="0" rtl="0" algn="l">
                        <a:spcBef>
                          <a:spcPts val="0"/>
                        </a:spcBef>
                        <a:spcAft>
                          <a:spcPts val="0"/>
                        </a:spcAft>
                        <a:buNone/>
                      </a:pPr>
                      <a:r>
                        <a:rPr lang="en-IN" sz="1600">
                          <a:latin typeface="Calibri"/>
                          <a:ea typeface="Calibri"/>
                          <a:cs typeface="Calibri"/>
                          <a:sym typeface="Calibri"/>
                        </a:rPr>
                        <a:t>John</a:t>
                      </a:r>
                      <a:endParaRPr sz="16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IN" sz="1200"/>
                        <a:t>CSE</a:t>
                      </a:r>
                      <a:endParaRPr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600">
                          <a:latin typeface="Calibri"/>
                          <a:ea typeface="Calibri"/>
                          <a:cs typeface="Calibri"/>
                          <a:sym typeface="Calibri"/>
                        </a:rPr>
                        <a:t>30</a:t>
                      </a:r>
                      <a:r>
                        <a:rPr lang="en-IN" sz="1600">
                          <a:latin typeface="Calibri"/>
                          <a:ea typeface="Calibri"/>
                          <a:cs typeface="Calibri"/>
                          <a:sym typeface="Calibri"/>
                        </a:rPr>
                        <a:t>000</a:t>
                      </a:r>
                      <a:endParaRPr sz="16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IN" sz="1600">
                          <a:solidFill>
                            <a:schemeClr val="dk1"/>
                          </a:solidFill>
                        </a:rPr>
                        <a:t>Harshit</a:t>
                      </a:r>
                      <a:endParaRPr sz="16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9900"/>
                    </a:solidFill>
                  </a:tcPr>
                </a:tc>
              </a:tr>
              <a:tr h="353275">
                <a:tc>
                  <a:txBody>
                    <a:bodyPr/>
                    <a:lstStyle/>
                    <a:p>
                      <a:pPr indent="0" lvl="0" marL="0" rtl="0" algn="l">
                        <a:spcBef>
                          <a:spcPts val="0"/>
                        </a:spcBef>
                        <a:spcAft>
                          <a:spcPts val="0"/>
                        </a:spcAft>
                        <a:buNone/>
                      </a:pPr>
                      <a:r>
                        <a:rPr lang="en-IN" sz="1600">
                          <a:latin typeface="Calibri"/>
                          <a:ea typeface="Calibri"/>
                          <a:cs typeface="Calibri"/>
                          <a:sym typeface="Calibri"/>
                        </a:rPr>
                        <a:t>Sameer</a:t>
                      </a:r>
                      <a:endParaRPr sz="16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IN" sz="1200"/>
                        <a:t>EEE</a:t>
                      </a:r>
                      <a:endParaRPr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600">
                          <a:latin typeface="Calibri"/>
                          <a:ea typeface="Calibri"/>
                          <a:cs typeface="Calibri"/>
                          <a:sym typeface="Calibri"/>
                        </a:rPr>
                        <a:t>4</a:t>
                      </a:r>
                      <a:r>
                        <a:rPr lang="en-IN" sz="1600">
                          <a:latin typeface="Calibri"/>
                          <a:ea typeface="Calibri"/>
                          <a:cs typeface="Calibri"/>
                          <a:sym typeface="Calibri"/>
                        </a:rPr>
                        <a:t>0000</a:t>
                      </a:r>
                      <a:endParaRPr sz="16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600"/>
                        <a:t>Ajay</a:t>
                      </a:r>
                      <a:endParaRPr sz="16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2"/>
                    </a:solidFill>
                  </a:tcPr>
                </a:tc>
              </a:tr>
              <a:tr h="353275">
                <a:tc>
                  <a:txBody>
                    <a:bodyPr/>
                    <a:lstStyle/>
                    <a:p>
                      <a:pPr indent="0" lvl="0" marL="0" rtl="0" algn="l">
                        <a:spcBef>
                          <a:spcPts val="0"/>
                        </a:spcBef>
                        <a:spcAft>
                          <a:spcPts val="0"/>
                        </a:spcAft>
                        <a:buNone/>
                      </a:pPr>
                      <a:r>
                        <a:rPr lang="en-IN" sz="1600">
                          <a:latin typeface="Calibri"/>
                          <a:ea typeface="Calibri"/>
                          <a:cs typeface="Calibri"/>
                          <a:sym typeface="Calibri"/>
                        </a:rPr>
                        <a:t>Pawan</a:t>
                      </a:r>
                      <a:endParaRPr sz="16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IN" sz="1200"/>
                        <a:t>CE</a:t>
                      </a:r>
                      <a:endParaRPr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600">
                          <a:latin typeface="Calibri"/>
                          <a:ea typeface="Calibri"/>
                          <a:cs typeface="Calibri"/>
                          <a:sym typeface="Calibri"/>
                        </a:rPr>
                        <a:t>50000</a:t>
                      </a:r>
                      <a:endParaRPr sz="16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600"/>
                        <a:t>Ankit</a:t>
                      </a:r>
                      <a:endParaRPr sz="16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FF00"/>
                    </a:solidFill>
                  </a:tcPr>
                </a:tc>
              </a:tr>
              <a:tr h="353275">
                <a:tc>
                  <a:txBody>
                    <a:bodyPr/>
                    <a:lstStyle/>
                    <a:p>
                      <a:pPr indent="0" lvl="0" marL="0" rtl="0" algn="l">
                        <a:spcBef>
                          <a:spcPts val="0"/>
                        </a:spcBef>
                        <a:spcAft>
                          <a:spcPts val="0"/>
                        </a:spcAft>
                        <a:buNone/>
                      </a:pPr>
                      <a:r>
                        <a:rPr lang="en-IN" sz="1600">
                          <a:latin typeface="Calibri"/>
                          <a:ea typeface="Calibri"/>
                          <a:cs typeface="Calibri"/>
                          <a:sym typeface="Calibri"/>
                        </a:rPr>
                        <a:t>Suresh</a:t>
                      </a:r>
                      <a:endParaRPr sz="16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IN" sz="1200"/>
                        <a:t>CE</a:t>
                      </a:r>
                      <a:endParaRPr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600">
                          <a:latin typeface="Calibri"/>
                          <a:ea typeface="Calibri"/>
                          <a:cs typeface="Calibri"/>
                          <a:sym typeface="Calibri"/>
                        </a:rPr>
                        <a:t>50000</a:t>
                      </a:r>
                      <a:endParaRPr sz="16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IN" sz="1600">
                          <a:solidFill>
                            <a:schemeClr val="dk1"/>
                          </a:solidFill>
                        </a:rPr>
                        <a:t>Ankit</a:t>
                      </a:r>
                      <a:endParaRPr sz="16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FF00"/>
                    </a:solidFill>
                  </a:tcPr>
                </a:tc>
              </a:tr>
            </a:tbl>
          </a:graphicData>
        </a:graphic>
      </p:graphicFrame>
      <p:graphicFrame>
        <p:nvGraphicFramePr>
          <p:cNvPr id="67" name="Google Shape;67;gf6a40343e2_0_6"/>
          <p:cNvGraphicFramePr/>
          <p:nvPr/>
        </p:nvGraphicFramePr>
        <p:xfrm>
          <a:off x="700500" y="4891975"/>
          <a:ext cx="3000000" cy="3000000"/>
        </p:xfrm>
        <a:graphic>
          <a:graphicData uri="http://schemas.openxmlformats.org/drawingml/2006/table">
            <a:tbl>
              <a:tblPr>
                <a:noFill/>
                <a:tableStyleId>{508DEF3A-2599-4D41-9A56-D0AB9BD02906}</a:tableStyleId>
              </a:tblPr>
              <a:tblGrid>
                <a:gridCol w="1522625"/>
                <a:gridCol w="1401175"/>
                <a:gridCol w="1175650"/>
                <a:gridCol w="1067450"/>
              </a:tblGrid>
              <a:tr h="305025">
                <a:tc>
                  <a:txBody>
                    <a:bodyPr/>
                    <a:lstStyle/>
                    <a:p>
                      <a:pPr indent="0" lvl="0" marL="0" rtl="0" algn="l">
                        <a:spcBef>
                          <a:spcPts val="0"/>
                        </a:spcBef>
                        <a:spcAft>
                          <a:spcPts val="0"/>
                        </a:spcAft>
                        <a:buNone/>
                      </a:pPr>
                      <a:r>
                        <a:rPr lang="en-IN" sz="1600">
                          <a:latin typeface="Calibri"/>
                          <a:ea typeface="Calibri"/>
                          <a:cs typeface="Calibri"/>
                          <a:sym typeface="Calibri"/>
                        </a:rPr>
                        <a:t>Dev</a:t>
                      </a:r>
                      <a:endParaRPr sz="16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200"/>
                        <a:t>EEE</a:t>
                      </a:r>
                      <a:endParaRPr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600">
                          <a:latin typeface="Calibri"/>
                          <a:ea typeface="Calibri"/>
                          <a:cs typeface="Calibri"/>
                          <a:sym typeface="Calibri"/>
                        </a:rPr>
                        <a:t>4</a:t>
                      </a:r>
                      <a:r>
                        <a:rPr lang="en-IN" sz="1600">
                          <a:latin typeface="Calibri"/>
                          <a:ea typeface="Calibri"/>
                          <a:cs typeface="Calibri"/>
                          <a:sym typeface="Calibri"/>
                        </a:rPr>
                        <a:t>0000</a:t>
                      </a:r>
                      <a:endParaRPr sz="16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IN" sz="1600">
                          <a:solidFill>
                            <a:schemeClr val="dk1"/>
                          </a:solidFill>
                        </a:rPr>
                        <a:t>Ajay</a:t>
                      </a:r>
                      <a:endParaRPr sz="16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2"/>
                    </a:solidFill>
                  </a:tcPr>
                </a:tc>
              </a:tr>
              <a:tr h="305025">
                <a:tc>
                  <a:txBody>
                    <a:bodyPr/>
                    <a:lstStyle/>
                    <a:p>
                      <a:pPr indent="0" lvl="0" marL="0" rtl="0" algn="l">
                        <a:spcBef>
                          <a:spcPts val="0"/>
                        </a:spcBef>
                        <a:spcAft>
                          <a:spcPts val="0"/>
                        </a:spcAft>
                        <a:buNone/>
                      </a:pPr>
                      <a:r>
                        <a:rPr lang="en-IN" sz="1600">
                          <a:latin typeface="Calibri"/>
                          <a:ea typeface="Calibri"/>
                          <a:cs typeface="Calibri"/>
                          <a:sym typeface="Calibri"/>
                        </a:rPr>
                        <a:t>Vijay</a:t>
                      </a:r>
                      <a:endParaRPr sz="16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200"/>
                        <a:t>IT</a:t>
                      </a:r>
                      <a:endParaRPr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600">
                          <a:latin typeface="Calibri"/>
                          <a:ea typeface="Calibri"/>
                          <a:cs typeface="Calibri"/>
                          <a:sym typeface="Calibri"/>
                        </a:rPr>
                        <a:t>45</a:t>
                      </a:r>
                      <a:r>
                        <a:rPr lang="en-IN" sz="1600">
                          <a:latin typeface="Calibri"/>
                          <a:ea typeface="Calibri"/>
                          <a:cs typeface="Calibri"/>
                          <a:sym typeface="Calibri"/>
                        </a:rPr>
                        <a:t>000</a:t>
                      </a:r>
                      <a:endParaRPr sz="16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600">
                          <a:latin typeface="Calibri"/>
                          <a:ea typeface="Calibri"/>
                          <a:cs typeface="Calibri"/>
                          <a:sym typeface="Calibri"/>
                        </a:rPr>
                        <a:t>Amisha</a:t>
                      </a:r>
                      <a:endParaRPr sz="16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00"/>
                    </a:solidFill>
                  </a:tcPr>
                </a:tc>
              </a:tr>
              <a:tr h="305025">
                <a:tc>
                  <a:txBody>
                    <a:bodyPr/>
                    <a:lstStyle/>
                    <a:p>
                      <a:pPr indent="0" lvl="0" marL="0" rtl="0" algn="l">
                        <a:spcBef>
                          <a:spcPts val="0"/>
                        </a:spcBef>
                        <a:spcAft>
                          <a:spcPts val="0"/>
                        </a:spcAft>
                        <a:buNone/>
                      </a:pPr>
                      <a:r>
                        <a:rPr lang="en-IN" sz="1600">
                          <a:latin typeface="Calibri"/>
                          <a:ea typeface="Calibri"/>
                          <a:cs typeface="Calibri"/>
                          <a:sym typeface="Calibri"/>
                        </a:rPr>
                        <a:t>Ramana</a:t>
                      </a:r>
                      <a:endParaRPr sz="16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IN" sz="1200"/>
                        <a:t>IT</a:t>
                      </a:r>
                      <a:endParaRPr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600">
                          <a:latin typeface="Calibri"/>
                          <a:ea typeface="Calibri"/>
                          <a:cs typeface="Calibri"/>
                          <a:sym typeface="Calibri"/>
                        </a:rPr>
                        <a:t>4</a:t>
                      </a:r>
                      <a:r>
                        <a:rPr lang="en-IN" sz="1600">
                          <a:latin typeface="Calibri"/>
                          <a:ea typeface="Calibri"/>
                          <a:cs typeface="Calibri"/>
                          <a:sym typeface="Calibri"/>
                        </a:rPr>
                        <a:t>5000</a:t>
                      </a:r>
                      <a:endParaRPr sz="16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600">
                          <a:solidFill>
                            <a:schemeClr val="dk1"/>
                          </a:solidFill>
                          <a:latin typeface="Calibri"/>
                          <a:ea typeface="Calibri"/>
                          <a:cs typeface="Calibri"/>
                          <a:sym typeface="Calibri"/>
                        </a:rPr>
                        <a:t>Amisha</a:t>
                      </a:r>
                      <a:endParaRPr sz="16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00"/>
                    </a:solidFill>
                  </a:tcPr>
                </a:tc>
              </a:tr>
              <a:tr h="305025">
                <a:tc>
                  <a:txBody>
                    <a:bodyPr/>
                    <a:lstStyle/>
                    <a:p>
                      <a:pPr indent="0" lvl="0" marL="0" rtl="0" algn="l">
                        <a:spcBef>
                          <a:spcPts val="0"/>
                        </a:spcBef>
                        <a:spcAft>
                          <a:spcPts val="0"/>
                        </a:spcAft>
                        <a:buNone/>
                      </a:pPr>
                      <a:r>
                        <a:rPr lang="en-IN" sz="1600">
                          <a:latin typeface="Calibri"/>
                          <a:ea typeface="Calibri"/>
                          <a:cs typeface="Calibri"/>
                          <a:sym typeface="Calibri"/>
                        </a:rPr>
                        <a:t>Rohit</a:t>
                      </a:r>
                      <a:endParaRPr sz="16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IN" sz="1200"/>
                        <a:t>EEE</a:t>
                      </a:r>
                      <a:endParaRPr sz="12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600">
                          <a:latin typeface="Calibri"/>
                          <a:ea typeface="Calibri"/>
                          <a:cs typeface="Calibri"/>
                          <a:sym typeface="Calibri"/>
                        </a:rPr>
                        <a:t>40</a:t>
                      </a:r>
                      <a:r>
                        <a:rPr lang="en-IN" sz="1600">
                          <a:latin typeface="Calibri"/>
                          <a:ea typeface="Calibri"/>
                          <a:cs typeface="Calibri"/>
                          <a:sym typeface="Calibri"/>
                        </a:rPr>
                        <a:t>000</a:t>
                      </a:r>
                      <a:endParaRPr sz="16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IN" sz="1600">
                          <a:solidFill>
                            <a:schemeClr val="dk1"/>
                          </a:solidFill>
                        </a:rPr>
                        <a:t>Ajay</a:t>
                      </a:r>
                      <a:endParaRPr sz="1600">
                        <a:latin typeface="Calibri"/>
                        <a:ea typeface="Calibri"/>
                        <a:cs typeface="Calibri"/>
                        <a:sym typeface="Calibri"/>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2"/>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f6a9070d9f_0_0"/>
          <p:cNvSpPr txBox="1"/>
          <p:nvPr/>
        </p:nvSpPr>
        <p:spPr>
          <a:xfrm>
            <a:off x="723300" y="1674325"/>
            <a:ext cx="9242100" cy="4202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000"/>
              </a:spcBef>
              <a:spcAft>
                <a:spcPts val="0"/>
              </a:spcAft>
              <a:buNone/>
            </a:pPr>
            <a:r>
              <a:rPr i="1" lang="en-IN" sz="1800">
                <a:solidFill>
                  <a:schemeClr val="dk1"/>
                </a:solidFill>
                <a:latin typeface="Calibri"/>
                <a:ea typeface="Calibri"/>
                <a:cs typeface="Calibri"/>
                <a:sym typeface="Calibri"/>
              </a:rPr>
              <a:t>Consider the table in previous slide</a:t>
            </a:r>
            <a:endParaRPr i="1" sz="1800">
              <a:solidFill>
                <a:schemeClr val="dk1"/>
              </a:solidFill>
              <a:latin typeface="Calibri"/>
              <a:ea typeface="Calibri"/>
              <a:cs typeface="Calibri"/>
              <a:sym typeface="Calibri"/>
            </a:endParaRPr>
          </a:p>
          <a:p>
            <a:pPr indent="0" lvl="0" marL="0" rtl="0" algn="l">
              <a:spcBef>
                <a:spcPts val="0"/>
              </a:spcBef>
              <a:spcAft>
                <a:spcPts val="0"/>
              </a:spcAft>
              <a:buNone/>
            </a:pPr>
            <a:r>
              <a:rPr b="1" lang="en-IN" sz="1800">
                <a:solidFill>
                  <a:schemeClr val="dk1"/>
                </a:solidFill>
                <a:latin typeface="Calibri"/>
                <a:ea typeface="Calibri"/>
                <a:cs typeface="Calibri"/>
                <a:sym typeface="Calibri"/>
              </a:rPr>
              <a:t>Case 1:</a:t>
            </a:r>
            <a:r>
              <a:rPr lang="en-IN" sz="1800">
                <a:solidFill>
                  <a:schemeClr val="dk1"/>
                </a:solidFill>
                <a:latin typeface="Calibri"/>
                <a:ea typeface="Calibri"/>
                <a:cs typeface="Calibri"/>
                <a:sym typeface="Calibri"/>
              </a:rPr>
              <a:t> Insertion anomaly</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IN" sz="1800">
                <a:solidFill>
                  <a:schemeClr val="dk1"/>
                </a:solidFill>
                <a:latin typeface="Calibri"/>
                <a:ea typeface="Calibri"/>
                <a:cs typeface="Calibri"/>
                <a:sym typeface="Calibri"/>
              </a:rPr>
              <a:t>In an engineering college, if every student who joins college, can choose a different branch in their second year of college, then all the fields except StudentName in the table will be null/has to be changed. This is an insertion anomaly.</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b="1" lang="en-IN" sz="1800">
                <a:solidFill>
                  <a:schemeClr val="dk1"/>
                </a:solidFill>
                <a:latin typeface="Calibri"/>
                <a:ea typeface="Calibri"/>
                <a:cs typeface="Calibri"/>
                <a:sym typeface="Calibri"/>
              </a:rPr>
              <a:t>Case 2:</a:t>
            </a:r>
            <a:r>
              <a:rPr lang="en-IN" sz="1800">
                <a:solidFill>
                  <a:schemeClr val="dk1"/>
                </a:solidFill>
                <a:latin typeface="Calibri"/>
                <a:ea typeface="Calibri"/>
                <a:cs typeface="Calibri"/>
                <a:sym typeface="Calibri"/>
              </a:rPr>
              <a:t> Updation anomaly</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IN" sz="1800">
                <a:solidFill>
                  <a:schemeClr val="dk1"/>
                </a:solidFill>
                <a:latin typeface="Calibri"/>
                <a:ea typeface="Calibri"/>
                <a:cs typeface="Calibri"/>
                <a:sym typeface="Calibri"/>
              </a:rPr>
              <a:t>HOD of ECE department has completed his term and a new HOD named Amar is appointed. During updation of table if we </a:t>
            </a:r>
            <a:r>
              <a:rPr b="1" lang="en-IN" sz="1800">
                <a:solidFill>
                  <a:schemeClr val="dk1"/>
                </a:solidFill>
                <a:latin typeface="Calibri"/>
                <a:ea typeface="Calibri"/>
                <a:cs typeface="Calibri"/>
                <a:sym typeface="Calibri"/>
              </a:rPr>
              <a:t>miss </a:t>
            </a:r>
            <a:r>
              <a:rPr lang="en-IN" sz="1800">
                <a:solidFill>
                  <a:schemeClr val="dk1"/>
                </a:solidFill>
                <a:latin typeface="Calibri"/>
                <a:ea typeface="Calibri"/>
                <a:cs typeface="Calibri"/>
                <a:sym typeface="Calibri"/>
              </a:rPr>
              <a:t>to update even one record corresponding to ECE HOD, it can give false positives, this anomaly is called updation anomaly.</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b="1" lang="en-IN" sz="1800">
                <a:solidFill>
                  <a:schemeClr val="dk1"/>
                </a:solidFill>
                <a:latin typeface="Calibri"/>
                <a:ea typeface="Calibri"/>
                <a:cs typeface="Calibri"/>
                <a:sym typeface="Calibri"/>
              </a:rPr>
              <a:t>Case 3:</a:t>
            </a:r>
            <a:r>
              <a:rPr lang="en-IN" sz="1800">
                <a:solidFill>
                  <a:schemeClr val="dk1"/>
                </a:solidFill>
                <a:latin typeface="Calibri"/>
                <a:ea typeface="Calibri"/>
                <a:cs typeface="Calibri"/>
                <a:sym typeface="Calibri"/>
              </a:rPr>
              <a:t> Deletion anomaly</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IN" sz="1800">
                <a:solidFill>
                  <a:schemeClr val="dk1"/>
                </a:solidFill>
                <a:latin typeface="Calibri"/>
                <a:ea typeface="Calibri"/>
                <a:cs typeface="Calibri"/>
                <a:sym typeface="Calibri"/>
              </a:rPr>
              <a:t>If a student drops out of college in between the course, then we need to delete the student’s row where we cannot have copy of his details in the future. This is called deletion anomaly.</a:t>
            </a:r>
            <a:endParaRPr sz="1800">
              <a:solidFill>
                <a:schemeClr val="dk1"/>
              </a:solidFill>
              <a:latin typeface="Calibri"/>
              <a:ea typeface="Calibri"/>
              <a:cs typeface="Calibri"/>
              <a:sym typeface="Calibri"/>
            </a:endParaRPr>
          </a:p>
        </p:txBody>
      </p:sp>
      <p:sp>
        <p:nvSpPr>
          <p:cNvPr id="74" name="Google Shape;74;gf6a9070d9f_0_0"/>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lang="en-IN" sz="3200">
                <a:solidFill>
                  <a:srgbClr val="095A82"/>
                </a:solidFill>
                <a:latin typeface="Calibri"/>
                <a:ea typeface="Calibri"/>
                <a:cs typeface="Calibri"/>
                <a:sym typeface="Calibri"/>
              </a:rPr>
              <a:t>Anomalies</a:t>
            </a:r>
            <a:endParaRPr b="1" sz="3200">
              <a:solidFill>
                <a:srgbClr val="095A82"/>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f6a40343e2_0_1"/>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lang="en-IN" sz="3200">
                <a:solidFill>
                  <a:srgbClr val="095A82"/>
                </a:solidFill>
                <a:latin typeface="Calibri"/>
                <a:ea typeface="Calibri"/>
                <a:cs typeface="Calibri"/>
                <a:sym typeface="Calibri"/>
              </a:rPr>
              <a:t>Types of normal forms</a:t>
            </a:r>
            <a:endParaRPr b="1" i="0" sz="3200" u="none" cap="none" strike="noStrike">
              <a:solidFill>
                <a:srgbClr val="095A82"/>
              </a:solidFill>
              <a:latin typeface="Calibri"/>
              <a:ea typeface="Calibri"/>
              <a:cs typeface="Calibri"/>
              <a:sym typeface="Calibri"/>
            </a:endParaRPr>
          </a:p>
        </p:txBody>
      </p:sp>
      <p:sp>
        <p:nvSpPr>
          <p:cNvPr id="80" name="Google Shape;80;gf6a40343e2_0_1"/>
          <p:cNvSpPr txBox="1"/>
          <p:nvPr/>
        </p:nvSpPr>
        <p:spPr>
          <a:xfrm>
            <a:off x="650700" y="1353150"/>
            <a:ext cx="10890600" cy="2478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lang="en-IN" sz="1800">
                <a:latin typeface="Calibri"/>
                <a:ea typeface="Calibri"/>
                <a:cs typeface="Calibri"/>
                <a:sym typeface="Calibri"/>
              </a:rPr>
              <a:t>To overcome these various anomalies, we have various normal forms.</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IN" sz="1800">
                <a:latin typeface="Calibri"/>
                <a:ea typeface="Calibri"/>
                <a:cs typeface="Calibri"/>
                <a:sym typeface="Calibri"/>
              </a:rPr>
              <a:t>The most widely used normal forms are</a:t>
            </a:r>
            <a:endParaRPr sz="1800">
              <a:latin typeface="Calibri"/>
              <a:ea typeface="Calibri"/>
              <a:cs typeface="Calibri"/>
              <a:sym typeface="Calibri"/>
            </a:endParaRPr>
          </a:p>
          <a:p>
            <a:pPr indent="-342900" lvl="0" marL="457200" marR="0" rtl="0" algn="l">
              <a:lnSpc>
                <a:spcPct val="100000"/>
              </a:lnSpc>
              <a:spcBef>
                <a:spcPts val="0"/>
              </a:spcBef>
              <a:spcAft>
                <a:spcPts val="0"/>
              </a:spcAft>
              <a:buSzPts val="1800"/>
              <a:buFont typeface="Calibri"/>
              <a:buAutoNum type="arabicPeriod"/>
            </a:pPr>
            <a:r>
              <a:rPr lang="en-IN" sz="1800">
                <a:latin typeface="Calibri"/>
                <a:ea typeface="Calibri"/>
                <a:cs typeface="Calibri"/>
                <a:sym typeface="Calibri"/>
              </a:rPr>
              <a:t>1</a:t>
            </a:r>
            <a:r>
              <a:rPr baseline="30000" lang="en-IN" sz="1900">
                <a:latin typeface="Calibri"/>
                <a:ea typeface="Calibri"/>
                <a:cs typeface="Calibri"/>
                <a:sym typeface="Calibri"/>
              </a:rPr>
              <a:t>st</a:t>
            </a:r>
            <a:r>
              <a:rPr lang="en-IN" sz="1900">
                <a:latin typeface="Calibri"/>
                <a:ea typeface="Calibri"/>
                <a:cs typeface="Calibri"/>
                <a:sym typeface="Calibri"/>
              </a:rPr>
              <a:t> normal form</a:t>
            </a:r>
            <a:endParaRPr sz="1900">
              <a:latin typeface="Calibri"/>
              <a:ea typeface="Calibri"/>
              <a:cs typeface="Calibri"/>
              <a:sym typeface="Calibri"/>
            </a:endParaRPr>
          </a:p>
          <a:p>
            <a:pPr indent="-349250" lvl="0" marL="457200" marR="0" rtl="0" algn="l">
              <a:lnSpc>
                <a:spcPct val="100000"/>
              </a:lnSpc>
              <a:spcBef>
                <a:spcPts val="0"/>
              </a:spcBef>
              <a:spcAft>
                <a:spcPts val="0"/>
              </a:spcAft>
              <a:buSzPts val="1900"/>
              <a:buFont typeface="Calibri"/>
              <a:buAutoNum type="arabicPeriod"/>
            </a:pPr>
            <a:r>
              <a:rPr lang="en-IN" sz="1900">
                <a:latin typeface="Calibri"/>
                <a:ea typeface="Calibri"/>
                <a:cs typeface="Calibri"/>
                <a:sym typeface="Calibri"/>
              </a:rPr>
              <a:t>2</a:t>
            </a:r>
            <a:r>
              <a:rPr baseline="30000" lang="en-IN" sz="1900">
                <a:latin typeface="Calibri"/>
                <a:ea typeface="Calibri"/>
                <a:cs typeface="Calibri"/>
                <a:sym typeface="Calibri"/>
              </a:rPr>
              <a:t>nd</a:t>
            </a:r>
            <a:r>
              <a:rPr lang="en-IN" sz="1900">
                <a:latin typeface="Calibri"/>
                <a:ea typeface="Calibri"/>
                <a:cs typeface="Calibri"/>
                <a:sym typeface="Calibri"/>
              </a:rPr>
              <a:t> normal form</a:t>
            </a:r>
            <a:endParaRPr sz="1900">
              <a:latin typeface="Calibri"/>
              <a:ea typeface="Calibri"/>
              <a:cs typeface="Calibri"/>
              <a:sym typeface="Calibri"/>
            </a:endParaRPr>
          </a:p>
          <a:p>
            <a:pPr indent="-349250" lvl="0" marL="457200" marR="0" rtl="0" algn="l">
              <a:lnSpc>
                <a:spcPct val="100000"/>
              </a:lnSpc>
              <a:spcBef>
                <a:spcPts val="0"/>
              </a:spcBef>
              <a:spcAft>
                <a:spcPts val="0"/>
              </a:spcAft>
              <a:buSzPts val="1900"/>
              <a:buFont typeface="Calibri"/>
              <a:buAutoNum type="arabicPeriod"/>
            </a:pPr>
            <a:r>
              <a:rPr lang="en-IN" sz="1900">
                <a:latin typeface="Calibri"/>
                <a:ea typeface="Calibri"/>
                <a:cs typeface="Calibri"/>
                <a:sym typeface="Calibri"/>
              </a:rPr>
              <a:t>3</a:t>
            </a:r>
            <a:r>
              <a:rPr baseline="30000" lang="en-IN" sz="1900">
                <a:latin typeface="Calibri"/>
                <a:ea typeface="Calibri"/>
                <a:cs typeface="Calibri"/>
                <a:sym typeface="Calibri"/>
              </a:rPr>
              <a:t>rd</a:t>
            </a:r>
            <a:r>
              <a:rPr lang="en-IN" sz="1900">
                <a:latin typeface="Calibri"/>
                <a:ea typeface="Calibri"/>
                <a:cs typeface="Calibri"/>
                <a:sym typeface="Calibri"/>
              </a:rPr>
              <a:t> normal form</a:t>
            </a:r>
            <a:endParaRPr sz="1900">
              <a:latin typeface="Calibri"/>
              <a:ea typeface="Calibri"/>
              <a:cs typeface="Calibri"/>
              <a:sym typeface="Calibri"/>
            </a:endParaRPr>
          </a:p>
          <a:p>
            <a:pPr indent="-349250" lvl="0" marL="457200" marR="0" rtl="0" algn="l">
              <a:lnSpc>
                <a:spcPct val="100000"/>
              </a:lnSpc>
              <a:spcBef>
                <a:spcPts val="0"/>
              </a:spcBef>
              <a:spcAft>
                <a:spcPts val="0"/>
              </a:spcAft>
              <a:buSzPts val="1900"/>
              <a:buFont typeface="Calibri"/>
              <a:buAutoNum type="arabicPeriod"/>
            </a:pPr>
            <a:r>
              <a:rPr lang="en-IN" sz="1900">
                <a:latin typeface="Calibri"/>
                <a:ea typeface="Calibri"/>
                <a:cs typeface="Calibri"/>
                <a:sym typeface="Calibri"/>
              </a:rPr>
              <a:t>Boyce Codd normal form</a:t>
            </a:r>
            <a:endParaRPr sz="1900">
              <a:latin typeface="Calibri"/>
              <a:ea typeface="Calibri"/>
              <a:cs typeface="Calibri"/>
              <a:sym typeface="Calibri"/>
            </a:endParaRPr>
          </a:p>
          <a:p>
            <a:pPr indent="0" lvl="0" marL="457200" marR="0" rtl="0" algn="l">
              <a:lnSpc>
                <a:spcPct val="100000"/>
              </a:lnSpc>
              <a:spcBef>
                <a:spcPts val="0"/>
              </a:spcBef>
              <a:spcAft>
                <a:spcPts val="0"/>
              </a:spcAft>
              <a:buNone/>
            </a:pPr>
            <a:r>
              <a:t/>
            </a:r>
            <a:endParaRPr sz="19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ebae5f94f0_1_0"/>
          <p:cNvSpPr txBox="1"/>
          <p:nvPr>
            <p:ph type="title"/>
          </p:nvPr>
        </p:nvSpPr>
        <p:spPr>
          <a:xfrm>
            <a:off x="700358" y="379144"/>
            <a:ext cx="10947300" cy="526800"/>
          </a:xfrm>
          <a:prstGeom prst="rect">
            <a:avLst/>
          </a:prstGeom>
          <a:noFill/>
          <a:ln>
            <a:noFill/>
          </a:ln>
        </p:spPr>
        <p:txBody>
          <a:bodyPr anchorCtr="0" anchor="t" bIns="16925" lIns="16925" spcFirstLastPara="1" rIns="16925" wrap="square" tIns="16925">
            <a:spAutoFit/>
          </a:bodyPr>
          <a:lstStyle/>
          <a:p>
            <a:pPr indent="0" lvl="0" marL="0" rtl="0" algn="l">
              <a:lnSpc>
                <a:spcPct val="100000"/>
              </a:lnSpc>
              <a:spcBef>
                <a:spcPts val="0"/>
              </a:spcBef>
              <a:spcAft>
                <a:spcPts val="0"/>
              </a:spcAft>
              <a:buSzPts val="1400"/>
              <a:buNone/>
            </a:pPr>
            <a:r>
              <a:rPr b="1" lang="en-IN" sz="3200">
                <a:latin typeface="Calibri"/>
                <a:ea typeface="Calibri"/>
                <a:cs typeface="Calibri"/>
                <a:sym typeface="Calibri"/>
              </a:rPr>
              <a:t>Summary</a:t>
            </a:r>
            <a:endParaRPr b="1" sz="3200">
              <a:latin typeface="Calibri"/>
              <a:ea typeface="Calibri"/>
              <a:cs typeface="Calibri"/>
              <a:sym typeface="Calibri"/>
            </a:endParaRPr>
          </a:p>
        </p:txBody>
      </p:sp>
      <p:sp>
        <p:nvSpPr>
          <p:cNvPr id="86" name="Google Shape;86;gebae5f94f0_1_0"/>
          <p:cNvSpPr/>
          <p:nvPr/>
        </p:nvSpPr>
        <p:spPr>
          <a:xfrm>
            <a:off x="9581211" y="5635599"/>
            <a:ext cx="2363100" cy="73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Calibri"/>
                <a:ea typeface="Calibri"/>
                <a:cs typeface="Calibri"/>
                <a:sym typeface="Calibri"/>
              </a:rPr>
              <a:t>DO NOT WRITE ANYTHING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Calibri"/>
                <a:ea typeface="Calibri"/>
                <a:cs typeface="Calibri"/>
                <a:sym typeface="Calibri"/>
              </a:rPr>
              <a:t>HERE. LEAVE THIS SPACE FOR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Calibri"/>
                <a:ea typeface="Calibri"/>
                <a:cs typeface="Calibri"/>
                <a:sym typeface="Calibri"/>
              </a:rPr>
              <a:t> WEBCAM</a:t>
            </a:r>
            <a:endParaRPr b="1" i="0" sz="1400" u="none" cap="none" strike="noStrike">
              <a:solidFill>
                <a:schemeClr val="lt1"/>
              </a:solidFill>
              <a:latin typeface="Calibri"/>
              <a:ea typeface="Calibri"/>
              <a:cs typeface="Calibri"/>
              <a:sym typeface="Calibri"/>
            </a:endParaRPr>
          </a:p>
        </p:txBody>
      </p:sp>
      <p:sp>
        <p:nvSpPr>
          <p:cNvPr id="87" name="Google Shape;87;gebae5f94f0_1_0"/>
          <p:cNvSpPr txBox="1"/>
          <p:nvPr/>
        </p:nvSpPr>
        <p:spPr>
          <a:xfrm>
            <a:off x="624145" y="1321183"/>
            <a:ext cx="99699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Normalization is a process of organizing data to reduce the data redundancy.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We have seen various widely used normalization forms which are 1st normal form, 2nd normal form, 3rd normal form, Boyce Codd normal form.</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dfd20670fb_0_30"/>
          <p:cNvSpPr/>
          <p:nvPr/>
        </p:nvSpPr>
        <p:spPr>
          <a:xfrm>
            <a:off x="4205098" y="2967335"/>
            <a:ext cx="3781500" cy="923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500"/>
              <a:buFont typeface="Arial"/>
              <a:buNone/>
            </a:pPr>
            <a:r>
              <a:rPr b="1" i="0" lang="en-IN" sz="5500" u="none" cap="none" strike="noStrike">
                <a:solidFill>
                  <a:schemeClr val="dk2"/>
                </a:solidFill>
                <a:latin typeface="Arial"/>
                <a:ea typeface="Arial"/>
                <a:cs typeface="Arial"/>
                <a:sym typeface="Arial"/>
              </a:rPr>
              <a:t>Thank You</a:t>
            </a:r>
            <a:endParaRPr b="1" i="0" sz="5500" u="none" cap="none" strike="noStrike">
              <a:solidFill>
                <a:schemeClr val="dk2"/>
              </a:solidFill>
              <a:latin typeface="Arial"/>
              <a:ea typeface="Arial"/>
              <a:cs typeface="Arial"/>
              <a:sym typeface="Arial"/>
            </a:endParaRPr>
          </a:p>
        </p:txBody>
      </p:sp>
      <p:sp>
        <p:nvSpPr>
          <p:cNvPr id="93" name="Google Shape;93;gdfd20670fb_0_30"/>
          <p:cNvSpPr/>
          <p:nvPr/>
        </p:nvSpPr>
        <p:spPr>
          <a:xfrm>
            <a:off x="3411959" y="6543428"/>
            <a:ext cx="6096000" cy="23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IN" sz="900" u="none" cap="none" strike="noStrike">
                <a:solidFill>
                  <a:schemeClr val="lt1"/>
                </a:solidFill>
                <a:latin typeface="Roboto"/>
                <a:ea typeface="Roboto"/>
                <a:cs typeface="Roboto"/>
                <a:sym typeface="Roboto"/>
              </a:rPr>
              <a:t>Proprietary content. ©Great Learning. All Rights Reserved. Unauthorized use or distribution prohibited</a:t>
            </a:r>
            <a:endParaRPr b="0" i="0" sz="9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Bharani Akella</dc:creator>
</cp:coreProperties>
</file>