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orbel"/>
      <p:regular r:id="rId17"/>
      <p:bold r:id="rId18"/>
      <p:italic r:id="rId19"/>
      <p:boldItalic r:id="rId20"/>
    </p:embeddedFont>
    <p:embeddedFont>
      <p:font typeface="Candar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25" roundtripDataSignature="AMtx7mhO1Yl8htEqDsWPnmxz2Ye5/qwL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398B09-A534-4672-AFF3-BF6015D47AE6}">
  <a:tblStyle styleId="{14398B09-A534-4672-AFF3-BF6015D47A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Candara-bold.fntdata"/><Relationship Id="rId21" Type="http://schemas.openxmlformats.org/officeDocument/2006/relationships/font" Target="fonts/Candara-regular.fntdata"/><Relationship Id="rId24" Type="http://schemas.openxmlformats.org/officeDocument/2006/relationships/font" Target="fonts/Candara-boldItalic.fntdata"/><Relationship Id="rId23" Type="http://schemas.openxmlformats.org/officeDocument/2006/relationships/font" Target="fonts/Canda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orbel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dfd20670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dfd20670f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fd20670f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dfd20670fb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6ae3437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f6ae34370a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61fe1af4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f61fe1af4e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bae5f94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ebae5f94f0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fd20670f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dfd20670fb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body"/>
          </p:nvPr>
        </p:nvSpPr>
        <p:spPr>
          <a:xfrm>
            <a:off x="622300" y="1160003"/>
            <a:ext cx="10947400" cy="2263006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A5A5"/>
              </a:buClr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A5A5"/>
              </a:buClr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cxnSp>
        <p:nvCxnSpPr>
          <p:cNvPr id="25" name="Google Shape;25;p44"/>
          <p:cNvCxnSpPr/>
          <p:nvPr/>
        </p:nvCxnSpPr>
        <p:spPr>
          <a:xfrm>
            <a:off x="622300" y="1143000"/>
            <a:ext cx="10947400" cy="0"/>
          </a:xfrm>
          <a:prstGeom prst="straightConnector1">
            <a:avLst/>
          </a:prstGeom>
          <a:noFill/>
          <a:ln cap="flat" cmpd="sng" w="28575">
            <a:solidFill>
              <a:srgbClr val="095A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4"/>
          <p:cNvSpPr txBox="1"/>
          <p:nvPr>
            <p:ph type="title"/>
          </p:nvPr>
        </p:nvSpPr>
        <p:spPr>
          <a:xfrm>
            <a:off x="622300" y="457202"/>
            <a:ext cx="10947400" cy="497415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95A8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7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7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3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3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7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7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dfd20670fb_0_0"/>
          <p:cNvSpPr/>
          <p:nvPr/>
        </p:nvSpPr>
        <p:spPr>
          <a:xfrm>
            <a:off x="3124922" y="2804869"/>
            <a:ext cx="6728700" cy="969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2nd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b="1" lang="en-IN" sz="3200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3200" u="none" cap="none" strike="noStrike">
                <a:solidFill>
                  <a:srgbClr val="0F75BD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b="1" i="0" sz="3200" u="none" cap="none" strike="noStrike">
              <a:solidFill>
                <a:srgbClr val="0F75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dfd20670fb_0_4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Agenda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dfd20670fb_0_4"/>
          <p:cNvSpPr txBox="1"/>
          <p:nvPr/>
        </p:nvSpPr>
        <p:spPr>
          <a:xfrm>
            <a:off x="678045" y="1407233"/>
            <a:ext cx="996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ormal form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ntroduction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ormal form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6ae34370a_0_2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2nd Normal Form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f6ae34370a_0_2"/>
          <p:cNvSpPr txBox="1"/>
          <p:nvPr/>
        </p:nvSpPr>
        <p:spPr>
          <a:xfrm>
            <a:off x="650700" y="1200750"/>
            <a:ext cx="108486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table is in 2nd normal form if 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i) it is in 1st normal form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ii) it doesn’t have partial dependency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partial dependency?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non-prime attribute instead of depending on entire Candidate Key, depends on C.K partially then it is called partial dependency.	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 Consider a relation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R(A, B, C, D)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above relation A, B are essential attributes, as there is no incoming edge on them, since nobody can find them, they must be a part of CK.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(AB) is a CK.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attributes part of CK are prime attributes and A, B are prime attributes.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all the attributes that are not a part of CK are non prime attributes.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Relation R, both A,B can find D however,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partial dependency on C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 C is dependent only on a part of CK and not on entire CK. Hence, partial dependency.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" name="Google Shape;60;gf6ae34370a_0_2"/>
          <p:cNvCxnSpPr/>
          <p:nvPr/>
        </p:nvCxnSpPr>
        <p:spPr>
          <a:xfrm>
            <a:off x="3107525" y="4192500"/>
            <a:ext cx="0" cy="30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gf6ae34370a_0_2"/>
          <p:cNvCxnSpPr/>
          <p:nvPr/>
        </p:nvCxnSpPr>
        <p:spPr>
          <a:xfrm>
            <a:off x="3326900" y="4192500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gf6ae34370a_0_2"/>
          <p:cNvCxnSpPr/>
          <p:nvPr/>
        </p:nvCxnSpPr>
        <p:spPr>
          <a:xfrm>
            <a:off x="3120925" y="4487175"/>
            <a:ext cx="6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gf6ae34370a_0_2"/>
          <p:cNvCxnSpPr/>
          <p:nvPr/>
        </p:nvCxnSpPr>
        <p:spPr>
          <a:xfrm>
            <a:off x="3817525" y="4192500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64" name="Google Shape;64;gf6ae34370a_0_2"/>
          <p:cNvCxnSpPr/>
          <p:nvPr/>
        </p:nvCxnSpPr>
        <p:spPr>
          <a:xfrm>
            <a:off x="3326900" y="3648375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gf6ae34370a_0_2"/>
          <p:cNvCxnSpPr/>
          <p:nvPr/>
        </p:nvCxnSpPr>
        <p:spPr>
          <a:xfrm>
            <a:off x="3551325" y="3648375"/>
            <a:ext cx="0" cy="28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6" name="Google Shape;66;gf6ae34370a_0_2"/>
          <p:cNvCxnSpPr/>
          <p:nvPr/>
        </p:nvCxnSpPr>
        <p:spPr>
          <a:xfrm>
            <a:off x="3335250" y="3651350"/>
            <a:ext cx="214200" cy="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61fe1af4e_4_0"/>
          <p:cNvSpPr txBox="1"/>
          <p:nvPr/>
        </p:nvSpPr>
        <p:spPr>
          <a:xfrm>
            <a:off x="678056" y="420913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2nd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ormal </a:t>
            </a:r>
            <a:r>
              <a:rPr b="1" lang="en-IN" sz="3200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IN" sz="3200" u="none" cap="none" strike="noStrike">
                <a:solidFill>
                  <a:srgbClr val="095A82"/>
                </a:solidFill>
                <a:latin typeface="Calibri"/>
                <a:ea typeface="Calibri"/>
                <a:cs typeface="Calibri"/>
                <a:sym typeface="Calibri"/>
              </a:rPr>
              <a:t>orm</a:t>
            </a:r>
            <a:endParaRPr b="1" i="0" sz="3200" u="none" cap="none" strike="noStrike">
              <a:solidFill>
                <a:srgbClr val="095A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" name="Google Shape;72;gf61fe1af4e_4_0"/>
          <p:cNvGraphicFramePr/>
          <p:nvPr/>
        </p:nvGraphicFramePr>
        <p:xfrm>
          <a:off x="678050" y="1733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{14398B09-A534-4672-AFF3-BF6015D47AE6}</a:tableStyleId>
              </a:tblPr>
              <a:tblGrid>
                <a:gridCol w="1370800"/>
                <a:gridCol w="1370800"/>
                <a:gridCol w="1370800"/>
                <a:gridCol w="1305550"/>
              </a:tblGrid>
              <a:tr h="3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Employee_Id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Manager_Id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>
                          <a:solidFill>
                            <a:schemeClr val="dk1"/>
                          </a:solidFill>
                        </a:rPr>
                        <a:t>Project_Name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chemeClr val="dk1"/>
                          </a:solidFill>
                        </a:rPr>
                        <a:t>Manager_Name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E-Commerce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Harshit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Web Development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Rakesh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Database Support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Faizan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5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Faizan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" name="Google Shape;73;gf61fe1af4e_4_0"/>
          <p:cNvGraphicFramePr/>
          <p:nvPr/>
        </p:nvGraphicFramePr>
        <p:xfrm>
          <a:off x="678050" y="4762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{14398B09-A534-4672-AFF3-BF6015D47AE6}</a:tableStyleId>
              </a:tblPr>
              <a:tblGrid>
                <a:gridCol w="1368675"/>
                <a:gridCol w="1337125"/>
              </a:tblGrid>
              <a:tr h="463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Manager_Id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>
                          <a:solidFill>
                            <a:schemeClr val="dk1"/>
                          </a:solidFill>
                        </a:rPr>
                        <a:t>Manager_Name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Rakesh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Harshit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Faizan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4" name="Google Shape;74;gf61fe1af4e_4_0"/>
          <p:cNvGraphicFramePr/>
          <p:nvPr/>
        </p:nvGraphicFramePr>
        <p:xfrm>
          <a:off x="6971150" y="175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{14398B09-A534-4672-AFF3-BF6015D47AE6}</a:tableStyleId>
              </a:tblPr>
              <a:tblGrid>
                <a:gridCol w="1551400"/>
                <a:gridCol w="1551400"/>
                <a:gridCol w="1551400"/>
              </a:tblGrid>
              <a:tr h="4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Employee_Id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Manager_Id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IN">
                          <a:solidFill>
                            <a:schemeClr val="dk1"/>
                          </a:solidFill>
                        </a:rPr>
                        <a:t>Project_Name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E-Commerce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Web Development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Database Support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AWS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5" name="Google Shape;75;gf61fe1af4e_4_0"/>
          <p:cNvSpPr txBox="1"/>
          <p:nvPr/>
        </p:nvSpPr>
        <p:spPr>
          <a:xfrm>
            <a:off x="870650" y="1333325"/>
            <a:ext cx="909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FF0000"/>
                </a:solidFill>
              </a:rPr>
              <a:t>NOT in 2nd NF  </a:t>
            </a:r>
            <a:r>
              <a:rPr lang="en-IN" sz="1800"/>
              <a:t>                                                            					Table 1</a:t>
            </a:r>
            <a:endParaRPr sz="1800"/>
          </a:p>
        </p:txBody>
      </p:sp>
      <p:cxnSp>
        <p:nvCxnSpPr>
          <p:cNvPr id="76" name="Google Shape;76;gf61fe1af4e_4_0"/>
          <p:cNvCxnSpPr/>
          <p:nvPr/>
        </p:nvCxnSpPr>
        <p:spPr>
          <a:xfrm flipH="1" rot="10800000">
            <a:off x="6176075" y="2606225"/>
            <a:ext cx="7920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gf61fe1af4e_4_0"/>
          <p:cNvCxnSpPr/>
          <p:nvPr/>
        </p:nvCxnSpPr>
        <p:spPr>
          <a:xfrm>
            <a:off x="2505675" y="4350850"/>
            <a:ext cx="0" cy="44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gf61fe1af4e_4_0"/>
          <p:cNvSpPr txBox="1"/>
          <p:nvPr/>
        </p:nvSpPr>
        <p:spPr>
          <a:xfrm>
            <a:off x="678050" y="4387150"/>
            <a:ext cx="165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 Table 2</a:t>
            </a:r>
            <a:endParaRPr/>
          </a:p>
        </p:txBody>
      </p:sp>
      <p:sp>
        <p:nvSpPr>
          <p:cNvPr id="79" name="Google Shape;79;gf61fe1af4e_4_0"/>
          <p:cNvSpPr txBox="1"/>
          <p:nvPr/>
        </p:nvSpPr>
        <p:spPr>
          <a:xfrm>
            <a:off x="6619225" y="4427050"/>
            <a:ext cx="2389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6AA84F"/>
                </a:solidFill>
              </a:rPr>
              <a:t>Table 1, Table 2 are in 2nd NF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80" name="Google Shape;80;gf61fe1af4e_4_0"/>
          <p:cNvSpPr txBox="1"/>
          <p:nvPr/>
        </p:nvSpPr>
        <p:spPr>
          <a:xfrm>
            <a:off x="3665400" y="4848850"/>
            <a:ext cx="212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Employee_Id</a:t>
            </a:r>
            <a:r>
              <a:rPr b="1" lang="en-IN" sz="1800">
                <a:solidFill>
                  <a:schemeClr val="dk1"/>
                </a:solidFill>
              </a:rPr>
              <a:t> and Manager_Id as Candidate Key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bae5f94f0_1_0"/>
          <p:cNvSpPr txBox="1"/>
          <p:nvPr>
            <p:ph type="title"/>
          </p:nvPr>
        </p:nvSpPr>
        <p:spPr>
          <a:xfrm>
            <a:off x="700358" y="379144"/>
            <a:ext cx="109473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6925" lIns="16925" spcFirstLastPara="1" rIns="16925" wrap="square" tIns="16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1"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ebae5f94f0_1_0"/>
          <p:cNvSpPr/>
          <p:nvPr/>
        </p:nvSpPr>
        <p:spPr>
          <a:xfrm>
            <a:off x="9581211" y="5635599"/>
            <a:ext cx="23631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 NOT WRITE ANYTHING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HERE. LEAVE THIS SPACE FOR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IN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WEBCAM</a:t>
            </a:r>
            <a:endParaRPr b="1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ebae5f94f0_1_0"/>
          <p:cNvSpPr txBox="1"/>
          <p:nvPr/>
        </p:nvSpPr>
        <p:spPr>
          <a:xfrm>
            <a:off x="624145" y="1321183"/>
            <a:ext cx="9969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2nd normal form helps in avoiding the partial dependency.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Partial dependency occurs when non prime attribute is dependent on any proper subset of any candidate key.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fd20670fb_0_30"/>
          <p:cNvSpPr/>
          <p:nvPr/>
        </p:nvSpPr>
        <p:spPr>
          <a:xfrm>
            <a:off x="4205098" y="2967335"/>
            <a:ext cx="37815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IN" sz="5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i="0" sz="5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dfd20670fb_0_30"/>
          <p:cNvSpPr/>
          <p:nvPr/>
        </p:nvSpPr>
        <p:spPr>
          <a:xfrm>
            <a:off x="3411959" y="6543428"/>
            <a:ext cx="6096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Proprietary content. ©Great Learning. All Rights Reserved. Unauthorized use or distribution prohibited</a:t>
            </a:r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Bharani Akella</dc:creator>
</cp:coreProperties>
</file>