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gVUN58kMcu98ExuOoDg9TGSR0T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91B018-2169-4891-85F9-84105169F396}">
  <a:tblStyle styleId="{4F91B018-2169-4891-85F9-84105169F3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52b342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252b342c4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a14256b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a14256b2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2b34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252b342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52b342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252b342c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52b342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f252b342c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52b342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f252b342c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52b342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252b342c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52b342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f252b342c4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DBMS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52b342c4_0_73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f252b342c4_0_73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Database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Database Management System (OORDBMS)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Object oriented concepts in database is called Object Oriented RDBMS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concepts of Objects, Classes, Principles of OOP, and many more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bae5f94f0_1_0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collection of  interrelated data.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Management System is used in various sectors like railways, banking.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DBMS are MySql, MariaDb.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DBMS with an example.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Database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DBMS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DBMS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DBMS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DBMS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a14256b2_1_5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Database ?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a14256b2_1_56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a collection of related data.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place where we store all required information from many sources in a well organized structure for future reference/operations is called as database.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52b342c4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DBMS ?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252b342c4_0_0"/>
          <p:cNvSpPr txBox="1"/>
          <p:nvPr/>
        </p:nvSpPr>
        <p:spPr>
          <a:xfrm>
            <a:off x="731775" y="1551450"/>
            <a:ext cx="1063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Database Management System (DBMS) is a software package designed to store and manage databases.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of database: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Oracle,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Maria DB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, etc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52b342c4_0_6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Application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52b342c4_0_6"/>
          <p:cNvSpPr txBox="1"/>
          <p:nvPr/>
        </p:nvSpPr>
        <p:spPr>
          <a:xfrm>
            <a:off x="731775" y="1551450"/>
            <a:ext cx="10638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Railways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Airlines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Telecommunications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Banking and finance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Web-based services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Navigation systems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52b342c4_0_12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252b342c4_0_12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52b342c4_0_18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f252b342c4_0_18"/>
          <p:cNvSpPr txBox="1"/>
          <p:nvPr/>
        </p:nvSpPr>
        <p:spPr>
          <a:xfrm>
            <a:off x="67252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Hierarchical Database Management System (HDBMS)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access at the top level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access in the bottom levels.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storage is called linear storage.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f252b342c4_0_18"/>
          <p:cNvSpPr/>
          <p:nvPr/>
        </p:nvSpPr>
        <p:spPr>
          <a:xfrm>
            <a:off x="4028875" y="34413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f252b342c4_0_18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f252b342c4_0_18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f252b342c4_0_18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Air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f252b342c4_0_18"/>
          <p:cNvSpPr/>
          <p:nvPr/>
        </p:nvSpPr>
        <p:spPr>
          <a:xfrm>
            <a:off x="21799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252b342c4_0_18"/>
          <p:cNvSpPr/>
          <p:nvPr/>
        </p:nvSpPr>
        <p:spPr>
          <a:xfrm>
            <a:off x="40087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Boat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252b342c4_0_18"/>
          <p:cNvSpPr/>
          <p:nvPr/>
        </p:nvSpPr>
        <p:spPr>
          <a:xfrm>
            <a:off x="59137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Drone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gf252b342c4_0_18"/>
          <p:cNvCxnSpPr>
            <a:stCxn id="84" idx="2"/>
            <a:endCxn id="85" idx="0"/>
          </p:cNvCxnSpPr>
          <p:nvPr/>
        </p:nvCxnSpPr>
        <p:spPr>
          <a:xfrm flipH="1">
            <a:off x="2736775" y="4026300"/>
            <a:ext cx="1840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gf252b342c4_0_18"/>
          <p:cNvCxnSpPr>
            <a:stCxn id="84" idx="2"/>
            <a:endCxn id="86" idx="0"/>
          </p:cNvCxnSpPr>
          <p:nvPr/>
        </p:nvCxnSpPr>
        <p:spPr>
          <a:xfrm flipH="1">
            <a:off x="4565575" y="4026300"/>
            <a:ext cx="11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gf252b342c4_0_18"/>
          <p:cNvCxnSpPr>
            <a:stCxn id="84" idx="2"/>
            <a:endCxn id="87" idx="0"/>
          </p:cNvCxnSpPr>
          <p:nvPr/>
        </p:nvCxnSpPr>
        <p:spPr>
          <a:xfrm>
            <a:off x="4576975" y="4026300"/>
            <a:ext cx="18936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gf252b342c4_0_18"/>
          <p:cNvCxnSpPr>
            <a:stCxn id="85" idx="2"/>
            <a:endCxn id="88" idx="0"/>
          </p:cNvCxnSpPr>
          <p:nvPr/>
        </p:nvCxnSpPr>
        <p:spPr>
          <a:xfrm flipH="1">
            <a:off x="27280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gf252b342c4_0_18"/>
          <p:cNvCxnSpPr>
            <a:stCxn id="86" idx="2"/>
            <a:endCxn id="89" idx="0"/>
          </p:cNvCxnSpPr>
          <p:nvPr/>
        </p:nvCxnSpPr>
        <p:spPr>
          <a:xfrm flipH="1">
            <a:off x="45568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gf252b342c4_0_18"/>
          <p:cNvCxnSpPr>
            <a:stCxn id="87" idx="2"/>
            <a:endCxn id="90" idx="0"/>
          </p:cNvCxnSpPr>
          <p:nvPr/>
        </p:nvCxnSpPr>
        <p:spPr>
          <a:xfrm flipH="1">
            <a:off x="64618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52b342c4_0_37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252b342c4_0_37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  Network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Network Database Management System (NBMS)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version of the Hierarchical model.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pointers to point different tables/entities in the background.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difficult to use this kind of database.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252b342c4_0_37"/>
          <p:cNvSpPr/>
          <p:nvPr/>
        </p:nvSpPr>
        <p:spPr>
          <a:xfrm>
            <a:off x="3919975" y="3441300"/>
            <a:ext cx="12738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252b342c4_0_37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Cashier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252b342c4_0_37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f252b342c4_0_37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Cook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f252b342c4_0_37"/>
          <p:cNvSpPr/>
          <p:nvPr/>
        </p:nvSpPr>
        <p:spPr>
          <a:xfrm>
            <a:off x="3098725" y="56781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f252b342c4_0_37"/>
          <p:cNvSpPr/>
          <p:nvPr/>
        </p:nvSpPr>
        <p:spPr>
          <a:xfrm>
            <a:off x="4965625" y="56781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f252b342c4_0_37"/>
          <p:cNvCxnSpPr>
            <a:stCxn id="103" idx="2"/>
            <a:endCxn id="104" idx="0"/>
          </p:cNvCxnSpPr>
          <p:nvPr/>
        </p:nvCxnSpPr>
        <p:spPr>
          <a:xfrm flipH="1">
            <a:off x="2736775" y="4026300"/>
            <a:ext cx="18201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gf252b342c4_0_37"/>
          <p:cNvCxnSpPr>
            <a:stCxn id="103" idx="2"/>
            <a:endCxn id="105" idx="0"/>
          </p:cNvCxnSpPr>
          <p:nvPr/>
        </p:nvCxnSpPr>
        <p:spPr>
          <a:xfrm>
            <a:off x="4556875" y="4026300"/>
            <a:ext cx="87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f252b342c4_0_37"/>
          <p:cNvCxnSpPr>
            <a:stCxn id="103" idx="2"/>
            <a:endCxn id="106" idx="0"/>
          </p:cNvCxnSpPr>
          <p:nvPr/>
        </p:nvCxnSpPr>
        <p:spPr>
          <a:xfrm>
            <a:off x="4556875" y="4026300"/>
            <a:ext cx="19137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f252b342c4_0_37"/>
          <p:cNvCxnSpPr>
            <a:stCxn id="104" idx="2"/>
            <a:endCxn id="107" idx="0"/>
          </p:cNvCxnSpPr>
          <p:nvPr/>
        </p:nvCxnSpPr>
        <p:spPr>
          <a:xfrm>
            <a:off x="2736775" y="5144700"/>
            <a:ext cx="910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f252b342c4_0_37"/>
          <p:cNvCxnSpPr>
            <a:stCxn id="105" idx="2"/>
            <a:endCxn id="107" idx="0"/>
          </p:cNvCxnSpPr>
          <p:nvPr/>
        </p:nvCxnSpPr>
        <p:spPr>
          <a:xfrm flipH="1">
            <a:off x="3646975" y="5144700"/>
            <a:ext cx="9186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f252b342c4_0_37"/>
          <p:cNvCxnSpPr>
            <a:stCxn id="106" idx="2"/>
            <a:endCxn id="108" idx="0"/>
          </p:cNvCxnSpPr>
          <p:nvPr/>
        </p:nvCxnSpPr>
        <p:spPr>
          <a:xfrm flipH="1">
            <a:off x="5513875" y="5144700"/>
            <a:ext cx="9567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f252b342c4_0_37"/>
          <p:cNvCxnSpPr>
            <a:stCxn id="105" idx="2"/>
            <a:endCxn id="108" idx="0"/>
          </p:cNvCxnSpPr>
          <p:nvPr/>
        </p:nvCxnSpPr>
        <p:spPr>
          <a:xfrm>
            <a:off x="4565575" y="5144700"/>
            <a:ext cx="9483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52b342c4_0_55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f252b342c4_0_55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Relational Database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Relational Database Management System (RDBMS)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called Column or fields or attributes.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called Records or Tuples.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rows is called cardinality of the table.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f252b342c4_0_55"/>
          <p:cNvGraphicFramePr/>
          <p:nvPr/>
        </p:nvGraphicFramePr>
        <p:xfrm>
          <a:off x="1183525" y="3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{4F91B018-2169-4891-85F9-84105169F396}</a:tableStyleId>
              </a:tblPr>
              <a:tblGrid>
                <a:gridCol w="758025"/>
                <a:gridCol w="1705650"/>
                <a:gridCol w="3120475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Number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11111 11111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Mumbai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22222 22222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33333 33333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Jaipur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