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Corbel"/>
      <p:regular r:id="rId25"/>
      <p:bold r:id="rId26"/>
      <p:italic r:id="rId27"/>
      <p:boldItalic r:id="rId28"/>
    </p:embeddedFont>
    <p:embeddedFont>
      <p:font typeface="Candar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33" roundtripDataSignature="AMtx7mhC1uMLVM3rnPu/073/k7nvVdcU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42ACF9-E11B-4AAC-B19C-92F1C0CAEAD4}">
  <a:tblStyle styleId="{2042ACF9-E11B-4AAC-B19C-92F1C0CAEA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bold.fntdata"/><Relationship Id="rId25" Type="http://schemas.openxmlformats.org/officeDocument/2006/relationships/font" Target="fonts/Corbel-regular.fntdata"/><Relationship Id="rId28" Type="http://schemas.openxmlformats.org/officeDocument/2006/relationships/font" Target="fonts/Corbel-boldItalic.fntdata"/><Relationship Id="rId27" Type="http://schemas.openxmlformats.org/officeDocument/2006/relationships/font" Target="fonts/Corbel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italic.fntdata"/><Relationship Id="rId30" Type="http://schemas.openxmlformats.org/officeDocument/2006/relationships/font" Target="fonts/Candara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Candar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2a25b434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f2a25b4342_1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2a25b434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f2a25b4342_1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2a25b4342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f2a25b4342_1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0acc139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0acc1399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2a25b434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2a25b4342_1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2a25b434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f2a25b4342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0acc139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f0acc13993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0acc139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f0acc13993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0acc139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f0acc13993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acc139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f0acc13993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Keys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n DBMS 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2a25b4342_1_3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Key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f2a25b4342_1_38"/>
          <p:cNvSpPr txBox="1"/>
          <p:nvPr/>
        </p:nvSpPr>
        <p:spPr>
          <a:xfrm>
            <a:off x="601845" y="1331283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maintains referential integrity, ie , it provides a link among data of two tables.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points to Primary Key of other 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2a25b4342_1_43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Foreign 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Key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f2a25b4342_1_43"/>
          <p:cNvSpPr txBox="1"/>
          <p:nvPr/>
        </p:nvSpPr>
        <p:spPr>
          <a:xfrm>
            <a:off x="76201" y="1296125"/>
            <a:ext cx="113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99" lvl="0" marL="99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example,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table student, student Id is primary Key and student address Id is Foreign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9" lvl="0" marL="990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table address, student address Id is Primary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" name="Google Shape;119;gf2a25b4342_1_43"/>
          <p:cNvGraphicFramePr/>
          <p:nvPr/>
        </p:nvGraphicFramePr>
        <p:xfrm>
          <a:off x="775400" y="2296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{2042ACF9-E11B-4AAC-B19C-92F1C0CAEAD4}</a:tableStyleId>
              </a:tblPr>
              <a:tblGrid>
                <a:gridCol w="2656725"/>
              </a:tblGrid>
              <a:tr h="5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address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gf2a25b4342_1_43"/>
          <p:cNvGraphicFramePr/>
          <p:nvPr/>
        </p:nvGraphicFramePr>
        <p:xfrm>
          <a:off x="6965050" y="226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{2042ACF9-E11B-4AAC-B19C-92F1C0CAEAD4}</a:tableStyleId>
              </a:tblPr>
              <a:tblGrid>
                <a:gridCol w="2309175"/>
              </a:tblGrid>
              <a:tr h="56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address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City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1" name="Google Shape;121;gf2a25b4342_1_43"/>
          <p:cNvCxnSpPr/>
          <p:nvPr/>
        </p:nvCxnSpPr>
        <p:spPr>
          <a:xfrm flipH="1" rot="10800000">
            <a:off x="3530950" y="3265325"/>
            <a:ext cx="3367200" cy="203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gf2a25b4342_1_43"/>
          <p:cNvSpPr txBox="1"/>
          <p:nvPr/>
        </p:nvSpPr>
        <p:spPr>
          <a:xfrm>
            <a:off x="4341550" y="289422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f2a25b4342_1_43"/>
          <p:cNvSpPr/>
          <p:nvPr/>
        </p:nvSpPr>
        <p:spPr>
          <a:xfrm>
            <a:off x="3698775" y="5329375"/>
            <a:ext cx="1112100" cy="24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2a25b4342_1_43"/>
          <p:cNvSpPr txBox="1"/>
          <p:nvPr/>
        </p:nvSpPr>
        <p:spPr>
          <a:xfrm>
            <a:off x="5135250" y="517592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Foreign 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f2a25b4342_1_43"/>
          <p:cNvSpPr/>
          <p:nvPr/>
        </p:nvSpPr>
        <p:spPr>
          <a:xfrm>
            <a:off x="6094975" y="3172575"/>
            <a:ext cx="803100" cy="9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f2a25b4342_1_43"/>
          <p:cNvSpPr/>
          <p:nvPr/>
        </p:nvSpPr>
        <p:spPr>
          <a:xfrm>
            <a:off x="3530950" y="3147375"/>
            <a:ext cx="803100" cy="92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Foreign Key query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ebae5f94f0_1_0"/>
          <p:cNvSpPr txBox="1"/>
          <p:nvPr/>
        </p:nvSpPr>
        <p:spPr>
          <a:xfrm>
            <a:off x="547945" y="1347808"/>
            <a:ext cx="9969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Address(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Student_Address_Id int primary key,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city varchar(50),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state varchar(50)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TABLE Student (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Student_Id int primary key,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Student_Name varchar(50),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Student_Marks float,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Student_Aadhaar_No bigint,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Student_Address_Id int,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(Student_Address_Id)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Address(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Student_Address_Id)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a25b4342_1_69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f2a25b4342_1_69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f2a25b4342_1_69"/>
          <p:cNvSpPr txBox="1"/>
          <p:nvPr/>
        </p:nvSpPr>
        <p:spPr>
          <a:xfrm>
            <a:off x="624145" y="1304658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help us in identifying a row in the table.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learnt about different types of Keys along with examples.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578895" y="1298208"/>
            <a:ext cx="9969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and its types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example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Key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example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query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0acc13993_0_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Keys and its types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0acc13993_0_2"/>
          <p:cNvSpPr txBox="1"/>
          <p:nvPr/>
        </p:nvSpPr>
        <p:spPr>
          <a:xfrm>
            <a:off x="678045" y="1434108"/>
            <a:ext cx="996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are used to find a row in database and also helps in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identifying and establishing relationships between/among tables.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keys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9" lvl="0" marL="89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2a25b4342_1_17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gf2a25b4342_1_17"/>
          <p:cNvSpPr txBox="1"/>
          <p:nvPr/>
        </p:nvSpPr>
        <p:spPr>
          <a:xfrm>
            <a:off x="601845" y="1357908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is a column in a table which uniquely identifies each tuple/row/record in a 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unique and not null.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can be only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in a table. However , there can be multiple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Primary Key is selected from the possible Primary key based on the requirements.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a25b4342_1_2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 Key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f2a25b4342_1_28"/>
          <p:cNvSpPr txBox="1"/>
          <p:nvPr/>
        </p:nvSpPr>
        <p:spPr>
          <a:xfrm>
            <a:off x="601851" y="1334050"/>
            <a:ext cx="113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example, Student Id, Stude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 Aadhaar no. are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suited as Primary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selected Student Id as a Primary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" name="Google Shape;72;gf2a25b4342_1_28"/>
          <p:cNvGraphicFramePr/>
          <p:nvPr/>
        </p:nvGraphicFramePr>
        <p:xfrm>
          <a:off x="850175" y="24592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{2042ACF9-E11B-4AAC-B19C-92F1C0CAEAD4}</a:tableStyleId>
              </a:tblPr>
              <a:tblGrid>
                <a:gridCol w="2036550"/>
              </a:tblGrid>
              <a:tr h="6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3" name="Google Shape;73;gf2a25b4342_1_28"/>
          <p:cNvSpPr txBox="1"/>
          <p:nvPr/>
        </p:nvSpPr>
        <p:spPr>
          <a:xfrm>
            <a:off x="4432975" y="5279625"/>
            <a:ext cx="889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f2a25b4342_1_28"/>
          <p:cNvSpPr/>
          <p:nvPr/>
        </p:nvSpPr>
        <p:spPr>
          <a:xfrm>
            <a:off x="3103800" y="3482075"/>
            <a:ext cx="1112100" cy="24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f2a25b4342_1_28"/>
          <p:cNvSpPr txBox="1"/>
          <p:nvPr/>
        </p:nvSpPr>
        <p:spPr>
          <a:xfrm>
            <a:off x="4432975" y="337482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0acc13993_0_8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Super Key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f0acc13993_0_8"/>
          <p:cNvSpPr txBox="1"/>
          <p:nvPr/>
        </p:nvSpPr>
        <p:spPr>
          <a:xfrm>
            <a:off x="601845" y="139015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set of attributes that uniquely identify a row.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set of Candidate Key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Key can also contain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ttributes which do not play any role in identifying the dataset.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f0acc13993_0_19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Super Key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f0acc13993_0_19"/>
          <p:cNvSpPr txBox="1"/>
          <p:nvPr/>
        </p:nvSpPr>
        <p:spPr>
          <a:xfrm>
            <a:off x="601845" y="1348008"/>
            <a:ext cx="9969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 we can identify unique rows with the help of Id.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 row with the help of (Id,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ame) or (Id,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But, we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 and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Super Keys.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gf0acc13993_0_19"/>
          <p:cNvGraphicFramePr/>
          <p:nvPr/>
        </p:nvGraphicFramePr>
        <p:xfrm>
          <a:off x="906175" y="2764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{2042ACF9-E11B-4AAC-B19C-92F1C0CAEAD4}</a:tableStyleId>
              </a:tblPr>
              <a:tblGrid>
                <a:gridCol w="1953925"/>
              </a:tblGrid>
              <a:tr h="6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</a:t>
                      </a: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" name="Google Shape;89;gf0acc13993_0_19"/>
          <p:cNvSpPr txBox="1"/>
          <p:nvPr/>
        </p:nvSpPr>
        <p:spPr>
          <a:xfrm>
            <a:off x="3044925" y="3228225"/>
            <a:ext cx="8896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Super Keys = (Student Id), (Student Id, Student name)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                        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(Student Id, Student marks), (Adhaar no)… etc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0acc13993_0_25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Candidate Key 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f0acc13993_0_25"/>
          <p:cNvSpPr txBox="1"/>
          <p:nvPr/>
        </p:nvSpPr>
        <p:spPr>
          <a:xfrm>
            <a:off x="601845" y="1288133"/>
            <a:ext cx="996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Candidate Key is a subset of Super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set of attributes that uniquely identify row (tuple) in a table.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that can become a Primary Key are considered as Candidate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Candidate Keys are Super Keys by default.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0acc13993_0_31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Candidate Key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xample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f0acc13993_0_31"/>
          <p:cNvSpPr txBox="1"/>
          <p:nvPr/>
        </p:nvSpPr>
        <p:spPr>
          <a:xfrm>
            <a:off x="601851" y="1334050"/>
            <a:ext cx="1130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below example, Id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selected as Primary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Student’s Aadhaar no can be a possible Primary Key and hence it is a Candidate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gf0acc13993_0_31"/>
          <p:cNvGraphicFramePr/>
          <p:nvPr/>
        </p:nvGraphicFramePr>
        <p:xfrm>
          <a:off x="829975" y="2306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{2042ACF9-E11B-4AAC-B19C-92F1C0CAEAD4}</a:tableStyleId>
              </a:tblPr>
              <a:tblGrid>
                <a:gridCol w="1953925"/>
              </a:tblGrid>
              <a:tr h="6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Student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1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Id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marks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Aadhaar no.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gf0acc13993_0_31"/>
          <p:cNvSpPr/>
          <p:nvPr/>
        </p:nvSpPr>
        <p:spPr>
          <a:xfrm>
            <a:off x="2951200" y="5242350"/>
            <a:ext cx="1112100" cy="24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f0acc13993_0_31"/>
          <p:cNvSpPr txBox="1"/>
          <p:nvPr/>
        </p:nvSpPr>
        <p:spPr>
          <a:xfrm>
            <a:off x="4356775" y="5103350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Candidate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f0acc13993_0_31"/>
          <p:cNvSpPr/>
          <p:nvPr/>
        </p:nvSpPr>
        <p:spPr>
          <a:xfrm>
            <a:off x="2951200" y="3215375"/>
            <a:ext cx="1112100" cy="247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f0acc13993_0_31"/>
          <p:cNvSpPr txBox="1"/>
          <p:nvPr/>
        </p:nvSpPr>
        <p:spPr>
          <a:xfrm>
            <a:off x="4356775" y="3076375"/>
            <a:ext cx="8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Primary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