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267" r:id="rId53"/>
  </p:sldIdLst>
  <p:sldSz cx="12192000" cy="6858000"/>
  <p:notesSz cx="6858000" cy="9144000"/>
  <p:embeddedFontLst>
    <p:embeddedFont>
      <p:font typeface="Corbel" panose="020B0503020204020204" pitchFamily="34" charset="0"/>
      <p:regular r:id="rId55"/>
      <p:bold r:id="rId56"/>
      <p:italic r:id="rId57"/>
      <p:boldItalic r:id="rId58"/>
    </p:embeddedFont>
    <p:embeddedFont>
      <p:font typeface="Candara" panose="020E0502030303020204" pitchFamily="34" charset="0"/>
      <p:regular r:id="rId59"/>
      <p:bold r:id="rId60"/>
      <p:italic r:id="rId61"/>
      <p:bold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Roboto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gVUN58kMcu98ExuOoDg9TGSR0T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91B018-2169-4891-85F9-84105169F396}">
  <a:tblStyle styleId="{4F91B018-2169-4891-85F9-84105169F3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dfd2067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c4dd863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ebc4dd863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0548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ae5f94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ebae5f94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014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dafbb7ee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edafbb7ee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6321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dafbb7ee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edafbb7ee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6743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0e98dbae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gf0e98dbae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gf0e98dbaeb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920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c38c88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f0c38c8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297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c38c888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f0c38c888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7982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54905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f254905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664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0b7d21c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f0b7d21c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004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b7d21c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f0b7d21c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504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dfd20670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2549055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f2549055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3945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c38c888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f0c38c888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04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c38c88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f0c38c88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658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549055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f2549055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2275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b7d21cd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f0b7d21cd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362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acc139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f0acc139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2856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a25b434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f2a25b434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4333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a25b434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f2a25b434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7298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acc139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f0acc139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1779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0acc139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f0acc139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440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52b342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f252b342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acc1399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f0acc1399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4228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acc1399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f0acc1399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881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a25b4342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f2a25b434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3209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a25b4342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f2a25b4342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8624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ae5f94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ebae5f94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4641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1c4f9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cb1c4f9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4762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1c4f9cd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cb1c4f9cd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1936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b1c4f9cd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Please explain why we cannot use where keyword with aggregate functions</a:t>
            </a:r>
            <a:endParaRPr/>
          </a:p>
        </p:txBody>
      </p:sp>
      <p:sp>
        <p:nvSpPr>
          <p:cNvPr id="68" name="Google Shape;68;gcb1c4f9cd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79729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1c4f9cd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cb1c4f9cd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24301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dbd5e71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edbd5e71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404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52b342c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f252b342c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f9bb2d2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ef9bb2d2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5949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f9bb2d2c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ef9bb2d2c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741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f9bb2d2c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ef9bb2d2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3350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ccdf90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f0ccdf90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41523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0ccdf90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f0ccdf90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5518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ab125eb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f2ab125eb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02703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b9ecf63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f0b9ecf63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51098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0b9ecf6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f0b9ecf6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87749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b9ecf63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gf0b9ecf63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7758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b9ecf63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f0b9ecf63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43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52b342c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f252b342c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b9ecf63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f0b9ecf63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79892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2c3dd5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cb2c3dd5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68647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d20670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dfd20670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52b342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f252b342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52b342c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f252b342c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52b342c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f252b342c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d20670f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dfd20670f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193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b="1" i="0" u="none" strike="noStrike" cap="non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Introduction To DBMS</a:t>
            </a:r>
            <a:endParaRPr sz="2800" b="1" i="0" u="none" strike="noStrike" cap="non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c4dd863c_0_2"/>
          <p:cNvSpPr txBox="1"/>
          <p:nvPr/>
        </p:nvSpPr>
        <p:spPr>
          <a:xfrm>
            <a:off x="731775" y="1551450"/>
            <a:ext cx="10638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Redundancy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Same data in multiple places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Inconsistency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Same data in different format in different places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problems: overall completeness of data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accessing data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Atomicity</a:t>
            </a: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updates: perform all set of operations or none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</a:t>
            </a: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by multiple users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ebc4dd863c_0_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Problems with File System</a:t>
            </a:r>
            <a:endParaRPr sz="3200" b="1" i="0" u="none" strike="noStrike" cap="non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41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ae5f94f0_0_9"/>
          <p:cNvSpPr txBox="1"/>
          <p:nvPr/>
        </p:nvSpPr>
        <p:spPr>
          <a:xfrm>
            <a:off x="731775" y="15514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Consistency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Reduced Data Redundancy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Atomicity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Concurrent access by maintaining log files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bae5f94f0_0_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Advantages of RDBMS</a:t>
            </a:r>
            <a:endParaRPr sz="3200" b="0" i="0" u="none" strike="noStrike" cap="non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881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dafbb7ee0_0_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Schema Definition</a:t>
            </a:r>
            <a:endParaRPr sz="3200" b="1" i="0" u="none" strike="noStrike" cap="non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dafbb7ee0_0_2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structural view that shows the entire logical representation of the database.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63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afbb7ee0_0_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Schema Architecture</a:t>
            </a:r>
            <a:endParaRPr sz="3200" b="1" i="0" u="none" strike="noStrike" cap="non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dafbb7ee0_0_8"/>
          <p:cNvSpPr txBox="1"/>
          <p:nvPr/>
        </p:nvSpPr>
        <p:spPr>
          <a:xfrm>
            <a:off x="678045" y="18472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schema Architecture is divided into Physical and Logical.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Database Schema:</a:t>
            </a: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schema handles how to store data in secondary storage.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Database Schema:</a:t>
            </a: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handles logical constraints on the data being stored.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7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e98dbaeb_2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Schema Example</a:t>
            </a:r>
            <a:endParaRPr sz="3200" b="1" i="0" u="none" strike="noStrike" cap="non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gf0e98dbae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50" y="1210400"/>
            <a:ext cx="6373674" cy="541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4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c38c888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Types of SQL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ommands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c38c8887_0_0"/>
          <p:cNvSpPr txBox="1"/>
          <p:nvPr/>
        </p:nvSpPr>
        <p:spPr>
          <a:xfrm>
            <a:off x="622350" y="1402350"/>
            <a:ext cx="109473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commands are classified into subcategories. They are: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efinition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anipulation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TCL - Transaction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2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c38c8887_0_16"/>
          <p:cNvSpPr txBox="1"/>
          <p:nvPr/>
        </p:nvSpPr>
        <p:spPr>
          <a:xfrm>
            <a:off x="678050" y="1214825"/>
            <a:ext cx="10947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efinition 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 </a:t>
            </a:r>
            <a:r>
              <a:rPr lang="en-I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(DDL) commands 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used to define database structure.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create, alter, rename, truncate, drop commands in DDL.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0c38c8887_0_1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DDL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efinition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2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54905555_0_0"/>
          <p:cNvSpPr txBox="1"/>
          <p:nvPr/>
        </p:nvSpPr>
        <p:spPr>
          <a:xfrm>
            <a:off x="678050" y="1214825"/>
            <a:ext cx="109473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lang="en-IN" sz="2000" b="0" i="1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database_name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database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000" b="0" i="1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(attribute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data_type, attribute_2 data_type,.....);  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table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000" b="0" i="1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</a:t>
            </a:r>
            <a:r>
              <a:rPr lang="en-IN" sz="2000" b="0" i="1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lang="en-IN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add column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</a:t>
            </a:r>
            <a:r>
              <a:rPr lang="en-IN" sz="2000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lang="en-IN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modify column data_type only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new_table_name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rename table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column </a:t>
            </a:r>
            <a:r>
              <a:rPr lang="en-IN" sz="2000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2000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new_column_name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column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column </a:t>
            </a:r>
            <a:r>
              <a:rPr lang="en-IN" sz="2000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column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new_table_name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table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truncate table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table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database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25490555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DDL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7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b7d21cdf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DDL Example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f0b7d21cdf_0_5"/>
          <p:cNvSpPr txBox="1"/>
          <p:nvPr/>
        </p:nvSpPr>
        <p:spPr>
          <a:xfrm>
            <a:off x="678051" y="1218500"/>
            <a:ext cx="109473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lang="en-IN" sz="2000" b="1" i="1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</a:t>
            </a: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database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 int , name varchar(50), department varchar(50), salary int);</a:t>
            </a:r>
            <a:endParaRPr sz="2000" b="0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</a:t>
            </a:r>
            <a:r>
              <a:rPr lang="en-IN" sz="2000" b="1" i="1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varchar(50); </a:t>
            </a: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add column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</a:t>
            </a:r>
            <a:r>
              <a:rPr lang="en-IN" sz="2000" b="1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varchar(100); </a:t>
            </a: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modify column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column </a:t>
            </a:r>
            <a:r>
              <a:rPr lang="en-IN" sz="2000" b="1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 drop column</a:t>
            </a:r>
            <a:endParaRPr sz="2000" b="0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column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IN" sz="2000" b="1" i="0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ame 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2000" b="1" i="0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emp_name</a:t>
            </a: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column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employee_details</a:t>
            </a: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table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table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employee_details 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table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table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truncate table(delet</a:t>
            </a: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table data only)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   </a:t>
            </a: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table</a:t>
            </a:r>
            <a:endParaRPr sz="20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database </a:t>
            </a:r>
            <a:r>
              <a:rPr lang="en-IN" sz="2000" b="1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lang="en-IN" sz="20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</a:t>
            </a:r>
            <a:r>
              <a:rPr lang="en-IN" sz="20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database</a:t>
            </a:r>
            <a:endParaRPr sz="2400" b="1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5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b7d21cdf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efinition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f0b7d21cdf_0_0"/>
          <p:cNvSpPr txBox="1"/>
          <p:nvPr/>
        </p:nvSpPr>
        <p:spPr>
          <a:xfrm>
            <a:off x="678050" y="1326300"/>
            <a:ext cx="10947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anipulation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 are commands used to manipulate data in table.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RDBMS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</a:p>
          <a:p>
            <a:pPr marL="457200" lvl="0" indent="-381000"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</a:p>
          <a:p>
            <a:pPr marL="457200" lvl="0" indent="-381000"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in DBMS</a:t>
            </a:r>
          </a:p>
          <a:p>
            <a:pPr marL="457200" lvl="0" indent="-381000"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and Clauses</a:t>
            </a:r>
          </a:p>
          <a:p>
            <a:pPr marL="457200" lvl="0" indent="-381000"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in Query</a:t>
            </a:r>
          </a:p>
          <a:p>
            <a:pPr marL="457200" lvl="0" indent="-381000"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</a:t>
            </a:r>
          </a:p>
          <a:p>
            <a:pPr marL="457200" lvl="0" indent="-381000"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54905555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f254905555_0_5"/>
          <p:cNvSpPr txBox="1"/>
          <p:nvPr/>
        </p:nvSpPr>
        <p:spPr>
          <a:xfrm>
            <a:off x="678050" y="1326300"/>
            <a:ext cx="10947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(val_1, val_2);        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comma separated insertion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insert into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(attribute_2, attribute_1) values (value_2, value_1);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 from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attribute = value2 where attribute =value1;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IN" sz="20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attribute = value;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395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c38c8887_0_3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0c38c8887_0_33"/>
          <p:cNvSpPr txBox="1"/>
          <p:nvPr/>
        </p:nvSpPr>
        <p:spPr>
          <a:xfrm>
            <a:off x="678050" y="1385825"/>
            <a:ext cx="10947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(1,"Aman","IT ", 100000);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comma separated insertion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(id,name,department,salary) values (7,"ganga","IT",125000);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Select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name from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name = "Ranbir" where id =3;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IN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Id =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0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c38c8887_0_6"/>
          <p:cNvSpPr txBox="1"/>
          <p:nvPr/>
        </p:nvSpPr>
        <p:spPr>
          <a:xfrm>
            <a:off x="622350" y="1241500"/>
            <a:ext cx="10947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 which controls the data access in database.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Revoke, Grant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f0c38c8887_0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efinition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51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54905555_0_10"/>
          <p:cNvSpPr txBox="1"/>
          <p:nvPr/>
        </p:nvSpPr>
        <p:spPr>
          <a:xfrm>
            <a:off x="622350" y="1241500"/>
            <a:ext cx="109473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privilege_name/s on object to user_account;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revoke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privilege_name/s on object from user_account;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privilege_name/s: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specify the required privileges. The various privileges are: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lter,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pdate,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ndex,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xecute,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Object: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database_name.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All tables in database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database_name.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specific table in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database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All databases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all tables in them.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user_account: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username@hostname			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f254905555_0_1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48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b7d21cdf_0_13"/>
          <p:cNvSpPr txBox="1"/>
          <p:nvPr/>
        </p:nvSpPr>
        <p:spPr>
          <a:xfrm>
            <a:off x="235825" y="1417575"/>
            <a:ext cx="109473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//all permissions to all databases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privileges on *.* to sam@localhost;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select permission to employee database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.* to sam@localhost;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specific access privileges to table column/s for a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select(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nsert(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ame) 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sam@localhost;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revoke select p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ermission on table </a:t>
            </a: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emp.details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revoke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 emp.details to sam@localhost;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//revoking more than one privilege on table emp.details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revoke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select,insert,update,delete on </a:t>
            </a: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emp.details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sam@localhost;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f0b7d21cdf_0_1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7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acc13993_0_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Keys and its types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acc13993_0_2"/>
          <p:cNvSpPr txBox="1"/>
          <p:nvPr/>
        </p:nvSpPr>
        <p:spPr>
          <a:xfrm>
            <a:off x="678045" y="1434108"/>
            <a:ext cx="9969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used to find a row in database and also helps 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and establishing relationships between/among tables.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keys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99999" lvl="0" indent="-342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Key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Key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65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a25b4342_1_1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2a25b4342_1_17"/>
          <p:cNvSpPr txBox="1"/>
          <p:nvPr/>
        </p:nvSpPr>
        <p:spPr>
          <a:xfrm>
            <a:off x="601845" y="1357908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is a column in a table which uniquely identifies each tuple/row/record in a table.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unique and not null.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can be only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in a table. 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,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can be multiple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Primary Key is selected from the possible Primary key based on the requirements.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84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a25b4342_1_2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Key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2a25b4342_1_28"/>
          <p:cNvSpPr txBox="1"/>
          <p:nvPr/>
        </p:nvSpPr>
        <p:spPr>
          <a:xfrm>
            <a:off x="601851" y="1334050"/>
            <a:ext cx="1130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example, Student Id, Stude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 Aadhaar no. are best suited as Primary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selected Student Id as a Primary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" name="Google Shape;72;gf2a25b4342_1_28"/>
          <p:cNvGraphicFramePr/>
          <p:nvPr/>
        </p:nvGraphicFramePr>
        <p:xfrm>
          <a:off x="850175" y="2459270"/>
          <a:ext cx="2036550" cy="3327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" name="Google Shape;73;gf2a25b4342_1_28"/>
          <p:cNvSpPr txBox="1"/>
          <p:nvPr/>
        </p:nvSpPr>
        <p:spPr>
          <a:xfrm>
            <a:off x="4432975" y="5279625"/>
            <a:ext cx="889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f2a25b4342_1_28"/>
          <p:cNvSpPr/>
          <p:nvPr/>
        </p:nvSpPr>
        <p:spPr>
          <a:xfrm>
            <a:off x="3103800" y="3482075"/>
            <a:ext cx="1112100" cy="24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f2a25b4342_1_28"/>
          <p:cNvSpPr txBox="1"/>
          <p:nvPr/>
        </p:nvSpPr>
        <p:spPr>
          <a:xfrm>
            <a:off x="4432975" y="337482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40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0acc13993_0_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Super Key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f0acc13993_0_8"/>
          <p:cNvSpPr txBox="1"/>
          <p:nvPr/>
        </p:nvSpPr>
        <p:spPr>
          <a:xfrm>
            <a:off x="601845" y="139015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set of attributes that uniquely identify a row.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set of Candidate Key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Key can also contain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a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ttributes which do not play any role in identifying the dataset.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263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acc13993_0_1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Super Key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f0acc13993_0_19"/>
          <p:cNvSpPr txBox="1"/>
          <p:nvPr/>
        </p:nvSpPr>
        <p:spPr>
          <a:xfrm>
            <a:off x="601845" y="134800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 we can identify unique rows with the help of Id.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 row with the help of (Id,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ame) or (Id,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But, we </a:t>
            </a: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 and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 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Super Keys.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gf0acc13993_0_19"/>
          <p:cNvGraphicFramePr/>
          <p:nvPr/>
        </p:nvGraphicFramePr>
        <p:xfrm>
          <a:off x="906175" y="2764070"/>
          <a:ext cx="1953925" cy="3327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9;gf0acc13993_0_19"/>
          <p:cNvSpPr txBox="1"/>
          <p:nvPr/>
        </p:nvSpPr>
        <p:spPr>
          <a:xfrm>
            <a:off x="3044925" y="3228225"/>
            <a:ext cx="8896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Super Keys = (Student Id), (Student Id, Student name)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 Id, Student marks), (Adhaar no)… etc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77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52b342c4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What is DBMS ?</a:t>
            </a:r>
            <a:endParaRPr sz="3200" b="1" i="0" u="none" strike="noStrike" cap="non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252b342c4_0_0"/>
          <p:cNvSpPr txBox="1"/>
          <p:nvPr/>
        </p:nvSpPr>
        <p:spPr>
          <a:xfrm>
            <a:off x="731775" y="1551450"/>
            <a:ext cx="106386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Database Management System (DBMS) is a software package designed to store and manage databases.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 of database: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MYSQL,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Oracle,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Maria DB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, etc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acc13993_0_2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Candidate Key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0acc13993_0_25"/>
          <p:cNvSpPr txBox="1"/>
          <p:nvPr/>
        </p:nvSpPr>
        <p:spPr>
          <a:xfrm>
            <a:off x="601845" y="12881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Key is a subset of Super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set of attributes that uniquely identify row (tuple) in a 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that can become a Primary Key are considered as Candidate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Candidate Keys are Super Keys by default.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978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acc13993_0_3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Candidate Key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f0acc13993_0_31"/>
          <p:cNvSpPr txBox="1"/>
          <p:nvPr/>
        </p:nvSpPr>
        <p:spPr>
          <a:xfrm>
            <a:off x="601851" y="1334050"/>
            <a:ext cx="1130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example, Id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selected as Primary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Student’s Aadhaar no can be a possible Primary Key and hence it is a Candidate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gf0acc13993_0_31"/>
          <p:cNvGraphicFramePr/>
          <p:nvPr/>
        </p:nvGraphicFramePr>
        <p:xfrm>
          <a:off x="829975" y="2306870"/>
          <a:ext cx="1953925" cy="3327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" name="Google Shape;103;gf0acc13993_0_31"/>
          <p:cNvSpPr/>
          <p:nvPr/>
        </p:nvSpPr>
        <p:spPr>
          <a:xfrm>
            <a:off x="2951200" y="5242350"/>
            <a:ext cx="1112100" cy="24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0acc13993_0_31"/>
          <p:cNvSpPr txBox="1"/>
          <p:nvPr/>
        </p:nvSpPr>
        <p:spPr>
          <a:xfrm>
            <a:off x="4356775" y="5103350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Candidate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f0acc13993_0_31"/>
          <p:cNvSpPr/>
          <p:nvPr/>
        </p:nvSpPr>
        <p:spPr>
          <a:xfrm>
            <a:off x="2951200" y="3215375"/>
            <a:ext cx="1112100" cy="24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f0acc13993_0_31"/>
          <p:cNvSpPr txBox="1"/>
          <p:nvPr/>
        </p:nvSpPr>
        <p:spPr>
          <a:xfrm>
            <a:off x="4356775" y="307637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506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a25b4342_1_3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Key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f2a25b4342_1_38"/>
          <p:cNvSpPr txBox="1"/>
          <p:nvPr/>
        </p:nvSpPr>
        <p:spPr>
          <a:xfrm>
            <a:off x="601845" y="133128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maintains referential integrity, ie , it provides a link among data of two tables.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points to Primary Key of other 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370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a25b4342_1_4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Foreign 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2a25b4342_1_43"/>
          <p:cNvSpPr txBox="1"/>
          <p:nvPr/>
        </p:nvSpPr>
        <p:spPr>
          <a:xfrm>
            <a:off x="76201" y="1296125"/>
            <a:ext cx="1130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90000" marR="0" lvl="0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example,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table student, student Id is primary Key and student address Id is Foreign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90000" marR="0" lvl="0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table address, student address Id is Primary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gf2a25b4342_1_43"/>
          <p:cNvGraphicFramePr/>
          <p:nvPr/>
        </p:nvGraphicFramePr>
        <p:xfrm>
          <a:off x="775400" y="2296365"/>
          <a:ext cx="2656725" cy="3245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5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address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0" name="Google Shape;120;gf2a25b4342_1_43"/>
          <p:cNvGraphicFramePr/>
          <p:nvPr/>
        </p:nvGraphicFramePr>
        <p:xfrm>
          <a:off x="6965050" y="2264125"/>
          <a:ext cx="2309175" cy="2257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address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1" name="Google Shape;121;gf2a25b4342_1_43"/>
          <p:cNvCxnSpPr/>
          <p:nvPr/>
        </p:nvCxnSpPr>
        <p:spPr>
          <a:xfrm rot="10800000" flipH="1">
            <a:off x="3530950" y="3265325"/>
            <a:ext cx="3367200" cy="203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gf2a25b4342_1_43"/>
          <p:cNvSpPr txBox="1"/>
          <p:nvPr/>
        </p:nvSpPr>
        <p:spPr>
          <a:xfrm>
            <a:off x="4341550" y="289422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2a25b4342_1_43"/>
          <p:cNvSpPr/>
          <p:nvPr/>
        </p:nvSpPr>
        <p:spPr>
          <a:xfrm>
            <a:off x="3698775" y="5329375"/>
            <a:ext cx="1112100" cy="24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f2a25b4342_1_43"/>
          <p:cNvSpPr txBox="1"/>
          <p:nvPr/>
        </p:nvSpPr>
        <p:spPr>
          <a:xfrm>
            <a:off x="5135250" y="517592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f2a25b4342_1_43"/>
          <p:cNvSpPr/>
          <p:nvPr/>
        </p:nvSpPr>
        <p:spPr>
          <a:xfrm>
            <a:off x="6094975" y="3172575"/>
            <a:ext cx="803100" cy="9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f2a25b4342_1_43"/>
          <p:cNvSpPr/>
          <p:nvPr/>
        </p:nvSpPr>
        <p:spPr>
          <a:xfrm>
            <a:off x="3530950" y="3147375"/>
            <a:ext cx="803100" cy="92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189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ae5f94f0_1_0"/>
          <p:cNvSpPr txBox="1">
            <a:spLocks noGrp="1"/>
          </p:cNvSpPr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Foreign Key query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ebae5f94f0_1_0"/>
          <p:cNvSpPr txBox="1"/>
          <p:nvPr/>
        </p:nvSpPr>
        <p:spPr>
          <a:xfrm>
            <a:off x="547945" y="1347808"/>
            <a:ext cx="99699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Address(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Student_Address_Id int primary key,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city varchar(50),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state varchar(50)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 (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Student_Id int primary key,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Student_Name varchar(50),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Student_Marks float,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Student_Aadhaar_No bigint,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Student_Address_Id int,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(Student_Address_Id)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Address(Student_Address_Id)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641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b1c4f9cd0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uery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tructure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cb1c4f9cd0_0_0"/>
          <p:cNvSpPr txBox="1"/>
          <p:nvPr/>
        </p:nvSpPr>
        <p:spPr>
          <a:xfrm>
            <a:off x="678045" y="145705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col_name1,col_name2..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table_name where…..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Clauses, Conditions, Aggregate functions are case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insensitive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269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1c4f9cd0_0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lause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cb1c4f9cd0_0_6"/>
          <p:cNvSpPr txBox="1"/>
          <p:nvPr/>
        </p:nvSpPr>
        <p:spPr>
          <a:xfrm>
            <a:off x="601845" y="1333183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group unique tuples based on attribute.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ause will mostly be executed with aggregate functions(count, sum, avg, max, min).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 GROUP BY col_name(s);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state,count(city) from address group by state;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50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1c4f9cd0_0_1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lause with example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cb1c4f9cd0_0_12"/>
          <p:cNvSpPr txBox="1"/>
          <p:nvPr/>
        </p:nvSpPr>
        <p:spPr>
          <a:xfrm>
            <a:off x="678045" y="1401058"/>
            <a:ext cx="9969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use where keyword with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ggregate functions. Hence we use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aving keyword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Clause will always come after group by Clause;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col_name</a:t>
            </a:r>
            <a:r>
              <a:rPr lang="en-IN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(s) FROM </a:t>
            </a:r>
            <a:r>
              <a:rPr lang="en-IN" sz="18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IN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IN" sz="18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col_name</a:t>
            </a:r>
            <a:r>
              <a:rPr lang="en-IN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(s) having condition;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select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state,count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(city) from address group by state having count(city)&gt;1;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775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1c4f9cd0_0_1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lause with example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cb1c4f9cd0_0_18"/>
          <p:cNvSpPr txBox="1"/>
          <p:nvPr/>
        </p:nvSpPr>
        <p:spPr>
          <a:xfrm>
            <a:off x="622350" y="1401050"/>
            <a:ext cx="109473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all attribute values in ascending or descending order.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ORDER BY col_name ASC/DESC;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select  Student_Name ,Student_Marks from Student order by Student_Marks asc;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select  Student_Name ,Student_Marks from Student order by Student_Marks 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097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dbd5e71dd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ondition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dbd5e71dd_0_0"/>
          <p:cNvSpPr txBox="1"/>
          <p:nvPr/>
        </p:nvSpPr>
        <p:spPr>
          <a:xfrm>
            <a:off x="601850" y="1324825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displays records if the Conditions which are separated by AND is/are TRUE.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condition1 AND condition2 ...;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Student_Address_Id = 7 AND Student_Marks&gt;=50;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38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52b342c4_0_12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f252b342c4_0_12"/>
          <p:cNvSpPr txBox="1"/>
          <p:nvPr/>
        </p:nvSpPr>
        <p:spPr>
          <a:xfrm>
            <a:off x="731775" y="1551450"/>
            <a:ext cx="106386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f9bb2d2c2_0_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ondition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f9bb2d2c2_0_8"/>
          <p:cNvSpPr txBox="1"/>
          <p:nvPr/>
        </p:nvSpPr>
        <p:spPr>
          <a:xfrm>
            <a:off x="622350" y="1324850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displays records if any Condition/s which are separated by OR is/are TRUE.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condition1 OR condition2 ...;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Student_Address_Id = 6 OR Student_Marks&gt;=50;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666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9bb2d2c2_0_1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ondition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f9bb2d2c2_0_19"/>
          <p:cNvSpPr txBox="1"/>
          <p:nvPr/>
        </p:nvSpPr>
        <p:spPr>
          <a:xfrm>
            <a:off x="622350" y="1265150"/>
            <a:ext cx="10947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displays records if any Condition/s which is/are separated by NOT is/are NOT TRUE.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NOT condition1 AND/OR NOT condition2 ...;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NOT Student_Address_Id = 6 AND NOT Student_Marks&gt;=70;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354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f9bb2d2c2_0_2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ondition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f9bb2d2c2_0_25"/>
          <p:cNvSpPr txBox="1"/>
          <p:nvPr/>
        </p:nvSpPr>
        <p:spPr>
          <a:xfrm>
            <a:off x="622350" y="1373800"/>
            <a:ext cx="109473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if we want to search for a specific pattern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Wildcards in LIKE operator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%(percentage) → it represents zero,one or multiple characters.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_(underscore) → it represents one/single character.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col LIKE pattern;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Student_Name LIKE 'H%' OR Student_Name LIKE 'B%' 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049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ccdf9077_0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List of </a:t>
            </a: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ggregate functions provided by RDBMS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0ccdf9077_0_6"/>
          <p:cNvSpPr txBox="1"/>
          <p:nvPr/>
        </p:nvSpPr>
        <p:spPr>
          <a:xfrm>
            <a:off x="601845" y="1384508"/>
            <a:ext cx="9969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the average value of the column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counts the no of rows which satisfy given condition.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urns the max value of the column.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the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value of the column.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the su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of values of a particular column specified.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959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ccdf9077_0_1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Syntax of Aggregate functions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0ccdf9077_0_12"/>
          <p:cNvSpPr txBox="1"/>
          <p:nvPr/>
        </p:nvSpPr>
        <p:spPr>
          <a:xfrm>
            <a:off x="595420" y="1155908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212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ab125eb0_0_7"/>
          <p:cNvSpPr txBox="1"/>
          <p:nvPr/>
        </p:nvSpPr>
        <p:spPr>
          <a:xfrm>
            <a:off x="6018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Aggregate functions example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f2ab125eb0_0_7"/>
          <p:cNvSpPr txBox="1"/>
          <p:nvPr/>
        </p:nvSpPr>
        <p:spPr>
          <a:xfrm>
            <a:off x="601845" y="1188983"/>
            <a:ext cx="99699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279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b9ecf635_0_1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Types of Joins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0b9ecf635_0_18"/>
          <p:cNvSpPr txBox="1"/>
          <p:nvPr/>
        </p:nvSpPr>
        <p:spPr>
          <a:xfrm>
            <a:off x="678045" y="1321208"/>
            <a:ext cx="9969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356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b9ecf635_0_2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0b9ecf635_0_24"/>
          <p:cNvSpPr txBox="1"/>
          <p:nvPr/>
        </p:nvSpPr>
        <p:spPr>
          <a:xfrm>
            <a:off x="678045" y="1370783"/>
            <a:ext cx="99699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is used to return all the left table tuples along with the tuples from right table for those attribute values match when compared.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 col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Table1 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Table2 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Table1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.col_name =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Table2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.col_name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Orders.orderId, Customers.Customer_Name  FROM Orders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ON Orders.orderId = Customers.orderId;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f0b9ecf635_0_24"/>
          <p:cNvSpPr/>
          <p:nvPr/>
        </p:nvSpPr>
        <p:spPr>
          <a:xfrm>
            <a:off x="890125" y="4048875"/>
            <a:ext cx="1607100" cy="1358400"/>
          </a:xfrm>
          <a:prstGeom prst="ellipse">
            <a:avLst/>
          </a:prstGeom>
          <a:solidFill>
            <a:srgbClr val="00FF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f0b9ecf635_0_24"/>
          <p:cNvSpPr/>
          <p:nvPr/>
        </p:nvSpPr>
        <p:spPr>
          <a:xfrm>
            <a:off x="1927625" y="4048875"/>
            <a:ext cx="1607100" cy="135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f0b9ecf635_0_24"/>
          <p:cNvSpPr txBox="1"/>
          <p:nvPr/>
        </p:nvSpPr>
        <p:spPr>
          <a:xfrm>
            <a:off x="644550" y="5300875"/>
            <a:ext cx="889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360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b9ecf635_0_3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f0b9ecf635_0_36"/>
          <p:cNvSpPr txBox="1"/>
          <p:nvPr/>
        </p:nvSpPr>
        <p:spPr>
          <a:xfrm>
            <a:off x="622350" y="1291425"/>
            <a:ext cx="10947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 is used to return all the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table tuples along with the tuples from left table for those attribute values match when compared.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Orders.orderId, Customers.Customer_Name, Orders.OrderPrice FROM Customers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ON Orders.orderId = Customers.orderId AND Orders.OrderPrice &gt; 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f0b9ecf635_0_36"/>
          <p:cNvSpPr/>
          <p:nvPr/>
        </p:nvSpPr>
        <p:spPr>
          <a:xfrm>
            <a:off x="1883400" y="3892650"/>
            <a:ext cx="1607100" cy="1358400"/>
          </a:xfrm>
          <a:prstGeom prst="ellipse">
            <a:avLst/>
          </a:prstGeom>
          <a:solidFill>
            <a:srgbClr val="00FF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f0b9ecf635_0_36"/>
          <p:cNvSpPr/>
          <p:nvPr/>
        </p:nvSpPr>
        <p:spPr>
          <a:xfrm>
            <a:off x="830450" y="3892650"/>
            <a:ext cx="1607100" cy="135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f0b9ecf635_0_36"/>
          <p:cNvSpPr txBox="1"/>
          <p:nvPr/>
        </p:nvSpPr>
        <p:spPr>
          <a:xfrm>
            <a:off x="677550" y="5354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67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b9ecf635_0_4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f0b9ecf635_0_43"/>
          <p:cNvSpPr txBox="1"/>
          <p:nvPr/>
        </p:nvSpPr>
        <p:spPr>
          <a:xfrm>
            <a:off x="678050" y="1306875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 is used to </a:t>
            </a:r>
            <a:r>
              <a:rPr lang="en-IN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rows from both tables as long as there is a match between the columns.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Orders.orderId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Customers.Customer_Name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Orders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ON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Orders.orderId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Customers.orderId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0b9ecf635_0_43"/>
          <p:cNvSpPr/>
          <p:nvPr/>
        </p:nvSpPr>
        <p:spPr>
          <a:xfrm>
            <a:off x="1807200" y="3892650"/>
            <a:ext cx="1607100" cy="135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f0b9ecf635_0_43"/>
          <p:cNvSpPr/>
          <p:nvPr/>
        </p:nvSpPr>
        <p:spPr>
          <a:xfrm>
            <a:off x="754250" y="3892650"/>
            <a:ext cx="1607100" cy="135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f0b9ecf635_0_43"/>
          <p:cNvSpPr/>
          <p:nvPr/>
        </p:nvSpPr>
        <p:spPr>
          <a:xfrm flipH="1">
            <a:off x="1807250" y="4066200"/>
            <a:ext cx="554100" cy="1011300"/>
          </a:xfrm>
          <a:prstGeom prst="ellipse">
            <a:avLst/>
          </a:prstGeom>
          <a:solidFill>
            <a:srgbClr val="00FF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f0b9ecf635_0_43"/>
          <p:cNvSpPr txBox="1"/>
          <p:nvPr/>
        </p:nvSpPr>
        <p:spPr>
          <a:xfrm>
            <a:off x="584300" y="52510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7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52b342c4_0_18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f252b342c4_0_18"/>
          <p:cNvSpPr txBox="1"/>
          <p:nvPr/>
        </p:nvSpPr>
        <p:spPr>
          <a:xfrm>
            <a:off x="67252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Hierarchical Database Management System (HDBMS)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access at the top level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access in the bottom levels.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type of storage is called linear storage.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f252b342c4_0_18"/>
          <p:cNvSpPr/>
          <p:nvPr/>
        </p:nvSpPr>
        <p:spPr>
          <a:xfrm>
            <a:off x="4028875" y="3441300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Vehicles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f252b342c4_0_18"/>
          <p:cNvSpPr/>
          <p:nvPr/>
        </p:nvSpPr>
        <p:spPr>
          <a:xfrm>
            <a:off x="2188675" y="4559700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Road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f252b342c4_0_18"/>
          <p:cNvSpPr/>
          <p:nvPr/>
        </p:nvSpPr>
        <p:spPr>
          <a:xfrm>
            <a:off x="4017475" y="4559700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f252b342c4_0_18"/>
          <p:cNvSpPr/>
          <p:nvPr/>
        </p:nvSpPr>
        <p:spPr>
          <a:xfrm>
            <a:off x="5922475" y="4559700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Air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f252b342c4_0_18"/>
          <p:cNvSpPr/>
          <p:nvPr/>
        </p:nvSpPr>
        <p:spPr>
          <a:xfrm>
            <a:off x="2179975" y="5734125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f252b342c4_0_18"/>
          <p:cNvSpPr/>
          <p:nvPr/>
        </p:nvSpPr>
        <p:spPr>
          <a:xfrm>
            <a:off x="4008775" y="5734125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Boat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252b342c4_0_18"/>
          <p:cNvSpPr/>
          <p:nvPr/>
        </p:nvSpPr>
        <p:spPr>
          <a:xfrm>
            <a:off x="5913775" y="5734125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Drone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gf252b342c4_0_18"/>
          <p:cNvCxnSpPr>
            <a:stCxn id="84" idx="2"/>
            <a:endCxn id="85" idx="0"/>
          </p:cNvCxnSpPr>
          <p:nvPr/>
        </p:nvCxnSpPr>
        <p:spPr>
          <a:xfrm flipH="1">
            <a:off x="2736775" y="4026300"/>
            <a:ext cx="1840200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gf252b342c4_0_18"/>
          <p:cNvCxnSpPr>
            <a:stCxn id="84" idx="2"/>
            <a:endCxn id="86" idx="0"/>
          </p:cNvCxnSpPr>
          <p:nvPr/>
        </p:nvCxnSpPr>
        <p:spPr>
          <a:xfrm flipH="1">
            <a:off x="4565575" y="4026300"/>
            <a:ext cx="11400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gf252b342c4_0_18"/>
          <p:cNvCxnSpPr>
            <a:stCxn id="84" idx="2"/>
            <a:endCxn id="87" idx="0"/>
          </p:cNvCxnSpPr>
          <p:nvPr/>
        </p:nvCxnSpPr>
        <p:spPr>
          <a:xfrm>
            <a:off x="4576975" y="4026300"/>
            <a:ext cx="1893600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gf252b342c4_0_18"/>
          <p:cNvCxnSpPr>
            <a:stCxn id="85" idx="2"/>
            <a:endCxn id="88" idx="0"/>
          </p:cNvCxnSpPr>
          <p:nvPr/>
        </p:nvCxnSpPr>
        <p:spPr>
          <a:xfrm flipH="1">
            <a:off x="2728075" y="5144700"/>
            <a:ext cx="8700" cy="589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gf252b342c4_0_18"/>
          <p:cNvCxnSpPr>
            <a:stCxn id="86" idx="2"/>
            <a:endCxn id="89" idx="0"/>
          </p:cNvCxnSpPr>
          <p:nvPr/>
        </p:nvCxnSpPr>
        <p:spPr>
          <a:xfrm flipH="1">
            <a:off x="4556875" y="5144700"/>
            <a:ext cx="8700" cy="589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gf252b342c4_0_18"/>
          <p:cNvCxnSpPr>
            <a:stCxn id="87" idx="2"/>
            <a:endCxn id="90" idx="0"/>
          </p:cNvCxnSpPr>
          <p:nvPr/>
        </p:nvCxnSpPr>
        <p:spPr>
          <a:xfrm flipH="1">
            <a:off x="6461875" y="5144700"/>
            <a:ext cx="8700" cy="589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b9ecf635_0_5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f0b9ecf635_0_57"/>
          <p:cNvSpPr txBox="1"/>
          <p:nvPr/>
        </p:nvSpPr>
        <p:spPr>
          <a:xfrm>
            <a:off x="678050" y="1320650"/>
            <a:ext cx="10947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elf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 is used to print tuples when matched with columns of same table.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col(s)  from Table1 t1, Table1 t2 where condition;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Customers.Customer_Name, Orders.orderId, Orders.OrderPrice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from Customers,Orders where Orders.orderId = Customers.orderId;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f0b9ecf635_0_57"/>
          <p:cNvSpPr/>
          <p:nvPr/>
        </p:nvSpPr>
        <p:spPr>
          <a:xfrm>
            <a:off x="1813625" y="3721850"/>
            <a:ext cx="1607100" cy="135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f0b9ecf635_0_57"/>
          <p:cNvSpPr/>
          <p:nvPr/>
        </p:nvSpPr>
        <p:spPr>
          <a:xfrm>
            <a:off x="760675" y="3721850"/>
            <a:ext cx="1607100" cy="135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f0b9ecf635_0_57"/>
          <p:cNvSpPr/>
          <p:nvPr/>
        </p:nvSpPr>
        <p:spPr>
          <a:xfrm flipH="1">
            <a:off x="1813675" y="3895400"/>
            <a:ext cx="554100" cy="1011300"/>
          </a:xfrm>
          <a:prstGeom prst="ellipse">
            <a:avLst/>
          </a:prstGeom>
          <a:solidFill>
            <a:srgbClr val="00FF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f0b9ecf635_0_57"/>
          <p:cNvSpPr txBox="1"/>
          <p:nvPr/>
        </p:nvSpPr>
        <p:spPr>
          <a:xfrm>
            <a:off x="590725" y="51683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288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2c3dd5f5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cb2c3dd5f5_0_5"/>
          <p:cNvSpPr txBox="1"/>
          <p:nvPr/>
        </p:nvSpPr>
        <p:spPr>
          <a:xfrm>
            <a:off x="678050" y="1334113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records when Table1, Table2 record match atTable1(left) or at Table2(right).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 where condition;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 ON Customers.orderId = Orders.orderId where Orders.OrderPrice &gt; 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Full join doesn’t work in MYSQL, we can use UNION of LEFT and RIGHT JOIN.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cb2c3dd5f5_0_5"/>
          <p:cNvSpPr/>
          <p:nvPr/>
        </p:nvSpPr>
        <p:spPr>
          <a:xfrm>
            <a:off x="2065175" y="4197450"/>
            <a:ext cx="1607100" cy="1358400"/>
          </a:xfrm>
          <a:prstGeom prst="ellipse">
            <a:avLst/>
          </a:prstGeom>
          <a:solidFill>
            <a:srgbClr val="00FF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b2c3dd5f5_0_5"/>
          <p:cNvSpPr/>
          <p:nvPr/>
        </p:nvSpPr>
        <p:spPr>
          <a:xfrm>
            <a:off x="1012225" y="4197450"/>
            <a:ext cx="1607100" cy="1358400"/>
          </a:xfrm>
          <a:prstGeom prst="ellipse">
            <a:avLst/>
          </a:prstGeom>
          <a:solidFill>
            <a:srgbClr val="00FF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cb2c3dd5f5_0_5"/>
          <p:cNvSpPr/>
          <p:nvPr/>
        </p:nvSpPr>
        <p:spPr>
          <a:xfrm flipH="1">
            <a:off x="2065225" y="4371000"/>
            <a:ext cx="554100" cy="1011300"/>
          </a:xfrm>
          <a:prstGeom prst="ellipse">
            <a:avLst/>
          </a:prstGeom>
          <a:solidFill>
            <a:srgbClr val="00FF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cb2c3dd5f5_0_5"/>
          <p:cNvSpPr txBox="1"/>
          <p:nvPr/>
        </p:nvSpPr>
        <p:spPr>
          <a:xfrm>
            <a:off x="672275" y="56285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806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IN" sz="5500" b="1" i="0" u="none" strike="noStrike" cap="non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 b="1" i="0" u="none" strike="noStrike" cap="non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52b342c4_0_37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252b342c4_0_37"/>
          <p:cNvSpPr txBox="1"/>
          <p:nvPr/>
        </p:nvSpPr>
        <p:spPr>
          <a:xfrm>
            <a:off x="73177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  Network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Network Database Management System (NBMS)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Modified version of the Hierarchical model.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pointers to point different tables/entities in the background.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difficult to use this kind of database.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f252b342c4_0_37"/>
          <p:cNvSpPr/>
          <p:nvPr/>
        </p:nvSpPr>
        <p:spPr>
          <a:xfrm>
            <a:off x="3919974" y="3441300"/>
            <a:ext cx="1350115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252b342c4_0_37"/>
          <p:cNvSpPr/>
          <p:nvPr/>
        </p:nvSpPr>
        <p:spPr>
          <a:xfrm>
            <a:off x="2188675" y="4559700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Cashier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f252b342c4_0_37"/>
          <p:cNvSpPr/>
          <p:nvPr/>
        </p:nvSpPr>
        <p:spPr>
          <a:xfrm>
            <a:off x="4017475" y="4559700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f252b342c4_0_37"/>
          <p:cNvSpPr/>
          <p:nvPr/>
        </p:nvSpPr>
        <p:spPr>
          <a:xfrm>
            <a:off x="5922475" y="4559700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Cook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f252b342c4_0_37"/>
          <p:cNvSpPr/>
          <p:nvPr/>
        </p:nvSpPr>
        <p:spPr>
          <a:xfrm>
            <a:off x="3098725" y="5678100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f252b342c4_0_37"/>
          <p:cNvSpPr/>
          <p:nvPr/>
        </p:nvSpPr>
        <p:spPr>
          <a:xfrm>
            <a:off x="4965625" y="5678100"/>
            <a:ext cx="10962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f252b342c4_0_37"/>
          <p:cNvCxnSpPr>
            <a:stCxn id="103" idx="2"/>
            <a:endCxn id="104" idx="0"/>
          </p:cNvCxnSpPr>
          <p:nvPr/>
        </p:nvCxnSpPr>
        <p:spPr>
          <a:xfrm flipH="1">
            <a:off x="2736775" y="4026300"/>
            <a:ext cx="1858257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f252b342c4_0_37"/>
          <p:cNvCxnSpPr>
            <a:stCxn id="103" idx="2"/>
            <a:endCxn id="105" idx="0"/>
          </p:cNvCxnSpPr>
          <p:nvPr/>
        </p:nvCxnSpPr>
        <p:spPr>
          <a:xfrm flipH="1">
            <a:off x="4565575" y="4026300"/>
            <a:ext cx="29457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f252b342c4_0_37"/>
          <p:cNvCxnSpPr>
            <a:stCxn id="103" idx="2"/>
            <a:endCxn id="106" idx="0"/>
          </p:cNvCxnSpPr>
          <p:nvPr/>
        </p:nvCxnSpPr>
        <p:spPr>
          <a:xfrm>
            <a:off x="4595032" y="4026300"/>
            <a:ext cx="1875543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f252b342c4_0_37"/>
          <p:cNvCxnSpPr>
            <a:stCxn id="104" idx="2"/>
            <a:endCxn id="107" idx="0"/>
          </p:cNvCxnSpPr>
          <p:nvPr/>
        </p:nvCxnSpPr>
        <p:spPr>
          <a:xfrm>
            <a:off x="2736775" y="5144700"/>
            <a:ext cx="910200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gf252b342c4_0_37"/>
          <p:cNvCxnSpPr>
            <a:stCxn id="105" idx="2"/>
            <a:endCxn id="107" idx="0"/>
          </p:cNvCxnSpPr>
          <p:nvPr/>
        </p:nvCxnSpPr>
        <p:spPr>
          <a:xfrm flipH="1">
            <a:off x="3646975" y="5144700"/>
            <a:ext cx="918600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f252b342c4_0_37"/>
          <p:cNvCxnSpPr>
            <a:stCxn id="106" idx="2"/>
            <a:endCxn id="108" idx="0"/>
          </p:cNvCxnSpPr>
          <p:nvPr/>
        </p:nvCxnSpPr>
        <p:spPr>
          <a:xfrm flipH="1">
            <a:off x="5513875" y="5144700"/>
            <a:ext cx="956700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gf252b342c4_0_37"/>
          <p:cNvCxnSpPr>
            <a:stCxn id="105" idx="2"/>
            <a:endCxn id="108" idx="0"/>
          </p:cNvCxnSpPr>
          <p:nvPr/>
        </p:nvCxnSpPr>
        <p:spPr>
          <a:xfrm>
            <a:off x="4565575" y="5144700"/>
            <a:ext cx="948300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52b342c4_0_55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f252b342c4_0_55"/>
          <p:cNvSpPr txBox="1"/>
          <p:nvPr/>
        </p:nvSpPr>
        <p:spPr>
          <a:xfrm>
            <a:off x="73177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Relational Database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Relational Database Management System (RDBMS)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called Column or fields or attributes.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are called Records or Tuples.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rows is called cardinality of the table.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gf252b342c4_0_55"/>
          <p:cNvGraphicFramePr/>
          <p:nvPr/>
        </p:nvGraphicFramePr>
        <p:xfrm>
          <a:off x="1183525" y="3760225"/>
          <a:ext cx="5584150" cy="1828680"/>
        </p:xfrm>
        <a:graphic>
          <a:graphicData uri="http://schemas.openxmlformats.org/drawingml/2006/table">
            <a:tbl>
              <a:tblPr>
                <a:noFill/>
                <a:tableStyleId>{4F91B018-2169-4891-85F9-84105169F396}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 Number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11111 11111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Mumbai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22222 22222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Delhi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33333 33333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Jaipur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52b342c4_0_73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f252b342c4_0_73"/>
          <p:cNvSpPr txBox="1"/>
          <p:nvPr/>
        </p:nvSpPr>
        <p:spPr>
          <a:xfrm>
            <a:off x="73177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</a:t>
            </a: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 Database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Database Management System (OORDBMS)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of Object oriented concepts in database is called Object Oriented RDBMS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concepts of Objects, Classes, Principles of OOP, and many more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9"/>
          <p:cNvSpPr txBox="1"/>
          <p:nvPr/>
        </p:nvSpPr>
        <p:spPr>
          <a:xfrm>
            <a:off x="731775" y="1551450"/>
            <a:ext cx="10638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which is organized in a grid (table) like structure forming relation between rows and columns is called relational database.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 between Employee and salary in the below table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Database Management System (RDBMS) is an modified version of DBMS.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Similarly we can relate two or more tables.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dfd20670fb_0_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  <a:endParaRPr sz="3200" b="1" i="0" u="none" strike="noStrike" cap="non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3;gdfd20670fb_0_9"/>
          <p:cNvGraphicFramePr/>
          <p:nvPr/>
        </p:nvGraphicFramePr>
        <p:xfrm>
          <a:off x="678050" y="4691550"/>
          <a:ext cx="4932450" cy="137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Emp_Id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Emp_Name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3,00,000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4,50,000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47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2454</Words>
  <Application>Microsoft Office PowerPoint</Application>
  <PresentationFormat>Widescreen</PresentationFormat>
  <Paragraphs>471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Corbel</vt:lpstr>
      <vt:lpstr>Candara</vt:lpstr>
      <vt:lpstr>Arial</vt:lpstr>
      <vt:lpstr>Courier New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Foreign Key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icc</cp:lastModifiedBy>
  <cp:revision>11</cp:revision>
  <dcterms:modified xsi:type="dcterms:W3CDTF">2022-01-29T11:07:18Z</dcterms:modified>
</cp:coreProperties>
</file>