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57" r:id="rId6"/>
    <p:sldId id="269" r:id="rId7"/>
    <p:sldId id="258" r:id="rId8"/>
    <p:sldId id="259" r:id="rId9"/>
    <p:sldId id="272" r:id="rId10"/>
    <p:sldId id="273" r:id="rId11"/>
    <p:sldId id="266" r:id="rId12"/>
    <p:sldId id="270" r:id="rId13"/>
    <p:sldId id="276" r:id="rId14"/>
    <p:sldId id="275" r:id="rId15"/>
    <p:sldId id="274" r:id="rId16"/>
    <p:sldId id="265"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16" d="100"/>
          <a:sy n="116" d="100"/>
        </p:scale>
        <p:origin x="390" y="108"/>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11/22/2020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11/22/2020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11/22/2020</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11/22/2020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11/22/2020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11/22/2020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11/22/2020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smtClean="0"/>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11/22/2020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11/22/2020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11/22/2020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11/22/2020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11/22/2020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11/22/2020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11/22/2020</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smtClean="0"/>
              <a:t>EDA – No Show Appointments</a:t>
            </a:r>
            <a:endParaRPr lang="en-US" dirty="0"/>
          </a:p>
        </p:txBody>
      </p:sp>
      <p:sp>
        <p:nvSpPr>
          <p:cNvPr id="7" name="Subtitle 6"/>
          <p:cNvSpPr>
            <a:spLocks noGrp="1"/>
          </p:cNvSpPr>
          <p:nvPr>
            <p:ph type="subTitle" idx="1"/>
          </p:nvPr>
        </p:nvSpPr>
        <p:spPr/>
        <p:txBody>
          <a:bodyPr>
            <a:normAutofit fontScale="92500" lnSpcReduction="10000"/>
          </a:bodyPr>
          <a:lstStyle/>
          <a:p>
            <a:r>
              <a:rPr lang="en-US" dirty="0" smtClean="0"/>
              <a:t>Pradeep </a:t>
            </a:r>
            <a:r>
              <a:rPr lang="en-US" dirty="0" smtClean="0"/>
              <a:t>Jaladi &amp; Avinash Alapati</a:t>
            </a:r>
            <a:endParaRPr lang="en-US" dirty="0" smtClean="0"/>
          </a:p>
          <a:p>
            <a:r>
              <a:rPr lang="en-US" dirty="0" smtClean="0"/>
              <a:t>Data Science, Bellevue University</a:t>
            </a:r>
          </a:p>
          <a:p>
            <a:r>
              <a:rPr lang="en-US" dirty="0" smtClean="0"/>
              <a:t>DSC530-T302, Data Exploration and Analysis</a:t>
            </a:r>
          </a:p>
          <a:p>
            <a:r>
              <a:rPr lang="en-US" dirty="0" smtClean="0"/>
              <a:t>Nov 19</a:t>
            </a:r>
            <a:r>
              <a:rPr lang="en-US" baseline="30000" dirty="0" smtClean="0"/>
              <a:t>th</a:t>
            </a:r>
            <a:r>
              <a:rPr lang="en-US" dirty="0" smtClean="0"/>
              <a:t> 2020</a:t>
            </a:r>
            <a:endParaRPr lang="en-US" dirty="0"/>
          </a:p>
        </p:txBody>
      </p:sp>
      <p:sp>
        <p:nvSpPr>
          <p:cNvPr id="4" name="Picture Placeholder 3"/>
          <p:cNvSpPr>
            <a:spLocks noGrp="1"/>
          </p:cNvSpPr>
          <p:nvPr>
            <p:ph type="pic" sz="quarter" idx="13"/>
          </p:nvPr>
        </p:nvSpPr>
        <p:spPr>
          <a:xfrm>
            <a:off x="6981063" y="2076777"/>
            <a:ext cx="5210937" cy="2783550"/>
          </a:xfrm>
        </p:spPr>
      </p:sp>
      <p:pic>
        <p:nvPicPr>
          <p:cNvPr id="5" name="Picture 4"/>
          <p:cNvPicPr>
            <a:picLocks noChangeAspect="1"/>
          </p:cNvPicPr>
          <p:nvPr/>
        </p:nvPicPr>
        <p:blipFill>
          <a:blip r:embed="rId3"/>
          <a:stretch>
            <a:fillRect/>
          </a:stretch>
        </p:blipFill>
        <p:spPr>
          <a:xfrm>
            <a:off x="7014015" y="2076777"/>
            <a:ext cx="5146725" cy="2783549"/>
          </a:xfrm>
          <a:prstGeom prst="rect">
            <a:avLst/>
          </a:prstGeom>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Plots</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571" y="1540476"/>
            <a:ext cx="10759072" cy="5317524"/>
          </a:xfrm>
          <a:prstGeom prst="rect">
            <a:avLst/>
          </a:prstGeom>
        </p:spPr>
      </p:pic>
    </p:spTree>
    <p:extLst>
      <p:ext uri="{BB962C8B-B14F-4D97-AF65-F5344CB8AC3E}">
        <p14:creationId xmlns:p14="http://schemas.microsoft.com/office/powerpoint/2010/main" val="5176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different variables</a:t>
            </a:r>
            <a:endParaRPr lang="en-US" dirty="0"/>
          </a:p>
        </p:txBody>
      </p:sp>
      <p:pic>
        <p:nvPicPr>
          <p:cNvPr id="5" name="Picture 4"/>
          <p:cNvPicPr>
            <a:picLocks noChangeAspect="1"/>
          </p:cNvPicPr>
          <p:nvPr/>
        </p:nvPicPr>
        <p:blipFill>
          <a:blip r:embed="rId2"/>
          <a:stretch>
            <a:fillRect/>
          </a:stretch>
        </p:blipFill>
        <p:spPr>
          <a:xfrm>
            <a:off x="1104900" y="1504950"/>
            <a:ext cx="3790950" cy="5353050"/>
          </a:xfrm>
          <a:prstGeom prst="rect">
            <a:avLst/>
          </a:prstGeom>
        </p:spPr>
      </p:pic>
      <p:pic>
        <p:nvPicPr>
          <p:cNvPr id="6" name="Picture 5"/>
          <p:cNvPicPr>
            <a:picLocks noChangeAspect="1"/>
          </p:cNvPicPr>
          <p:nvPr/>
        </p:nvPicPr>
        <p:blipFill>
          <a:blip r:embed="rId3"/>
          <a:stretch>
            <a:fillRect/>
          </a:stretch>
        </p:blipFill>
        <p:spPr>
          <a:xfrm>
            <a:off x="6694402" y="2015700"/>
            <a:ext cx="3762375" cy="2838450"/>
          </a:xfrm>
          <a:prstGeom prst="rect">
            <a:avLst/>
          </a:prstGeom>
        </p:spPr>
      </p:pic>
    </p:spTree>
    <p:extLst>
      <p:ext uri="{BB962C8B-B14F-4D97-AF65-F5344CB8AC3E}">
        <p14:creationId xmlns:p14="http://schemas.microsoft.com/office/powerpoint/2010/main" val="2272580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of No Show Appointments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1342" y="1600200"/>
            <a:ext cx="4789316" cy="4572000"/>
          </a:xfrm>
        </p:spPr>
      </p:pic>
    </p:spTree>
    <p:extLst>
      <p:ext uri="{BB962C8B-B14F-4D97-AF65-F5344CB8AC3E}">
        <p14:creationId xmlns:p14="http://schemas.microsoft.com/office/powerpoint/2010/main" val="556189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4" name="Text Placeholder 3"/>
          <p:cNvSpPr>
            <a:spLocks noGrp="1"/>
          </p:cNvSpPr>
          <p:nvPr>
            <p:ph type="body" sz="half" idx="2"/>
          </p:nvPr>
        </p:nvSpPr>
        <p:spPr>
          <a:xfrm>
            <a:off x="1104900" y="1600200"/>
            <a:ext cx="9980682" cy="4572000"/>
          </a:xfrm>
        </p:spPr>
        <p:txBody>
          <a:bodyPr>
            <a:normAutofit/>
          </a:bodyPr>
          <a:lstStyle/>
          <a:p>
            <a:pPr marL="285750" indent="-285750" algn="just">
              <a:buFont typeface="Wingdings" panose="05000000000000000000" pitchFamily="2" charset="2"/>
              <a:buChar char="§"/>
            </a:pPr>
            <a:r>
              <a:rPr lang="en-US" sz="2400" dirty="0" smtClean="0"/>
              <a:t>Waiting Time In Days has a great impact on the patient not showing up.</a:t>
            </a:r>
          </a:p>
          <a:p>
            <a:pPr marL="285750" indent="-285750" algn="just">
              <a:buFont typeface="Wingdings" panose="05000000000000000000" pitchFamily="2" charset="2"/>
              <a:buChar char="§"/>
            </a:pPr>
            <a:r>
              <a:rPr lang="en-US" sz="2400" dirty="0" smtClean="0"/>
              <a:t>Day Of Week has a great impact on the patient not showing up.</a:t>
            </a:r>
          </a:p>
          <a:p>
            <a:pPr marL="285750" indent="-285750" algn="just">
              <a:buFont typeface="Wingdings" panose="05000000000000000000" pitchFamily="2" charset="2"/>
              <a:buChar char="§"/>
            </a:pPr>
            <a:r>
              <a:rPr lang="en-US" sz="2400" dirty="0" smtClean="0"/>
              <a:t>Gender </a:t>
            </a:r>
            <a:r>
              <a:rPr lang="en-US" sz="2400" dirty="0" smtClean="0"/>
              <a:t>has a slight influence on the patient no show.</a:t>
            </a:r>
          </a:p>
          <a:p>
            <a:pPr marL="285750" indent="-285750" algn="just">
              <a:buFont typeface="Wingdings" panose="05000000000000000000" pitchFamily="2" charset="2"/>
              <a:buChar char="§"/>
            </a:pPr>
            <a:r>
              <a:rPr lang="en-US" sz="2400" dirty="0" smtClean="0"/>
              <a:t>Diabetes </a:t>
            </a:r>
            <a:r>
              <a:rPr lang="en-US" sz="2400" dirty="0" smtClean="0"/>
              <a:t>has a slight influence on the patient no show.</a:t>
            </a:r>
            <a:endParaRPr lang="en-US" sz="2400" dirty="0"/>
          </a:p>
          <a:p>
            <a:pPr algn="just"/>
            <a:endParaRPr lang="en-US" sz="2400" dirty="0"/>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63634" y="2943497"/>
            <a:ext cx="8699863" cy="1107996"/>
          </a:xfrm>
          <a:prstGeom prst="rect">
            <a:avLst/>
          </a:prstGeom>
          <a:noFill/>
        </p:spPr>
        <p:txBody>
          <a:bodyPr wrap="square" lIns="91440" tIns="45720" rIns="91440" bIns="45720">
            <a:spAutoFit/>
          </a:bodyPr>
          <a:lstStyle/>
          <a:p>
            <a:pPr algn="ctr"/>
            <a:r>
              <a:rPr lang="en-US" sz="66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70450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Contents</a:t>
            </a:r>
            <a:endParaRPr lang="en-US" dirty="0"/>
          </a:p>
        </p:txBody>
      </p:sp>
      <p:sp>
        <p:nvSpPr>
          <p:cNvPr id="14" name="Content Placeholder 13"/>
          <p:cNvSpPr>
            <a:spLocks noGrp="1"/>
          </p:cNvSpPr>
          <p:nvPr>
            <p:ph idx="1"/>
          </p:nvPr>
        </p:nvSpPr>
        <p:spPr/>
        <p:txBody>
          <a:bodyPr/>
          <a:lstStyle/>
          <a:p>
            <a:r>
              <a:rPr lang="en-US" dirty="0" smtClean="0"/>
              <a:t>Introduction</a:t>
            </a:r>
          </a:p>
          <a:p>
            <a:r>
              <a:rPr lang="en-US" dirty="0" smtClean="0"/>
              <a:t>Hypothetical Questions</a:t>
            </a:r>
            <a:endParaRPr lang="en-US" dirty="0"/>
          </a:p>
          <a:p>
            <a:r>
              <a:rPr lang="en-US" dirty="0" smtClean="0"/>
              <a:t>Important Variables</a:t>
            </a:r>
            <a:endParaRPr lang="en-US" dirty="0"/>
          </a:p>
          <a:p>
            <a:r>
              <a:rPr lang="en-US" dirty="0" smtClean="0"/>
              <a:t>Exploratory Data Analysis</a:t>
            </a:r>
          </a:p>
          <a:p>
            <a:pPr lvl="1"/>
            <a:r>
              <a:rPr lang="en-US" dirty="0" smtClean="0"/>
              <a:t>Histograms</a:t>
            </a:r>
          </a:p>
          <a:p>
            <a:pPr lvl="1"/>
            <a:r>
              <a:rPr lang="en-US" dirty="0" smtClean="0"/>
              <a:t>CDF</a:t>
            </a:r>
          </a:p>
          <a:p>
            <a:pPr lvl="1"/>
            <a:r>
              <a:rPr lang="en-US" dirty="0" smtClean="0"/>
              <a:t>Scatter Plot</a:t>
            </a:r>
          </a:p>
          <a:p>
            <a:pPr lvl="1"/>
            <a:r>
              <a:rPr lang="en-US" dirty="0" smtClean="0"/>
              <a:t>Modeling/Prediction</a:t>
            </a:r>
          </a:p>
          <a:p>
            <a:r>
              <a:rPr lang="en-US" dirty="0" smtClean="0"/>
              <a:t>Conclusion</a:t>
            </a:r>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lgn="just">
              <a:buNone/>
            </a:pPr>
            <a:r>
              <a:rPr lang="en-US" dirty="0"/>
              <a:t>According to the analysis, approximately 20% of the primary care and specialty appointments are no show appointments. Which causes a lot of revenue losses and not able to provide services for the people who are in need. In the United States of America where “the cost of missed appointments is estimated at $150B per year”, according </a:t>
            </a:r>
            <a:r>
              <a:rPr lang="en-US" dirty="0" smtClean="0"/>
              <a:t>to Health Care Innovation.</a:t>
            </a:r>
            <a:r>
              <a:rPr lang="en-US" dirty="0"/>
              <a:t> </a:t>
            </a:r>
          </a:p>
          <a:p>
            <a:pPr marL="0" indent="0" algn="just">
              <a:buNone/>
            </a:pPr>
            <a:r>
              <a:rPr lang="en-US" dirty="0" smtClean="0"/>
              <a:t>There </a:t>
            </a:r>
            <a:r>
              <a:rPr lang="en-US" dirty="0"/>
              <a:t>are many parameters and points attached to a </a:t>
            </a:r>
            <a:r>
              <a:rPr lang="en-US" dirty="0" smtClean="0"/>
              <a:t>Missing Appointments. In this project </a:t>
            </a:r>
            <a:r>
              <a:rPr lang="en-US" dirty="0"/>
              <a:t>I will be putting my focus on important factors tied to a </a:t>
            </a:r>
            <a:r>
              <a:rPr lang="en-US" dirty="0" smtClean="0"/>
              <a:t>determining the missing appointments. </a:t>
            </a:r>
            <a:endParaRPr lang="en-US" dirty="0"/>
          </a:p>
        </p:txBody>
      </p:sp>
    </p:spTree>
    <p:extLst>
      <p:ext uri="{BB962C8B-B14F-4D97-AF65-F5344CB8AC3E}">
        <p14:creationId xmlns:p14="http://schemas.microsoft.com/office/powerpoint/2010/main" val="264017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Statistical/Hypothetical Question</a:t>
            </a:r>
          </a:p>
        </p:txBody>
      </p:sp>
      <p:sp>
        <p:nvSpPr>
          <p:cNvPr id="3" name="Content Placeholder 2"/>
          <p:cNvSpPr>
            <a:spLocks noGrp="1"/>
          </p:cNvSpPr>
          <p:nvPr>
            <p:ph idx="1"/>
          </p:nvPr>
        </p:nvSpPr>
        <p:spPr/>
        <p:txBody>
          <a:bodyPr>
            <a:normAutofit/>
          </a:bodyPr>
          <a:lstStyle/>
          <a:p>
            <a:pPr fontAlgn="base"/>
            <a:r>
              <a:rPr lang="en-US" dirty="0" smtClean="0"/>
              <a:t>Does </a:t>
            </a:r>
            <a:r>
              <a:rPr lang="en-US" dirty="0"/>
              <a:t>the gender has </a:t>
            </a:r>
            <a:r>
              <a:rPr lang="en-US" dirty="0" smtClean="0"/>
              <a:t>an affect on the appointment </a:t>
            </a:r>
            <a:r>
              <a:rPr lang="en-US" dirty="0"/>
              <a:t>no show </a:t>
            </a:r>
          </a:p>
          <a:p>
            <a:pPr fontAlgn="base"/>
            <a:r>
              <a:rPr lang="en-US" dirty="0"/>
              <a:t>Does </a:t>
            </a:r>
            <a:r>
              <a:rPr lang="en-US" dirty="0" smtClean="0"/>
              <a:t>the diabetes has an affect on the appointment </a:t>
            </a:r>
            <a:r>
              <a:rPr lang="en-US" dirty="0"/>
              <a:t>no </a:t>
            </a:r>
            <a:r>
              <a:rPr lang="en-US" dirty="0" smtClean="0"/>
              <a:t>show</a:t>
            </a:r>
            <a:endParaRPr lang="en-US" dirty="0"/>
          </a:p>
          <a:p>
            <a:pPr fontAlgn="base"/>
            <a:r>
              <a:rPr lang="en-US" dirty="0"/>
              <a:t>Do the handicap, GovtAid, and hypertension affects the appointment no show</a:t>
            </a:r>
          </a:p>
          <a:p>
            <a:pPr fontAlgn="base"/>
            <a:r>
              <a:rPr lang="en-US" dirty="0" smtClean="0"/>
              <a:t>Does the timings &amp; week day has affect on the appointments no show</a:t>
            </a:r>
          </a:p>
          <a:p>
            <a:pPr fontAlgn="base"/>
            <a:r>
              <a:rPr lang="en-US" dirty="0" smtClean="0"/>
              <a:t>Does the neighborhood has affect on the appointment no show</a:t>
            </a:r>
          </a:p>
          <a:p>
            <a:pPr fontAlgn="base"/>
            <a:r>
              <a:rPr lang="en-US" dirty="0" smtClean="0"/>
              <a:t>Does the gender has impact on the appointment no show</a:t>
            </a:r>
          </a:p>
          <a:p>
            <a:pPr fontAlgn="base"/>
            <a:r>
              <a:rPr lang="en-US" dirty="0" smtClean="0"/>
              <a:t>Does the SMS reminder has impact on reducing the no show</a:t>
            </a:r>
            <a:endParaRPr lang="en-US" dirty="0"/>
          </a:p>
          <a:p>
            <a:pPr marL="0" lvl="0" indent="0">
              <a:buNone/>
            </a:pPr>
            <a:endParaRPr lang="en-US" dirty="0"/>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Variables</a:t>
            </a:r>
            <a:endParaRPr lang="en-US" dirty="0"/>
          </a:p>
        </p:txBody>
      </p:sp>
      <p:sp>
        <p:nvSpPr>
          <p:cNvPr id="3" name="Content Placeholder 2"/>
          <p:cNvSpPr>
            <a:spLocks noGrp="1"/>
          </p:cNvSpPr>
          <p:nvPr>
            <p:ph sz="half" idx="1"/>
          </p:nvPr>
        </p:nvSpPr>
        <p:spPr>
          <a:xfrm>
            <a:off x="1104900" y="1600200"/>
            <a:ext cx="9980682" cy="4571999"/>
          </a:xfrm>
        </p:spPr>
        <p:txBody>
          <a:bodyPr>
            <a:normAutofit/>
          </a:bodyPr>
          <a:lstStyle/>
          <a:p>
            <a:r>
              <a:rPr lang="en-US" b="1" dirty="0" smtClean="0"/>
              <a:t>gender</a:t>
            </a:r>
            <a:r>
              <a:rPr lang="en-US" dirty="0" smtClean="0"/>
              <a:t>: Gender of a patient</a:t>
            </a:r>
          </a:p>
          <a:p>
            <a:r>
              <a:rPr lang="en-US" b="1" dirty="0" smtClean="0"/>
              <a:t>Appointment date</a:t>
            </a:r>
            <a:r>
              <a:rPr lang="en-US" dirty="0" smtClean="0"/>
              <a:t>: Appointment date (Time is missing in the data)</a:t>
            </a:r>
          </a:p>
          <a:p>
            <a:r>
              <a:rPr lang="en-US" b="1" dirty="0" smtClean="0"/>
              <a:t>hypertension</a:t>
            </a:r>
            <a:r>
              <a:rPr lang="en-US" dirty="0" smtClean="0"/>
              <a:t>: Patient has hypertension or not indication</a:t>
            </a:r>
          </a:p>
          <a:p>
            <a:r>
              <a:rPr lang="en-US" b="1" dirty="0" smtClean="0"/>
              <a:t>diabetics</a:t>
            </a:r>
            <a:r>
              <a:rPr lang="en-US" dirty="0"/>
              <a:t>: Patient has </a:t>
            </a:r>
            <a:r>
              <a:rPr lang="en-US" dirty="0" smtClean="0"/>
              <a:t>diabetics or </a:t>
            </a:r>
            <a:r>
              <a:rPr lang="en-US" dirty="0"/>
              <a:t>not indication</a:t>
            </a:r>
            <a:endParaRPr lang="en-US" dirty="0" smtClean="0"/>
          </a:p>
          <a:p>
            <a:r>
              <a:rPr lang="en-US" b="1" dirty="0" smtClean="0"/>
              <a:t>Alcoholism</a:t>
            </a:r>
            <a:r>
              <a:rPr lang="en-US" dirty="0"/>
              <a:t>: Patient has </a:t>
            </a:r>
            <a:r>
              <a:rPr lang="en-US" dirty="0" smtClean="0"/>
              <a:t>alcoholism or not </a:t>
            </a:r>
            <a:r>
              <a:rPr lang="en-US" dirty="0"/>
              <a:t>indication</a:t>
            </a:r>
            <a:endParaRPr lang="en-US" dirty="0" smtClean="0"/>
          </a:p>
          <a:p>
            <a:r>
              <a:rPr lang="en-US" b="1" dirty="0" smtClean="0"/>
              <a:t>Sms_recieved</a:t>
            </a:r>
            <a:r>
              <a:rPr lang="en-US" dirty="0" smtClean="0"/>
              <a:t>: Patient has received </a:t>
            </a:r>
            <a:r>
              <a:rPr lang="en-US" dirty="0" err="1" smtClean="0"/>
              <a:t>sms</a:t>
            </a:r>
            <a:r>
              <a:rPr lang="en-US" dirty="0" smtClean="0"/>
              <a:t> or not</a:t>
            </a:r>
          </a:p>
          <a:p>
            <a:r>
              <a:rPr lang="en-US" b="1" dirty="0" err="1" smtClean="0"/>
              <a:t>No_show</a:t>
            </a:r>
            <a:r>
              <a:rPr lang="en-US" dirty="0" smtClean="0"/>
              <a:t>: Patient showed up for the appointment or not indicator</a:t>
            </a:r>
          </a:p>
          <a:p>
            <a:endParaRPr lang="en-US" dirty="0"/>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 of different variables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2007" y="1552321"/>
            <a:ext cx="3771900" cy="247650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212" y="1601748"/>
            <a:ext cx="3857625" cy="24765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167" y="4200786"/>
            <a:ext cx="3781425" cy="24765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1066" y="4349069"/>
            <a:ext cx="3829050" cy="2476500"/>
          </a:xfrm>
          <a:prstGeom prst="rect">
            <a:avLst/>
          </a:prstGeom>
        </p:spPr>
      </p:pic>
      <p:sp>
        <p:nvSpPr>
          <p:cNvPr id="10" name="TextBox 9"/>
          <p:cNvSpPr txBox="1"/>
          <p:nvPr/>
        </p:nvSpPr>
        <p:spPr>
          <a:xfrm>
            <a:off x="1837037" y="3888775"/>
            <a:ext cx="1935892" cy="369332"/>
          </a:xfrm>
          <a:prstGeom prst="rect">
            <a:avLst/>
          </a:prstGeom>
          <a:noFill/>
        </p:spPr>
        <p:txBody>
          <a:bodyPr wrap="square" rtlCol="0">
            <a:spAutoFit/>
          </a:bodyPr>
          <a:lstStyle/>
          <a:p>
            <a:r>
              <a:rPr lang="en-US" dirty="0" smtClean="0"/>
              <a:t>Gender</a:t>
            </a:r>
            <a:endParaRPr lang="en-US" dirty="0"/>
          </a:p>
        </p:txBody>
      </p:sp>
      <p:sp>
        <p:nvSpPr>
          <p:cNvPr id="11" name="TextBox 10"/>
          <p:cNvSpPr txBox="1"/>
          <p:nvPr/>
        </p:nvSpPr>
        <p:spPr>
          <a:xfrm>
            <a:off x="1495167" y="1227609"/>
            <a:ext cx="1935892" cy="369332"/>
          </a:xfrm>
          <a:prstGeom prst="rect">
            <a:avLst/>
          </a:prstGeom>
          <a:noFill/>
        </p:spPr>
        <p:txBody>
          <a:bodyPr wrap="square" rtlCol="0">
            <a:spAutoFit/>
          </a:bodyPr>
          <a:lstStyle/>
          <a:p>
            <a:r>
              <a:rPr lang="en-US" dirty="0" smtClean="0"/>
              <a:t>Age</a:t>
            </a:r>
            <a:endParaRPr lang="en-US" dirty="0"/>
          </a:p>
        </p:txBody>
      </p:sp>
      <p:sp>
        <p:nvSpPr>
          <p:cNvPr id="12" name="TextBox 11"/>
          <p:cNvSpPr txBox="1"/>
          <p:nvPr/>
        </p:nvSpPr>
        <p:spPr>
          <a:xfrm>
            <a:off x="7212226" y="1227609"/>
            <a:ext cx="1935892" cy="369332"/>
          </a:xfrm>
          <a:prstGeom prst="rect">
            <a:avLst/>
          </a:prstGeom>
          <a:noFill/>
        </p:spPr>
        <p:txBody>
          <a:bodyPr wrap="square" rtlCol="0">
            <a:spAutoFit/>
          </a:bodyPr>
          <a:lstStyle/>
          <a:p>
            <a:r>
              <a:rPr lang="en-US" dirty="0" smtClean="0"/>
              <a:t>Diabetes</a:t>
            </a:r>
            <a:endParaRPr lang="en-US" dirty="0"/>
          </a:p>
        </p:txBody>
      </p:sp>
      <p:sp>
        <p:nvSpPr>
          <p:cNvPr id="13" name="TextBox 12"/>
          <p:cNvSpPr txBox="1"/>
          <p:nvPr/>
        </p:nvSpPr>
        <p:spPr>
          <a:xfrm>
            <a:off x="7212226" y="4016120"/>
            <a:ext cx="1935892" cy="369332"/>
          </a:xfrm>
          <a:prstGeom prst="rect">
            <a:avLst/>
          </a:prstGeom>
          <a:noFill/>
        </p:spPr>
        <p:txBody>
          <a:bodyPr wrap="square" rtlCol="0">
            <a:spAutoFit/>
          </a:bodyPr>
          <a:lstStyle/>
          <a:p>
            <a:r>
              <a:rPr lang="en-US" dirty="0" smtClean="0"/>
              <a:t>Handicap</a:t>
            </a:r>
            <a:endParaRPr lang="en-US" dirty="0"/>
          </a:p>
        </p:txBody>
      </p:sp>
    </p:spTree>
    <p:extLst>
      <p:ext uri="{BB962C8B-B14F-4D97-AF65-F5344CB8AC3E}">
        <p14:creationId xmlns:p14="http://schemas.microsoft.com/office/powerpoint/2010/main" val="205169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PMFs of </a:t>
            </a:r>
            <a:r>
              <a:rPr lang="en-US" dirty="0"/>
              <a:t>different variables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0655" y="1502762"/>
            <a:ext cx="4705350" cy="261615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1197" y="1502763"/>
            <a:ext cx="4705350" cy="254201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0219" y="4411461"/>
            <a:ext cx="4189713" cy="2446539"/>
          </a:xfrm>
          <a:prstGeom prst="rect">
            <a:avLst/>
          </a:prstGeom>
        </p:spPr>
      </p:pic>
      <p:sp>
        <p:nvSpPr>
          <p:cNvPr id="7" name="TextBox 6"/>
          <p:cNvSpPr txBox="1"/>
          <p:nvPr/>
        </p:nvSpPr>
        <p:spPr>
          <a:xfrm>
            <a:off x="810655" y="4042129"/>
            <a:ext cx="1935892" cy="369332"/>
          </a:xfrm>
          <a:prstGeom prst="rect">
            <a:avLst/>
          </a:prstGeom>
          <a:noFill/>
        </p:spPr>
        <p:txBody>
          <a:bodyPr wrap="square" rtlCol="0">
            <a:spAutoFit/>
          </a:bodyPr>
          <a:lstStyle/>
          <a:p>
            <a:r>
              <a:rPr lang="en-US" dirty="0" smtClean="0"/>
              <a:t>Diabetes</a:t>
            </a:r>
            <a:endParaRPr lang="en-US" dirty="0"/>
          </a:p>
        </p:txBody>
      </p:sp>
      <p:sp>
        <p:nvSpPr>
          <p:cNvPr id="8" name="TextBox 7"/>
          <p:cNvSpPr txBox="1"/>
          <p:nvPr/>
        </p:nvSpPr>
        <p:spPr>
          <a:xfrm>
            <a:off x="7699932" y="6277748"/>
            <a:ext cx="1935892" cy="369332"/>
          </a:xfrm>
          <a:prstGeom prst="rect">
            <a:avLst/>
          </a:prstGeom>
          <a:noFill/>
        </p:spPr>
        <p:txBody>
          <a:bodyPr wrap="square" rtlCol="0">
            <a:spAutoFit/>
          </a:bodyPr>
          <a:lstStyle/>
          <a:p>
            <a:r>
              <a:rPr lang="en-US" dirty="0" smtClean="0"/>
              <a:t>Handicap</a:t>
            </a:r>
            <a:endParaRPr lang="en-US" dirty="0"/>
          </a:p>
        </p:txBody>
      </p:sp>
      <p:sp>
        <p:nvSpPr>
          <p:cNvPr id="9" name="TextBox 8"/>
          <p:cNvSpPr txBox="1"/>
          <p:nvPr/>
        </p:nvSpPr>
        <p:spPr>
          <a:xfrm>
            <a:off x="8872151" y="3934254"/>
            <a:ext cx="1935892" cy="369332"/>
          </a:xfrm>
          <a:prstGeom prst="rect">
            <a:avLst/>
          </a:prstGeom>
          <a:noFill/>
        </p:spPr>
        <p:txBody>
          <a:bodyPr wrap="square" rtlCol="0">
            <a:spAutoFit/>
          </a:bodyPr>
          <a:lstStyle/>
          <a:p>
            <a:r>
              <a:rPr lang="en-US" dirty="0" smtClean="0"/>
              <a:t>Gender</a:t>
            </a:r>
            <a:endParaRPr lang="en-US" dirty="0"/>
          </a:p>
        </p:txBody>
      </p:sp>
    </p:spTree>
    <p:extLst>
      <p:ext uri="{BB962C8B-B14F-4D97-AF65-F5344CB8AC3E}">
        <p14:creationId xmlns:p14="http://schemas.microsoft.com/office/powerpoint/2010/main" val="2438068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CDFs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1852999"/>
            <a:ext cx="5133850" cy="3485120"/>
          </a:xfrm>
          <a:prstGeom prst="rect">
            <a:avLst/>
          </a:prstGeom>
        </p:spPr>
      </p:pic>
      <p:sp>
        <p:nvSpPr>
          <p:cNvPr id="8" name="TextBox 7"/>
          <p:cNvSpPr txBox="1"/>
          <p:nvPr/>
        </p:nvSpPr>
        <p:spPr>
          <a:xfrm>
            <a:off x="7092778" y="2125362"/>
            <a:ext cx="3550508" cy="923330"/>
          </a:xfrm>
          <a:prstGeom prst="rect">
            <a:avLst/>
          </a:prstGeom>
          <a:noFill/>
        </p:spPr>
        <p:txBody>
          <a:bodyPr wrap="square" rtlCol="0">
            <a:spAutoFit/>
          </a:bodyPr>
          <a:lstStyle/>
          <a:p>
            <a:r>
              <a:rPr lang="en-US" dirty="0" smtClean="0"/>
              <a:t>CDFs of day of week, diabetes and Age for No Show Appointments</a:t>
            </a:r>
            <a:endParaRPr lang="en-US" dirty="0"/>
          </a:p>
        </p:txBody>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Plots</a:t>
            </a:r>
            <a:endParaRPr lang="en-US"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524" y="1357460"/>
            <a:ext cx="9209903" cy="5298713"/>
          </a:xfrm>
          <a:prstGeom prst="rect">
            <a:avLst/>
          </a:prstGeom>
        </p:spPr>
      </p:pic>
    </p:spTree>
    <p:extLst>
      <p:ext uri="{BB962C8B-B14F-4D97-AF65-F5344CB8AC3E}">
        <p14:creationId xmlns:p14="http://schemas.microsoft.com/office/powerpoint/2010/main" val="238535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purl.org/dc/terms/"/>
    <ds:schemaRef ds:uri="http://schemas.openxmlformats.org/package/2006/metadata/core-properties"/>
    <ds:schemaRef ds:uri="http://schemas.microsoft.com/office/2006/documentManagement/types"/>
    <ds:schemaRef ds:uri="4873beb7-5857-4685-be1f-d57550cc96cc"/>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1593</TotalTime>
  <Words>314</Words>
  <Application>Microsoft Office PowerPoint</Application>
  <PresentationFormat>Widescreen</PresentationFormat>
  <Paragraphs>58</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Euphemia</vt:lpstr>
      <vt:lpstr>Plantagenet Cherokee</vt:lpstr>
      <vt:lpstr>Wingdings</vt:lpstr>
      <vt:lpstr>Academic Literature 16x9</vt:lpstr>
      <vt:lpstr>EDA – No Show Appointments</vt:lpstr>
      <vt:lpstr>Contents</vt:lpstr>
      <vt:lpstr>Introduction</vt:lpstr>
      <vt:lpstr>Statistical/Hypothetical Question</vt:lpstr>
      <vt:lpstr>Important Variables</vt:lpstr>
      <vt:lpstr>Histogram of different variables</vt:lpstr>
      <vt:lpstr>PMFs of different variables</vt:lpstr>
      <vt:lpstr>CDFs</vt:lpstr>
      <vt:lpstr>Scatter Plots</vt:lpstr>
      <vt:lpstr>Scatter Plots</vt:lpstr>
      <vt:lpstr>Probability of different variables</vt:lpstr>
      <vt:lpstr>Correlation of No Show Appointments</vt:lpstr>
      <vt:lpstr>Conclusions</vt:lpstr>
      <vt:lpstr>PowerPoint Presentation</vt:lpstr>
    </vt:vector>
  </TitlesOfParts>
  <Company>FIRST DATA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on mutual funds</dc:title>
  <dc:creator>Verma, Gourav</dc:creator>
  <cp:lastModifiedBy>Jaladi, Pradeep</cp:lastModifiedBy>
  <cp:revision>34</cp:revision>
  <dcterms:created xsi:type="dcterms:W3CDTF">2020-02-29T02:58:25Z</dcterms:created>
  <dcterms:modified xsi:type="dcterms:W3CDTF">2020-11-22T16:59:50Z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