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65" r:id="rId5"/>
    <p:sldId id="262" r:id="rId6"/>
    <p:sldId id="260" r:id="rId7"/>
    <p:sldId id="261" r:id="rId8"/>
    <p:sldId id="263" r:id="rId9"/>
    <p:sldId id="266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F724A-F0A9-4A59-85BD-809DB9BAC396}" v="844" dt="2023-05-25T16:55:25.522"/>
    <p1510:client id="{3631B7F2-532C-69AA-B5BB-3B73DAE994D9}" v="81" dt="2023-05-28T02:06:51.880"/>
    <p1510:client id="{9B836752-1163-841F-DA53-1A2CECC8F500}" v="744" dt="2023-06-04T01:48:28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0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5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9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8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7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3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7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49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75" r:id="rId7"/>
    <p:sldLayoutId id="2147483676" r:id="rId8"/>
    <p:sldLayoutId id="2147483683" r:id="rId9"/>
    <p:sldLayoutId id="2147483674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FkXMHnSsg/GfegaLFSXdzr42_YKsTRTQ/view?utm_content=DAFkXMHnSsg&amp;utm_campaign=share_your_design&amp;utm_medium=link&amp;utm_source=shareyourdesignpanel" TargetMode="External"/><Relationship Id="rId2" Type="http://schemas.openxmlformats.org/officeDocument/2006/relationships/hyperlink" Target="https://airline-safetytravel.blogspot.com/p/debunking-air-travel-myth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alapati@my365.bellevue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urograndi/airplane-crashes-since-1908" TargetMode="External"/><Relationship Id="rId2" Type="http://schemas.openxmlformats.org/officeDocument/2006/relationships/hyperlink" Target="https://github.com/fivethirtyeight/data/blob/master/airline-safety/airline-safety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CF648-5CB3-49E4-BE34-8A059890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9E559C-09DA-4586-86C9-F3C05D9A0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0659" y="652758"/>
            <a:ext cx="4116035" cy="231671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cs typeface="Calibri Light"/>
              </a:rPr>
              <a:t>Airline Travel  Safety</a:t>
            </a:r>
            <a:br>
              <a:rPr lang="en-US" dirty="0">
                <a:cs typeface="Calibri Light"/>
              </a:rPr>
            </a:br>
            <a:r>
              <a:rPr lang="en-US" sz="1800" dirty="0">
                <a:latin typeface="Calibri"/>
                <a:ea typeface="+mj-lt"/>
                <a:cs typeface="+mj-lt"/>
              </a:rPr>
              <a:t>Air travel is safer</a:t>
            </a:r>
            <a:endParaRPr lang="en-US" sz="1800" dirty="0">
              <a:latin typeface="Calibri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" y="3619758"/>
            <a:ext cx="4116035" cy="163804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endParaRPr lang="en-US" dirty="0">
              <a:cs typeface="Calibri"/>
            </a:endParaRPr>
          </a:p>
          <a:p>
            <a:pPr algn="l"/>
            <a:r>
              <a:rPr lang="en-US" dirty="0">
                <a:cs typeface="Calibri"/>
              </a:rPr>
              <a:t>Avinash Alapati</a:t>
            </a:r>
            <a:endParaRPr lang="en-US" dirty="0"/>
          </a:p>
          <a:p>
            <a:pPr algn="l"/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DSC 640 Data Presentation and</a:t>
            </a:r>
          </a:p>
          <a:p>
            <a:pPr algn="l"/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Visualization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AA7ECE-DB5E-48B2-9EF4-7EEAF123B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445" y="0"/>
            <a:ext cx="3435555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CB4E80-C571-41A6-BC8A-968D8C75F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9" y="0"/>
            <a:ext cx="3429000" cy="3429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lane on tarmac">
            <a:extLst>
              <a:ext uri="{FF2B5EF4-FFF2-40B4-BE49-F238E27FC236}">
                <a16:creationId xmlns:a16="http://schemas.microsoft.com/office/drawing/2014/main" id="{B38F8333-4DB0-EA1C-CCB3-C5544E2DA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30" r="24878" b="-6"/>
          <a:stretch/>
        </p:blipFill>
        <p:spPr>
          <a:xfrm>
            <a:off x="5327445" y="10"/>
            <a:ext cx="3429000" cy="342719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C072E0C-5768-4B45-A438-DFFA8AF4C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9722" y="-3600"/>
            <a:ext cx="3429000" cy="3429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54F422E-435A-4694-BE6E-B4968E79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9" y="3427200"/>
            <a:ext cx="3430800" cy="3430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DE9F60-E2BA-44E6-8C5B-A51B1929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02430862-1B4A-470B-8AD3-780215B67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7754" y="3429000"/>
            <a:ext cx="3429000" cy="3429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168F1C9-4999-4AA2-A916-26FD96868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48260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0F09-2C5D-BCEC-B1B4-7F78D93D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Concerns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2527-1DC4-E84A-14FC-E02BA7CC2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100" dirty="0">
              <a:latin typeface="Times"/>
              <a:cs typeface="Times"/>
            </a:endParaRPr>
          </a:p>
          <a:p>
            <a:pPr lvl="1">
              <a:buClr>
                <a:srgbClr val="BFC8DC"/>
              </a:buClr>
            </a:pPr>
            <a:r>
              <a:rPr lang="en-US" sz="2000" dirty="0">
                <a:latin typeface="Calibri"/>
                <a:cs typeface="Times"/>
              </a:rPr>
              <a:t>Taking only required data for Visualization and recommendations</a:t>
            </a:r>
          </a:p>
          <a:p>
            <a:pPr lvl="1">
              <a:buClr>
                <a:srgbClr val="BFC8DC"/>
              </a:buClr>
            </a:pPr>
            <a:r>
              <a:rPr lang="en-US" sz="2000" dirty="0">
                <a:latin typeface="Calibri"/>
                <a:cs typeface="Times"/>
              </a:rPr>
              <a:t>Data is taken from Public Data Source Kaggle so there are no data violations</a:t>
            </a:r>
          </a:p>
          <a:p>
            <a:pPr lvl="1">
              <a:buClr>
                <a:srgbClr val="BFC8DC"/>
              </a:buClr>
            </a:pPr>
            <a:r>
              <a:rPr lang="en-US" sz="2000" dirty="0">
                <a:latin typeface="Calibri"/>
                <a:cs typeface="Times"/>
              </a:rPr>
              <a:t>Data taken is pre-covid so any recent changes with airline traffic or operations are not taken in consideration</a:t>
            </a:r>
          </a:p>
          <a:p>
            <a:pPr lvl="1">
              <a:buClr>
                <a:srgbClr val="BFC8DC"/>
              </a:buClr>
            </a:pPr>
            <a:r>
              <a:rPr lang="en-US" sz="2000" dirty="0">
                <a:ea typeface="+mn-lt"/>
                <a:cs typeface="+mn-lt"/>
                <a:hlinkClick r:id="rId2"/>
              </a:rPr>
              <a:t>https://airline-safetytravel.blogspot.com/p/debunking-air-travel-myths.html</a:t>
            </a:r>
            <a:endParaRPr lang="en-US" sz="2000" dirty="0">
              <a:latin typeface="Calibri"/>
              <a:cs typeface="Times"/>
            </a:endParaRPr>
          </a:p>
          <a:p>
            <a:pPr lvl="1">
              <a:buClr>
                <a:srgbClr val="BFC8DC"/>
              </a:buClr>
            </a:pPr>
            <a:r>
              <a:rPr lang="en-US" sz="2000" u="sng" dirty="0">
                <a:cs typeface="Calibri"/>
                <a:hlinkClick r:id="rId3"/>
              </a:rPr>
              <a:t>https://www.canva.com/design/DAFkXMHnSsg/GfegaLFSXdzr42_YKsTRTQ/view?utm_content=DAFkXMHnSsg&amp;utm_campaign=share_your_design&amp;utm_medium=link&amp;utm_source=shareyourdesignpanel</a:t>
            </a:r>
            <a:endParaRPr lang="en-US" sz="2000" u="sng" dirty="0">
              <a:cs typeface="Calibri"/>
            </a:endParaRPr>
          </a:p>
          <a:p>
            <a:pPr marL="0" indent="0">
              <a:buClr>
                <a:srgbClr val="BFC8DC"/>
              </a:buClr>
              <a:buNone/>
            </a:pPr>
            <a:br>
              <a:rPr lang="en-US" dirty="0"/>
            </a:br>
            <a:endParaRPr lang="en-US" dirty="0">
              <a:cs typeface="Calibri"/>
            </a:endParaRPr>
          </a:p>
          <a:p>
            <a:pPr>
              <a:buClr>
                <a:srgbClr val="BFC8DC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760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D1B50-ECB2-E10A-2961-0FFF4D12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7059598" cy="1867769"/>
          </a:xfrm>
        </p:spPr>
        <p:txBody>
          <a:bodyPr anchor="b">
            <a:normAutofit/>
          </a:bodyPr>
          <a:lstStyle/>
          <a:p>
            <a:r>
              <a:rPr lang="en-US" sz="440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8F49-0D6D-B332-EA12-4CE4E56E0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6743"/>
            <a:ext cx="7059598" cy="33902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Air Travel is safer with new advanced aircraft and Regulations</a:t>
            </a:r>
          </a:p>
          <a:p>
            <a:pPr>
              <a:buClr>
                <a:srgbClr val="BFC8DC"/>
              </a:buClr>
            </a:pPr>
            <a:r>
              <a:rPr lang="en-US" dirty="0">
                <a:cs typeface="Calibri"/>
              </a:rPr>
              <a:t>False propaganda about Air Travel safety is in-accurate</a:t>
            </a:r>
          </a:p>
          <a:p>
            <a:pPr>
              <a:buClr>
                <a:srgbClr val="BFC8DC"/>
              </a:buClr>
            </a:pPr>
            <a:r>
              <a:rPr lang="en-US" dirty="0">
                <a:cs typeface="Calibri"/>
              </a:rPr>
              <a:t>Idea of investment within aviation sector is beneficial for the organization.</a:t>
            </a:r>
          </a:p>
          <a:p>
            <a:pPr marL="0" indent="0">
              <a:buClr>
                <a:srgbClr val="BFC8DC"/>
              </a:buClr>
              <a:buNone/>
            </a:pPr>
            <a:endParaRPr lang="en-US" dirty="0">
              <a:cs typeface="Calibri"/>
            </a:endParaRPr>
          </a:p>
          <a:p>
            <a:pPr>
              <a:buClr>
                <a:srgbClr val="BFC8DC"/>
              </a:buClr>
            </a:pPr>
            <a:endParaRPr lang="en-US" dirty="0">
              <a:cs typeface="Calibri"/>
            </a:endParaRPr>
          </a:p>
          <a:p>
            <a:pPr>
              <a:buClr>
                <a:srgbClr val="BFC8DC"/>
              </a:buClr>
            </a:pPr>
            <a:endParaRPr lang="en-US" dirty="0">
              <a:cs typeface="Calibri"/>
            </a:endParaRPr>
          </a:p>
          <a:p>
            <a:pPr>
              <a:buClr>
                <a:srgbClr val="BFC8DC"/>
              </a:buClr>
            </a:pPr>
            <a:endParaRPr lang="en-US" dirty="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3CB34B-2F8F-4442-91D1-923678282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 in red circle">
            <a:extLst>
              <a:ext uri="{FF2B5EF4-FFF2-40B4-BE49-F238E27FC236}">
                <a16:creationId xmlns:a16="http://schemas.microsoft.com/office/drawing/2014/main" id="{54C32A98-A522-BBDF-E63D-390481CE8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77" r="15597" b="-9"/>
          <a:stretch/>
        </p:blipFill>
        <p:spPr>
          <a:xfrm>
            <a:off x="8763000" y="-1800"/>
            <a:ext cx="3429000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2AFC398-9263-43B8-98C4-6D97765B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3F180D0-951F-4FB1-8AC1-0CB70C61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7754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7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364C-B6F5-8B97-91AC-06F517FF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EB51-A309-5D6D-B377-83AA8539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Please feel free to reach me on</a:t>
            </a:r>
          </a:p>
          <a:p>
            <a:pPr>
              <a:buClr>
                <a:srgbClr val="BFC8DC"/>
              </a:buClr>
            </a:pPr>
            <a:r>
              <a:rPr lang="en-US" dirty="0">
                <a:ea typeface="+mn-lt"/>
                <a:cs typeface="+mn-lt"/>
                <a:hlinkClick r:id="rId2"/>
              </a:rPr>
              <a:t>aalapati@my365.bellevue.edu</a:t>
            </a:r>
            <a:endParaRPr lang="en-US" dirty="0">
              <a:cs typeface="Calibri"/>
            </a:endParaRPr>
          </a:p>
          <a:p>
            <a:pPr>
              <a:buClr>
                <a:srgbClr val="BFC8DC"/>
              </a:buClr>
            </a:pPr>
            <a:endParaRPr lang="en-US" dirty="0">
              <a:cs typeface="Calibri"/>
            </a:endParaRPr>
          </a:p>
          <a:p>
            <a:pPr>
              <a:buClr>
                <a:srgbClr val="BFC8DC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81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A4AD-C5ED-CED8-EBBC-0B42A9E2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C461-563D-C147-4194-FEE837B5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Airline Travel is safer compared to previous decades.</a:t>
            </a:r>
          </a:p>
          <a:p>
            <a:pPr>
              <a:buClr>
                <a:srgbClr val="BFC8DC"/>
              </a:buClr>
            </a:pPr>
            <a:r>
              <a:rPr lang="en-US" dirty="0">
                <a:cs typeface="Calibri"/>
              </a:rPr>
              <a:t>The number of Accidents have come down significantly.</a:t>
            </a:r>
          </a:p>
          <a:p>
            <a:pPr>
              <a:buClr>
                <a:srgbClr val="BFC8DC"/>
              </a:buClr>
            </a:pPr>
            <a:r>
              <a:rPr lang="en-US" dirty="0">
                <a:cs typeface="Calibri"/>
              </a:rPr>
              <a:t>New Safety regulations, advanced aircrafts reduced incidents significantly.</a:t>
            </a:r>
          </a:p>
          <a:p>
            <a:pPr>
              <a:buClr>
                <a:srgbClr val="BFC8DC"/>
              </a:buClr>
            </a:pPr>
            <a:r>
              <a:rPr lang="en-US" dirty="0">
                <a:cs typeface="Calibri"/>
              </a:rPr>
              <a:t>Negative publicity on Air Travel Safety is biased.</a:t>
            </a:r>
          </a:p>
          <a:p>
            <a:pPr marL="0" indent="0">
              <a:buClr>
                <a:srgbClr val="BFC8DC"/>
              </a:buClr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298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C674-EBE5-F321-D93D-019F5AA7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D8C1-6EE5-5764-A399-3C85F4D230B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following Data sources are used to build visual charts</a:t>
            </a:r>
          </a:p>
          <a:p>
            <a:pPr>
              <a:buClr>
                <a:srgbClr val="BFC8DC"/>
              </a:buClr>
            </a:pPr>
            <a:r>
              <a:rPr lang="en-US" dirty="0">
                <a:cs typeface="Calibri"/>
              </a:rPr>
              <a:t>Primary Data source:  </a:t>
            </a:r>
            <a:r>
              <a:rPr lang="en-US" sz="1100" u="sng" dirty="0">
                <a:solidFill>
                  <a:srgbClr val="0563C1"/>
                </a:solidFill>
                <a:latin typeface="Times"/>
                <a:cs typeface="Times"/>
                <a:hlinkClick r:id="rId2"/>
              </a:rPr>
              <a:t>https://github.com/fivethirtyeight/data/blob/master/airline-safety/airline-safety.csv</a:t>
            </a:r>
            <a:endParaRPr lang="en-US" dirty="0">
              <a:cs typeface="Calibri"/>
            </a:endParaRPr>
          </a:p>
          <a:p>
            <a:pPr>
              <a:buClr>
                <a:srgbClr val="BFC8DC"/>
              </a:buClr>
            </a:pPr>
            <a:r>
              <a:rPr lang="en-US" dirty="0">
                <a:cs typeface="Calibri"/>
              </a:rPr>
              <a:t>Secondary Data source:  </a:t>
            </a:r>
            <a:r>
              <a:rPr lang="en-US" sz="1100" u="sng" dirty="0">
                <a:solidFill>
                  <a:srgbClr val="0563C1"/>
                </a:solidFill>
                <a:cs typeface="Calibri"/>
                <a:hlinkClick r:id="rId3"/>
              </a:rPr>
              <a:t>ttps://www.kaggle.com/datasets/saurograndi/airplane-crashes-since-1908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89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C286-EC41-5A4A-66AD-DE4B0137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55124"/>
            <a:ext cx="3994785" cy="13022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 Airlines Fatal Accidents for the period from 85-14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C448024-28D3-EF7F-FE75-31CE77C14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843" y="397467"/>
            <a:ext cx="7203477" cy="51566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7E848-10AE-13BE-A80A-F14BE57E9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547206"/>
            <a:ext cx="3822906" cy="14425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 dirty="0">
                <a:cs typeface="Calibri"/>
              </a:rPr>
              <a:t>The Number of Fatal Accidents in US Airlines declined during the period 2000-2014 compared to 1985-1999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486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DB49-4485-9357-F59A-1DB624F2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dirty="0">
                <a:ea typeface="+mj-lt"/>
                <a:cs typeface="+mj-lt"/>
              </a:rPr>
              <a:t>US Airlines Total Fatalities for the period 85-14</a:t>
            </a:r>
            <a:endParaRPr lang="en-US" dirty="0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2DC0E1B-A21E-05E3-C31C-79AD34018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1099" y="337113"/>
            <a:ext cx="7180559" cy="587319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7708C-FD45-7B07-6628-E58396B1F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719085"/>
            <a:ext cx="3994785" cy="13165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cs typeface="Calibri"/>
              </a:rPr>
              <a:t>The Number of Fatalities in US Airlines declined during the period 2000-2014</a:t>
            </a:r>
            <a:r>
              <a:rPr lang="en-US" sz="2400" dirty="0">
                <a:ea typeface="+mn-lt"/>
                <a:cs typeface="+mn-lt"/>
              </a:rPr>
              <a:t> compared to 1985-1999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BE8D-21B5-0AB4-B729-D6070CDB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dirty="0"/>
              <a:t>Pie Chart Airline Incidents for the period 85-99</a:t>
            </a:r>
            <a:endParaRPr lang="en-US" dirty="0"/>
          </a:p>
        </p:txBody>
      </p: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AC11C998-2052-D757-D3C0-CC84D6A78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9429" y="146270"/>
            <a:ext cx="7237854" cy="58996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4B54C-5DA1-9B68-90F7-6A655FC5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cs typeface="Calibri"/>
              </a:rPr>
              <a:t>Most number of Airlines Incidents are isolated to a  singular airline compared to other airlines.</a:t>
            </a:r>
          </a:p>
          <a:p>
            <a:pPr marL="342900" indent="-342900">
              <a:buChar char="•"/>
            </a:pPr>
            <a:r>
              <a:rPr lang="en-US" dirty="0">
                <a:cs typeface="Calibri"/>
              </a:rPr>
              <a:t>The Pie Chart Visualization Shows Aeroflot has highest number of incidents from 85-99 period.</a:t>
            </a:r>
          </a:p>
          <a:p>
            <a:pPr marL="342900" indent="-342900">
              <a:buClr>
                <a:srgbClr val="BFC8DC"/>
              </a:buClr>
              <a:buChar char="•"/>
            </a:pPr>
            <a:r>
              <a:rPr lang="en-US" dirty="0">
                <a:cs typeface="Calibri"/>
              </a:rPr>
              <a:t>Management of Airlines, Safety guidelines play a bigger role.</a:t>
            </a:r>
          </a:p>
        </p:txBody>
      </p:sp>
    </p:spTree>
    <p:extLst>
      <p:ext uri="{BB962C8B-B14F-4D97-AF65-F5344CB8AC3E}">
        <p14:creationId xmlns:p14="http://schemas.microsoft.com/office/powerpoint/2010/main" val="419071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F671-E5A7-1AF7-702E-1A375664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215598" cy="1600200"/>
          </a:xfrm>
        </p:spPr>
        <p:txBody>
          <a:bodyPr/>
          <a:lstStyle/>
          <a:p>
            <a:r>
              <a:rPr lang="en-US" sz="2900" b="1" dirty="0"/>
              <a:t>Bar Chart Airline Incidents for the period 85-99</a:t>
            </a:r>
            <a:endParaRPr lang="en-US" dirty="0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3FAD89B-649C-0ECA-4FC8-1CDD66E83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9204" y="452145"/>
            <a:ext cx="7925371" cy="57462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A031B-28DF-BCEA-49F2-65121401A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181222" cy="3642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lr>
                <a:srgbClr val="BFC8DC"/>
              </a:buClr>
              <a:buChar char="•"/>
            </a:pPr>
            <a:r>
              <a:rPr lang="en-US" dirty="0">
                <a:cs typeface="Calibri"/>
              </a:rPr>
              <a:t>Most number of Airlines Incidents are isolated to a singular airline compared to other airlines </a:t>
            </a:r>
          </a:p>
          <a:p>
            <a:pPr marL="342900" indent="-342900">
              <a:buClr>
                <a:srgbClr val="BFC8DC"/>
              </a:buClr>
              <a:buChar char="•"/>
            </a:pPr>
            <a:r>
              <a:rPr lang="en-US" dirty="0">
                <a:cs typeface="Calibri"/>
              </a:rPr>
              <a:t>The Bar Chart Visualization Shows Aeroflot has highest number of incidents from 85-99 period</a:t>
            </a:r>
          </a:p>
        </p:txBody>
      </p:sp>
    </p:spTree>
    <p:extLst>
      <p:ext uri="{BB962C8B-B14F-4D97-AF65-F5344CB8AC3E}">
        <p14:creationId xmlns:p14="http://schemas.microsoft.com/office/powerpoint/2010/main" val="361042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35F8-F13A-96A8-661A-016EC1BF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dirty="0"/>
              <a:t>Bar Chart Airline Incidents for the period 00-14</a:t>
            </a:r>
            <a:endParaRPr lang="en-US" dirty="0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E2D02CE-AC08-2725-61DD-08EDE3487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5053" y="295772"/>
            <a:ext cx="7501401" cy="587567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1BE32-9303-ACE8-3DCC-D51EB509C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lr>
                <a:srgbClr val="BFC8DC"/>
              </a:buClr>
              <a:buFont typeface="Arial,Sans-Serif"/>
              <a:buChar char="•"/>
            </a:pPr>
            <a:r>
              <a:rPr lang="en-US" dirty="0">
                <a:cs typeface="Calibri"/>
              </a:rPr>
              <a:t>The number of Incidents have come down significantly during the period 00-14</a:t>
            </a:r>
          </a:p>
          <a:p>
            <a:pPr marL="342900" indent="-342900">
              <a:buClr>
                <a:srgbClr val="BFC8DC"/>
              </a:buClr>
              <a:buFont typeface="Arial,Sans-Serif"/>
              <a:buChar char="•"/>
            </a:pPr>
            <a:r>
              <a:rPr lang="en-US" dirty="0">
                <a:cs typeface="Calibri"/>
              </a:rPr>
              <a:t>There is no major airline with major number of incidents</a:t>
            </a:r>
          </a:p>
          <a:p>
            <a:pPr marL="342900" indent="-342900">
              <a:buClr>
                <a:srgbClr val="BFC8DC"/>
              </a:buClr>
              <a:buFont typeface="Arial,Sans-Serif"/>
              <a:buChar char="•"/>
            </a:pPr>
            <a:r>
              <a:rPr lang="en-US" dirty="0">
                <a:cs typeface="Calibri"/>
              </a:rPr>
              <a:t>Air Travel Safety, Latest Aircraft  induction have reduced the number incidents.</a:t>
            </a:r>
          </a:p>
        </p:txBody>
      </p:sp>
    </p:spTree>
    <p:extLst>
      <p:ext uri="{BB962C8B-B14F-4D97-AF65-F5344CB8AC3E}">
        <p14:creationId xmlns:p14="http://schemas.microsoft.com/office/powerpoint/2010/main" val="80895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CE74505-85B7-4C6D-8066-30E306CB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DF762-8B38-36BB-0747-3632BAB4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3948953" cy="18125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Available Seats per KM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32F6F-EE8F-A354-C324-1688018C2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786743"/>
            <a:ext cx="3948953" cy="33902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 Available seats per kilometer metric indicate airline traffic increased significantly during the timeframe 00-14</a:t>
            </a:r>
            <a:endParaRPr lang="en-US" dirty="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 Fatal Accidents are very rare with increased safety standards followed and newer advanced Aircraft induction</a:t>
            </a:r>
            <a:endParaRPr lang="en-US" dirty="0">
              <a:cs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88DF46-BB01-4433-86D4-321BC88CE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9063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E630896-277A-70D6-7F0E-B258BA034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750"/>
          <a:stretch/>
        </p:blipFill>
        <p:spPr>
          <a:xfrm>
            <a:off x="5821119" y="493987"/>
            <a:ext cx="5888959" cy="588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00642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6E2"/>
      </a:lt2>
      <a:accent1>
        <a:srgbClr val="94A3C5"/>
      </a:accent1>
      <a:accent2>
        <a:srgbClr val="857FBA"/>
      </a:accent2>
      <a:accent3>
        <a:srgbClr val="B096C6"/>
      </a:accent3>
      <a:accent4>
        <a:srgbClr val="B77FBA"/>
      </a:accent4>
      <a:accent5>
        <a:srgbClr val="C593B3"/>
      </a:accent5>
      <a:accent6>
        <a:srgbClr val="BA7F8C"/>
      </a:accent6>
      <a:hlink>
        <a:srgbClr val="928158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CelebrationVTI</vt:lpstr>
      <vt:lpstr>Airline Travel  Safety Air travel is safer</vt:lpstr>
      <vt:lpstr>Goal</vt:lpstr>
      <vt:lpstr>Data Sources</vt:lpstr>
      <vt:lpstr>US Airlines Fatal Accidents for the period from 85-14</vt:lpstr>
      <vt:lpstr>US Airlines Total Fatalities for the period 85-14</vt:lpstr>
      <vt:lpstr>Pie Chart Airline Incidents for the period 85-99</vt:lpstr>
      <vt:lpstr>Bar Chart Airline Incidents for the period 85-99</vt:lpstr>
      <vt:lpstr>Bar Chart Airline Incidents for the period 00-14</vt:lpstr>
      <vt:lpstr>Available Seats per KM</vt:lpstr>
      <vt:lpstr>Ethical Concerns and Links</vt:lpstr>
      <vt:lpstr>Summary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496</cp:revision>
  <dcterms:created xsi:type="dcterms:W3CDTF">2023-05-20T23:19:08Z</dcterms:created>
  <dcterms:modified xsi:type="dcterms:W3CDTF">2023-06-04T02:35:37Z</dcterms:modified>
</cp:coreProperties>
</file>