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60" r:id="rId4"/>
    <p:sldId id="261" r:id="rId5"/>
    <p:sldId id="262" r:id="rId6"/>
    <p:sldId id="263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4"/>
    <p:restoredTop sz="96327"/>
  </p:normalViewPr>
  <p:slideViewPr>
    <p:cSldViewPr snapToGrid="0">
      <p:cViewPr varScale="1">
        <p:scale>
          <a:sx n="139" d="100"/>
          <a:sy n="139" d="100"/>
        </p:scale>
        <p:origin x="17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008158-1F5C-4544-A488-45A9F44D3BF4}" type="doc">
      <dgm:prSet loTypeId="urn:microsoft.com/office/officeart/2005/8/layout/pList1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7075A7-F37E-49FF-8503-F7104FA3EF2B}">
      <dgm:prSet/>
      <dgm:spPr/>
      <dgm:t>
        <a:bodyPr/>
        <a:lstStyle/>
        <a:p>
          <a:r>
            <a:rPr lang="en-US"/>
            <a:t>Investors and traders in the stock market frequently seek precise forecasts of stock prices to guide their decisions on when to buy, sell, or hold stocks. </a:t>
          </a:r>
        </a:p>
      </dgm:t>
    </dgm:pt>
    <dgm:pt modelId="{69DEE978-51FD-4F15-87EB-41087D399E0C}" type="parTrans" cxnId="{DCDB4CE8-FF08-48D0-B03F-A7F43AA4BE8D}">
      <dgm:prSet/>
      <dgm:spPr/>
      <dgm:t>
        <a:bodyPr/>
        <a:lstStyle/>
        <a:p>
          <a:endParaRPr lang="en-US"/>
        </a:p>
      </dgm:t>
    </dgm:pt>
    <dgm:pt modelId="{A81A0C70-BACE-4630-BFAD-22B9698EB7E1}" type="sibTrans" cxnId="{DCDB4CE8-FF08-48D0-B03F-A7F43AA4BE8D}">
      <dgm:prSet/>
      <dgm:spPr/>
      <dgm:t>
        <a:bodyPr/>
        <a:lstStyle/>
        <a:p>
          <a:endParaRPr lang="en-US"/>
        </a:p>
      </dgm:t>
    </dgm:pt>
    <dgm:pt modelId="{95791FB7-61DF-4A26-932C-979BA85DE94E}">
      <dgm:prSet/>
      <dgm:spPr/>
      <dgm:t>
        <a:bodyPr/>
        <a:lstStyle/>
        <a:p>
          <a:r>
            <a:rPr lang="en-US"/>
            <a:t>Predictive models offer valuable assistance by enabling investors to anticipate price shifts and refine their investment strategies accordingly. </a:t>
          </a:r>
        </a:p>
      </dgm:t>
    </dgm:pt>
    <dgm:pt modelId="{E0BD4307-869B-4EC8-A75F-D8EF67C7072E}" type="parTrans" cxnId="{AB7E624F-8ABE-4A4D-9AC6-804D804BC08C}">
      <dgm:prSet/>
      <dgm:spPr/>
      <dgm:t>
        <a:bodyPr/>
        <a:lstStyle/>
        <a:p>
          <a:endParaRPr lang="en-US"/>
        </a:p>
      </dgm:t>
    </dgm:pt>
    <dgm:pt modelId="{56137E28-E4CF-4C89-A6D3-12713B664A81}" type="sibTrans" cxnId="{AB7E624F-8ABE-4A4D-9AC6-804D804BC08C}">
      <dgm:prSet/>
      <dgm:spPr/>
      <dgm:t>
        <a:bodyPr/>
        <a:lstStyle/>
        <a:p>
          <a:endParaRPr lang="en-US"/>
        </a:p>
      </dgm:t>
    </dgm:pt>
    <dgm:pt modelId="{9E31E6A4-23A4-4136-A3AA-3DB9BFAD6C2F}">
      <dgm:prSet/>
      <dgm:spPr/>
      <dgm:t>
        <a:bodyPr/>
        <a:lstStyle/>
        <a:p>
          <a:r>
            <a:rPr lang="en-US"/>
            <a:t>Applying LSTM model to predict results and compare with actual data to analyze the performance of the model.</a:t>
          </a:r>
        </a:p>
      </dgm:t>
    </dgm:pt>
    <dgm:pt modelId="{6A830143-8E6A-45C9-83A4-786C8D41B988}" type="parTrans" cxnId="{757F59F2-7B27-4442-B257-3AFC5BAC2BE3}">
      <dgm:prSet/>
      <dgm:spPr/>
      <dgm:t>
        <a:bodyPr/>
        <a:lstStyle/>
        <a:p>
          <a:endParaRPr lang="en-US"/>
        </a:p>
      </dgm:t>
    </dgm:pt>
    <dgm:pt modelId="{0CCA4B02-7CAC-411B-9C9A-7E1DFE05F869}" type="sibTrans" cxnId="{757F59F2-7B27-4442-B257-3AFC5BAC2BE3}">
      <dgm:prSet/>
      <dgm:spPr/>
      <dgm:t>
        <a:bodyPr/>
        <a:lstStyle/>
        <a:p>
          <a:endParaRPr lang="en-US"/>
        </a:p>
      </dgm:t>
    </dgm:pt>
    <dgm:pt modelId="{B914157F-938C-47F5-AFED-2CB12ADCFD55}">
      <dgm:prSet/>
      <dgm:spPr/>
      <dgm:t>
        <a:bodyPr/>
        <a:lstStyle/>
        <a:p>
          <a:endParaRPr lang="en-US"/>
        </a:p>
      </dgm:t>
    </dgm:pt>
    <dgm:pt modelId="{E02AB848-94E6-45B6-83F5-FEB1E6763945}" type="parTrans" cxnId="{672E7C54-450A-46EE-B788-5437F6CB0D04}">
      <dgm:prSet/>
      <dgm:spPr/>
      <dgm:t>
        <a:bodyPr/>
        <a:lstStyle/>
        <a:p>
          <a:endParaRPr lang="en-US"/>
        </a:p>
      </dgm:t>
    </dgm:pt>
    <dgm:pt modelId="{DFEB5EE5-C720-4725-BA8E-95945E21110C}" type="sibTrans" cxnId="{672E7C54-450A-46EE-B788-5437F6CB0D04}">
      <dgm:prSet/>
      <dgm:spPr/>
      <dgm:t>
        <a:bodyPr/>
        <a:lstStyle/>
        <a:p>
          <a:endParaRPr lang="en-US"/>
        </a:p>
      </dgm:t>
    </dgm:pt>
    <dgm:pt modelId="{AE9458AE-674D-F948-9DE2-ECB0949CC4D2}" type="pres">
      <dgm:prSet presAssocID="{51008158-1F5C-4544-A488-45A9F44D3BF4}" presName="Name0" presStyleCnt="0">
        <dgm:presLayoutVars>
          <dgm:dir/>
          <dgm:resizeHandles val="exact"/>
        </dgm:presLayoutVars>
      </dgm:prSet>
      <dgm:spPr/>
    </dgm:pt>
    <dgm:pt modelId="{1258D572-3476-C543-BA4D-3CBA685525BA}" type="pres">
      <dgm:prSet presAssocID="{B87075A7-F37E-49FF-8503-F7104FA3EF2B}" presName="compNode" presStyleCnt="0"/>
      <dgm:spPr/>
    </dgm:pt>
    <dgm:pt modelId="{96580273-C7DC-134F-8463-E0F128B1E8B9}" type="pres">
      <dgm:prSet presAssocID="{B87075A7-F37E-49FF-8503-F7104FA3EF2B}" presName="pict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377F2B3C-99FD-F34E-8605-4416A93675B8}" type="pres">
      <dgm:prSet presAssocID="{B87075A7-F37E-49FF-8503-F7104FA3EF2B}" presName="textRect" presStyleLbl="revTx" presStyleIdx="0" presStyleCnt="4">
        <dgm:presLayoutVars>
          <dgm:bulletEnabled val="1"/>
        </dgm:presLayoutVars>
      </dgm:prSet>
      <dgm:spPr/>
    </dgm:pt>
    <dgm:pt modelId="{EDD9B5AB-C4B2-DB4F-AD79-6A9FC4754A8D}" type="pres">
      <dgm:prSet presAssocID="{A81A0C70-BACE-4630-BFAD-22B9698EB7E1}" presName="sibTrans" presStyleLbl="sibTrans2D1" presStyleIdx="0" presStyleCnt="0"/>
      <dgm:spPr/>
    </dgm:pt>
    <dgm:pt modelId="{AB9C92E5-F452-9844-A4D8-55FED7D33CAF}" type="pres">
      <dgm:prSet presAssocID="{95791FB7-61DF-4A26-932C-979BA85DE94E}" presName="compNode" presStyleCnt="0"/>
      <dgm:spPr/>
    </dgm:pt>
    <dgm:pt modelId="{E0694D0D-B9C3-4849-AD7F-6C1BC677B550}" type="pres">
      <dgm:prSet presAssocID="{95791FB7-61DF-4A26-932C-979BA85DE94E}" presName="pict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9976117-C6B5-8C44-ADE7-09BF87A642A8}" type="pres">
      <dgm:prSet presAssocID="{95791FB7-61DF-4A26-932C-979BA85DE94E}" presName="textRect" presStyleLbl="revTx" presStyleIdx="1" presStyleCnt="4">
        <dgm:presLayoutVars>
          <dgm:bulletEnabled val="1"/>
        </dgm:presLayoutVars>
      </dgm:prSet>
      <dgm:spPr/>
    </dgm:pt>
    <dgm:pt modelId="{B1AD3BD6-D87C-7C4D-8197-F4C43D9A3019}" type="pres">
      <dgm:prSet presAssocID="{56137E28-E4CF-4C89-A6D3-12713B664A81}" presName="sibTrans" presStyleLbl="sibTrans2D1" presStyleIdx="0" presStyleCnt="0"/>
      <dgm:spPr/>
    </dgm:pt>
    <dgm:pt modelId="{3E7B2837-032F-6549-8A05-5DF3271C3AD4}" type="pres">
      <dgm:prSet presAssocID="{9E31E6A4-23A4-4136-A3AA-3DB9BFAD6C2F}" presName="compNode" presStyleCnt="0"/>
      <dgm:spPr/>
    </dgm:pt>
    <dgm:pt modelId="{DF9CCC0C-3573-2440-B571-E047A8AC0F2E}" type="pres">
      <dgm:prSet presAssocID="{9E31E6A4-23A4-4136-A3AA-3DB9BFAD6C2F}" presName="pict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8F2B18B-59B8-8245-B2BB-4D42A20930C6}" type="pres">
      <dgm:prSet presAssocID="{9E31E6A4-23A4-4136-A3AA-3DB9BFAD6C2F}" presName="textRect" presStyleLbl="revTx" presStyleIdx="2" presStyleCnt="4">
        <dgm:presLayoutVars>
          <dgm:bulletEnabled val="1"/>
        </dgm:presLayoutVars>
      </dgm:prSet>
      <dgm:spPr/>
    </dgm:pt>
    <dgm:pt modelId="{C6B8CAF9-901B-1F46-90E3-9FBA832D8637}" type="pres">
      <dgm:prSet presAssocID="{0CCA4B02-7CAC-411B-9C9A-7E1DFE05F869}" presName="sibTrans" presStyleLbl="sibTrans2D1" presStyleIdx="0" presStyleCnt="0"/>
      <dgm:spPr/>
    </dgm:pt>
    <dgm:pt modelId="{E7BEDE62-9369-7E40-B9F3-725F376A078A}" type="pres">
      <dgm:prSet presAssocID="{B914157F-938C-47F5-AFED-2CB12ADCFD55}" presName="compNode" presStyleCnt="0"/>
      <dgm:spPr/>
    </dgm:pt>
    <dgm:pt modelId="{83767764-AE92-7141-A9BF-1E4BEAE55D04}" type="pres">
      <dgm:prSet presAssocID="{B914157F-938C-47F5-AFED-2CB12ADCFD55}" presName="pictRect" presStyleLbl="node1" presStyleIdx="3" presStyleCnt="4" custFlipVert="1" custScaleX="19278" custScaleY="7404"/>
      <dgm:spPr/>
    </dgm:pt>
    <dgm:pt modelId="{43B73188-6E90-8341-89B9-44B0D37F132E}" type="pres">
      <dgm:prSet presAssocID="{B914157F-938C-47F5-AFED-2CB12ADCFD55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656D5514-D059-2B48-BCBA-3F6576DA02AF}" type="presOf" srcId="{B914157F-938C-47F5-AFED-2CB12ADCFD55}" destId="{43B73188-6E90-8341-89B9-44B0D37F132E}" srcOrd="0" destOrd="0" presId="urn:microsoft.com/office/officeart/2005/8/layout/pList1"/>
    <dgm:cxn modelId="{AB7E624F-8ABE-4A4D-9AC6-804D804BC08C}" srcId="{51008158-1F5C-4544-A488-45A9F44D3BF4}" destId="{95791FB7-61DF-4A26-932C-979BA85DE94E}" srcOrd="1" destOrd="0" parTransId="{E0BD4307-869B-4EC8-A75F-D8EF67C7072E}" sibTransId="{56137E28-E4CF-4C89-A6D3-12713B664A81}"/>
    <dgm:cxn modelId="{A8DDB650-FC94-A54A-97A4-38A88A7BFA00}" type="presOf" srcId="{0CCA4B02-7CAC-411B-9C9A-7E1DFE05F869}" destId="{C6B8CAF9-901B-1F46-90E3-9FBA832D8637}" srcOrd="0" destOrd="0" presId="urn:microsoft.com/office/officeart/2005/8/layout/pList1"/>
    <dgm:cxn modelId="{672E7C54-450A-46EE-B788-5437F6CB0D04}" srcId="{51008158-1F5C-4544-A488-45A9F44D3BF4}" destId="{B914157F-938C-47F5-AFED-2CB12ADCFD55}" srcOrd="3" destOrd="0" parTransId="{E02AB848-94E6-45B6-83F5-FEB1E6763945}" sibTransId="{DFEB5EE5-C720-4725-BA8E-95945E21110C}"/>
    <dgm:cxn modelId="{24B19668-A236-2848-BA35-BC218FF2693C}" type="presOf" srcId="{A81A0C70-BACE-4630-BFAD-22B9698EB7E1}" destId="{EDD9B5AB-C4B2-DB4F-AD79-6A9FC4754A8D}" srcOrd="0" destOrd="0" presId="urn:microsoft.com/office/officeart/2005/8/layout/pList1"/>
    <dgm:cxn modelId="{9253137B-65A0-C64A-A7C0-67D0C337F20F}" type="presOf" srcId="{51008158-1F5C-4544-A488-45A9F44D3BF4}" destId="{AE9458AE-674D-F948-9DE2-ECB0949CC4D2}" srcOrd="0" destOrd="0" presId="urn:microsoft.com/office/officeart/2005/8/layout/pList1"/>
    <dgm:cxn modelId="{460F027D-2C54-0749-8369-AE4AA885F996}" type="presOf" srcId="{9E31E6A4-23A4-4136-A3AA-3DB9BFAD6C2F}" destId="{78F2B18B-59B8-8245-B2BB-4D42A20930C6}" srcOrd="0" destOrd="0" presId="urn:microsoft.com/office/officeart/2005/8/layout/pList1"/>
    <dgm:cxn modelId="{064FA3AD-9DE2-604D-B438-A256192D9B3C}" type="presOf" srcId="{56137E28-E4CF-4C89-A6D3-12713B664A81}" destId="{B1AD3BD6-D87C-7C4D-8197-F4C43D9A3019}" srcOrd="0" destOrd="0" presId="urn:microsoft.com/office/officeart/2005/8/layout/pList1"/>
    <dgm:cxn modelId="{0254B4D4-94CF-9348-BA0B-29793F9BE36A}" type="presOf" srcId="{95791FB7-61DF-4A26-932C-979BA85DE94E}" destId="{E9976117-C6B5-8C44-ADE7-09BF87A642A8}" srcOrd="0" destOrd="0" presId="urn:microsoft.com/office/officeart/2005/8/layout/pList1"/>
    <dgm:cxn modelId="{78905AE5-0692-C045-9856-CA739DF36DE2}" type="presOf" srcId="{B87075A7-F37E-49FF-8503-F7104FA3EF2B}" destId="{377F2B3C-99FD-F34E-8605-4416A93675B8}" srcOrd="0" destOrd="0" presId="urn:microsoft.com/office/officeart/2005/8/layout/pList1"/>
    <dgm:cxn modelId="{DCDB4CE8-FF08-48D0-B03F-A7F43AA4BE8D}" srcId="{51008158-1F5C-4544-A488-45A9F44D3BF4}" destId="{B87075A7-F37E-49FF-8503-F7104FA3EF2B}" srcOrd="0" destOrd="0" parTransId="{69DEE978-51FD-4F15-87EB-41087D399E0C}" sibTransId="{A81A0C70-BACE-4630-BFAD-22B9698EB7E1}"/>
    <dgm:cxn modelId="{757F59F2-7B27-4442-B257-3AFC5BAC2BE3}" srcId="{51008158-1F5C-4544-A488-45A9F44D3BF4}" destId="{9E31E6A4-23A4-4136-A3AA-3DB9BFAD6C2F}" srcOrd="2" destOrd="0" parTransId="{6A830143-8E6A-45C9-83A4-786C8D41B988}" sibTransId="{0CCA4B02-7CAC-411B-9C9A-7E1DFE05F869}"/>
    <dgm:cxn modelId="{1CD61D17-8F30-9847-923B-4ED33CEB27B7}" type="presParOf" srcId="{AE9458AE-674D-F948-9DE2-ECB0949CC4D2}" destId="{1258D572-3476-C543-BA4D-3CBA685525BA}" srcOrd="0" destOrd="0" presId="urn:microsoft.com/office/officeart/2005/8/layout/pList1"/>
    <dgm:cxn modelId="{EF5827F3-F5C0-384F-B5A5-86E26355FFC9}" type="presParOf" srcId="{1258D572-3476-C543-BA4D-3CBA685525BA}" destId="{96580273-C7DC-134F-8463-E0F128B1E8B9}" srcOrd="0" destOrd="0" presId="urn:microsoft.com/office/officeart/2005/8/layout/pList1"/>
    <dgm:cxn modelId="{80593606-D82D-2D40-A782-BC5329495730}" type="presParOf" srcId="{1258D572-3476-C543-BA4D-3CBA685525BA}" destId="{377F2B3C-99FD-F34E-8605-4416A93675B8}" srcOrd="1" destOrd="0" presId="urn:microsoft.com/office/officeart/2005/8/layout/pList1"/>
    <dgm:cxn modelId="{9F560A48-F949-8C45-98CC-7F07D1646A8D}" type="presParOf" srcId="{AE9458AE-674D-F948-9DE2-ECB0949CC4D2}" destId="{EDD9B5AB-C4B2-DB4F-AD79-6A9FC4754A8D}" srcOrd="1" destOrd="0" presId="urn:microsoft.com/office/officeart/2005/8/layout/pList1"/>
    <dgm:cxn modelId="{0048EABC-EB48-1D45-9FFC-66513AC2996A}" type="presParOf" srcId="{AE9458AE-674D-F948-9DE2-ECB0949CC4D2}" destId="{AB9C92E5-F452-9844-A4D8-55FED7D33CAF}" srcOrd="2" destOrd="0" presId="urn:microsoft.com/office/officeart/2005/8/layout/pList1"/>
    <dgm:cxn modelId="{765A7C21-4B92-FE4B-BF02-27E1F2647373}" type="presParOf" srcId="{AB9C92E5-F452-9844-A4D8-55FED7D33CAF}" destId="{E0694D0D-B9C3-4849-AD7F-6C1BC677B550}" srcOrd="0" destOrd="0" presId="urn:microsoft.com/office/officeart/2005/8/layout/pList1"/>
    <dgm:cxn modelId="{9A9DF3F6-DEF2-6749-B368-138290E08ABA}" type="presParOf" srcId="{AB9C92E5-F452-9844-A4D8-55FED7D33CAF}" destId="{E9976117-C6B5-8C44-ADE7-09BF87A642A8}" srcOrd="1" destOrd="0" presId="urn:microsoft.com/office/officeart/2005/8/layout/pList1"/>
    <dgm:cxn modelId="{26F2F469-3B10-994D-97EA-966C5FD2FA48}" type="presParOf" srcId="{AE9458AE-674D-F948-9DE2-ECB0949CC4D2}" destId="{B1AD3BD6-D87C-7C4D-8197-F4C43D9A3019}" srcOrd="3" destOrd="0" presId="urn:microsoft.com/office/officeart/2005/8/layout/pList1"/>
    <dgm:cxn modelId="{A76D7A9B-EB31-1044-AD8B-83C32B8DAA7D}" type="presParOf" srcId="{AE9458AE-674D-F948-9DE2-ECB0949CC4D2}" destId="{3E7B2837-032F-6549-8A05-5DF3271C3AD4}" srcOrd="4" destOrd="0" presId="urn:microsoft.com/office/officeart/2005/8/layout/pList1"/>
    <dgm:cxn modelId="{99468FA8-4A83-544F-9733-9117F56649DD}" type="presParOf" srcId="{3E7B2837-032F-6549-8A05-5DF3271C3AD4}" destId="{DF9CCC0C-3573-2440-B571-E047A8AC0F2E}" srcOrd="0" destOrd="0" presId="urn:microsoft.com/office/officeart/2005/8/layout/pList1"/>
    <dgm:cxn modelId="{3F1442C6-6F25-1546-AA70-7CA0848025AD}" type="presParOf" srcId="{3E7B2837-032F-6549-8A05-5DF3271C3AD4}" destId="{78F2B18B-59B8-8245-B2BB-4D42A20930C6}" srcOrd="1" destOrd="0" presId="urn:microsoft.com/office/officeart/2005/8/layout/pList1"/>
    <dgm:cxn modelId="{D5E74728-A8C3-6F46-9842-9AA03325ABC3}" type="presParOf" srcId="{AE9458AE-674D-F948-9DE2-ECB0949CC4D2}" destId="{C6B8CAF9-901B-1F46-90E3-9FBA832D8637}" srcOrd="5" destOrd="0" presId="urn:microsoft.com/office/officeart/2005/8/layout/pList1"/>
    <dgm:cxn modelId="{C25C5BB5-5FB1-4F4F-A1D2-2E727F19612B}" type="presParOf" srcId="{AE9458AE-674D-F948-9DE2-ECB0949CC4D2}" destId="{E7BEDE62-9369-7E40-B9F3-725F376A078A}" srcOrd="6" destOrd="0" presId="urn:microsoft.com/office/officeart/2005/8/layout/pList1"/>
    <dgm:cxn modelId="{06E2B3CD-7F12-2443-B200-65865812911C}" type="presParOf" srcId="{E7BEDE62-9369-7E40-B9F3-725F376A078A}" destId="{83767764-AE92-7141-A9BF-1E4BEAE55D04}" srcOrd="0" destOrd="0" presId="urn:microsoft.com/office/officeart/2005/8/layout/pList1"/>
    <dgm:cxn modelId="{2F777535-AEEF-A544-827A-E9475392963C}" type="presParOf" srcId="{E7BEDE62-9369-7E40-B9F3-725F376A078A}" destId="{43B73188-6E90-8341-89B9-44B0D37F132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34AAA4-E052-4057-B58C-1EB74190000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8DECC3-B7FD-43C3-80E8-AC5DFA150B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RNN LSTM Model is implemented with </a:t>
          </a:r>
          <a:r>
            <a:rPr lang="en-US" dirty="0" err="1"/>
            <a:t>Keras</a:t>
          </a:r>
          <a:r>
            <a:rPr lang="en-US" dirty="0"/>
            <a:t> Framework.</a:t>
          </a:r>
        </a:p>
        <a:p>
          <a:pPr>
            <a:lnSpc>
              <a:spcPct val="100000"/>
            </a:lnSpc>
          </a:pPr>
          <a:r>
            <a:rPr lang="en-US" dirty="0"/>
            <a:t>Regressor LSTM will include the Train Data.</a:t>
          </a:r>
        </a:p>
        <a:p>
          <a:pPr>
            <a:lnSpc>
              <a:spcPct val="100000"/>
            </a:lnSpc>
          </a:pPr>
          <a:r>
            <a:rPr lang="en-US" dirty="0"/>
            <a:t>Regressor will FIT the Train Data.</a:t>
          </a:r>
        </a:p>
      </dgm:t>
    </dgm:pt>
    <dgm:pt modelId="{AFA206FA-09C0-47C9-A716-44E8DA180117}" type="parTrans" cxnId="{51794D76-01CB-496A-91A6-8BFF5E3051F9}">
      <dgm:prSet/>
      <dgm:spPr/>
      <dgm:t>
        <a:bodyPr/>
        <a:lstStyle/>
        <a:p>
          <a:endParaRPr lang="en-US"/>
        </a:p>
      </dgm:t>
    </dgm:pt>
    <dgm:pt modelId="{880ECEB7-085C-4BCF-B024-AB5D97F981BC}" type="sibTrans" cxnId="{51794D76-01CB-496A-91A6-8BFF5E3051F9}">
      <dgm:prSet/>
      <dgm:spPr/>
      <dgm:t>
        <a:bodyPr/>
        <a:lstStyle/>
        <a:p>
          <a:endParaRPr lang="en-US"/>
        </a:p>
      </dgm:t>
    </dgm:pt>
    <dgm:pt modelId="{6E299C75-0FE6-4FC8-8CF4-041D60DFF2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 Data is trained using LSTM model </a:t>
          </a:r>
        </a:p>
      </dgm:t>
    </dgm:pt>
    <dgm:pt modelId="{6E137008-CF95-46A9-B160-CAEBE9792B7E}" type="parTrans" cxnId="{78C8D6AE-6CBF-4C48-916B-EF96DC437A7D}">
      <dgm:prSet/>
      <dgm:spPr/>
      <dgm:t>
        <a:bodyPr/>
        <a:lstStyle/>
        <a:p>
          <a:endParaRPr lang="en-US"/>
        </a:p>
      </dgm:t>
    </dgm:pt>
    <dgm:pt modelId="{5D67EA1C-3A2E-4200-841C-2D24BF449505}" type="sibTrans" cxnId="{78C8D6AE-6CBF-4C48-916B-EF96DC437A7D}">
      <dgm:prSet/>
      <dgm:spPr/>
      <dgm:t>
        <a:bodyPr/>
        <a:lstStyle/>
        <a:p>
          <a:endParaRPr lang="en-US"/>
        </a:p>
      </dgm:t>
    </dgm:pt>
    <dgm:pt modelId="{A91A239E-206A-491A-B77B-3942CAAD62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Data is evaluated using regressor. Predict method to find the accuracy of the results</a:t>
          </a:r>
        </a:p>
      </dgm:t>
    </dgm:pt>
    <dgm:pt modelId="{F0DB068F-49B2-43BE-9CC0-63EBD6B31BC8}" type="parTrans" cxnId="{7D08D174-FB0B-4C55-A1DC-9DDC9C54E206}">
      <dgm:prSet/>
      <dgm:spPr/>
      <dgm:t>
        <a:bodyPr/>
        <a:lstStyle/>
        <a:p>
          <a:endParaRPr lang="en-US"/>
        </a:p>
      </dgm:t>
    </dgm:pt>
    <dgm:pt modelId="{6121430C-D826-48E0-A0A8-4BCA03160FE5}" type="sibTrans" cxnId="{7D08D174-FB0B-4C55-A1DC-9DDC9C54E206}">
      <dgm:prSet/>
      <dgm:spPr/>
      <dgm:t>
        <a:bodyPr/>
        <a:lstStyle/>
        <a:p>
          <a:endParaRPr lang="en-US"/>
        </a:p>
      </dgm:t>
    </dgm:pt>
    <dgm:pt modelId="{59276411-2D2A-4C9E-986C-35EAD295F42E}" type="pres">
      <dgm:prSet presAssocID="{5A34AAA4-E052-4057-B58C-1EB741900008}" presName="root" presStyleCnt="0">
        <dgm:presLayoutVars>
          <dgm:dir/>
          <dgm:resizeHandles val="exact"/>
        </dgm:presLayoutVars>
      </dgm:prSet>
      <dgm:spPr/>
    </dgm:pt>
    <dgm:pt modelId="{8E6857FE-3787-4107-BA58-A6672008483E}" type="pres">
      <dgm:prSet presAssocID="{378DECC3-B7FD-43C3-80E8-AC5DFA150BAD}" presName="compNode" presStyleCnt="0"/>
      <dgm:spPr/>
    </dgm:pt>
    <dgm:pt modelId="{834BF063-9165-4316-B825-BCCA24DFDEE5}" type="pres">
      <dgm:prSet presAssocID="{378DECC3-B7FD-43C3-80E8-AC5DFA150BAD}" presName="bgRect" presStyleLbl="bgShp" presStyleIdx="0" presStyleCnt="3"/>
      <dgm:spPr/>
    </dgm:pt>
    <dgm:pt modelId="{83077274-E6E4-410B-93A1-3B3E4C0C71E0}" type="pres">
      <dgm:prSet presAssocID="{378DECC3-B7FD-43C3-80E8-AC5DFA150B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7677D78-2214-4334-B24A-CF107E73E132}" type="pres">
      <dgm:prSet presAssocID="{378DECC3-B7FD-43C3-80E8-AC5DFA150BAD}" presName="spaceRect" presStyleCnt="0"/>
      <dgm:spPr/>
    </dgm:pt>
    <dgm:pt modelId="{280AAC4D-6664-4042-95FB-BC81601D2827}" type="pres">
      <dgm:prSet presAssocID="{378DECC3-B7FD-43C3-80E8-AC5DFA150BAD}" presName="parTx" presStyleLbl="revTx" presStyleIdx="0" presStyleCnt="3">
        <dgm:presLayoutVars>
          <dgm:chMax val="0"/>
          <dgm:chPref val="0"/>
        </dgm:presLayoutVars>
      </dgm:prSet>
      <dgm:spPr/>
    </dgm:pt>
    <dgm:pt modelId="{24E17FEC-0D75-464E-BCDE-B83E2562B314}" type="pres">
      <dgm:prSet presAssocID="{880ECEB7-085C-4BCF-B024-AB5D97F981BC}" presName="sibTrans" presStyleCnt="0"/>
      <dgm:spPr/>
    </dgm:pt>
    <dgm:pt modelId="{86DFC71E-E5EF-4C27-B1F6-0019E68DD0CB}" type="pres">
      <dgm:prSet presAssocID="{6E299C75-0FE6-4FC8-8CF4-041D60DFF2D5}" presName="compNode" presStyleCnt="0"/>
      <dgm:spPr/>
    </dgm:pt>
    <dgm:pt modelId="{1ECDF104-2F66-4870-80BD-D2BD7E2FD7F1}" type="pres">
      <dgm:prSet presAssocID="{6E299C75-0FE6-4FC8-8CF4-041D60DFF2D5}" presName="bgRect" presStyleLbl="bgShp" presStyleIdx="1" presStyleCnt="3"/>
      <dgm:spPr/>
    </dgm:pt>
    <dgm:pt modelId="{A57D9E57-FAD7-4D6D-802E-6BF0A27569BD}" type="pres">
      <dgm:prSet presAssocID="{6E299C75-0FE6-4FC8-8CF4-041D60DFF2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7AC079B-C12F-41E4-87CF-496AEBDE1610}" type="pres">
      <dgm:prSet presAssocID="{6E299C75-0FE6-4FC8-8CF4-041D60DFF2D5}" presName="spaceRect" presStyleCnt="0"/>
      <dgm:spPr/>
    </dgm:pt>
    <dgm:pt modelId="{003A876A-0F5C-4B41-836C-F5D4CD961825}" type="pres">
      <dgm:prSet presAssocID="{6E299C75-0FE6-4FC8-8CF4-041D60DFF2D5}" presName="parTx" presStyleLbl="revTx" presStyleIdx="1" presStyleCnt="3">
        <dgm:presLayoutVars>
          <dgm:chMax val="0"/>
          <dgm:chPref val="0"/>
        </dgm:presLayoutVars>
      </dgm:prSet>
      <dgm:spPr/>
    </dgm:pt>
    <dgm:pt modelId="{B213C96C-5637-4587-B97E-4DBFF868791A}" type="pres">
      <dgm:prSet presAssocID="{5D67EA1C-3A2E-4200-841C-2D24BF449505}" presName="sibTrans" presStyleCnt="0"/>
      <dgm:spPr/>
    </dgm:pt>
    <dgm:pt modelId="{DA95242C-1B00-40B6-8F9A-DE4E755F17E4}" type="pres">
      <dgm:prSet presAssocID="{A91A239E-206A-491A-B77B-3942CAAD6284}" presName="compNode" presStyleCnt="0"/>
      <dgm:spPr/>
    </dgm:pt>
    <dgm:pt modelId="{BC474B52-0CC8-4D8C-A31F-F62BCE18996E}" type="pres">
      <dgm:prSet presAssocID="{A91A239E-206A-491A-B77B-3942CAAD6284}" presName="bgRect" presStyleLbl="bgShp" presStyleIdx="2" presStyleCnt="3"/>
      <dgm:spPr/>
    </dgm:pt>
    <dgm:pt modelId="{15409788-99B8-4005-9131-988851B12D5B}" type="pres">
      <dgm:prSet presAssocID="{A91A239E-206A-491A-B77B-3942CAAD62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0AD55C7-1293-484B-8379-3859CEF2C06F}" type="pres">
      <dgm:prSet presAssocID="{A91A239E-206A-491A-B77B-3942CAAD6284}" presName="spaceRect" presStyleCnt="0"/>
      <dgm:spPr/>
    </dgm:pt>
    <dgm:pt modelId="{8403F1FE-DC77-4106-BDFB-1749CEFDB45A}" type="pres">
      <dgm:prSet presAssocID="{A91A239E-206A-491A-B77B-3942CAAD628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F1E8501-8506-4BAE-83C9-5C8DF857F809}" type="presOf" srcId="{378DECC3-B7FD-43C3-80E8-AC5DFA150BAD}" destId="{280AAC4D-6664-4042-95FB-BC81601D2827}" srcOrd="0" destOrd="0" presId="urn:microsoft.com/office/officeart/2018/2/layout/IconVerticalSolidList"/>
    <dgm:cxn modelId="{7D08D174-FB0B-4C55-A1DC-9DDC9C54E206}" srcId="{5A34AAA4-E052-4057-B58C-1EB741900008}" destId="{A91A239E-206A-491A-B77B-3942CAAD6284}" srcOrd="2" destOrd="0" parTransId="{F0DB068F-49B2-43BE-9CC0-63EBD6B31BC8}" sibTransId="{6121430C-D826-48E0-A0A8-4BCA03160FE5}"/>
    <dgm:cxn modelId="{51794D76-01CB-496A-91A6-8BFF5E3051F9}" srcId="{5A34AAA4-E052-4057-B58C-1EB741900008}" destId="{378DECC3-B7FD-43C3-80E8-AC5DFA150BAD}" srcOrd="0" destOrd="0" parTransId="{AFA206FA-09C0-47C9-A716-44E8DA180117}" sibTransId="{880ECEB7-085C-4BCF-B024-AB5D97F981BC}"/>
    <dgm:cxn modelId="{6EA17489-4CD6-4B6A-9A8C-97E8737FDCA8}" type="presOf" srcId="{5A34AAA4-E052-4057-B58C-1EB741900008}" destId="{59276411-2D2A-4C9E-986C-35EAD295F42E}" srcOrd="0" destOrd="0" presId="urn:microsoft.com/office/officeart/2018/2/layout/IconVerticalSolidList"/>
    <dgm:cxn modelId="{78C8D6AE-6CBF-4C48-916B-EF96DC437A7D}" srcId="{5A34AAA4-E052-4057-B58C-1EB741900008}" destId="{6E299C75-0FE6-4FC8-8CF4-041D60DFF2D5}" srcOrd="1" destOrd="0" parTransId="{6E137008-CF95-46A9-B160-CAEBE9792B7E}" sibTransId="{5D67EA1C-3A2E-4200-841C-2D24BF449505}"/>
    <dgm:cxn modelId="{1F7BFEC6-6225-439E-9137-4CBC0B6276B5}" type="presOf" srcId="{6E299C75-0FE6-4FC8-8CF4-041D60DFF2D5}" destId="{003A876A-0F5C-4B41-836C-F5D4CD961825}" srcOrd="0" destOrd="0" presId="urn:microsoft.com/office/officeart/2018/2/layout/IconVerticalSolidList"/>
    <dgm:cxn modelId="{E15E90FD-7E9A-4189-8FF5-1808997FB23A}" type="presOf" srcId="{A91A239E-206A-491A-B77B-3942CAAD6284}" destId="{8403F1FE-DC77-4106-BDFB-1749CEFDB45A}" srcOrd="0" destOrd="0" presId="urn:microsoft.com/office/officeart/2018/2/layout/IconVerticalSolidList"/>
    <dgm:cxn modelId="{79690118-9EA1-4427-8AD1-9401210E93FC}" type="presParOf" srcId="{59276411-2D2A-4C9E-986C-35EAD295F42E}" destId="{8E6857FE-3787-4107-BA58-A6672008483E}" srcOrd="0" destOrd="0" presId="urn:microsoft.com/office/officeart/2018/2/layout/IconVerticalSolidList"/>
    <dgm:cxn modelId="{3A3D1EBE-D582-49B9-B00D-96A2AE17E5E8}" type="presParOf" srcId="{8E6857FE-3787-4107-BA58-A6672008483E}" destId="{834BF063-9165-4316-B825-BCCA24DFDEE5}" srcOrd="0" destOrd="0" presId="urn:microsoft.com/office/officeart/2018/2/layout/IconVerticalSolidList"/>
    <dgm:cxn modelId="{B55AAAAE-E5CA-4D74-B4CC-D8BEFE331B65}" type="presParOf" srcId="{8E6857FE-3787-4107-BA58-A6672008483E}" destId="{83077274-E6E4-410B-93A1-3B3E4C0C71E0}" srcOrd="1" destOrd="0" presId="urn:microsoft.com/office/officeart/2018/2/layout/IconVerticalSolidList"/>
    <dgm:cxn modelId="{3BF11E81-7F89-4D50-8AE2-1104542CACDC}" type="presParOf" srcId="{8E6857FE-3787-4107-BA58-A6672008483E}" destId="{57677D78-2214-4334-B24A-CF107E73E132}" srcOrd="2" destOrd="0" presId="urn:microsoft.com/office/officeart/2018/2/layout/IconVerticalSolidList"/>
    <dgm:cxn modelId="{DC9FE8BF-68DB-4154-95DA-4A42F411DB9E}" type="presParOf" srcId="{8E6857FE-3787-4107-BA58-A6672008483E}" destId="{280AAC4D-6664-4042-95FB-BC81601D2827}" srcOrd="3" destOrd="0" presId="urn:microsoft.com/office/officeart/2018/2/layout/IconVerticalSolidList"/>
    <dgm:cxn modelId="{B7F0D3D6-184B-4C92-9768-43EC1DCB6516}" type="presParOf" srcId="{59276411-2D2A-4C9E-986C-35EAD295F42E}" destId="{24E17FEC-0D75-464E-BCDE-B83E2562B314}" srcOrd="1" destOrd="0" presId="urn:microsoft.com/office/officeart/2018/2/layout/IconVerticalSolidList"/>
    <dgm:cxn modelId="{A0141A44-DB66-4E96-98C8-7CCE13E4C9C9}" type="presParOf" srcId="{59276411-2D2A-4C9E-986C-35EAD295F42E}" destId="{86DFC71E-E5EF-4C27-B1F6-0019E68DD0CB}" srcOrd="2" destOrd="0" presId="urn:microsoft.com/office/officeart/2018/2/layout/IconVerticalSolidList"/>
    <dgm:cxn modelId="{2A470C83-33FC-40B1-BE7A-2652A2A24D01}" type="presParOf" srcId="{86DFC71E-E5EF-4C27-B1F6-0019E68DD0CB}" destId="{1ECDF104-2F66-4870-80BD-D2BD7E2FD7F1}" srcOrd="0" destOrd="0" presId="urn:microsoft.com/office/officeart/2018/2/layout/IconVerticalSolidList"/>
    <dgm:cxn modelId="{E984C912-80DE-40F9-B42B-CA001C65748F}" type="presParOf" srcId="{86DFC71E-E5EF-4C27-B1F6-0019E68DD0CB}" destId="{A57D9E57-FAD7-4D6D-802E-6BF0A27569BD}" srcOrd="1" destOrd="0" presId="urn:microsoft.com/office/officeart/2018/2/layout/IconVerticalSolidList"/>
    <dgm:cxn modelId="{7730DE21-6E3F-4237-8D62-DC9815EA82AA}" type="presParOf" srcId="{86DFC71E-E5EF-4C27-B1F6-0019E68DD0CB}" destId="{47AC079B-C12F-41E4-87CF-496AEBDE1610}" srcOrd="2" destOrd="0" presId="urn:microsoft.com/office/officeart/2018/2/layout/IconVerticalSolidList"/>
    <dgm:cxn modelId="{CDA82183-6174-420F-8F9F-0607A68FB143}" type="presParOf" srcId="{86DFC71E-E5EF-4C27-B1F6-0019E68DD0CB}" destId="{003A876A-0F5C-4B41-836C-F5D4CD961825}" srcOrd="3" destOrd="0" presId="urn:microsoft.com/office/officeart/2018/2/layout/IconVerticalSolidList"/>
    <dgm:cxn modelId="{B3816C12-8CAA-4A5E-BAB5-5B00EB31CD5B}" type="presParOf" srcId="{59276411-2D2A-4C9E-986C-35EAD295F42E}" destId="{B213C96C-5637-4587-B97E-4DBFF868791A}" srcOrd="3" destOrd="0" presId="urn:microsoft.com/office/officeart/2018/2/layout/IconVerticalSolidList"/>
    <dgm:cxn modelId="{D604D438-0C47-421B-8B55-59251D7FBAE9}" type="presParOf" srcId="{59276411-2D2A-4C9E-986C-35EAD295F42E}" destId="{DA95242C-1B00-40B6-8F9A-DE4E755F17E4}" srcOrd="4" destOrd="0" presId="urn:microsoft.com/office/officeart/2018/2/layout/IconVerticalSolidList"/>
    <dgm:cxn modelId="{85545695-255B-4422-9148-46D79A6BC0DD}" type="presParOf" srcId="{DA95242C-1B00-40B6-8F9A-DE4E755F17E4}" destId="{BC474B52-0CC8-4D8C-A31F-F62BCE18996E}" srcOrd="0" destOrd="0" presId="urn:microsoft.com/office/officeart/2018/2/layout/IconVerticalSolidList"/>
    <dgm:cxn modelId="{0467594E-A8FE-4FF8-960A-9DBE5CCC08F3}" type="presParOf" srcId="{DA95242C-1B00-40B6-8F9A-DE4E755F17E4}" destId="{15409788-99B8-4005-9131-988851B12D5B}" srcOrd="1" destOrd="0" presId="urn:microsoft.com/office/officeart/2018/2/layout/IconVerticalSolidList"/>
    <dgm:cxn modelId="{C55011B4-65D5-41D0-BD63-D6AA6218D58D}" type="presParOf" srcId="{DA95242C-1B00-40B6-8F9A-DE4E755F17E4}" destId="{30AD55C7-1293-484B-8379-3859CEF2C06F}" srcOrd="2" destOrd="0" presId="urn:microsoft.com/office/officeart/2018/2/layout/IconVerticalSolidList"/>
    <dgm:cxn modelId="{02673E25-9D65-4865-A1D3-2EE3ADF646F6}" type="presParOf" srcId="{DA95242C-1B00-40B6-8F9A-DE4E755F17E4}" destId="{8403F1FE-DC77-4106-BDFB-1749CEFDB4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80273-C7DC-134F-8463-E0F128B1E8B9}">
      <dsp:nvSpPr>
        <dsp:cNvPr id="0" name=""/>
        <dsp:cNvSpPr/>
      </dsp:nvSpPr>
      <dsp:spPr>
        <a:xfrm>
          <a:off x="155434" y="1290"/>
          <a:ext cx="2884248" cy="1987247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F2B3C-99FD-F34E-8605-4416A93675B8}">
      <dsp:nvSpPr>
        <dsp:cNvPr id="0" name=""/>
        <dsp:cNvSpPr/>
      </dsp:nvSpPr>
      <dsp:spPr>
        <a:xfrm>
          <a:off x="155434" y="1988537"/>
          <a:ext cx="2884248" cy="1070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Investors and traders in the stock market frequently seek precise forecasts of stock prices to guide their decisions on when to buy, sell, or hold stocks. </a:t>
          </a:r>
        </a:p>
      </dsp:txBody>
      <dsp:txXfrm>
        <a:off x="155434" y="1988537"/>
        <a:ext cx="2884248" cy="1070056"/>
      </dsp:txXfrm>
    </dsp:sp>
    <dsp:sp modelId="{E0694D0D-B9C3-4849-AD7F-6C1BC677B550}">
      <dsp:nvSpPr>
        <dsp:cNvPr id="0" name=""/>
        <dsp:cNvSpPr/>
      </dsp:nvSpPr>
      <dsp:spPr>
        <a:xfrm>
          <a:off x="3328229" y="1290"/>
          <a:ext cx="2884248" cy="1987247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76117-C6B5-8C44-ADE7-09BF87A642A8}">
      <dsp:nvSpPr>
        <dsp:cNvPr id="0" name=""/>
        <dsp:cNvSpPr/>
      </dsp:nvSpPr>
      <dsp:spPr>
        <a:xfrm>
          <a:off x="3328229" y="1988537"/>
          <a:ext cx="2884248" cy="1070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Predictive models offer valuable assistance by enabling investors to anticipate price shifts and refine their investment strategies accordingly. </a:t>
          </a:r>
        </a:p>
      </dsp:txBody>
      <dsp:txXfrm>
        <a:off x="3328229" y="1988537"/>
        <a:ext cx="2884248" cy="1070056"/>
      </dsp:txXfrm>
    </dsp:sp>
    <dsp:sp modelId="{DF9CCC0C-3573-2440-B571-E047A8AC0F2E}">
      <dsp:nvSpPr>
        <dsp:cNvPr id="0" name=""/>
        <dsp:cNvSpPr/>
      </dsp:nvSpPr>
      <dsp:spPr>
        <a:xfrm>
          <a:off x="155434" y="3347018"/>
          <a:ext cx="2884248" cy="1987247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2B18B-59B8-8245-B2BB-4D42A20930C6}">
      <dsp:nvSpPr>
        <dsp:cNvPr id="0" name=""/>
        <dsp:cNvSpPr/>
      </dsp:nvSpPr>
      <dsp:spPr>
        <a:xfrm>
          <a:off x="155434" y="5334266"/>
          <a:ext cx="2884248" cy="1070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Applying LSTM model to predict results and compare with actual data to analyze the performance of the model.</a:t>
          </a:r>
        </a:p>
      </dsp:txBody>
      <dsp:txXfrm>
        <a:off x="155434" y="5334266"/>
        <a:ext cx="2884248" cy="1070056"/>
      </dsp:txXfrm>
    </dsp:sp>
    <dsp:sp modelId="{83767764-AE92-7141-A9BF-1E4BEAE55D04}">
      <dsp:nvSpPr>
        <dsp:cNvPr id="0" name=""/>
        <dsp:cNvSpPr/>
      </dsp:nvSpPr>
      <dsp:spPr>
        <a:xfrm flipV="1">
          <a:off x="4492341" y="3807046"/>
          <a:ext cx="556025" cy="1471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73188-6E90-8341-89B9-44B0D37F132E}">
      <dsp:nvSpPr>
        <dsp:cNvPr id="0" name=""/>
        <dsp:cNvSpPr/>
      </dsp:nvSpPr>
      <dsp:spPr>
        <a:xfrm>
          <a:off x="3328229" y="4874238"/>
          <a:ext cx="2884248" cy="1070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328229" y="4874238"/>
        <a:ext cx="2884248" cy="1070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BF063-9165-4316-B825-BCCA24DFDEE5}">
      <dsp:nvSpPr>
        <dsp:cNvPr id="0" name=""/>
        <dsp:cNvSpPr/>
      </dsp:nvSpPr>
      <dsp:spPr>
        <a:xfrm>
          <a:off x="0" y="638"/>
          <a:ext cx="5221224" cy="14940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77274-E6E4-410B-93A1-3B3E4C0C71E0}">
      <dsp:nvSpPr>
        <dsp:cNvPr id="0" name=""/>
        <dsp:cNvSpPr/>
      </dsp:nvSpPr>
      <dsp:spPr>
        <a:xfrm>
          <a:off x="451942" y="336794"/>
          <a:ext cx="821714" cy="8217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AAC4D-6664-4042-95FB-BC81601D2827}">
      <dsp:nvSpPr>
        <dsp:cNvPr id="0" name=""/>
        <dsp:cNvSpPr/>
      </dsp:nvSpPr>
      <dsp:spPr>
        <a:xfrm>
          <a:off x="1725600" y="638"/>
          <a:ext cx="3495623" cy="1494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18" tIns="158118" rIns="158118" bIns="15811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RNN LSTM Model is implemented with </a:t>
          </a:r>
          <a:r>
            <a:rPr lang="en-US" sz="1400" kern="1200" dirty="0" err="1"/>
            <a:t>Keras</a:t>
          </a:r>
          <a:r>
            <a:rPr lang="en-US" sz="1400" kern="1200" dirty="0"/>
            <a:t> Framework.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Regressor LSTM will include the Train Data.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Regressor will FIT the Train Data.</a:t>
          </a:r>
        </a:p>
      </dsp:txBody>
      <dsp:txXfrm>
        <a:off x="1725600" y="638"/>
        <a:ext cx="3495623" cy="1494026"/>
      </dsp:txXfrm>
    </dsp:sp>
    <dsp:sp modelId="{1ECDF104-2F66-4870-80BD-D2BD7E2FD7F1}">
      <dsp:nvSpPr>
        <dsp:cNvPr id="0" name=""/>
        <dsp:cNvSpPr/>
      </dsp:nvSpPr>
      <dsp:spPr>
        <a:xfrm>
          <a:off x="0" y="1868170"/>
          <a:ext cx="5221224" cy="14940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D9E57-FAD7-4D6D-802E-6BF0A27569BD}">
      <dsp:nvSpPr>
        <dsp:cNvPr id="0" name=""/>
        <dsp:cNvSpPr/>
      </dsp:nvSpPr>
      <dsp:spPr>
        <a:xfrm>
          <a:off x="451942" y="2204326"/>
          <a:ext cx="821714" cy="8217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A876A-0F5C-4B41-836C-F5D4CD961825}">
      <dsp:nvSpPr>
        <dsp:cNvPr id="0" name=""/>
        <dsp:cNvSpPr/>
      </dsp:nvSpPr>
      <dsp:spPr>
        <a:xfrm>
          <a:off x="1725600" y="1868170"/>
          <a:ext cx="3495623" cy="1494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18" tIns="158118" rIns="158118" bIns="15811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 Data is trained using LSTM model </a:t>
          </a:r>
        </a:p>
      </dsp:txBody>
      <dsp:txXfrm>
        <a:off x="1725600" y="1868170"/>
        <a:ext cx="3495623" cy="1494026"/>
      </dsp:txXfrm>
    </dsp:sp>
    <dsp:sp modelId="{BC474B52-0CC8-4D8C-A31F-F62BCE18996E}">
      <dsp:nvSpPr>
        <dsp:cNvPr id="0" name=""/>
        <dsp:cNvSpPr/>
      </dsp:nvSpPr>
      <dsp:spPr>
        <a:xfrm>
          <a:off x="0" y="3735703"/>
          <a:ext cx="5221224" cy="14940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09788-99B8-4005-9131-988851B12D5B}">
      <dsp:nvSpPr>
        <dsp:cNvPr id="0" name=""/>
        <dsp:cNvSpPr/>
      </dsp:nvSpPr>
      <dsp:spPr>
        <a:xfrm>
          <a:off x="451942" y="4071859"/>
          <a:ext cx="821714" cy="8217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3F1FE-DC77-4106-BDFB-1749CEFDB45A}">
      <dsp:nvSpPr>
        <dsp:cNvPr id="0" name=""/>
        <dsp:cNvSpPr/>
      </dsp:nvSpPr>
      <dsp:spPr>
        <a:xfrm>
          <a:off x="1725600" y="3735703"/>
          <a:ext cx="3495623" cy="1494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18" tIns="158118" rIns="158118" bIns="15811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Test Data is evaluated using regressor. Predict method to find the accuracy of the results</a:t>
          </a:r>
        </a:p>
      </dsp:txBody>
      <dsp:txXfrm>
        <a:off x="1725600" y="3735703"/>
        <a:ext cx="3495623" cy="1494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801D-FE00-FF52-B808-6298DB1C4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D5C9F-5FE7-C81C-9E2A-C2EEFA7C1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955BD-FDD4-7AB0-9897-9D4D881E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0824-4DF7-BE46-8447-BF293D14DDD8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20E53-BC6E-A197-9435-3A2A5DA1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B3E13-5930-ED1E-B5CA-FC39B7B3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6F20-7FCD-7544-87A8-B94DCBF1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0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F702-DADC-D59E-5FBB-35C562DF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BC33E-E6AD-C91A-69E3-22017B91A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EF758-1A4B-8625-FD72-A1821D9D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0824-4DF7-BE46-8447-BF293D14DDD8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82B93-C4B7-DBA0-73CB-5C6C5FBF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8030E-E085-CB5F-E16C-0BB4158B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6F20-7FCD-7544-87A8-B94DCBF1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3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2BD63-27DB-FBA3-7AD3-1C64D7F91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9D2E1-04CA-F2E9-5678-2FFFD999B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1B22D-68FC-C069-9C1E-AFEE0B5A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0824-4DF7-BE46-8447-BF293D14DDD8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486D5-4116-A538-6B1F-08F489A7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34091-A578-2A9C-1193-32A9DC8A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6F20-7FCD-7544-87A8-B94DCBF1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E3C8-B173-BA0F-07F1-46001EFD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DA0E2-6987-D5D6-6AFD-0FEDC30B8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B1BEA-2920-AB80-DE2F-BB761697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0824-4DF7-BE46-8447-BF293D14DDD8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DFE21-4C40-4398-F537-53A921EA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58C2A-D1C2-07EA-A214-569C9AD5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6F20-7FCD-7544-87A8-B94DCBF1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7BC6-BB13-B5E1-9281-95395A23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6614D-0E47-6FF1-CCA1-07B427399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379BD-0570-80D7-EF6D-8B79A011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0824-4DF7-BE46-8447-BF293D14DDD8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397E7-A6CD-F6F9-1344-0AF5570B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EAA18-C964-CE58-10FA-F145C0AB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6F20-7FCD-7544-87A8-B94DCBF1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3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A213-A28E-5BE6-7665-92CCF559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6737D-8A38-6190-4272-DBCE70BBC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0EC18-67D2-62FC-F67B-C6126397D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2C182-F5AB-F668-D121-553AB405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0824-4DF7-BE46-8447-BF293D14DDD8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1DAEB-6C34-24AB-1B21-863BEA9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A62CF-5C2F-BE9D-1E14-75B8B7AD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6F20-7FCD-7544-87A8-B94DCBF1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5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A6BC-456D-E797-9D5D-8BC8FA10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DEC71-C183-DF7D-6941-53CBD123E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AA029-759D-2C91-64AD-F223B53C5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5DABE-4A6D-3739-8479-A010EFBBE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D93A7-8969-AEE7-ACCC-E5CF3EC2F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93CF1-62FD-11CC-4CF7-B465FA2B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0824-4DF7-BE46-8447-BF293D14DDD8}" type="datetimeFigureOut">
              <a:rPr lang="en-US" smtClean="0"/>
              <a:t>3/4/24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837991-8D49-1938-800C-213AEBB3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43271-56F7-186B-4B8C-71BE38E1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6F20-7FCD-7544-87A8-B94DCBF1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1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9824-46A7-1FD6-04AB-3EA8AB12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DEEE2-105F-0FA2-7D3A-CF427483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0824-4DF7-BE46-8447-BF293D14DDD8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9EE66-EF57-9800-2077-54275F35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EE155-26B5-6DA9-169A-B9FF027F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6F20-7FCD-7544-87A8-B94DCBF1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2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B562A-58EE-C1F3-2183-A7F7DF21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0824-4DF7-BE46-8447-BF293D14DDD8}" type="datetimeFigureOut">
              <a:rPr lang="en-US" smtClean="0"/>
              <a:t>3/4/24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AF4A6-2D14-DC7B-3887-EF3085EA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11C64-D1AF-6E9E-35DC-9050C953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6F20-7FCD-7544-87A8-B94DCBF1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7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9A04-D657-0EC7-2266-0D5A7C90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17C5D-BAFF-B44D-33A3-F9A591D6C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38436-BBF7-5F8E-D9A4-77177E7AF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0E2EC-6A04-FFCA-22E1-D3DB330D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0824-4DF7-BE46-8447-BF293D14DDD8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FBFAB-6CC9-88E8-1C81-9E0E7C38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15059-6FA1-39E2-7003-E8B22357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6F20-7FCD-7544-87A8-B94DCBF1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7AFE-B89B-F20F-D682-612CC8C7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B34C3-09DE-889D-82B1-E2B641EFD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19384-4F3B-14FD-4F78-DB9DCA9D0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7A747-4640-F6CF-F9EF-64C98AF5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0824-4DF7-BE46-8447-BF293D14DDD8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CCA4E-F5CD-8B48-D55A-324D9A2A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24735-BE79-9695-9C03-6825A1A8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6F20-7FCD-7544-87A8-B94DCBF1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5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B62F0-B226-64E1-D630-1E87552D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5705A-CBC2-43FB-682D-59D72FE92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983A-3036-579B-DD40-34062C316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10824-4DF7-BE46-8447-BF293D14DDD8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D2350-2E25-FB2C-882C-D43F4AECF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09205-482C-A4AB-181A-2250B1F8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06F20-7FCD-7544-87A8-B94DCBF1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1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8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4.m4a"/><Relationship Id="rId7" Type="http://schemas.openxmlformats.org/officeDocument/2006/relationships/image" Target="../media/image2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9.jpe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4.m4a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6.m4a"/><Relationship Id="rId7" Type="http://schemas.openxmlformats.org/officeDocument/2006/relationships/image" Target="../media/image2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hyperlink" Target="https://github.com/avinashalapati09/portfolio/blob/main/StockMarket/Google_Stock_Price_Train.csv" TargetMode="Externa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6.m4a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9.m4a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audio" Target="../media/media10.m4a"/><Relationship Id="rId5" Type="http://schemas.microsoft.com/office/2007/relationships/media" Target="../media/media10.m4a"/><Relationship Id="rId4" Type="http://schemas.openxmlformats.org/officeDocument/2006/relationships/audio" Target="../media/media9.m4a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hyperlink" Target="https://github.com/avinashalapati09/portfolio/tree/main/StockMarke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5" Type="http://schemas.openxmlformats.org/officeDocument/2006/relationships/image" Target="../media/image2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F9866A9-B167-4D75-8F7F-360025AD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36" name="Color">
              <a:extLst>
                <a:ext uri="{FF2B5EF4-FFF2-40B4-BE49-F238E27FC236}">
                  <a16:creationId xmlns:a16="http://schemas.microsoft.com/office/drawing/2014/main" id="{C2DD07C1-6CFB-48E5-AD0E-AC091042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Color">
              <a:extLst>
                <a:ext uri="{FF2B5EF4-FFF2-40B4-BE49-F238E27FC236}">
                  <a16:creationId xmlns:a16="http://schemas.microsoft.com/office/drawing/2014/main" id="{F9A8FC0F-BD29-4D9A-ABF1-D75E3A26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C050B6D-99FE-065C-79A9-780BB23A3A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045"/>
          <a:stretch/>
        </p:blipFill>
        <p:spPr>
          <a:xfrm>
            <a:off x="6803647" y="2098630"/>
            <a:ext cx="4730214" cy="266073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F6D8FF-AAC0-6468-DB26-225294233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1014574"/>
            <a:ext cx="5633531" cy="2226769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Google Stock Market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6E46D-5DA9-4B0B-7C94-904941206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640633"/>
            <a:ext cx="5631417" cy="2487212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AVINASH ALAPATI</a:t>
            </a:r>
          </a:p>
          <a:p>
            <a:pPr algn="l"/>
            <a:r>
              <a:rPr lang="en-US">
                <a:solidFill>
                  <a:schemeClr val="tx2"/>
                </a:solidFill>
              </a:rPr>
              <a:t>DSC 680</a:t>
            </a:r>
          </a:p>
          <a:p>
            <a:pPr algn="l"/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Audio Recording Mar 4, 2024 at 7:37:36 AM">
            <a:hlinkClick r:id="" action="ppaction://media"/>
            <a:extLst>
              <a:ext uri="{FF2B5EF4-FFF2-40B4-BE49-F238E27FC236}">
                <a16:creationId xmlns:a16="http://schemas.microsoft.com/office/drawing/2014/main" id="{B6E12B94-0D55-C039-21FC-A4277FDE2EB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9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6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31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F75666E-174C-8DB7-68C7-AA28396C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9E43252B-C6D7-AB93-C8FB-3C2B7EFBE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458529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Audio Recording Mar 4, 2024 at 7:38:31 AM">
            <a:hlinkClick r:id="" action="ppaction://media"/>
            <a:extLst>
              <a:ext uri="{FF2B5EF4-FFF2-40B4-BE49-F238E27FC236}">
                <a16:creationId xmlns:a16="http://schemas.microsoft.com/office/drawing/2014/main" id="{FFB1BFB7-C152-B2D2-AB0C-B220BA8067F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5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6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0FE71-AD4F-209C-B184-A005220B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APPROACH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00C72A5-78CF-69BA-A9B9-5D856D62B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DATA COLLECTION</a:t>
            </a:r>
          </a:p>
          <a:p>
            <a:r>
              <a:rPr lang="en-US" sz="2000" dirty="0"/>
              <a:t>DATA CLASSIFICATION</a:t>
            </a:r>
          </a:p>
          <a:p>
            <a:r>
              <a:rPr lang="en-US" sz="2000" dirty="0"/>
              <a:t>DATA ANALYSIS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D285711F-F157-1860-BEB4-FF4C02C33C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18" r="35581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pic>
        <p:nvPicPr>
          <p:cNvPr id="4" name="Audio Recording Feb 5, 2024 at 12:19:25 PM">
            <a:hlinkClick r:id="" action="ppaction://media"/>
            <a:extLst>
              <a:ext uri="{FF2B5EF4-FFF2-40B4-BE49-F238E27FC236}">
                <a16:creationId xmlns:a16="http://schemas.microsoft.com/office/drawing/2014/main" id="{EE3E7A06-968E-C4A6-435B-31AF8D273A3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  <p:pic>
        <p:nvPicPr>
          <p:cNvPr id="6" name="Audio Recording Mar 4, 2024 at 7:45:13 AM">
            <a:hlinkClick r:id="" action="ppaction://media"/>
            <a:extLst>
              <a:ext uri="{FF2B5EF4-FFF2-40B4-BE49-F238E27FC236}">
                <a16:creationId xmlns:a16="http://schemas.microsoft.com/office/drawing/2014/main" id="{737BBB05-824C-FE1C-7E57-296D5F95ABE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10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161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7C1C4-D339-757D-36F6-2234D2F7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DATA COLLECTION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614CD-9ED4-D22D-38E4-DF600E968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effectLst/>
              </a:rPr>
              <a:t>The dataset is collected from Kaggle ref: </a:t>
            </a:r>
            <a:r>
              <a:rPr lang="en-US" sz="1800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https://github.com/avinashalapati09/portfolio/blob/main/StockMarket/Google_Stock_Price_Train.csv</a:t>
            </a:r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4475" marR="0" indent="-235585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Date: Date of Trading.</a:t>
            </a:r>
          </a:p>
          <a:p>
            <a:pPr marL="244475" marR="0" indent="-235585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Open: Open price of stock</a:t>
            </a:r>
          </a:p>
          <a:p>
            <a:pPr marL="244475" marR="0" indent="-235585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High: Highest price of stock</a:t>
            </a:r>
          </a:p>
          <a:p>
            <a:pPr marL="244475" marR="0" indent="-235585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Low: Lowest price of stock</a:t>
            </a:r>
          </a:p>
          <a:p>
            <a:pPr marL="244475" marR="0" indent="-235585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Close: Closing price of stock</a:t>
            </a:r>
          </a:p>
          <a:p>
            <a:pPr marL="244475" marR="0" indent="-235585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Volume: Total volume of stocks traded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Audio Recording Feb 5, 2024 at 12:20:44 PM">
            <a:hlinkClick r:id="" action="ppaction://media"/>
            <a:extLst>
              <a:ext uri="{FF2B5EF4-FFF2-40B4-BE49-F238E27FC236}">
                <a16:creationId xmlns:a16="http://schemas.microsoft.com/office/drawing/2014/main" id="{7BB2EBAB-B7C6-E78A-A1B0-7631620348E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  <p:pic>
        <p:nvPicPr>
          <p:cNvPr id="5" name="Audio Recording Mar 4, 2024 at 7:39:55 AM">
            <a:hlinkClick r:id="" action="ppaction://media"/>
            <a:extLst>
              <a:ext uri="{FF2B5EF4-FFF2-40B4-BE49-F238E27FC236}">
                <a16:creationId xmlns:a16="http://schemas.microsoft.com/office/drawing/2014/main" id="{5E8EE949-5F4E-8EA1-0070-63A6406FA43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9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61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4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9684B0-8FD6-E1C1-5189-68D3B2534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RNN LSTM Model </a:t>
            </a:r>
            <a:br>
              <a:rPr lang="en-US" sz="3600">
                <a:solidFill>
                  <a:schemeClr val="tx2"/>
                </a:solidFill>
              </a:rPr>
            </a:br>
            <a:r>
              <a:rPr lang="en-US" sz="3600">
                <a:solidFill>
                  <a:schemeClr val="tx2"/>
                </a:solidFill>
              </a:rPr>
              <a:t>Implementation</a:t>
            </a:r>
            <a:endParaRPr lang="en-US" sz="3600" dirty="0">
              <a:solidFill>
                <a:schemeClr val="tx2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9EAA5B5-A812-E915-55D8-A182A3883E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189042"/>
              </p:ext>
            </p:extLst>
          </p:nvPr>
        </p:nvGraphicFramePr>
        <p:xfrm>
          <a:off x="6172200" y="804672"/>
          <a:ext cx="5221224" cy="5230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Audio Recording Mar 4, 2024 at 8:22:52 AM">
            <a:hlinkClick r:id="" action="ppaction://media"/>
            <a:extLst>
              <a:ext uri="{FF2B5EF4-FFF2-40B4-BE49-F238E27FC236}">
                <a16:creationId xmlns:a16="http://schemas.microsoft.com/office/drawing/2014/main" id="{440289E0-FB1F-42A0-1A79-B3D4D149AE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5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20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F130F-C44D-31F5-7046-10CA520C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487628"/>
            <a:ext cx="9829800" cy="1189275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Results Visualization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22A4C-EAEF-BB4B-E68E-835DD1AC9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" y="1676905"/>
            <a:ext cx="5126896" cy="3227626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1800" dirty="0">
                <a:solidFill>
                  <a:schemeClr val="tx2"/>
                </a:solidFill>
                <a:latin typeface="HelveticaNeue" panose="02000503000000020004" pitchFamily="2" charset="0"/>
              </a:rPr>
              <a:t>The Plot channel constructed confirms Predicted Stock Price and Real Stock Price are almost same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Audio Recording Feb 5, 2024 at 12:23:50 PM">
            <a:hlinkClick r:id="" action="ppaction://media"/>
            <a:extLst>
              <a:ext uri="{FF2B5EF4-FFF2-40B4-BE49-F238E27FC236}">
                <a16:creationId xmlns:a16="http://schemas.microsoft.com/office/drawing/2014/main" id="{31C4AD97-964E-4EB9-CCFE-999EBC0594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  <p:pic>
        <p:nvPicPr>
          <p:cNvPr id="6" name="Audio Recording Feb 5, 2024 at 12:35:44 PM">
            <a:hlinkClick r:id="" action="ppaction://media"/>
            <a:extLst>
              <a:ext uri="{FF2B5EF4-FFF2-40B4-BE49-F238E27FC236}">
                <a16:creationId xmlns:a16="http://schemas.microsoft.com/office/drawing/2014/main" id="{429139BB-853A-A0C3-CAF2-DFCEB30BE97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  <p:pic>
        <p:nvPicPr>
          <p:cNvPr id="8" name="Picture 7" descr="A graph showing a line and a red line&#10;&#10;Description automatically generated">
            <a:extLst>
              <a:ext uri="{FF2B5EF4-FFF2-40B4-BE49-F238E27FC236}">
                <a16:creationId xmlns:a16="http://schemas.microsoft.com/office/drawing/2014/main" id="{E55B22C5-CE84-3FEC-B422-3039A15753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9856" y="1877568"/>
            <a:ext cx="6457847" cy="4492804"/>
          </a:xfrm>
          <a:prstGeom prst="rect">
            <a:avLst/>
          </a:prstGeom>
        </p:spPr>
      </p:pic>
      <p:pic>
        <p:nvPicPr>
          <p:cNvPr id="10" name="Audio Recording Mar 4, 2024 at 7:42:26 AM">
            <a:hlinkClick r:id="" action="ppaction://media"/>
            <a:extLst>
              <a:ext uri="{FF2B5EF4-FFF2-40B4-BE49-F238E27FC236}">
                <a16:creationId xmlns:a16="http://schemas.microsoft.com/office/drawing/2014/main" id="{48F2E7F0-E112-6953-E251-2CF92FBE539A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3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14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711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116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1D75B-C5B7-9F34-D580-C27B3C47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4332E-6360-E274-E5CC-48B5866F4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 Overall Conclusion is RNN LSTM Model works accurately in predicting Google Stock Values when compared with Real Stock Value.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The Model can be leveraged for Production Model Deployments. </a:t>
            </a:r>
          </a:p>
          <a:p>
            <a:r>
              <a:rPr lang="en-US" sz="1800" dirty="0" err="1">
                <a:solidFill>
                  <a:schemeClr val="tx2"/>
                </a:solidFill>
              </a:rPr>
              <a:t>Github</a:t>
            </a:r>
            <a:r>
              <a:rPr lang="en-US" sz="1800" dirty="0">
                <a:solidFill>
                  <a:schemeClr val="tx2"/>
                </a:solidFill>
              </a:rPr>
              <a:t> Repo: </a:t>
            </a:r>
            <a:r>
              <a:rPr lang="en-US" sz="1800" dirty="0">
                <a:solidFill>
                  <a:schemeClr val="tx2"/>
                </a:solidFill>
                <a:hlinkClick r:id="rId4"/>
              </a:rPr>
              <a:t>https://github.com/avinashalapati09/portfolio/tree/main/StockMarket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B83D60EE-05D1-76B6-93AF-9DFA1F9DBE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pic>
        <p:nvPicPr>
          <p:cNvPr id="5" name="Audio Recording Mar 4, 2024 at 8:15:56 AM">
            <a:hlinkClick r:id="" action="ppaction://media"/>
            <a:extLst>
              <a:ext uri="{FF2B5EF4-FFF2-40B4-BE49-F238E27FC236}">
                <a16:creationId xmlns:a16="http://schemas.microsoft.com/office/drawing/2014/main" id="{75FAC289-BEAB-7CFF-6142-AF1F47CF51B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1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58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flowers on a green background">
            <a:extLst>
              <a:ext uri="{FF2B5EF4-FFF2-40B4-BE49-F238E27FC236}">
                <a16:creationId xmlns:a16="http://schemas.microsoft.com/office/drawing/2014/main" id="{B9C4F943-D2A0-FEBD-F175-A3C7A00D7E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67491-A788-BE0E-BC72-6432A0A9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Audio Recording Feb 5, 2024 at 12:28:22 PM">
            <a:hlinkClick r:id="" action="ppaction://media"/>
            <a:extLst>
              <a:ext uri="{FF2B5EF4-FFF2-40B4-BE49-F238E27FC236}">
                <a16:creationId xmlns:a16="http://schemas.microsoft.com/office/drawing/2014/main" id="{16391227-1688-4326-AC63-1C8F3A3D03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5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276</Words>
  <Application>Microsoft Macintosh PowerPoint</Application>
  <PresentationFormat>Widescreen</PresentationFormat>
  <Paragraphs>32</Paragraphs>
  <Slides>8</Slides>
  <Notes>0</Notes>
  <HiddenSlides>0</HiddenSlides>
  <MMClips>12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HelveticaNeue</vt:lpstr>
      <vt:lpstr>Times New Roman</vt:lpstr>
      <vt:lpstr>Office Theme</vt:lpstr>
      <vt:lpstr>Google Stock Market Prediction</vt:lpstr>
      <vt:lpstr>INTRODUCTION</vt:lpstr>
      <vt:lpstr>APPROACH</vt:lpstr>
      <vt:lpstr>DATA COLLECTION</vt:lpstr>
      <vt:lpstr>RNN LSTM Model  Implementation</vt:lpstr>
      <vt:lpstr>Results Visualization</vt:lpstr>
      <vt:lpstr>CONCLUSION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Avinash Alapati</dc:creator>
  <cp:lastModifiedBy>Avinash Alapati</cp:lastModifiedBy>
  <cp:revision>7</cp:revision>
  <dcterms:created xsi:type="dcterms:W3CDTF">2024-02-05T16:08:32Z</dcterms:created>
  <dcterms:modified xsi:type="dcterms:W3CDTF">2024-03-04T14:22:57Z</dcterms:modified>
</cp:coreProperties>
</file>