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6"/>
  </p:notesMasterIdLst>
  <p:handoutMasterIdLst>
    <p:handoutMasterId r:id="rId47"/>
  </p:handoutMasterIdLst>
  <p:sldIdLst>
    <p:sldId id="2134804432" r:id="rId5"/>
    <p:sldId id="2134804377" r:id="rId6"/>
    <p:sldId id="2147308171" r:id="rId7"/>
    <p:sldId id="2147308172" r:id="rId8"/>
    <p:sldId id="2147308173" r:id="rId9"/>
    <p:sldId id="2147308174" r:id="rId10"/>
    <p:sldId id="2147308175" r:id="rId11"/>
    <p:sldId id="2147308176" r:id="rId12"/>
    <p:sldId id="2147308177" r:id="rId13"/>
    <p:sldId id="2147308179" r:id="rId14"/>
    <p:sldId id="2147308180" r:id="rId15"/>
    <p:sldId id="2147308182" r:id="rId16"/>
    <p:sldId id="2147308181" r:id="rId17"/>
    <p:sldId id="2147308183" r:id="rId18"/>
    <p:sldId id="2147308184" r:id="rId19"/>
    <p:sldId id="2147308185" r:id="rId20"/>
    <p:sldId id="2147308186" r:id="rId21"/>
    <p:sldId id="2147308187" r:id="rId22"/>
    <p:sldId id="2147308178" r:id="rId23"/>
    <p:sldId id="2147308188" r:id="rId24"/>
    <p:sldId id="2147308189" r:id="rId25"/>
    <p:sldId id="2147308190" r:id="rId26"/>
    <p:sldId id="2147308192" r:id="rId27"/>
    <p:sldId id="2147308193" r:id="rId28"/>
    <p:sldId id="2147308195" r:id="rId29"/>
    <p:sldId id="2147308194" r:id="rId30"/>
    <p:sldId id="2147308197" r:id="rId31"/>
    <p:sldId id="2147308196" r:id="rId32"/>
    <p:sldId id="2147308198" r:id="rId33"/>
    <p:sldId id="2147308199" r:id="rId34"/>
    <p:sldId id="2147308191" r:id="rId35"/>
    <p:sldId id="2147308200" r:id="rId36"/>
    <p:sldId id="2147308201" r:id="rId37"/>
    <p:sldId id="2147308203" r:id="rId38"/>
    <p:sldId id="2147308202" r:id="rId39"/>
    <p:sldId id="2147308206" r:id="rId40"/>
    <p:sldId id="2147308207" r:id="rId41"/>
    <p:sldId id="2147308208" r:id="rId42"/>
    <p:sldId id="2147308204" r:id="rId43"/>
    <p:sldId id="2147308205" r:id="rId44"/>
    <p:sldId id="2147308107" r:id="rId45"/>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249E"/>
    <a:srgbClr val="969696"/>
    <a:srgbClr val="63666A"/>
    <a:srgbClr val="F9F048"/>
    <a:srgbClr val="FFCD00"/>
    <a:srgbClr val="D9DF23"/>
    <a:srgbClr val="666666"/>
    <a:srgbClr val="330072"/>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7440" autoAdjust="0"/>
  </p:normalViewPr>
  <p:slideViewPr>
    <p:cSldViewPr snapToGrid="0" snapToObjects="1" showGuides="1">
      <p:cViewPr varScale="1">
        <p:scale>
          <a:sx n="56" d="100"/>
          <a:sy n="56" d="100"/>
        </p:scale>
        <p:origin x="104" y="20"/>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23-Sep-22</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eliver Excellence Title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6B86D8E4-D42C-4BA4-8C3D-EE6E0354EA3C}"/>
              </a:ext>
            </a:extLst>
          </p:cNvPr>
          <p:cNvPicPr>
            <a:picLocks noChangeAspect="1"/>
          </p:cNvPicPr>
          <p:nvPr userDrawn="1"/>
        </p:nvPicPr>
        <p:blipFill>
          <a:blip r:embed="rId2"/>
          <a:stretch>
            <a:fillRect/>
          </a:stretch>
        </p:blipFill>
        <p:spPr>
          <a:xfrm>
            <a:off x="1777" y="0"/>
            <a:ext cx="14626846"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a:t>Click to edit Master title style</a:t>
            </a:r>
            <a:endParaRPr lang="en-US" dirty="0"/>
          </a:p>
        </p:txBody>
      </p:sp>
      <p:sp>
        <p:nvSpPr>
          <p:cNvPr id="48" name="Subtitle 2">
            <a:extLst>
              <a:ext uri="{FF2B5EF4-FFF2-40B4-BE49-F238E27FC236}">
                <a16:creationId xmlns:a16="http://schemas.microsoft.com/office/drawing/2014/main"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9" name="Footer Placeholder 4">
            <a:extLst>
              <a:ext uri="{FF2B5EF4-FFF2-40B4-BE49-F238E27FC236}">
                <a16:creationId xmlns:a16="http://schemas.microsoft.com/office/drawing/2014/main"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31512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23 September, 2022</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2021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4" name="Graphic 43">
            <a:extLst>
              <a:ext uri="{FF2B5EF4-FFF2-40B4-BE49-F238E27FC236}">
                <a16:creationId xmlns:a16="http://schemas.microsoft.com/office/drawing/2014/main" id="{C091593C-4446-42A7-AA75-762280E3CD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23 September, 2022</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5" name="Graphic 44">
            <a:extLst>
              <a:ext uri="{FF2B5EF4-FFF2-40B4-BE49-F238E27FC236}">
                <a16:creationId xmlns:a16="http://schemas.microsoft.com/office/drawing/2014/main" id="{DE47D048-F78A-4D25-83CC-A1FB3F93EB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23 September, 2022</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872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23 September, 2022</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51" name="Footer Placeholder 4">
            <a:extLst>
              <a:ext uri="{FF2B5EF4-FFF2-40B4-BE49-F238E27FC236}">
                <a16:creationId xmlns:a16="http://schemas.microsoft.com/office/drawing/2014/main" id="{4A9D77DB-7015-4991-83C8-36A24B782AF8}"/>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23 September, 2022</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Footer Placeholder 4">
            <a:extLst>
              <a:ext uri="{FF2B5EF4-FFF2-40B4-BE49-F238E27FC236}">
                <a16:creationId xmlns:a16="http://schemas.microsoft.com/office/drawing/2014/main" id="{3C5384D2-BCF3-4CDD-90BA-C6DDDAC0C3E0}"/>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7" name="Graphic 56">
            <a:extLst>
              <a:ext uri="{FF2B5EF4-FFF2-40B4-BE49-F238E27FC236}">
                <a16:creationId xmlns:a16="http://schemas.microsoft.com/office/drawing/2014/main" id="{329D370C-B3C9-49CC-A16E-95762D2349B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272216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23 September, 2022</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5" name="Graphic 44">
            <a:extLst>
              <a:ext uri="{FF2B5EF4-FFF2-40B4-BE49-F238E27FC236}">
                <a16:creationId xmlns:a16="http://schemas.microsoft.com/office/drawing/2014/main" id="{DE47D048-F78A-4D25-83CC-A1FB3F93EB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23 September, 2022</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98529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23 September, 2022</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4" name="Graphic 43">
            <a:extLst>
              <a:ext uri="{FF2B5EF4-FFF2-40B4-BE49-F238E27FC236}">
                <a16:creationId xmlns:a16="http://schemas.microsoft.com/office/drawing/2014/main" id="{A2BEF977-E587-4D30-B5BF-3E5AC49DEA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79053"/>
            <a:ext cx="2286000" cy="259237"/>
          </a:xfrm>
          <a:prstGeom prst="rect">
            <a:avLst/>
          </a:prstGeom>
        </p:spPr>
      </p:pic>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2021 DXC Technology Company. All rights reserved.</a:t>
            </a:r>
          </a:p>
        </p:txBody>
      </p:sp>
      <p:pic>
        <p:nvPicPr>
          <p:cNvPr id="2" name="Graphic 1">
            <a:extLst>
              <a:ext uri="{FF2B5EF4-FFF2-40B4-BE49-F238E27FC236}">
                <a16:creationId xmlns:a16="http://schemas.microsoft.com/office/drawing/2014/main" id="{204136C3-C0B2-4695-8464-42B084FBEA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9034" y="2856891"/>
            <a:ext cx="4612331" cy="2515817"/>
          </a:xfrm>
          <a:prstGeom prst="rect">
            <a:avLst/>
          </a:prstGeom>
        </p:spPr>
      </p:pic>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Purple Tab Shape Title Slide 1">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DBDF535B-3840-4291-8B0B-E0FCD28F794B}"/>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74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2">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5609471" cy="2256367"/>
          </a:xfrm>
        </p:spPr>
        <p:txBody>
          <a:bodyPr anchor="ctr" anchorCtr="0">
            <a:noAutofit/>
          </a:bodyPr>
          <a:lstStyle>
            <a:lvl1pPr>
              <a:defRPr sz="48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560947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DBDF535B-3840-4291-8B0B-E0FCD28F794B}"/>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396878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8FA06BFD-1B3E-4443-BC83-270655A0F2CF}"/>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2951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23 September, 2022</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46" name="Graphic 45">
            <a:extLst>
              <a:ext uri="{FF2B5EF4-FFF2-40B4-BE49-F238E27FC236}">
                <a16:creationId xmlns:a16="http://schemas.microsoft.com/office/drawing/2014/main" id="{B6FF065E-2B34-4360-B045-0F02C20A28BE}"/>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833" r:id="rId2"/>
    <p:sldLayoutId id="2147483838" r:id="rId3"/>
    <p:sldLayoutId id="2147483834" r:id="rId4"/>
    <p:sldLayoutId id="2147483659" r:id="rId5"/>
    <p:sldLayoutId id="2147483667" r:id="rId6"/>
    <p:sldLayoutId id="2147483650" r:id="rId7"/>
    <p:sldLayoutId id="2147483752" r:id="rId8"/>
    <p:sldLayoutId id="2147483666" r:id="rId9"/>
    <p:sldLayoutId id="2147483652" r:id="rId10"/>
    <p:sldLayoutId id="2147483660" r:id="rId11"/>
    <p:sldLayoutId id="2147483662" r:id="rId12"/>
    <p:sldLayoutId id="2147483663" r:id="rId13"/>
    <p:sldLayoutId id="2147483835" r:id="rId14"/>
    <p:sldLayoutId id="2147483836" r:id="rId15"/>
    <p:sldLayoutId id="2147483837" r:id="rId16"/>
    <p:sldLayoutId id="2147483655" r:id="rId17"/>
    <p:sldLayoutId id="2147483692"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iki.jenkins-ci.org/display/JENKINS/Config+File+Provider+Plugin" TargetMode="External"/><Relationship Id="rId2" Type="http://schemas.openxmlformats.org/officeDocument/2006/relationships/hyperlink" Target="http://52.23.199.85:8080/configfiles" TargetMode="Externa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guru99.com/software-testing-introduction-importance.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jenkins.io/doc/book/pipeline/jenkinsfile/" TargetMode="Externa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plugins.jenkins.io/role-strategy" TargetMode="External"/><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www.eclipse.org/jetty/" TargetMode="External"/><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iki.jenkins.io/JENKINS/Securing-Jenkins.html"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uru99.com/jenkins-tutorial.html" TargetMode="Externa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Jenkins Training – Day 2</a:t>
            </a:r>
            <a:br>
              <a:rPr lang="en-US" dirty="0"/>
            </a:br>
            <a:br>
              <a:rPr lang="en-US" dirty="0"/>
            </a:br>
            <a:r>
              <a:rPr lang="en-US" sz="2800" dirty="0"/>
              <a:t>23-09-2022</a:t>
            </a:r>
            <a:endParaRPr lang="en-US" dirty="0"/>
          </a:p>
        </p:txBody>
      </p:sp>
      <p:sp>
        <p:nvSpPr>
          <p:cNvPr id="5" name="Subtitle 4"/>
          <p:cNvSpPr>
            <a:spLocks noGrp="1"/>
          </p:cNvSpPr>
          <p:nvPr>
            <p:ph type="subTitle" idx="1"/>
          </p:nvPr>
        </p:nvSpPr>
        <p:spPr>
          <a:xfrm>
            <a:off x="791209" y="5587261"/>
            <a:ext cx="9931399" cy="914400"/>
          </a:xfrm>
        </p:spPr>
        <p:txBody>
          <a:bodyPr/>
          <a:lstStyle/>
          <a:p>
            <a:endParaRPr lang="en-US" sz="3600" dirty="0">
              <a:solidFill>
                <a:schemeClr val="tx1"/>
              </a:solidFill>
            </a:endParaRPr>
          </a:p>
          <a:p>
            <a:r>
              <a:rPr lang="en-US" sz="3600" dirty="0">
                <a:solidFill>
                  <a:schemeClr val="tx1"/>
                </a:solidFill>
              </a:rPr>
              <a:t>DevSecops Team</a:t>
            </a:r>
          </a:p>
        </p:txBody>
      </p:sp>
    </p:spTree>
    <p:extLst>
      <p:ext uri="{BB962C8B-B14F-4D97-AF65-F5344CB8AC3E}">
        <p14:creationId xmlns:p14="http://schemas.microsoft.com/office/powerpoint/2010/main" val="33189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 - shell</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883C76A-9B3E-4DC8-91D5-86EF1E91BE8E}"/>
              </a:ext>
            </a:extLst>
          </p:cNvPr>
          <p:cNvPicPr>
            <a:picLocks noChangeAspect="1"/>
          </p:cNvPicPr>
          <p:nvPr/>
        </p:nvPicPr>
        <p:blipFill>
          <a:blip r:embed="rId2"/>
          <a:stretch>
            <a:fillRect/>
          </a:stretch>
        </p:blipFill>
        <p:spPr>
          <a:xfrm>
            <a:off x="557052" y="1297956"/>
            <a:ext cx="4793580" cy="2393934"/>
          </a:xfrm>
          <a:prstGeom prst="rect">
            <a:avLst/>
          </a:prstGeom>
        </p:spPr>
      </p:pic>
      <p:pic>
        <p:nvPicPr>
          <p:cNvPr id="14" name="Picture 13">
            <a:extLst>
              <a:ext uri="{FF2B5EF4-FFF2-40B4-BE49-F238E27FC236}">
                <a16:creationId xmlns:a16="http://schemas.microsoft.com/office/drawing/2014/main" id="{9AC3AEF8-2611-4E36-9030-1BACA4A50A89}"/>
              </a:ext>
            </a:extLst>
          </p:cNvPr>
          <p:cNvPicPr>
            <a:picLocks noChangeAspect="1"/>
          </p:cNvPicPr>
          <p:nvPr/>
        </p:nvPicPr>
        <p:blipFill>
          <a:blip r:embed="rId3"/>
          <a:stretch>
            <a:fillRect/>
          </a:stretch>
        </p:blipFill>
        <p:spPr>
          <a:xfrm>
            <a:off x="557052" y="4105012"/>
            <a:ext cx="4772838" cy="2826632"/>
          </a:xfrm>
          <a:prstGeom prst="rect">
            <a:avLst/>
          </a:prstGeom>
        </p:spPr>
      </p:pic>
      <p:pic>
        <p:nvPicPr>
          <p:cNvPr id="16" name="Picture 15">
            <a:extLst>
              <a:ext uri="{FF2B5EF4-FFF2-40B4-BE49-F238E27FC236}">
                <a16:creationId xmlns:a16="http://schemas.microsoft.com/office/drawing/2014/main" id="{5888D6CF-95CC-4FD3-994D-3A7054F485C7}"/>
              </a:ext>
            </a:extLst>
          </p:cNvPr>
          <p:cNvPicPr>
            <a:picLocks noChangeAspect="1"/>
          </p:cNvPicPr>
          <p:nvPr/>
        </p:nvPicPr>
        <p:blipFill>
          <a:blip r:embed="rId4"/>
          <a:stretch>
            <a:fillRect/>
          </a:stretch>
        </p:blipFill>
        <p:spPr>
          <a:xfrm>
            <a:off x="5538222" y="1316601"/>
            <a:ext cx="4275114" cy="5141349"/>
          </a:xfrm>
          <a:prstGeom prst="rect">
            <a:avLst/>
          </a:prstGeom>
        </p:spPr>
      </p:pic>
      <p:pic>
        <p:nvPicPr>
          <p:cNvPr id="18" name="Picture 17">
            <a:extLst>
              <a:ext uri="{FF2B5EF4-FFF2-40B4-BE49-F238E27FC236}">
                <a16:creationId xmlns:a16="http://schemas.microsoft.com/office/drawing/2014/main" id="{B5D1D012-8063-4B51-AF0D-703EF15072D7}"/>
              </a:ext>
            </a:extLst>
          </p:cNvPr>
          <p:cNvPicPr>
            <a:picLocks noChangeAspect="1"/>
          </p:cNvPicPr>
          <p:nvPr/>
        </p:nvPicPr>
        <p:blipFill>
          <a:blip r:embed="rId5"/>
          <a:stretch>
            <a:fillRect/>
          </a:stretch>
        </p:blipFill>
        <p:spPr>
          <a:xfrm>
            <a:off x="9475470" y="5635880"/>
            <a:ext cx="5006340" cy="1940717"/>
          </a:xfrm>
          <a:prstGeom prst="rect">
            <a:avLst/>
          </a:prstGeom>
        </p:spPr>
      </p:pic>
      <p:sp>
        <p:nvSpPr>
          <p:cNvPr id="19" name="Oval 18">
            <a:extLst>
              <a:ext uri="{FF2B5EF4-FFF2-40B4-BE49-F238E27FC236}">
                <a16:creationId xmlns:a16="http://schemas.microsoft.com/office/drawing/2014/main" id="{F0E432A5-3B62-44C5-A753-5F8B1838D3B5}"/>
              </a:ext>
            </a:extLst>
          </p:cNvPr>
          <p:cNvSpPr/>
          <p:nvPr/>
        </p:nvSpPr>
        <p:spPr>
          <a:xfrm>
            <a:off x="4217670" y="2037723"/>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D5EFC584-8024-4902-AFDD-9F6BE364F6EF}"/>
              </a:ext>
            </a:extLst>
          </p:cNvPr>
          <p:cNvSpPr/>
          <p:nvPr/>
        </p:nvSpPr>
        <p:spPr>
          <a:xfrm>
            <a:off x="3983355" y="5289728"/>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E8FA0520-D629-4642-B366-DC43A05DF6AC}"/>
              </a:ext>
            </a:extLst>
          </p:cNvPr>
          <p:cNvSpPr/>
          <p:nvPr/>
        </p:nvSpPr>
        <p:spPr>
          <a:xfrm>
            <a:off x="9241155" y="4703386"/>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Oval 21">
            <a:extLst>
              <a:ext uri="{FF2B5EF4-FFF2-40B4-BE49-F238E27FC236}">
                <a16:creationId xmlns:a16="http://schemas.microsoft.com/office/drawing/2014/main" id="{F523579D-FE11-47D0-B269-43F1CEC7349E}"/>
              </a:ext>
            </a:extLst>
          </p:cNvPr>
          <p:cNvSpPr/>
          <p:nvPr/>
        </p:nvSpPr>
        <p:spPr>
          <a:xfrm>
            <a:off x="9333276" y="3430075"/>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Oval 22">
            <a:extLst>
              <a:ext uri="{FF2B5EF4-FFF2-40B4-BE49-F238E27FC236}">
                <a16:creationId xmlns:a16="http://schemas.microsoft.com/office/drawing/2014/main" id="{E249DF17-664C-40D4-B963-5B8055C589C7}"/>
              </a:ext>
            </a:extLst>
          </p:cNvPr>
          <p:cNvSpPr/>
          <p:nvPr/>
        </p:nvSpPr>
        <p:spPr>
          <a:xfrm>
            <a:off x="10674396" y="6485874"/>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410431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 – Build triggers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2" name="Group 11">
            <a:extLst>
              <a:ext uri="{FF2B5EF4-FFF2-40B4-BE49-F238E27FC236}">
                <a16:creationId xmlns:a16="http://schemas.microsoft.com/office/drawing/2014/main" id="{CBA0C7D7-E140-46F0-8ADD-BA90384C3391}"/>
              </a:ext>
            </a:extLst>
          </p:cNvPr>
          <p:cNvGrpSpPr/>
          <p:nvPr/>
        </p:nvGrpSpPr>
        <p:grpSpPr>
          <a:xfrm>
            <a:off x="9400328" y="1231267"/>
            <a:ext cx="5045341" cy="3535043"/>
            <a:chOff x="557052" y="1226900"/>
            <a:chExt cx="4960620" cy="3198904"/>
          </a:xfrm>
        </p:grpSpPr>
        <p:pic>
          <p:nvPicPr>
            <p:cNvPr id="6" name="Picture 5">
              <a:extLst>
                <a:ext uri="{FF2B5EF4-FFF2-40B4-BE49-F238E27FC236}">
                  <a16:creationId xmlns:a16="http://schemas.microsoft.com/office/drawing/2014/main" id="{6AB67DC4-8207-4078-A61D-E4C72FE26D1C}"/>
                </a:ext>
              </a:extLst>
            </p:cNvPr>
            <p:cNvPicPr>
              <a:picLocks noChangeAspect="1"/>
            </p:cNvPicPr>
            <p:nvPr/>
          </p:nvPicPr>
          <p:blipFill>
            <a:blip r:embed="rId2"/>
            <a:stretch>
              <a:fillRect/>
            </a:stretch>
          </p:blipFill>
          <p:spPr>
            <a:xfrm>
              <a:off x="557052" y="1226900"/>
              <a:ext cx="4960620" cy="3198904"/>
            </a:xfrm>
            <a:prstGeom prst="rect">
              <a:avLst/>
            </a:prstGeom>
          </p:spPr>
        </p:pic>
        <p:sp>
          <p:nvSpPr>
            <p:cNvPr id="24" name="Rectangle 23">
              <a:extLst>
                <a:ext uri="{FF2B5EF4-FFF2-40B4-BE49-F238E27FC236}">
                  <a16:creationId xmlns:a16="http://schemas.microsoft.com/office/drawing/2014/main" id="{96EA708F-62AE-4A62-AA62-8A79C093213E}"/>
                </a:ext>
              </a:extLst>
            </p:cNvPr>
            <p:cNvSpPr/>
            <p:nvPr/>
          </p:nvSpPr>
          <p:spPr>
            <a:xfrm>
              <a:off x="2915305" y="2171734"/>
              <a:ext cx="2296775" cy="2254070"/>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A64FEAC5-98F0-49D0-9CDF-BCADD78CC593}"/>
              </a:ext>
            </a:extLst>
          </p:cNvPr>
          <p:cNvSpPr txBox="1"/>
          <p:nvPr/>
        </p:nvSpPr>
        <p:spPr>
          <a:xfrm>
            <a:off x="537210" y="1231267"/>
            <a:ext cx="8709660" cy="9194312"/>
          </a:xfrm>
          <a:prstGeom prst="rect">
            <a:avLst/>
          </a:prstGeom>
          <a:noFill/>
        </p:spPr>
        <p:txBody>
          <a:bodyPr wrap="square" rtlCol="0">
            <a:spAutoFit/>
          </a:bodyPr>
          <a:lstStyle/>
          <a:p>
            <a:pPr algn="l"/>
            <a:r>
              <a:rPr lang="en-US" sz="2400" b="1" dirty="0">
                <a:solidFill>
                  <a:srgbClr val="222222"/>
                </a:solidFill>
                <a:latin typeface="Times New Roman" panose="02020603050405020304" pitchFamily="18" charset="0"/>
                <a:cs typeface="Times New Roman" panose="02020603050405020304" pitchFamily="18" charset="0"/>
              </a:rPr>
              <a:t>What is a trigger?</a:t>
            </a:r>
          </a:p>
          <a:p>
            <a:pPr algn="l"/>
            <a:r>
              <a:rPr lang="en-US" sz="2000" dirty="0">
                <a:latin typeface="Times New Roman" panose="02020603050405020304" pitchFamily="18" charset="0"/>
                <a:cs typeface="Times New Roman" panose="02020603050405020304" pitchFamily="18" charset="0"/>
              </a:rPr>
              <a:t>A trigger lets us execute a job on an event occurrence. This event is called a trigger. To see the list of build triggers, we need to login to Jenkins and click on any item already created and click on configure.</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 list of triggers is shown in Figure</a:t>
            </a:r>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dirty="0">
                <a:solidFill>
                  <a:srgbClr val="222222"/>
                </a:solidFill>
                <a:latin typeface="Times New Roman" panose="02020603050405020304" pitchFamily="18" charset="0"/>
                <a:cs typeface="Times New Roman" panose="02020603050405020304" pitchFamily="18" charset="0"/>
              </a:rPr>
              <a:t>Trigger build remotely: </a:t>
            </a:r>
            <a:r>
              <a:rPr lang="en-US" sz="2000" dirty="0">
                <a:latin typeface="Times New Roman" panose="02020603050405020304" pitchFamily="18" charset="0"/>
                <a:cs typeface="Times New Roman" panose="02020603050405020304" pitchFamily="18" charset="0"/>
              </a:rPr>
              <a:t>The job is usually triggered by accessing a specified URL. This is convenient for scripts. With the URL, one needs to mention the authorization token as well.</a:t>
            </a:r>
          </a:p>
          <a:p>
            <a:pPr algn="l">
              <a:buFont typeface="Arial" panose="020B0604020202020204" pitchFamily="34" charset="0"/>
              <a:buChar char="•"/>
            </a:pPr>
            <a:r>
              <a:rPr lang="en-US" sz="2200" b="1" dirty="0">
                <a:solidFill>
                  <a:srgbClr val="222222"/>
                </a:solidFill>
                <a:latin typeface="Times New Roman" panose="02020603050405020304" pitchFamily="18" charset="0"/>
                <a:cs typeface="Times New Roman" panose="02020603050405020304" pitchFamily="18" charset="0"/>
              </a:rPr>
              <a:t>Build after other projects are built: </a:t>
            </a:r>
            <a:r>
              <a:rPr lang="en-US" sz="2000" dirty="0">
                <a:latin typeface="Times New Roman" panose="02020603050405020304" pitchFamily="18" charset="0"/>
                <a:cs typeface="Times New Roman" panose="02020603050405020304" pitchFamily="18" charset="0"/>
              </a:rPr>
              <a:t>As it reads, we need to mention the list of other projects, once those projects are built then the present job is executed.</a:t>
            </a:r>
          </a:p>
          <a:p>
            <a:pPr algn="l">
              <a:buFont typeface="Arial" panose="020B0604020202020204" pitchFamily="34" charset="0"/>
              <a:buChar char="•"/>
            </a:pPr>
            <a:r>
              <a:rPr lang="en-US" sz="2200" b="1" dirty="0">
                <a:solidFill>
                  <a:srgbClr val="222222"/>
                </a:solidFill>
                <a:latin typeface="Times New Roman" panose="02020603050405020304" pitchFamily="18" charset="0"/>
                <a:cs typeface="Times New Roman" panose="02020603050405020304" pitchFamily="18" charset="0"/>
              </a:rPr>
              <a:t>Build periodically: </a:t>
            </a:r>
            <a:r>
              <a:rPr lang="en-US" sz="2000" dirty="0">
                <a:latin typeface="Times New Roman" panose="02020603050405020304" pitchFamily="18" charset="0"/>
                <a:cs typeface="Times New Roman" panose="02020603050405020304" pitchFamily="18" charset="0"/>
              </a:rPr>
              <a:t>The build is triggered based on the mentioned time. A </a:t>
            </a:r>
            <a:r>
              <a:rPr lang="en-US" sz="2000" dirty="0" err="1">
                <a:latin typeface="Times New Roman" panose="02020603050405020304" pitchFamily="18" charset="0"/>
                <a:cs typeface="Times New Roman" panose="02020603050405020304" pitchFamily="18" charset="0"/>
              </a:rPr>
              <a:t>cron</a:t>
            </a:r>
            <a:r>
              <a:rPr lang="en-US" sz="2000" dirty="0">
                <a:latin typeface="Times New Roman" panose="02020603050405020304" pitchFamily="18" charset="0"/>
                <a:cs typeface="Times New Roman" panose="02020603050405020304" pitchFamily="18" charset="0"/>
              </a:rPr>
              <a:t> has to be mentioned here.</a:t>
            </a:r>
          </a:p>
          <a:p>
            <a:pPr algn="l">
              <a:buFont typeface="Arial" panose="020B0604020202020204" pitchFamily="34" charset="0"/>
              <a:buChar char="•"/>
            </a:pPr>
            <a:r>
              <a:rPr lang="en-US" sz="2200" b="1" dirty="0" err="1">
                <a:solidFill>
                  <a:srgbClr val="222222"/>
                </a:solidFill>
                <a:latin typeface="Times New Roman" panose="02020603050405020304" pitchFamily="18" charset="0"/>
                <a:cs typeface="Times New Roman" panose="02020603050405020304" pitchFamily="18" charset="0"/>
              </a:rPr>
              <a:t>Github</a:t>
            </a:r>
            <a:r>
              <a:rPr lang="en-US" sz="2200" b="1" dirty="0">
                <a:solidFill>
                  <a:srgbClr val="222222"/>
                </a:solidFill>
                <a:latin typeface="Times New Roman" panose="02020603050405020304" pitchFamily="18" charset="0"/>
                <a:cs typeface="Times New Roman" panose="02020603050405020304" pitchFamily="18" charset="0"/>
              </a:rPr>
              <a:t> hook trigger for GITSCM polling: </a:t>
            </a:r>
            <a:r>
              <a:rPr lang="en-US" sz="2000" dirty="0">
                <a:latin typeface="Times New Roman" panose="02020603050405020304" pitchFamily="18" charset="0"/>
                <a:cs typeface="Times New Roman" panose="02020603050405020304" pitchFamily="18" charset="0"/>
              </a:rPr>
              <a:t>If Jenkins receives push GitHub hook from a repository associated with git, then the build process gets executed.</a:t>
            </a:r>
          </a:p>
          <a:p>
            <a:pPr algn="l">
              <a:buFont typeface="Arial" panose="020B0604020202020204" pitchFamily="34" charset="0"/>
              <a:buChar char="•"/>
            </a:pPr>
            <a:r>
              <a:rPr lang="en-US" sz="2200" b="1" dirty="0">
                <a:solidFill>
                  <a:srgbClr val="222222"/>
                </a:solidFill>
                <a:latin typeface="Times New Roman" panose="02020603050405020304" pitchFamily="18" charset="0"/>
                <a:cs typeface="Times New Roman" panose="02020603050405020304" pitchFamily="18" charset="0"/>
              </a:rPr>
              <a:t>Poll SCM: </a:t>
            </a:r>
            <a:r>
              <a:rPr lang="en-US" sz="2000" dirty="0">
                <a:latin typeface="Times New Roman" panose="02020603050405020304" pitchFamily="18" charset="0"/>
                <a:cs typeface="Times New Roman" panose="02020603050405020304" pitchFamily="18" charset="0"/>
              </a:rPr>
              <a:t>Configure Jenkins to poll the SCM for pushes or commits and then trigger the jobs.</a:t>
            </a: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95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6C8408F-B93D-4DE6-B739-5D398B3931E7}"/>
              </a:ext>
            </a:extLst>
          </p:cNvPr>
          <p:cNvSpPr txBox="1"/>
          <p:nvPr/>
        </p:nvSpPr>
        <p:spPr>
          <a:xfrm>
            <a:off x="537209" y="1231267"/>
            <a:ext cx="13908459" cy="3962110"/>
          </a:xfrm>
          <a:prstGeom prst="rect">
            <a:avLst/>
          </a:prstGeom>
          <a:noFill/>
        </p:spPr>
        <p:txBody>
          <a:bodyPr wrap="square" rtlCol="0">
            <a:spAutoFit/>
          </a:bodyPr>
          <a:lstStyle/>
          <a:p>
            <a:pPr algn="l"/>
            <a:r>
              <a:rPr lang="en-US" sz="2400" b="1" dirty="0">
                <a:solidFill>
                  <a:srgbClr val="222222"/>
                </a:solidFill>
                <a:latin typeface="Times New Roman" panose="02020603050405020304" pitchFamily="18" charset="0"/>
                <a:cs typeface="Times New Roman" panose="02020603050405020304" pitchFamily="18" charset="0"/>
              </a:rPr>
              <a:t>This project is parameterized</a:t>
            </a:r>
          </a:p>
          <a:p>
            <a:pPr algn="l"/>
            <a:r>
              <a:rPr lang="en-US" sz="2000" dirty="0">
                <a:latin typeface="Times New Roman" panose="02020603050405020304" pitchFamily="18" charset="0"/>
                <a:cs typeface="Times New Roman" panose="02020603050405020304" pitchFamily="18" charset="0"/>
              </a:rPr>
              <a:t>Using build parameters, we can pass any data we want: git branch name, secret credentials, hostnames and ports, and so on. Any Jenkins job or pipeline can be parameterized. All we need to do is check the box on the General settings tab, “This project is parameterized”: Then we click the Add Parameter button.</a:t>
            </a: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63E0017-1BDD-4C5F-AE8B-AF4E9E5C7B1B}"/>
              </a:ext>
            </a:extLst>
          </p:cNvPr>
          <p:cNvPicPr>
            <a:picLocks noChangeAspect="1"/>
          </p:cNvPicPr>
          <p:nvPr/>
        </p:nvPicPr>
        <p:blipFill>
          <a:blip r:embed="rId2"/>
          <a:stretch>
            <a:fillRect/>
          </a:stretch>
        </p:blipFill>
        <p:spPr>
          <a:xfrm>
            <a:off x="8123712" y="4167104"/>
            <a:ext cx="5969478" cy="3203573"/>
          </a:xfrm>
          <a:prstGeom prst="rect">
            <a:avLst/>
          </a:prstGeom>
        </p:spPr>
      </p:pic>
      <p:pic>
        <p:nvPicPr>
          <p:cNvPr id="6" name="Picture 5">
            <a:extLst>
              <a:ext uri="{FF2B5EF4-FFF2-40B4-BE49-F238E27FC236}">
                <a16:creationId xmlns:a16="http://schemas.microsoft.com/office/drawing/2014/main" id="{73BD0D98-BB7F-458E-B213-E205CE4D9651}"/>
              </a:ext>
            </a:extLst>
          </p:cNvPr>
          <p:cNvPicPr>
            <a:picLocks noChangeAspect="1"/>
          </p:cNvPicPr>
          <p:nvPr/>
        </p:nvPicPr>
        <p:blipFill>
          <a:blip r:embed="rId3"/>
          <a:stretch>
            <a:fillRect/>
          </a:stretch>
        </p:blipFill>
        <p:spPr>
          <a:xfrm>
            <a:off x="557052" y="3078454"/>
            <a:ext cx="5969478" cy="3203573"/>
          </a:xfrm>
          <a:prstGeom prst="rect">
            <a:avLst/>
          </a:prstGeom>
        </p:spPr>
      </p:pic>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 – Build triggers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Oval 25">
            <a:extLst>
              <a:ext uri="{FF2B5EF4-FFF2-40B4-BE49-F238E27FC236}">
                <a16:creationId xmlns:a16="http://schemas.microsoft.com/office/drawing/2014/main" id="{64CB169C-9459-4F72-BE07-D5A29A26AFA8}"/>
              </a:ext>
            </a:extLst>
          </p:cNvPr>
          <p:cNvSpPr/>
          <p:nvPr/>
        </p:nvSpPr>
        <p:spPr>
          <a:xfrm>
            <a:off x="3398916" y="3390237"/>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Oval 26">
            <a:extLst>
              <a:ext uri="{FF2B5EF4-FFF2-40B4-BE49-F238E27FC236}">
                <a16:creationId xmlns:a16="http://schemas.microsoft.com/office/drawing/2014/main" id="{4C3D44C5-F1BD-4433-AE21-3629923EC024}"/>
              </a:ext>
            </a:extLst>
          </p:cNvPr>
          <p:cNvSpPr/>
          <p:nvPr/>
        </p:nvSpPr>
        <p:spPr>
          <a:xfrm>
            <a:off x="12466955" y="6890617"/>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196234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 – Build triggers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2" name="Group 11">
            <a:extLst>
              <a:ext uri="{FF2B5EF4-FFF2-40B4-BE49-F238E27FC236}">
                <a16:creationId xmlns:a16="http://schemas.microsoft.com/office/drawing/2014/main" id="{FA21A88E-E1F7-44B6-81DE-45A1C3890E38}"/>
              </a:ext>
            </a:extLst>
          </p:cNvPr>
          <p:cNvGrpSpPr/>
          <p:nvPr/>
        </p:nvGrpSpPr>
        <p:grpSpPr>
          <a:xfrm>
            <a:off x="5322411" y="1568368"/>
            <a:ext cx="4449288" cy="2648839"/>
            <a:chOff x="557053" y="1231267"/>
            <a:chExt cx="5353210" cy="3042699"/>
          </a:xfrm>
        </p:grpSpPr>
        <p:pic>
          <p:nvPicPr>
            <p:cNvPr id="14" name="Picture 13">
              <a:extLst>
                <a:ext uri="{FF2B5EF4-FFF2-40B4-BE49-F238E27FC236}">
                  <a16:creationId xmlns:a16="http://schemas.microsoft.com/office/drawing/2014/main" id="{EFE990B4-C99B-4EAF-9619-6B3DDAFD2B18}"/>
                </a:ext>
              </a:extLst>
            </p:cNvPr>
            <p:cNvPicPr>
              <a:picLocks noChangeAspect="1"/>
            </p:cNvPicPr>
            <p:nvPr/>
          </p:nvPicPr>
          <p:blipFill>
            <a:blip r:embed="rId2"/>
            <a:stretch>
              <a:fillRect/>
            </a:stretch>
          </p:blipFill>
          <p:spPr>
            <a:xfrm>
              <a:off x="557053" y="1231267"/>
              <a:ext cx="5353210" cy="3042699"/>
            </a:xfrm>
            <a:prstGeom prst="rect">
              <a:avLst/>
            </a:prstGeom>
          </p:spPr>
        </p:pic>
        <p:sp>
          <p:nvSpPr>
            <p:cNvPr id="19" name="Oval 18">
              <a:extLst>
                <a:ext uri="{FF2B5EF4-FFF2-40B4-BE49-F238E27FC236}">
                  <a16:creationId xmlns:a16="http://schemas.microsoft.com/office/drawing/2014/main" id="{28A1A511-3BBD-4955-8C83-0E2D2C1D2E7B}"/>
                </a:ext>
              </a:extLst>
            </p:cNvPr>
            <p:cNvSpPr/>
            <p:nvPr/>
          </p:nvSpPr>
          <p:spPr>
            <a:xfrm>
              <a:off x="2936000" y="2523947"/>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11" name="Group 10">
            <a:extLst>
              <a:ext uri="{FF2B5EF4-FFF2-40B4-BE49-F238E27FC236}">
                <a16:creationId xmlns:a16="http://schemas.microsoft.com/office/drawing/2014/main" id="{EC1D6AFF-32CF-4D56-9EF8-9FF357E3D801}"/>
              </a:ext>
            </a:extLst>
          </p:cNvPr>
          <p:cNvGrpSpPr/>
          <p:nvPr/>
        </p:nvGrpSpPr>
        <p:grpSpPr>
          <a:xfrm>
            <a:off x="10099251" y="1669384"/>
            <a:ext cx="4346418" cy="2478911"/>
            <a:chOff x="7017069" y="1677806"/>
            <a:chExt cx="5078730" cy="2478911"/>
          </a:xfrm>
        </p:grpSpPr>
        <p:pic>
          <p:nvPicPr>
            <p:cNvPr id="16" name="Picture 15">
              <a:extLst>
                <a:ext uri="{FF2B5EF4-FFF2-40B4-BE49-F238E27FC236}">
                  <a16:creationId xmlns:a16="http://schemas.microsoft.com/office/drawing/2014/main" id="{3DB8256E-F10A-40E7-8BA6-9C52A443F239}"/>
                </a:ext>
              </a:extLst>
            </p:cNvPr>
            <p:cNvPicPr>
              <a:picLocks noChangeAspect="1"/>
            </p:cNvPicPr>
            <p:nvPr/>
          </p:nvPicPr>
          <p:blipFill>
            <a:blip r:embed="rId3"/>
            <a:stretch>
              <a:fillRect/>
            </a:stretch>
          </p:blipFill>
          <p:spPr>
            <a:xfrm>
              <a:off x="7017069" y="1677806"/>
              <a:ext cx="5078730" cy="2478911"/>
            </a:xfrm>
            <a:prstGeom prst="rect">
              <a:avLst/>
            </a:prstGeom>
          </p:spPr>
        </p:pic>
        <p:sp>
          <p:nvSpPr>
            <p:cNvPr id="20" name="Oval 19">
              <a:extLst>
                <a:ext uri="{FF2B5EF4-FFF2-40B4-BE49-F238E27FC236}">
                  <a16:creationId xmlns:a16="http://schemas.microsoft.com/office/drawing/2014/main" id="{A2D8FEC3-26EC-4B24-B451-F377AFE10410}"/>
                </a:ext>
              </a:extLst>
            </p:cNvPr>
            <p:cNvSpPr/>
            <p:nvPr/>
          </p:nvSpPr>
          <p:spPr>
            <a:xfrm>
              <a:off x="8226186" y="2752616"/>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5" name="Group 4">
            <a:extLst>
              <a:ext uri="{FF2B5EF4-FFF2-40B4-BE49-F238E27FC236}">
                <a16:creationId xmlns:a16="http://schemas.microsoft.com/office/drawing/2014/main" id="{BD89122E-F6BB-460B-8852-B9F040685B43}"/>
              </a:ext>
            </a:extLst>
          </p:cNvPr>
          <p:cNvGrpSpPr/>
          <p:nvPr/>
        </p:nvGrpSpPr>
        <p:grpSpPr>
          <a:xfrm>
            <a:off x="5515948" y="4622137"/>
            <a:ext cx="4346418" cy="2750895"/>
            <a:chOff x="557052" y="4640396"/>
            <a:chExt cx="4757897" cy="2952434"/>
          </a:xfrm>
        </p:grpSpPr>
        <p:pic>
          <p:nvPicPr>
            <p:cNvPr id="18" name="Picture 17">
              <a:extLst>
                <a:ext uri="{FF2B5EF4-FFF2-40B4-BE49-F238E27FC236}">
                  <a16:creationId xmlns:a16="http://schemas.microsoft.com/office/drawing/2014/main" id="{B2757D0C-9D9C-4037-BC50-758312560009}"/>
                </a:ext>
              </a:extLst>
            </p:cNvPr>
            <p:cNvPicPr>
              <a:picLocks noChangeAspect="1"/>
            </p:cNvPicPr>
            <p:nvPr/>
          </p:nvPicPr>
          <p:blipFill>
            <a:blip r:embed="rId4"/>
            <a:stretch>
              <a:fillRect/>
            </a:stretch>
          </p:blipFill>
          <p:spPr>
            <a:xfrm>
              <a:off x="557052" y="4640396"/>
              <a:ext cx="4757897" cy="2952434"/>
            </a:xfrm>
            <a:prstGeom prst="rect">
              <a:avLst/>
            </a:prstGeom>
          </p:spPr>
        </p:pic>
        <p:sp>
          <p:nvSpPr>
            <p:cNvPr id="26" name="Oval 25">
              <a:extLst>
                <a:ext uri="{FF2B5EF4-FFF2-40B4-BE49-F238E27FC236}">
                  <a16:creationId xmlns:a16="http://schemas.microsoft.com/office/drawing/2014/main" id="{64CB169C-9459-4F72-BE07-D5A29A26AFA8}"/>
                </a:ext>
              </a:extLst>
            </p:cNvPr>
            <p:cNvSpPr/>
            <p:nvPr/>
          </p:nvSpPr>
          <p:spPr>
            <a:xfrm>
              <a:off x="2208290" y="6116613"/>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6" name="Group 5">
            <a:extLst>
              <a:ext uri="{FF2B5EF4-FFF2-40B4-BE49-F238E27FC236}">
                <a16:creationId xmlns:a16="http://schemas.microsoft.com/office/drawing/2014/main" id="{30BFC9BF-792C-4018-BD73-99FFE11F4BCF}"/>
              </a:ext>
            </a:extLst>
          </p:cNvPr>
          <p:cNvGrpSpPr/>
          <p:nvPr/>
        </p:nvGrpSpPr>
        <p:grpSpPr>
          <a:xfrm>
            <a:off x="10243323" y="4530015"/>
            <a:ext cx="4116415" cy="2912711"/>
            <a:chOff x="7017069" y="4640395"/>
            <a:chExt cx="4116415" cy="2912711"/>
          </a:xfrm>
        </p:grpSpPr>
        <p:pic>
          <p:nvPicPr>
            <p:cNvPr id="22" name="Picture 21">
              <a:extLst>
                <a:ext uri="{FF2B5EF4-FFF2-40B4-BE49-F238E27FC236}">
                  <a16:creationId xmlns:a16="http://schemas.microsoft.com/office/drawing/2014/main" id="{2D839A4E-22EA-4EF0-8B7D-C2A084365632}"/>
                </a:ext>
              </a:extLst>
            </p:cNvPr>
            <p:cNvPicPr>
              <a:picLocks noChangeAspect="1"/>
            </p:cNvPicPr>
            <p:nvPr/>
          </p:nvPicPr>
          <p:blipFill rotWithShape="1">
            <a:blip r:embed="rId5"/>
            <a:srcRect t="9732"/>
            <a:stretch/>
          </p:blipFill>
          <p:spPr>
            <a:xfrm>
              <a:off x="7017069" y="4640395"/>
              <a:ext cx="4116415" cy="2912711"/>
            </a:xfrm>
            <a:prstGeom prst="rect">
              <a:avLst/>
            </a:prstGeom>
          </p:spPr>
        </p:pic>
        <p:sp>
          <p:nvSpPr>
            <p:cNvPr id="27" name="Oval 26">
              <a:extLst>
                <a:ext uri="{FF2B5EF4-FFF2-40B4-BE49-F238E27FC236}">
                  <a16:creationId xmlns:a16="http://schemas.microsoft.com/office/drawing/2014/main" id="{4C3D44C5-F1BD-4433-AE21-3629923EC024}"/>
                </a:ext>
              </a:extLst>
            </p:cNvPr>
            <p:cNvSpPr/>
            <p:nvPr/>
          </p:nvSpPr>
          <p:spPr>
            <a:xfrm>
              <a:off x="8460501" y="6985526"/>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1" name="TextBox 20">
            <a:extLst>
              <a:ext uri="{FF2B5EF4-FFF2-40B4-BE49-F238E27FC236}">
                <a16:creationId xmlns:a16="http://schemas.microsoft.com/office/drawing/2014/main" id="{70935E58-08C7-47CD-A2E7-9F60513B18C7}"/>
              </a:ext>
            </a:extLst>
          </p:cNvPr>
          <p:cNvSpPr txBox="1"/>
          <p:nvPr/>
        </p:nvSpPr>
        <p:spPr>
          <a:xfrm>
            <a:off x="582202" y="926287"/>
            <a:ext cx="4740209" cy="7138364"/>
          </a:xfrm>
          <a:prstGeom prst="rect">
            <a:avLst/>
          </a:prstGeom>
          <a:noFill/>
        </p:spPr>
        <p:txBody>
          <a:bodyPr wrap="square" rtlCol="0">
            <a:spAutoFit/>
          </a:bodyPr>
          <a:lstStyle/>
          <a:p>
            <a:pPr algn="l"/>
            <a:endParaRPr lang="en-US" sz="2000" b="1" dirty="0">
              <a:solidFill>
                <a:srgbClr val="222222"/>
              </a:solidFill>
              <a:latin typeface="Times New Roman" panose="02020603050405020304" pitchFamily="18" charset="0"/>
              <a:cs typeface="Times New Roman" panose="02020603050405020304" pitchFamily="18" charset="0"/>
            </a:endParaRPr>
          </a:p>
          <a:p>
            <a:r>
              <a:rPr lang="en-US" sz="2000" b="1" dirty="0">
                <a:solidFill>
                  <a:srgbClr val="222222"/>
                </a:solidFill>
                <a:latin typeface="Times New Roman" panose="02020603050405020304" pitchFamily="18" charset="0"/>
                <a:cs typeface="Times New Roman" panose="02020603050405020304" pitchFamily="18" charset="0"/>
              </a:rPr>
              <a:t>Build after other projects are built</a:t>
            </a:r>
          </a:p>
          <a:p>
            <a:pPr algn="l"/>
            <a:r>
              <a:rPr lang="en-US" sz="2000" dirty="0">
                <a:latin typeface="Times New Roman" panose="02020603050405020304" pitchFamily="18" charset="0"/>
                <a:cs typeface="Times New Roman" panose="02020603050405020304" pitchFamily="18" charset="0"/>
              </a:rPr>
              <a:t>A downstream job is a configured project that is triggered as part of a execution of pipeline. Upstream and downstream jobs help you to configure the sequence of execution for different operations and hence you can orchestrate the flow of execution. We can configure one or more projects as downstream jobs in Jenkins.</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b="1" dirty="0">
                <a:solidFill>
                  <a:srgbClr val="222222"/>
                </a:solidFill>
                <a:latin typeface="Times New Roman" panose="02020603050405020304" pitchFamily="18" charset="0"/>
                <a:cs typeface="Times New Roman" panose="02020603050405020304" pitchFamily="18" charset="0"/>
              </a:rPr>
              <a:t>Build Periodically</a:t>
            </a:r>
          </a:p>
          <a:p>
            <a:pPr>
              <a:lnSpc>
                <a:spcPct val="90000"/>
              </a:lnSpc>
              <a:spcAft>
                <a:spcPts val="400"/>
              </a:spcAft>
            </a:pPr>
            <a:r>
              <a:rPr lang="en-US" sz="2000" dirty="0">
                <a:latin typeface="Times New Roman" panose="02020603050405020304" pitchFamily="18" charset="0"/>
                <a:cs typeface="Times New Roman" panose="02020603050405020304" pitchFamily="18" charset="0"/>
              </a:rPr>
              <a:t>Under Build Triggers - Build periodically - Schedule you can </a:t>
            </a:r>
            <a:r>
              <a:rPr lang="en-US" sz="2000" b="1" dirty="0">
                <a:latin typeface="Times New Roman" panose="02020603050405020304" pitchFamily="18" charset="0"/>
                <a:cs typeface="Times New Roman" panose="02020603050405020304" pitchFamily="18" charset="0"/>
              </a:rPr>
              <a:t>create a schedule (or multiple schedules) for Jenkins to build periodically or on a specific date/time</a:t>
            </a:r>
            <a:r>
              <a:rPr lang="en-US" sz="2000" dirty="0">
                <a:latin typeface="Times New Roman" panose="02020603050405020304" pitchFamily="18" charset="0"/>
                <a:cs typeface="Times New Roman" panose="02020603050405020304" pitchFamily="18" charset="0"/>
              </a:rPr>
              <a:t>. It might be tests that should be run periodically (every morning for example) or a DB clean up Jenkins job or any other Jenkins job.</a:t>
            </a:r>
            <a:endParaRPr lang="en-IN" sz="20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14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E57DB969-E527-427F-BB55-DCA2263E084B}"/>
              </a:ext>
            </a:extLst>
          </p:cNvPr>
          <p:cNvPicPr>
            <a:picLocks noChangeAspect="1"/>
          </p:cNvPicPr>
          <p:nvPr/>
        </p:nvPicPr>
        <p:blipFill>
          <a:blip r:embed="rId2"/>
          <a:stretch>
            <a:fillRect/>
          </a:stretch>
        </p:blipFill>
        <p:spPr>
          <a:xfrm>
            <a:off x="557052" y="3165348"/>
            <a:ext cx="4540728" cy="2934282"/>
          </a:xfrm>
          <a:prstGeom prst="rect">
            <a:avLst/>
          </a:prstGeom>
        </p:spPr>
      </p:pic>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 – Build triggers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4" name="Group 23">
            <a:extLst>
              <a:ext uri="{FF2B5EF4-FFF2-40B4-BE49-F238E27FC236}">
                <a16:creationId xmlns:a16="http://schemas.microsoft.com/office/drawing/2014/main" id="{79B553F5-4793-4621-816A-16D83D3B4B62}"/>
              </a:ext>
            </a:extLst>
          </p:cNvPr>
          <p:cNvGrpSpPr/>
          <p:nvPr/>
        </p:nvGrpSpPr>
        <p:grpSpPr>
          <a:xfrm>
            <a:off x="9095262" y="1170202"/>
            <a:ext cx="5232883" cy="3269243"/>
            <a:chOff x="557052" y="1231267"/>
            <a:chExt cx="5892219" cy="3934389"/>
          </a:xfrm>
        </p:grpSpPr>
        <p:pic>
          <p:nvPicPr>
            <p:cNvPr id="13" name="Picture 12">
              <a:extLst>
                <a:ext uri="{FF2B5EF4-FFF2-40B4-BE49-F238E27FC236}">
                  <a16:creationId xmlns:a16="http://schemas.microsoft.com/office/drawing/2014/main" id="{9B85737D-593B-4BF5-80EC-F1CD8B525403}"/>
                </a:ext>
              </a:extLst>
            </p:cNvPr>
            <p:cNvPicPr>
              <a:picLocks noChangeAspect="1"/>
            </p:cNvPicPr>
            <p:nvPr/>
          </p:nvPicPr>
          <p:blipFill>
            <a:blip r:embed="rId3"/>
            <a:stretch>
              <a:fillRect/>
            </a:stretch>
          </p:blipFill>
          <p:spPr>
            <a:xfrm>
              <a:off x="557052" y="1231267"/>
              <a:ext cx="5892219" cy="3929745"/>
            </a:xfrm>
            <a:prstGeom prst="rect">
              <a:avLst/>
            </a:prstGeom>
          </p:spPr>
        </p:pic>
        <p:sp>
          <p:nvSpPr>
            <p:cNvPr id="26" name="Oval 25">
              <a:extLst>
                <a:ext uri="{FF2B5EF4-FFF2-40B4-BE49-F238E27FC236}">
                  <a16:creationId xmlns:a16="http://schemas.microsoft.com/office/drawing/2014/main" id="{64CB169C-9459-4F72-BE07-D5A29A26AFA8}"/>
                </a:ext>
              </a:extLst>
            </p:cNvPr>
            <p:cNvSpPr/>
            <p:nvPr/>
          </p:nvSpPr>
          <p:spPr>
            <a:xfrm>
              <a:off x="5812551" y="1890054"/>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Oval 26">
              <a:extLst>
                <a:ext uri="{FF2B5EF4-FFF2-40B4-BE49-F238E27FC236}">
                  <a16:creationId xmlns:a16="http://schemas.microsoft.com/office/drawing/2014/main" id="{4C3D44C5-F1BD-4433-AE21-3629923EC024}"/>
                </a:ext>
              </a:extLst>
            </p:cNvPr>
            <p:cNvSpPr/>
            <p:nvPr/>
          </p:nvSpPr>
          <p:spPr>
            <a:xfrm>
              <a:off x="1739661" y="4708456"/>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F363CC34-F1B5-4C54-9039-1B29FFB86221}"/>
                </a:ext>
              </a:extLst>
            </p:cNvPr>
            <p:cNvSpPr/>
            <p:nvPr/>
          </p:nvSpPr>
          <p:spPr>
            <a:xfrm>
              <a:off x="5343921" y="4477534"/>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1" name="Rectangle 10">
            <a:extLst>
              <a:ext uri="{FF2B5EF4-FFF2-40B4-BE49-F238E27FC236}">
                <a16:creationId xmlns:a16="http://schemas.microsoft.com/office/drawing/2014/main" id="{7CC38243-DFD1-43E3-A4D4-0684DB6ED46B}"/>
              </a:ext>
            </a:extLst>
          </p:cNvPr>
          <p:cNvSpPr/>
          <p:nvPr/>
        </p:nvSpPr>
        <p:spPr>
          <a:xfrm>
            <a:off x="9254253" y="1816692"/>
            <a:ext cx="2457450" cy="251460"/>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9A494206-CC60-425A-AF56-A5E238EBED08}"/>
              </a:ext>
            </a:extLst>
          </p:cNvPr>
          <p:cNvGrpSpPr/>
          <p:nvPr/>
        </p:nvGrpSpPr>
        <p:grpSpPr>
          <a:xfrm>
            <a:off x="9095262" y="4562470"/>
            <a:ext cx="5386548" cy="2970069"/>
            <a:chOff x="6697033" y="3675698"/>
            <a:chExt cx="7415995" cy="3788965"/>
          </a:xfrm>
        </p:grpSpPr>
        <p:pic>
          <p:nvPicPr>
            <p:cNvPr id="17" name="Picture 16">
              <a:extLst>
                <a:ext uri="{FF2B5EF4-FFF2-40B4-BE49-F238E27FC236}">
                  <a16:creationId xmlns:a16="http://schemas.microsoft.com/office/drawing/2014/main" id="{83648D6D-691F-4564-AC3B-270BAE9FC8BB}"/>
                </a:ext>
              </a:extLst>
            </p:cNvPr>
            <p:cNvPicPr>
              <a:picLocks noChangeAspect="1"/>
            </p:cNvPicPr>
            <p:nvPr/>
          </p:nvPicPr>
          <p:blipFill rotWithShape="1">
            <a:blip r:embed="rId4"/>
            <a:srcRect l="1337"/>
            <a:stretch/>
          </p:blipFill>
          <p:spPr>
            <a:xfrm>
              <a:off x="6697033" y="3675698"/>
              <a:ext cx="7415995" cy="3786236"/>
            </a:xfrm>
            <a:prstGeom prst="rect">
              <a:avLst/>
            </a:prstGeom>
          </p:spPr>
        </p:pic>
        <p:sp>
          <p:nvSpPr>
            <p:cNvPr id="25" name="Oval 24">
              <a:extLst>
                <a:ext uri="{FF2B5EF4-FFF2-40B4-BE49-F238E27FC236}">
                  <a16:creationId xmlns:a16="http://schemas.microsoft.com/office/drawing/2014/main" id="{68C50D85-B59A-4B02-952A-77FC6290846C}"/>
                </a:ext>
              </a:extLst>
            </p:cNvPr>
            <p:cNvSpPr/>
            <p:nvPr/>
          </p:nvSpPr>
          <p:spPr>
            <a:xfrm>
              <a:off x="7866816" y="4951919"/>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Oval 27">
              <a:extLst>
                <a:ext uri="{FF2B5EF4-FFF2-40B4-BE49-F238E27FC236}">
                  <a16:creationId xmlns:a16="http://schemas.microsoft.com/office/drawing/2014/main" id="{729352BD-D4CA-4C4F-A346-1E640341558B}"/>
                </a:ext>
              </a:extLst>
            </p:cNvPr>
            <p:cNvSpPr/>
            <p:nvPr/>
          </p:nvSpPr>
          <p:spPr>
            <a:xfrm>
              <a:off x="10991016" y="7007463"/>
              <a:ext cx="46863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31" name="TextBox 30">
            <a:extLst>
              <a:ext uri="{FF2B5EF4-FFF2-40B4-BE49-F238E27FC236}">
                <a16:creationId xmlns:a16="http://schemas.microsoft.com/office/drawing/2014/main" id="{A5AA9D37-3047-48C1-A480-AD91EEA5F8E3}"/>
              </a:ext>
            </a:extLst>
          </p:cNvPr>
          <p:cNvSpPr txBox="1"/>
          <p:nvPr/>
        </p:nvSpPr>
        <p:spPr>
          <a:xfrm>
            <a:off x="557052" y="1231267"/>
            <a:ext cx="7412354" cy="1631216"/>
          </a:xfrm>
          <a:prstGeom prst="rect">
            <a:avLst/>
          </a:prstGeom>
          <a:noFill/>
        </p:spPr>
        <p:txBody>
          <a:bodyPr wrap="square">
            <a:spAutoFit/>
          </a:bodyPr>
          <a:lstStyle/>
          <a:p>
            <a:pPr algn="l"/>
            <a:r>
              <a:rPr lang="en-US" sz="2000"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Github</a:t>
            </a:r>
            <a:r>
              <a:rPr lang="en-US" sz="2000" b="1" dirty="0">
                <a:latin typeface="Times New Roman" panose="02020603050405020304" pitchFamily="18" charset="0"/>
                <a:cs typeface="Times New Roman" panose="02020603050405020304" pitchFamily="18" charset="0"/>
              </a:rPr>
              <a:t> Integration plugin </a:t>
            </a:r>
            <a:r>
              <a:rPr lang="en-US" sz="2000" dirty="0">
                <a:latin typeface="Times New Roman" panose="02020603050405020304" pitchFamily="18" charset="0"/>
                <a:cs typeface="Times New Roman" panose="02020603050405020304" pitchFamily="18" charset="0"/>
              </a:rPr>
              <a:t>will add the “</a:t>
            </a:r>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hook trigger for </a:t>
            </a:r>
            <a:r>
              <a:rPr lang="en-US" sz="2000" dirty="0" err="1">
                <a:latin typeface="Times New Roman" panose="02020603050405020304" pitchFamily="18" charset="0"/>
                <a:cs typeface="Times New Roman" panose="02020603050405020304" pitchFamily="18" charset="0"/>
              </a:rPr>
              <a:t>GITScm</a:t>
            </a:r>
            <a:r>
              <a:rPr lang="en-US" sz="2000" dirty="0">
                <a:latin typeface="Times New Roman" panose="02020603050405020304" pitchFamily="18" charset="0"/>
                <a:cs typeface="Times New Roman" panose="02020603050405020304" pitchFamily="18" charset="0"/>
              </a:rPr>
              <a:t> polling” option for you. Which means that every time Jenkins receives a PUSH GitHub hook (from the repository you defined in the Source Code Management section) it will trigger the polling login you previously defined.</a:t>
            </a:r>
          </a:p>
        </p:txBody>
      </p:sp>
      <p:sp>
        <p:nvSpPr>
          <p:cNvPr id="22" name="TextBox 21">
            <a:extLst>
              <a:ext uri="{FF2B5EF4-FFF2-40B4-BE49-F238E27FC236}">
                <a16:creationId xmlns:a16="http://schemas.microsoft.com/office/drawing/2014/main" id="{44612A7E-424E-48E1-998C-876C9B702E3F}"/>
              </a:ext>
            </a:extLst>
          </p:cNvPr>
          <p:cNvSpPr txBox="1"/>
          <p:nvPr/>
        </p:nvSpPr>
        <p:spPr>
          <a:xfrm>
            <a:off x="557052" y="6183611"/>
            <a:ext cx="8129748" cy="1323439"/>
          </a:xfrm>
          <a:prstGeom prst="rect">
            <a:avLst/>
          </a:prstGeom>
          <a:noFill/>
        </p:spPr>
        <p:txBody>
          <a:bodyPr wrap="square">
            <a:spAutoFit/>
          </a:bodyPr>
          <a:lstStyle/>
          <a:p>
            <a:pPr algn="l"/>
            <a:r>
              <a:rPr lang="en-US" sz="2000" dirty="0">
                <a:latin typeface="Times New Roman" panose="02020603050405020304" pitchFamily="18" charset="0"/>
                <a:cs typeface="Times New Roman" panose="02020603050405020304" pitchFamily="18" charset="0"/>
              </a:rPr>
              <a:t>A webhook can be thought of as a type of API that is driven by events rather than requests. Instead of one application making a request to another to receive a response, a </a:t>
            </a:r>
            <a:r>
              <a:rPr lang="en-US" sz="2000" b="1" dirty="0">
                <a:latin typeface="Times New Roman" panose="02020603050405020304" pitchFamily="18" charset="0"/>
                <a:cs typeface="Times New Roman" panose="02020603050405020304" pitchFamily="18" charset="0"/>
              </a:rPr>
              <a:t>webhook is a service that allows one program to send data to another as soon as a particular event takes place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8072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 – Build triggers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B56C5206-6A38-4680-920C-A20DA8A8C2CE}"/>
              </a:ext>
            </a:extLst>
          </p:cNvPr>
          <p:cNvSpPr txBox="1"/>
          <p:nvPr/>
        </p:nvSpPr>
        <p:spPr>
          <a:xfrm>
            <a:off x="537210" y="1090934"/>
            <a:ext cx="7412354" cy="2074414"/>
          </a:xfrm>
          <a:prstGeom prst="rect">
            <a:avLst/>
          </a:prstGeom>
          <a:noFill/>
        </p:spPr>
        <p:txBody>
          <a:bodyPr wrap="square">
            <a:spAutoFit/>
          </a:bodyPr>
          <a:lstStyle/>
          <a:p>
            <a:pPr algn="l"/>
            <a:r>
              <a:rPr lang="en-US" sz="2400" b="1" dirty="0">
                <a:solidFill>
                  <a:srgbClr val="222222"/>
                </a:solidFill>
                <a:latin typeface="Times New Roman" panose="02020603050405020304" pitchFamily="18" charset="0"/>
                <a:cs typeface="Times New Roman" panose="02020603050405020304" pitchFamily="18" charset="0"/>
              </a:rPr>
              <a:t>What is the poll SCM?</a:t>
            </a:r>
          </a:p>
          <a:p>
            <a:pPr algn="l"/>
            <a:r>
              <a:rPr lang="en-US" sz="2000" dirty="0">
                <a:latin typeface="Times New Roman" panose="02020603050405020304" pitchFamily="18" charset="0"/>
                <a:cs typeface="Times New Roman" panose="02020603050405020304" pitchFamily="18" charset="0"/>
              </a:rPr>
              <a:t>"Poll SCM" </a:t>
            </a:r>
            <a:r>
              <a:rPr lang="en-US" sz="2000" b="1" dirty="0">
                <a:latin typeface="Times New Roman" panose="02020603050405020304" pitchFamily="18" charset="0"/>
                <a:cs typeface="Times New Roman" panose="02020603050405020304" pitchFamily="18" charset="0"/>
              </a:rPr>
              <a:t>polls the SCM periodically for checking if any changes/ new commits were made and shall build the project if any new commits were pushed since the last build</a:t>
            </a:r>
            <a:r>
              <a:rPr lang="en-US" sz="2000" dirty="0">
                <a:latin typeface="Times New Roman" panose="02020603050405020304" pitchFamily="18" charset="0"/>
                <a:cs typeface="Times New Roman" panose="02020603050405020304" pitchFamily="18" charset="0"/>
              </a:rPr>
              <a:t>, whereas the "build" shall build the project periodically irrespective to whether or not any changes were made.</a:t>
            </a:r>
          </a:p>
        </p:txBody>
      </p:sp>
      <p:pic>
        <p:nvPicPr>
          <p:cNvPr id="12" name="Picture 11">
            <a:extLst>
              <a:ext uri="{FF2B5EF4-FFF2-40B4-BE49-F238E27FC236}">
                <a16:creationId xmlns:a16="http://schemas.microsoft.com/office/drawing/2014/main" id="{21FDAFBD-08B0-421B-B3C9-4DF3F2773018}"/>
              </a:ext>
            </a:extLst>
          </p:cNvPr>
          <p:cNvPicPr>
            <a:picLocks noChangeAspect="1"/>
          </p:cNvPicPr>
          <p:nvPr/>
        </p:nvPicPr>
        <p:blipFill>
          <a:blip r:embed="rId2"/>
          <a:stretch>
            <a:fillRect/>
          </a:stretch>
        </p:blipFill>
        <p:spPr>
          <a:xfrm>
            <a:off x="8204042" y="1482727"/>
            <a:ext cx="5476051" cy="5023485"/>
          </a:xfrm>
          <a:prstGeom prst="rect">
            <a:avLst/>
          </a:prstGeom>
        </p:spPr>
      </p:pic>
    </p:spTree>
    <p:extLst>
      <p:ext uri="{BB962C8B-B14F-4D97-AF65-F5344CB8AC3E}">
        <p14:creationId xmlns:p14="http://schemas.microsoft.com/office/powerpoint/2010/main" val="138674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196" y="439106"/>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 </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Build Environment</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B56C5206-6A38-4680-920C-A20DA8A8C2CE}"/>
              </a:ext>
            </a:extLst>
          </p:cNvPr>
          <p:cNvSpPr txBox="1"/>
          <p:nvPr/>
        </p:nvSpPr>
        <p:spPr>
          <a:xfrm>
            <a:off x="515212" y="1102484"/>
            <a:ext cx="9228197" cy="4216539"/>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Delete workspace before build starts</a:t>
            </a:r>
          </a:p>
          <a:p>
            <a:pPr algn="l"/>
            <a:r>
              <a:rPr lang="en-US" sz="2000" dirty="0">
                <a:latin typeface="Times New Roman" panose="02020603050405020304" pitchFamily="18" charset="0"/>
                <a:cs typeface="Times New Roman" panose="02020603050405020304" pitchFamily="18" charset="0"/>
              </a:rPr>
              <a:t>There is a way to clean up a workspace in Jenkins. You need to install the Workspace Cleanup Plugin. This plugin can clean up the workspace before build or after a build. Under Build Environment, check the box that says Delete workspace before build starts.</a:t>
            </a:r>
          </a:p>
          <a:p>
            <a:pPr algn="l"/>
            <a:r>
              <a:rPr lang="en-US" sz="2200" b="1" dirty="0">
                <a:latin typeface="Times New Roman" panose="02020603050405020304" pitchFamily="18" charset="0"/>
                <a:cs typeface="Times New Roman" panose="02020603050405020304" pitchFamily="18" charset="0"/>
              </a:rPr>
              <a:t>Use secret text(s) or file(s)</a:t>
            </a:r>
          </a:p>
          <a:p>
            <a:pPr algn="l"/>
            <a:r>
              <a:rPr lang="en-US" sz="2000" dirty="0">
                <a:latin typeface="Times New Roman" panose="02020603050405020304" pitchFamily="18" charset="0"/>
                <a:cs typeface="Times New Roman" panose="02020603050405020304" pitchFamily="18" charset="0"/>
              </a:rPr>
              <a:t>Allows you to take credentials of various sorts and use them from shell build steps</a:t>
            </a:r>
          </a:p>
          <a:p>
            <a:pPr algn="l"/>
            <a:r>
              <a:rPr lang="en-US" sz="2200" b="1" dirty="0">
                <a:latin typeface="Times New Roman" panose="02020603050405020304" pitchFamily="18" charset="0"/>
                <a:cs typeface="Times New Roman" panose="02020603050405020304" pitchFamily="18" charset="0"/>
              </a:rPr>
              <a:t>Provide Configuration files</a:t>
            </a:r>
          </a:p>
          <a:p>
            <a:pPr algn="l"/>
            <a:r>
              <a:rPr lang="en-US" sz="2000" dirty="0">
                <a:latin typeface="Times New Roman" panose="02020603050405020304" pitchFamily="18" charset="0"/>
                <a:cs typeface="Times New Roman" panose="02020603050405020304" pitchFamily="18" charset="0"/>
              </a:rPr>
              <a:t>Make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globally configured</a:t>
            </a:r>
            <a:r>
              <a:rPr lang="en-US" sz="2000" dirty="0">
                <a:latin typeface="Times New Roman" panose="02020603050405020304" pitchFamily="18" charset="0"/>
                <a:cs typeface="Times New Roman" panose="02020603050405020304" pitchFamily="18" charset="0"/>
              </a:rPr>
              <a:t> files available in your local workspace. All files configured via the </a:t>
            </a: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config-file-provider plugin</a:t>
            </a:r>
            <a:r>
              <a:rPr lang="en-US" sz="2000" dirty="0">
                <a:latin typeface="Times New Roman" panose="02020603050405020304" pitchFamily="18" charset="0"/>
                <a:cs typeface="Times New Roman" panose="02020603050405020304" pitchFamily="18" charset="0"/>
              </a:rPr>
              <a:t> are available and can be referenced.</a:t>
            </a:r>
          </a:p>
          <a:p>
            <a:r>
              <a:rPr lang="en-US" sz="2200" b="1" dirty="0">
                <a:latin typeface="Times New Roman" panose="02020603050405020304" pitchFamily="18" charset="0"/>
                <a:cs typeface="Times New Roman" panose="02020603050405020304" pitchFamily="18" charset="0"/>
              </a:rPr>
              <a:t>Add timestamps to the Console Output</a:t>
            </a:r>
          </a:p>
          <a:p>
            <a:pPr algn="l"/>
            <a:r>
              <a:rPr lang="en-US" sz="2000" dirty="0">
                <a:latin typeface="Times New Roman" panose="02020603050405020304" pitchFamily="18" charset="0"/>
                <a:cs typeface="Times New Roman" panose="02020603050405020304" pitchFamily="18" charset="0"/>
              </a:rPr>
              <a:t>After installing the </a:t>
            </a:r>
            <a:r>
              <a:rPr lang="en-US" sz="2000" dirty="0" err="1">
                <a:latin typeface="Times New Roman" panose="02020603050405020304" pitchFamily="18" charset="0"/>
                <a:cs typeface="Times New Roman" panose="02020603050405020304" pitchFamily="18" charset="0"/>
              </a:rPr>
              <a:t>Timestamper</a:t>
            </a:r>
            <a:r>
              <a:rPr lang="en-US" sz="2000" dirty="0">
                <a:latin typeface="Times New Roman" panose="02020603050405020304" pitchFamily="18" charset="0"/>
                <a:cs typeface="Times New Roman" panose="02020603050405020304" pitchFamily="18" charset="0"/>
              </a:rPr>
              <a:t> Plugin, you have to configure each job by manually checking the "Add timestamps to the Console Output" option.</a:t>
            </a:r>
          </a:p>
          <a:p>
            <a:pPr algn="l"/>
            <a:r>
              <a:rPr lang="en-US" sz="2200" b="1" dirty="0">
                <a:latin typeface="Times New Roman" panose="02020603050405020304" pitchFamily="18" charset="0"/>
                <a:cs typeface="Times New Roman" panose="02020603050405020304" pitchFamily="18" charset="0"/>
              </a:rPr>
              <a:t>Terminate a build if it's stuck</a:t>
            </a:r>
          </a:p>
        </p:txBody>
      </p:sp>
      <p:grpSp>
        <p:nvGrpSpPr>
          <p:cNvPr id="11" name="Group 10">
            <a:extLst>
              <a:ext uri="{FF2B5EF4-FFF2-40B4-BE49-F238E27FC236}">
                <a16:creationId xmlns:a16="http://schemas.microsoft.com/office/drawing/2014/main" id="{8A597EE0-D3F9-4293-B158-794ED2F62BA4}"/>
              </a:ext>
            </a:extLst>
          </p:cNvPr>
          <p:cNvGrpSpPr/>
          <p:nvPr/>
        </p:nvGrpSpPr>
        <p:grpSpPr>
          <a:xfrm>
            <a:off x="9532619" y="1208089"/>
            <a:ext cx="4913049" cy="2426651"/>
            <a:chOff x="8205841" y="1208089"/>
            <a:chExt cx="6239828" cy="3570521"/>
          </a:xfrm>
        </p:grpSpPr>
        <p:pic>
          <p:nvPicPr>
            <p:cNvPr id="6" name="Picture 5">
              <a:extLst>
                <a:ext uri="{FF2B5EF4-FFF2-40B4-BE49-F238E27FC236}">
                  <a16:creationId xmlns:a16="http://schemas.microsoft.com/office/drawing/2014/main" id="{91062577-E42F-4867-8CA1-EA2B2775B783}"/>
                </a:ext>
              </a:extLst>
            </p:cNvPr>
            <p:cNvPicPr>
              <a:picLocks noChangeAspect="1"/>
            </p:cNvPicPr>
            <p:nvPr/>
          </p:nvPicPr>
          <p:blipFill>
            <a:blip r:embed="rId4"/>
            <a:stretch>
              <a:fillRect/>
            </a:stretch>
          </p:blipFill>
          <p:spPr>
            <a:xfrm>
              <a:off x="8205841" y="1208089"/>
              <a:ext cx="6239828" cy="3570521"/>
            </a:xfrm>
            <a:prstGeom prst="rect">
              <a:avLst/>
            </a:prstGeom>
          </p:spPr>
        </p:pic>
        <p:sp>
          <p:nvSpPr>
            <p:cNvPr id="13" name="Rectangle 12">
              <a:extLst>
                <a:ext uri="{FF2B5EF4-FFF2-40B4-BE49-F238E27FC236}">
                  <a16:creationId xmlns:a16="http://schemas.microsoft.com/office/drawing/2014/main" id="{25D12082-B69A-4672-B732-3E444250A77F}"/>
                </a:ext>
              </a:extLst>
            </p:cNvPr>
            <p:cNvSpPr/>
            <p:nvPr/>
          </p:nvSpPr>
          <p:spPr>
            <a:xfrm>
              <a:off x="11328852" y="1623874"/>
              <a:ext cx="3116817" cy="2856686"/>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245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196" y="439106"/>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 </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Build Steps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5D04096D-8F18-46E0-87E1-40EF9D31231B}"/>
              </a:ext>
            </a:extLst>
          </p:cNvPr>
          <p:cNvPicPr>
            <a:picLocks noChangeAspect="1"/>
          </p:cNvPicPr>
          <p:nvPr/>
        </p:nvPicPr>
        <p:blipFill>
          <a:blip r:embed="rId2"/>
          <a:stretch>
            <a:fillRect/>
          </a:stretch>
        </p:blipFill>
        <p:spPr>
          <a:xfrm>
            <a:off x="9571886" y="1379539"/>
            <a:ext cx="4873783" cy="5867081"/>
          </a:xfrm>
          <a:prstGeom prst="rect">
            <a:avLst/>
          </a:prstGeom>
        </p:spPr>
      </p:pic>
      <p:sp>
        <p:nvSpPr>
          <p:cNvPr id="15" name="Rectangle 14">
            <a:extLst>
              <a:ext uri="{FF2B5EF4-FFF2-40B4-BE49-F238E27FC236}">
                <a16:creationId xmlns:a16="http://schemas.microsoft.com/office/drawing/2014/main" id="{FFF13993-8CFA-4F06-960E-46E5766BF8FA}"/>
              </a:ext>
            </a:extLst>
          </p:cNvPr>
          <p:cNvSpPr/>
          <p:nvPr/>
        </p:nvSpPr>
        <p:spPr>
          <a:xfrm>
            <a:off x="11808702" y="5113980"/>
            <a:ext cx="2454086" cy="2121209"/>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43199933-21F9-4D51-85C4-E962B7F037A2}"/>
              </a:ext>
            </a:extLst>
          </p:cNvPr>
          <p:cNvGraphicFramePr>
            <a:graphicFrameLocks noGrp="1"/>
          </p:cNvGraphicFramePr>
          <p:nvPr>
            <p:extLst>
              <p:ext uri="{D42A27DB-BD31-4B8C-83A1-F6EECF244321}">
                <p14:modId xmlns:p14="http://schemas.microsoft.com/office/powerpoint/2010/main" val="1354379487"/>
              </p:ext>
            </p:extLst>
          </p:nvPr>
        </p:nvGraphicFramePr>
        <p:xfrm>
          <a:off x="574196" y="1716529"/>
          <a:ext cx="8830103" cy="5518660"/>
        </p:xfrm>
        <a:graphic>
          <a:graphicData uri="http://schemas.openxmlformats.org/drawingml/2006/table">
            <a:tbl>
              <a:tblPr/>
              <a:tblGrid>
                <a:gridCol w="2785827">
                  <a:extLst>
                    <a:ext uri="{9D8B030D-6E8A-4147-A177-3AD203B41FA5}">
                      <a16:colId xmlns:a16="http://schemas.microsoft.com/office/drawing/2014/main" val="3825774001"/>
                    </a:ext>
                  </a:extLst>
                </a:gridCol>
                <a:gridCol w="6044276">
                  <a:extLst>
                    <a:ext uri="{9D8B030D-6E8A-4147-A177-3AD203B41FA5}">
                      <a16:colId xmlns:a16="http://schemas.microsoft.com/office/drawing/2014/main" val="3577336397"/>
                    </a:ext>
                  </a:extLst>
                </a:gridCol>
              </a:tblGrid>
              <a:tr h="344163">
                <a:tc>
                  <a:txBody>
                    <a:bodyPr/>
                    <a:lstStyle/>
                    <a:p>
                      <a:pPr algn="l"/>
                      <a:r>
                        <a:rPr lang="en-US" sz="1600" b="1" i="1" dirty="0">
                          <a:effectLst/>
                        </a:rPr>
                        <a:t>Options</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600" b="1" i="1">
                          <a:effectLst/>
                        </a:rPr>
                        <a:t>Description</a:t>
                      </a:r>
                      <a:endParaRPr lang="en-US" sz="160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848929"/>
                  </a:ext>
                </a:extLst>
              </a:tr>
              <a:tr h="603290">
                <a:tc>
                  <a:txBody>
                    <a:bodyPr/>
                    <a:lstStyle/>
                    <a:p>
                      <a:r>
                        <a:rPr lang="en-US" sz="1600" b="1" i="1">
                          <a:effectLst/>
                        </a:rPr>
                        <a:t>Execute Windows batch command</a:t>
                      </a:r>
                      <a:endParaRPr lang="en-US" sz="160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rPr>
                        <a:t>This option runs a windows batch script for building the project. The script runs with the workspace as the current directory.</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2295361"/>
                  </a:ext>
                </a:extLst>
              </a:tr>
              <a:tr h="603290">
                <a:tc>
                  <a:txBody>
                    <a:bodyPr/>
                    <a:lstStyle/>
                    <a:p>
                      <a:r>
                        <a:rPr lang="en-US" sz="1600" b="1" i="1" dirty="0">
                          <a:effectLst/>
                        </a:rPr>
                        <a:t>Execute shell</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dirty="0">
                          <a:effectLst/>
                        </a:rPr>
                        <a:t>This option runs a shell script for building the project. The script runs with the workspace as the current directory.</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432923"/>
                  </a:ext>
                </a:extLst>
              </a:tr>
              <a:tr h="862416">
                <a:tc>
                  <a:txBody>
                    <a:bodyPr/>
                    <a:lstStyle/>
                    <a:p>
                      <a:r>
                        <a:rPr lang="en-US" sz="1600" b="1" i="1" dirty="0">
                          <a:effectLst/>
                        </a:rPr>
                        <a:t>Invoke Ant</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rPr>
                        <a:t>This option specifies a list of Ant targets to be invoked (</a:t>
                      </a:r>
                      <a:r>
                        <a:rPr lang="en-US" sz="1600" i="1">
                          <a:effectLst/>
                        </a:rPr>
                        <a:t>separated by spaces</a:t>
                      </a:r>
                      <a:r>
                        <a:rPr lang="en-US" sz="1600">
                          <a:effectLst/>
                        </a:rPr>
                        <a:t> ), or leave it empty to invoke the default Ant target specified in the build script.</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125729"/>
                  </a:ext>
                </a:extLst>
              </a:tr>
              <a:tr h="862416">
                <a:tc>
                  <a:txBody>
                    <a:bodyPr/>
                    <a:lstStyle/>
                    <a:p>
                      <a:r>
                        <a:rPr lang="en-US" sz="1600" b="1" i="1" dirty="0">
                          <a:effectLst/>
                        </a:rPr>
                        <a:t>Invoke Gradle Script</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dirty="0">
                          <a:effectLst/>
                        </a:rPr>
                        <a:t>This option is for those projects that use Gradle as the build system. Here, Jenkins invokes Gradle with the given switches and tasks.</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021582"/>
                  </a:ext>
                </a:extLst>
              </a:tr>
              <a:tr h="1380669">
                <a:tc>
                  <a:txBody>
                    <a:bodyPr/>
                    <a:lstStyle/>
                    <a:p>
                      <a:r>
                        <a:rPr lang="en-US" sz="1600" b="1" i="1" dirty="0">
                          <a:effectLst/>
                        </a:rPr>
                        <a:t>Invoke top-level Maven targets</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a:effectLst/>
                        </a:rPr>
                        <a:t>This is for those projects that use Maven as the build system. This leads Jenkins to invoke Maven with the given goals and options. Jenkins passes various environment variables to Maven, which you can access from Maven as "</a:t>
                      </a:r>
                      <a:r>
                        <a:rPr lang="en-US" sz="1600" b="1" i="1">
                          <a:effectLst/>
                        </a:rPr>
                        <a:t>${env. VARIABLE NAME}</a:t>
                      </a:r>
                      <a:r>
                        <a:rPr lang="en-US" sz="1600">
                          <a:effectLst/>
                        </a:rPr>
                        <a:t> ".</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292420"/>
                  </a:ext>
                </a:extLst>
              </a:tr>
              <a:tr h="862416">
                <a:tc>
                  <a:txBody>
                    <a:bodyPr/>
                    <a:lstStyle/>
                    <a:p>
                      <a:r>
                        <a:rPr lang="en-US" sz="1600" b="1" i="1" dirty="0">
                          <a:effectLst/>
                        </a:rPr>
                        <a:t>Run with timeout</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dirty="0">
                          <a:effectLst/>
                        </a:rPr>
                        <a:t>If a build does not complete by the specified amount of time, then the build will be terminated automatically and marked as aborted. Default time would be at least 3minutes.</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0618110"/>
                  </a:ext>
                </a:extLst>
              </a:tr>
            </a:tbl>
          </a:graphicData>
        </a:graphic>
      </p:graphicFrame>
      <p:sp>
        <p:nvSpPr>
          <p:cNvPr id="17" name="TextBox 16">
            <a:extLst>
              <a:ext uri="{FF2B5EF4-FFF2-40B4-BE49-F238E27FC236}">
                <a16:creationId xmlns:a16="http://schemas.microsoft.com/office/drawing/2014/main" id="{CF9ACFE5-7AF1-4181-B2AC-E1EE471951E8}"/>
              </a:ext>
            </a:extLst>
          </p:cNvPr>
          <p:cNvSpPr txBox="1"/>
          <p:nvPr/>
        </p:nvSpPr>
        <p:spPr>
          <a:xfrm>
            <a:off x="515212" y="1209840"/>
            <a:ext cx="9228197" cy="430887"/>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Build Steps Options</a:t>
            </a:r>
          </a:p>
        </p:txBody>
      </p:sp>
    </p:spTree>
    <p:extLst>
      <p:ext uri="{BB962C8B-B14F-4D97-AF65-F5344CB8AC3E}">
        <p14:creationId xmlns:p14="http://schemas.microsoft.com/office/powerpoint/2010/main" val="313147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D42CB7-0F56-43BA-B20F-727921D17D7D}"/>
              </a:ext>
            </a:extLst>
          </p:cNvPr>
          <p:cNvPicPr>
            <a:picLocks noChangeAspect="1"/>
          </p:cNvPicPr>
          <p:nvPr/>
        </p:nvPicPr>
        <p:blipFill>
          <a:blip r:embed="rId2"/>
          <a:stretch>
            <a:fillRect/>
          </a:stretch>
        </p:blipFill>
        <p:spPr>
          <a:xfrm>
            <a:off x="9607899" y="1355402"/>
            <a:ext cx="4880673" cy="5918835"/>
          </a:xfrm>
          <a:prstGeom prst="rect">
            <a:avLst/>
          </a:prstGeom>
        </p:spPr>
      </p:pic>
      <p:sp>
        <p:nvSpPr>
          <p:cNvPr id="2" name="Title 1"/>
          <p:cNvSpPr>
            <a:spLocks noGrp="1"/>
          </p:cNvSpPr>
          <p:nvPr>
            <p:ph type="title"/>
          </p:nvPr>
        </p:nvSpPr>
        <p:spPr>
          <a:xfrm>
            <a:off x="557052" y="504800"/>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 </a:t>
            </a:r>
            <a:r>
              <a:rPr lang="en-IN" dirty="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Post-build Actions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FFF13993-8CFA-4F06-960E-46E5766BF8FA}"/>
              </a:ext>
            </a:extLst>
          </p:cNvPr>
          <p:cNvSpPr/>
          <p:nvPr/>
        </p:nvSpPr>
        <p:spPr>
          <a:xfrm>
            <a:off x="11808702" y="3143251"/>
            <a:ext cx="1850148" cy="3474720"/>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43199933-21F9-4D51-85C4-E962B7F037A2}"/>
              </a:ext>
            </a:extLst>
          </p:cNvPr>
          <p:cNvGraphicFramePr>
            <a:graphicFrameLocks noGrp="1"/>
          </p:cNvGraphicFramePr>
          <p:nvPr>
            <p:extLst>
              <p:ext uri="{D42A27DB-BD31-4B8C-83A1-F6EECF244321}">
                <p14:modId xmlns:p14="http://schemas.microsoft.com/office/powerpoint/2010/main" val="1062600210"/>
              </p:ext>
            </p:extLst>
          </p:nvPr>
        </p:nvGraphicFramePr>
        <p:xfrm>
          <a:off x="574196" y="1797067"/>
          <a:ext cx="8830103" cy="5570508"/>
        </p:xfrm>
        <a:graphic>
          <a:graphicData uri="http://schemas.openxmlformats.org/drawingml/2006/table">
            <a:tbl>
              <a:tblPr/>
              <a:tblGrid>
                <a:gridCol w="2785827">
                  <a:extLst>
                    <a:ext uri="{9D8B030D-6E8A-4147-A177-3AD203B41FA5}">
                      <a16:colId xmlns:a16="http://schemas.microsoft.com/office/drawing/2014/main" val="3825774001"/>
                    </a:ext>
                  </a:extLst>
                </a:gridCol>
                <a:gridCol w="6044276">
                  <a:extLst>
                    <a:ext uri="{9D8B030D-6E8A-4147-A177-3AD203B41FA5}">
                      <a16:colId xmlns:a16="http://schemas.microsoft.com/office/drawing/2014/main" val="3577336397"/>
                    </a:ext>
                  </a:extLst>
                </a:gridCol>
              </a:tblGrid>
              <a:tr h="344163">
                <a:tc>
                  <a:txBody>
                    <a:bodyPr/>
                    <a:lstStyle/>
                    <a:p>
                      <a:pPr algn="l"/>
                      <a:r>
                        <a:rPr lang="en-US" sz="1600" b="1" i="1" dirty="0">
                          <a:effectLst/>
                        </a:rPr>
                        <a:t>Options</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600" b="1" i="1">
                          <a:effectLst/>
                        </a:rPr>
                        <a:t>Description</a:t>
                      </a:r>
                      <a:endParaRPr lang="en-US" sz="160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848929"/>
                  </a:ext>
                </a:extLst>
              </a:tr>
              <a:tr h="603290">
                <a:tc>
                  <a:txBody>
                    <a:bodyPr/>
                    <a:lstStyle/>
                    <a:p>
                      <a:r>
                        <a:rPr lang="en-US" sz="1600" b="1" i="1" kern="1200" dirty="0">
                          <a:solidFill>
                            <a:schemeClr val="tx1"/>
                          </a:solidFill>
                          <a:effectLst/>
                          <a:latin typeface="+mn-lt"/>
                          <a:ea typeface="+mn-ea"/>
                          <a:cs typeface="+mn-cs"/>
                        </a:rPr>
                        <a:t>Archive the artifacts</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Archives the build artifacts (for example, distribution zip files or jar files) so that they can be downloaded later. </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2295361"/>
                  </a:ext>
                </a:extLst>
              </a:tr>
              <a:tr h="603290">
                <a:tc>
                  <a:txBody>
                    <a:bodyPr/>
                    <a:lstStyle/>
                    <a:p>
                      <a:r>
                        <a:rPr lang="en-US" sz="1600" b="1" i="1" kern="1200" dirty="0">
                          <a:solidFill>
                            <a:schemeClr val="tx1"/>
                          </a:solidFill>
                          <a:effectLst/>
                          <a:latin typeface="+mn-lt"/>
                          <a:ea typeface="+mn-ea"/>
                          <a:cs typeface="+mn-cs"/>
                        </a:rPr>
                        <a:t>Publish JUnit test result report</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Jenkins understands the JUnit test report XML format (which is also used by TestNG). When this option is configured, Jenkins can provide useful information about test results, such as historical test result trends, a web UI for viewing test reports, tracking failures, and so on.</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432923"/>
                  </a:ext>
                </a:extLst>
              </a:tr>
              <a:tr h="862416">
                <a:tc>
                  <a:txBody>
                    <a:bodyPr/>
                    <a:lstStyle/>
                    <a:p>
                      <a:r>
                        <a:rPr lang="en-US" sz="1600" b="1" i="1" kern="1200" dirty="0">
                          <a:solidFill>
                            <a:schemeClr val="tx1"/>
                          </a:solidFill>
                          <a:effectLst/>
                          <a:latin typeface="+mn-lt"/>
                          <a:ea typeface="+mn-ea"/>
                          <a:cs typeface="+mn-cs"/>
                        </a:rPr>
                        <a:t>Deploy war/ear to a container</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War/ear files to deploy. Relative to the workspace root. You can also specify like "**/*.war"</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125729"/>
                  </a:ext>
                </a:extLst>
              </a:tr>
              <a:tr h="862416">
                <a:tc>
                  <a:txBody>
                    <a:bodyPr/>
                    <a:lstStyle/>
                    <a:p>
                      <a:r>
                        <a:rPr lang="en-US" sz="1600" b="1" i="1" kern="1200" dirty="0">
                          <a:solidFill>
                            <a:schemeClr val="tx1"/>
                          </a:solidFill>
                          <a:effectLst/>
                          <a:latin typeface="+mn-lt"/>
                          <a:ea typeface="+mn-ea"/>
                          <a:cs typeface="+mn-cs"/>
                        </a:rPr>
                        <a:t>E-mail Notification</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If configured, Jenkins will send out an e-mail to the specified recipients when a certain important event occurs.</a:t>
                      </a:r>
                      <a:endParaRPr lang="en-US" sz="1600" dirty="0">
                        <a:effectLst/>
                      </a:endParaRP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021582"/>
                  </a:ext>
                </a:extLst>
              </a:tr>
              <a:tr h="1380669">
                <a:tc>
                  <a:txBody>
                    <a:bodyPr/>
                    <a:lstStyle/>
                    <a:p>
                      <a:r>
                        <a:rPr lang="en-US" sz="1600" b="1" i="1" kern="1200" dirty="0">
                          <a:solidFill>
                            <a:schemeClr val="tx1"/>
                          </a:solidFill>
                          <a:effectLst/>
                          <a:latin typeface="+mn-lt"/>
                          <a:ea typeface="+mn-ea"/>
                          <a:cs typeface="+mn-cs"/>
                        </a:rPr>
                        <a:t>Delete workspace when build is done</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It deletes the workspace of particular pipeline after build is succeeded</a:t>
                      </a:r>
                    </a:p>
                  </a:txBody>
                  <a:tcPr marL="80020" marR="80020" marT="40010" marB="4001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292420"/>
                  </a:ext>
                </a:extLst>
              </a:tr>
            </a:tbl>
          </a:graphicData>
        </a:graphic>
      </p:graphicFrame>
      <p:sp>
        <p:nvSpPr>
          <p:cNvPr id="17" name="TextBox 16">
            <a:extLst>
              <a:ext uri="{FF2B5EF4-FFF2-40B4-BE49-F238E27FC236}">
                <a16:creationId xmlns:a16="http://schemas.microsoft.com/office/drawing/2014/main" id="{CF9ACFE5-7AF1-4181-B2AC-E1EE471951E8}"/>
              </a:ext>
            </a:extLst>
          </p:cNvPr>
          <p:cNvSpPr txBox="1"/>
          <p:nvPr/>
        </p:nvSpPr>
        <p:spPr>
          <a:xfrm>
            <a:off x="515212" y="1209840"/>
            <a:ext cx="9228197" cy="430887"/>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Post-build Actions</a:t>
            </a:r>
          </a:p>
        </p:txBody>
      </p:sp>
    </p:spTree>
    <p:extLst>
      <p:ext uri="{BB962C8B-B14F-4D97-AF65-F5344CB8AC3E}">
        <p14:creationId xmlns:p14="http://schemas.microsoft.com/office/powerpoint/2010/main" val="395338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B1452B14-B6F5-44EB-BE6D-C567DC59526C}"/>
              </a:ext>
            </a:extLst>
          </p:cNvPr>
          <p:cNvSpPr txBox="1"/>
          <p:nvPr/>
        </p:nvSpPr>
        <p:spPr>
          <a:xfrm>
            <a:off x="498210" y="1164838"/>
            <a:ext cx="13947459" cy="6955750"/>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What is Jenkins Pipeline?</a:t>
            </a:r>
          </a:p>
          <a:p>
            <a:pPr algn="l"/>
            <a:r>
              <a:rPr lang="en-US" sz="2000" dirty="0">
                <a:latin typeface="Times New Roman" panose="02020603050405020304" pitchFamily="18" charset="0"/>
                <a:cs typeface="Times New Roman" panose="02020603050405020304" pitchFamily="18" charset="0"/>
              </a:rPr>
              <a:t>Jenkins Pipeline is a combination of plugins that supports integration and implementation of continuous delivery pipelines. It has an extensible automation server to create simple and complex delivery pipelines as code via pipeline DSL. A Pipeline is a group of events interlinked with each other in a sequence.</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What is Continuous Delivery Pipelines? How it Works?</a:t>
            </a:r>
          </a:p>
          <a:p>
            <a:pPr algn="l"/>
            <a:r>
              <a:rPr lang="en-US" sz="2000" dirty="0">
                <a:latin typeface="Times New Roman" panose="02020603050405020304" pitchFamily="18" charset="0"/>
                <a:cs typeface="Times New Roman" panose="02020603050405020304" pitchFamily="18" charset="0"/>
              </a:rPr>
              <a:t>In a Jenkins pipeline, every job or event has some sort of dependency on at least one or more events.</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 picture above represents a continuous delivery pipeline in Jenkins. It contains a group of states called build, deploy, test and release. These events are interlinked with each other. Every state has its events, which work in a sequence called a continuous delivery pipeline.</a:t>
            </a:r>
          </a:p>
          <a:p>
            <a:pPr algn="l"/>
            <a:r>
              <a:rPr lang="en-US" sz="2000" dirty="0">
                <a:latin typeface="Times New Roman" panose="02020603050405020304" pitchFamily="18" charset="0"/>
                <a:cs typeface="Times New Roman" panose="02020603050405020304" pitchFamily="18" charset="0"/>
              </a:rPr>
              <a:t>A continuous delivery pipeline is an automated expression to display your process for getting software for version control. Thus, every change made in your software goes through a number of complex processes on its way to being released. It also involves developing the software in a reliable and repeatable manner, and progression of the built software through multiple stages of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testing</a:t>
            </a:r>
            <a:r>
              <a:rPr lang="en-US" sz="2000" dirty="0">
                <a:latin typeface="Times New Roman" panose="02020603050405020304" pitchFamily="18" charset="0"/>
                <a:cs typeface="Times New Roman" panose="02020603050405020304" pitchFamily="18" charset="0"/>
              </a:rPr>
              <a:t> and deployment.</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9961131-3A38-41C0-8ABB-130F74F76E38}"/>
              </a:ext>
            </a:extLst>
          </p:cNvPr>
          <p:cNvPicPr>
            <a:picLocks noChangeAspect="1"/>
          </p:cNvPicPr>
          <p:nvPr/>
        </p:nvPicPr>
        <p:blipFill>
          <a:blip r:embed="rId3"/>
          <a:stretch>
            <a:fillRect/>
          </a:stretch>
        </p:blipFill>
        <p:spPr>
          <a:xfrm>
            <a:off x="4132950" y="3685207"/>
            <a:ext cx="5742570" cy="1221324"/>
          </a:xfrm>
          <a:prstGeom prst="rect">
            <a:avLst/>
          </a:prstGeom>
        </p:spPr>
      </p:pic>
    </p:spTree>
    <p:extLst>
      <p:ext uri="{BB962C8B-B14F-4D97-AF65-F5344CB8AC3E}">
        <p14:creationId xmlns:p14="http://schemas.microsoft.com/office/powerpoint/2010/main" val="414508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39763"/>
            <a:ext cx="13258800" cy="1417635"/>
          </a:xfrm>
        </p:spPr>
        <p:txBody>
          <a:bodyPr anchor="t">
            <a:normAutofit/>
          </a:bodyPr>
          <a:lstStyle/>
          <a:p>
            <a:r>
              <a:rPr lang="en-US" dirty="0"/>
              <a:t>AGENDA</a:t>
            </a:r>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extLst>
              <p:ext uri="{D42A27DB-BD31-4B8C-83A1-F6EECF244321}">
                <p14:modId xmlns:p14="http://schemas.microsoft.com/office/powerpoint/2010/main" val="2666501342"/>
              </p:ext>
            </p:extLst>
          </p:nvPr>
        </p:nvGraphicFramePr>
        <p:xfrm>
          <a:off x="285750" y="456887"/>
          <a:ext cx="14073348" cy="800414"/>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800414">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4" name="TextBox 3">
            <a:extLst>
              <a:ext uri="{FF2B5EF4-FFF2-40B4-BE49-F238E27FC236}">
                <a16:creationId xmlns:a16="http://schemas.microsoft.com/office/drawing/2014/main" id="{C85223D1-91F2-49CA-827D-ADF41CE6DBA6}"/>
              </a:ext>
            </a:extLst>
          </p:cNvPr>
          <p:cNvSpPr txBox="1"/>
          <p:nvPr/>
        </p:nvSpPr>
        <p:spPr>
          <a:xfrm>
            <a:off x="457200" y="1577336"/>
            <a:ext cx="12813030" cy="8866017"/>
          </a:xfrm>
          <a:prstGeom prst="rect">
            <a:avLst/>
          </a:prstGeom>
          <a:noFill/>
        </p:spPr>
        <p:txBody>
          <a:bodyPr wrap="square" rtlCol="0">
            <a:spAutoFit/>
          </a:bodyPr>
          <a:lstStyle/>
          <a:p>
            <a:pPr marL="457200" indent="-457200" algn="l">
              <a:lnSpc>
                <a:spcPct val="90000"/>
              </a:lnSpc>
              <a:spcAft>
                <a:spcPts val="400"/>
              </a:spcAft>
              <a:buFont typeface="+mj-lt"/>
              <a:buAutoNum type="arabicPeriod"/>
            </a:pPr>
            <a:r>
              <a:rPr lang="en-IN" sz="2400" dirty="0">
                <a:latin typeface="Times New Roman" panose="02020603050405020304" pitchFamily="18" charset="0"/>
                <a:cs typeface="Times New Roman" panose="02020603050405020304" pitchFamily="18" charset="0"/>
              </a:rPr>
              <a:t>Introduction.</a:t>
            </a:r>
          </a:p>
          <a:p>
            <a:pPr marL="457200" indent="-457200" algn="l">
              <a:lnSpc>
                <a:spcPct val="90000"/>
              </a:lnSpc>
              <a:spcAft>
                <a:spcPts val="400"/>
              </a:spcAft>
              <a:buFont typeface="+mj-lt"/>
              <a:buAutoNum type="arabicPeriod"/>
            </a:pPr>
            <a:r>
              <a:rPr lang="en-IN" sz="2400" dirty="0">
                <a:latin typeface="Times New Roman" panose="02020603050405020304" pitchFamily="18" charset="0"/>
                <a:cs typeface="Times New Roman" panose="02020603050405020304" pitchFamily="18" charset="0"/>
              </a:rPr>
              <a:t>What is Devops and Its Lifecycle.</a:t>
            </a:r>
          </a:p>
          <a:p>
            <a:pPr marL="457200" indent="-457200" algn="l">
              <a:lnSpc>
                <a:spcPct val="90000"/>
              </a:lnSpc>
              <a:spcAft>
                <a:spcPts val="400"/>
              </a:spcAft>
              <a:buFont typeface="+mj-lt"/>
              <a:buAutoNum type="arabicPeriod"/>
            </a:pPr>
            <a:r>
              <a:rPr lang="en-IN" sz="2400" dirty="0">
                <a:latin typeface="Times New Roman" panose="02020603050405020304" pitchFamily="18" charset="0"/>
                <a:cs typeface="Times New Roman" panose="02020603050405020304" pitchFamily="18" charset="0"/>
              </a:rPr>
              <a:t>Key Components of Devops Lifecycle and Its Benefits.</a:t>
            </a:r>
          </a:p>
          <a:p>
            <a:pPr marL="457200" indent="-457200" algn="l">
              <a:lnSpc>
                <a:spcPct val="90000"/>
              </a:lnSpc>
              <a:spcAft>
                <a:spcPts val="400"/>
              </a:spcAft>
              <a:buFont typeface="+mj-lt"/>
              <a:buAutoNum type="arabicPeriod"/>
            </a:pPr>
            <a:r>
              <a:rPr lang="en-IN" sz="2400" dirty="0">
                <a:latin typeface="Times New Roman" panose="02020603050405020304" pitchFamily="18" charset="0"/>
                <a:cs typeface="Times New Roman" panose="02020603050405020304" pitchFamily="18" charset="0"/>
              </a:rPr>
              <a:t>What is Jenkins, History &amp; Benefits of Jenkins.</a:t>
            </a:r>
          </a:p>
          <a:p>
            <a:pPr marL="457200" indent="-457200" algn="l">
              <a:lnSpc>
                <a:spcPct val="90000"/>
              </a:lnSpc>
              <a:spcAft>
                <a:spcPts val="400"/>
              </a:spcAft>
              <a:buFont typeface="+mj-lt"/>
              <a:buAutoNum type="arabicPeriod"/>
            </a:pPr>
            <a:r>
              <a:rPr lang="en-IN" sz="2400" dirty="0">
                <a:latin typeface="Times New Roman" panose="02020603050405020304" pitchFamily="18" charset="0"/>
                <a:cs typeface="Times New Roman" panose="02020603050405020304" pitchFamily="18" charset="0"/>
              </a:rPr>
              <a:t>Jenkins Installation</a:t>
            </a:r>
          </a:p>
          <a:p>
            <a:pPr algn="l">
              <a:lnSpc>
                <a:spcPct val="90000"/>
              </a:lnSpc>
              <a:spcAft>
                <a:spcPts val="400"/>
              </a:spcAft>
            </a:pPr>
            <a:r>
              <a:rPr lang="en-IN" sz="2400" dirty="0">
                <a:latin typeface="Times New Roman" panose="02020603050405020304" pitchFamily="18" charset="0"/>
                <a:cs typeface="Times New Roman" panose="02020603050405020304" pitchFamily="18" charset="0"/>
              </a:rPr>
              <a:t>      5.1 Jenkins Installation on Windows.</a:t>
            </a:r>
          </a:p>
          <a:p>
            <a:pPr>
              <a:lnSpc>
                <a:spcPct val="90000"/>
              </a:lnSpc>
              <a:spcAft>
                <a:spcPts val="400"/>
              </a:spcAft>
            </a:pPr>
            <a:r>
              <a:rPr lang="en-IN" sz="2400" dirty="0">
                <a:latin typeface="Times New Roman" panose="02020603050405020304" pitchFamily="18" charset="0"/>
                <a:cs typeface="Times New Roman" panose="02020603050405020304" pitchFamily="18" charset="0"/>
              </a:rPr>
              <a:t>      5.2 Jenkins Installation on Ubuntu.</a:t>
            </a:r>
          </a:p>
          <a:p>
            <a:pPr marL="457200" indent="-457200">
              <a:lnSpc>
                <a:spcPct val="90000"/>
              </a:lnSpc>
              <a:spcAft>
                <a:spcPts val="400"/>
              </a:spcAft>
              <a:buAutoNum type="arabicPeriod" startAt="6"/>
            </a:pPr>
            <a:r>
              <a:rPr lang="en-IN" sz="2400" dirty="0">
                <a:latin typeface="Times New Roman" panose="02020603050405020304" pitchFamily="18" charset="0"/>
                <a:cs typeface="Times New Roman" panose="02020603050405020304" pitchFamily="18" charset="0"/>
              </a:rPr>
              <a:t>Jenkins Dashboard and its various options overview.</a:t>
            </a:r>
          </a:p>
          <a:p>
            <a:pPr marL="457200" indent="-457200">
              <a:lnSpc>
                <a:spcPct val="90000"/>
              </a:lnSpc>
              <a:spcAft>
                <a:spcPts val="400"/>
              </a:spcAft>
              <a:buAutoNum type="arabicPeriod" startAt="6"/>
            </a:pPr>
            <a:r>
              <a:rPr lang="en-IN" sz="2400" dirty="0">
                <a:latin typeface="Times New Roman" panose="02020603050405020304" pitchFamily="18" charset="0"/>
                <a:cs typeface="Times New Roman" panose="02020603050405020304" pitchFamily="18" charset="0"/>
              </a:rPr>
              <a:t>Types of jobs in Jenkins</a:t>
            </a:r>
          </a:p>
          <a:p>
            <a:pPr>
              <a:lnSpc>
                <a:spcPct val="90000"/>
              </a:lnSpc>
              <a:spcAft>
                <a:spcPts val="400"/>
              </a:spcAft>
            </a:pPr>
            <a:r>
              <a:rPr lang="en-IN" sz="2400" dirty="0">
                <a:latin typeface="Times New Roman" panose="02020603050405020304" pitchFamily="18" charset="0"/>
                <a:cs typeface="Times New Roman" panose="02020603050405020304" pitchFamily="18" charset="0"/>
              </a:rPr>
              <a:t>      7.1 Free Style jobs.</a:t>
            </a:r>
          </a:p>
          <a:p>
            <a:pPr>
              <a:lnSpc>
                <a:spcPct val="90000"/>
              </a:lnSpc>
              <a:spcAft>
                <a:spcPts val="400"/>
              </a:spcAft>
            </a:pPr>
            <a:r>
              <a:rPr lang="en-IN" sz="2400" dirty="0">
                <a:latin typeface="Times New Roman" panose="02020603050405020304" pitchFamily="18" charset="0"/>
                <a:cs typeface="Times New Roman" panose="02020603050405020304" pitchFamily="18" charset="0"/>
              </a:rPr>
              <a:t>      7.2 Declarative Pipelines Jobs.</a:t>
            </a:r>
          </a:p>
          <a:p>
            <a:pPr marL="457200" indent="-457200">
              <a:lnSpc>
                <a:spcPct val="90000"/>
              </a:lnSpc>
              <a:spcAft>
                <a:spcPts val="400"/>
              </a:spcAft>
              <a:buAutoNum type="arabicPeriod" startAt="8"/>
            </a:pPr>
            <a:r>
              <a:rPr lang="en-IN" sz="2400" dirty="0">
                <a:latin typeface="Times New Roman" panose="02020603050405020304" pitchFamily="18" charset="0"/>
                <a:cs typeface="Times New Roman" panose="02020603050405020304" pitchFamily="18" charset="0"/>
              </a:rPr>
              <a:t>Jenkins master-slave distributed build concepts.</a:t>
            </a:r>
          </a:p>
          <a:p>
            <a:pPr marL="457200" indent="-457200">
              <a:lnSpc>
                <a:spcPct val="90000"/>
              </a:lnSpc>
              <a:spcAft>
                <a:spcPts val="400"/>
              </a:spcAft>
              <a:buAutoNum type="arabicPeriod" startAt="8"/>
            </a:pPr>
            <a:r>
              <a:rPr lang="en-IN" sz="2400" dirty="0">
                <a:latin typeface="Times New Roman" panose="02020603050405020304" pitchFamily="18" charset="0"/>
                <a:cs typeface="Times New Roman" panose="02020603050405020304" pitchFamily="18" charset="0"/>
              </a:rPr>
              <a:t>Security Matrix options in Jenkins.</a:t>
            </a:r>
          </a:p>
          <a:p>
            <a:pPr marL="457200" indent="-457200">
              <a:lnSpc>
                <a:spcPct val="90000"/>
              </a:lnSpc>
              <a:spcAft>
                <a:spcPts val="400"/>
              </a:spcAft>
              <a:buAutoNum type="arabicPeriod" startAt="8"/>
            </a:pPr>
            <a:r>
              <a:rPr lang="en-IN" sz="2400" dirty="0">
                <a:latin typeface="Times New Roman" panose="02020603050405020304" pitchFamily="18" charset="0"/>
                <a:cs typeface="Times New Roman" panose="02020603050405020304" pitchFamily="18" charset="0"/>
              </a:rPr>
              <a:t>Email-Notification configurations for pipelines.</a:t>
            </a:r>
          </a:p>
          <a:p>
            <a:pPr>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B1452B14-B6F5-44EB-BE6D-C567DC59526C}"/>
              </a:ext>
            </a:extLst>
          </p:cNvPr>
          <p:cNvSpPr txBox="1"/>
          <p:nvPr/>
        </p:nvSpPr>
        <p:spPr>
          <a:xfrm>
            <a:off x="498210" y="1055304"/>
            <a:ext cx="13947459" cy="7540526"/>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What is a </a:t>
            </a:r>
            <a:r>
              <a:rPr lang="en-US" sz="2200" b="1" dirty="0" err="1">
                <a:latin typeface="Times New Roman" panose="02020603050405020304" pitchFamily="18" charset="0"/>
                <a:cs typeface="Times New Roman" panose="02020603050405020304" pitchFamily="18" charset="0"/>
              </a:rPr>
              <a:t>JenkinsFile</a:t>
            </a:r>
            <a:r>
              <a:rPr lang="en-US" sz="2200" b="1" dirty="0">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Jenkins pipelines can be defined using a text file called </a:t>
            </a:r>
            <a:r>
              <a:rPr lang="en-US" sz="2000" dirty="0" err="1">
                <a:latin typeface="Times New Roman" panose="02020603050405020304" pitchFamily="18" charset="0"/>
                <a:cs typeface="Times New Roman" panose="02020603050405020304" pitchFamily="18" charset="0"/>
              </a:rPr>
              <a:t>JenkinsFile</a:t>
            </a:r>
            <a:r>
              <a:rPr lang="en-US" sz="2000" dirty="0">
                <a:latin typeface="Times New Roman" panose="02020603050405020304" pitchFamily="18" charset="0"/>
                <a:cs typeface="Times New Roman" panose="02020603050405020304" pitchFamily="18" charset="0"/>
              </a:rPr>
              <a:t>. You can implement pipeline as code using </a:t>
            </a:r>
            <a:r>
              <a:rPr lang="en-US" sz="2000" dirty="0" err="1">
                <a:latin typeface="Times New Roman" panose="02020603050405020304" pitchFamily="18" charset="0"/>
                <a:cs typeface="Times New Roman" panose="02020603050405020304" pitchFamily="18" charset="0"/>
              </a:rPr>
              <a:t>JenkinsFile</a:t>
            </a:r>
            <a:r>
              <a:rPr lang="en-US" sz="2000" dirty="0">
                <a:latin typeface="Times New Roman" panose="02020603050405020304" pitchFamily="18" charset="0"/>
                <a:cs typeface="Times New Roman" panose="02020603050405020304" pitchFamily="18" charset="0"/>
              </a:rPr>
              <a:t>, and this can be defined by using a domain specific language (DSL). With </a:t>
            </a:r>
            <a:r>
              <a:rPr lang="en-US" sz="2000" dirty="0" err="1">
                <a:latin typeface="Times New Roman" panose="02020603050405020304" pitchFamily="18" charset="0"/>
                <a:cs typeface="Times New Roman" panose="02020603050405020304" pitchFamily="18" charset="0"/>
              </a:rPr>
              <a:t>JenkinsFile</a:t>
            </a:r>
            <a:r>
              <a:rPr lang="en-US" sz="2000" dirty="0">
                <a:latin typeface="Times New Roman" panose="02020603050405020304" pitchFamily="18" charset="0"/>
                <a:cs typeface="Times New Roman" panose="02020603050405020304" pitchFamily="18" charset="0"/>
              </a:rPr>
              <a:t>, you can write the steps needed for running a Jenkins pipeline.</a:t>
            </a:r>
          </a:p>
          <a:p>
            <a:pPr algn="l"/>
            <a:endParaRPr lang="en-US" sz="2000"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The benefits of using </a:t>
            </a:r>
            <a:r>
              <a:rPr lang="en-US" sz="2200" b="1" dirty="0" err="1">
                <a:latin typeface="Times New Roman" panose="02020603050405020304" pitchFamily="18" charset="0"/>
                <a:cs typeface="Times New Roman" panose="02020603050405020304" pitchFamily="18" charset="0"/>
              </a:rPr>
              <a:t>JenkinsFile</a:t>
            </a:r>
            <a:r>
              <a:rPr lang="en-US" sz="2200" b="1" dirty="0">
                <a:latin typeface="Times New Roman" panose="02020603050405020304" pitchFamily="18" charset="0"/>
                <a:cs typeface="Times New Roman" panose="02020603050405020304" pitchFamily="18" charset="0"/>
              </a:rPr>
              <a:t> are:</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can create pipelines automatically for all branches and execute pull requests with just one </a:t>
            </a:r>
            <a:r>
              <a:rPr lang="en-US" sz="2000" dirty="0" err="1">
                <a:latin typeface="Times New Roman" panose="02020603050405020304" pitchFamily="18" charset="0"/>
                <a:cs typeface="Times New Roman" panose="02020603050405020304" pitchFamily="18" charset="0"/>
              </a:rPr>
              <a:t>JenkinsFile</a:t>
            </a:r>
            <a:r>
              <a:rPr lang="en-US" sz="2000" dirty="0">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can review your Jenkins code on the pipeline</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can audit your Jenkins pipeline</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the singular source for your pipeline and can be modified by multiple users.</a:t>
            </a:r>
          </a:p>
          <a:p>
            <a:pPr algn="l"/>
            <a:r>
              <a:rPr lang="en-US" sz="2000" dirty="0" err="1">
                <a:latin typeface="Times New Roman" panose="02020603050405020304" pitchFamily="18" charset="0"/>
                <a:cs typeface="Times New Roman" panose="02020603050405020304" pitchFamily="18" charset="0"/>
              </a:rPr>
              <a:t>JenkinsFile</a:t>
            </a:r>
            <a:r>
              <a:rPr lang="en-US" sz="2000" dirty="0">
                <a:latin typeface="Times New Roman" panose="02020603050405020304" pitchFamily="18" charset="0"/>
                <a:cs typeface="Times New Roman" panose="02020603050405020304" pitchFamily="18" charset="0"/>
              </a:rPr>
              <a:t> can be defined by either Web UI or with a Jenkins File.</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There are two types of Jenkins pipeline syntax used for defining your </a:t>
            </a:r>
            <a:r>
              <a:rPr lang="en-US" sz="2000" dirty="0" err="1">
                <a:latin typeface="Times New Roman" panose="02020603050405020304" pitchFamily="18" charset="0"/>
                <a:cs typeface="Times New Roman" panose="02020603050405020304" pitchFamily="18" charset="0"/>
              </a:rPr>
              <a:t>JenkinsFile</a:t>
            </a:r>
            <a:r>
              <a:rPr lang="en-US" sz="2000" dirty="0">
                <a:latin typeface="Times New Roman" panose="02020603050405020304" pitchFamily="18" charset="0"/>
                <a:cs typeface="Times New Roman" panose="02020603050405020304" pitchFamily="18" charset="0"/>
              </a:rPr>
              <a:t>.</a:t>
            </a:r>
          </a:p>
          <a:p>
            <a:pPr algn="l">
              <a:buFont typeface="+mj-lt"/>
              <a:buAutoNum type="arabicPeriod"/>
            </a:pPr>
            <a:r>
              <a:rPr lang="en-US" sz="2000" dirty="0">
                <a:latin typeface="Times New Roman" panose="02020603050405020304" pitchFamily="18" charset="0"/>
                <a:cs typeface="Times New Roman" panose="02020603050405020304" pitchFamily="18" charset="0"/>
              </a:rPr>
              <a:t>Declarative</a:t>
            </a:r>
          </a:p>
          <a:p>
            <a:pPr algn="l">
              <a:buFont typeface="+mj-lt"/>
              <a:buAutoNum type="arabicPeriod"/>
            </a:pPr>
            <a:r>
              <a:rPr lang="en-US" sz="2000" dirty="0">
                <a:latin typeface="Times New Roman" panose="02020603050405020304" pitchFamily="18" charset="0"/>
                <a:cs typeface="Times New Roman" panose="02020603050405020304" pitchFamily="18" charset="0"/>
              </a:rPr>
              <a:t>Scripted</a:t>
            </a:r>
          </a:p>
          <a:p>
            <a:pPr algn="l"/>
            <a:r>
              <a:rPr lang="en-US" sz="2200" b="1" dirty="0">
                <a:latin typeface="Times New Roman" panose="02020603050405020304" pitchFamily="18" charset="0"/>
                <a:cs typeface="Times New Roman" panose="02020603050405020304" pitchFamily="18" charset="0"/>
              </a:rPr>
              <a:t>Declarative:</a:t>
            </a:r>
          </a:p>
          <a:p>
            <a:pPr algn="l"/>
            <a:r>
              <a:rPr lang="en-US" sz="2000" dirty="0">
                <a:latin typeface="Times New Roman" panose="02020603050405020304" pitchFamily="18" charset="0"/>
                <a:cs typeface="Times New Roman" panose="02020603050405020304" pitchFamily="18" charset="0"/>
              </a:rPr>
              <a:t>Declarative pipeline syntax offers an easy way to create pipelines. It contains a predefined hierarchy to create Jenkins pipelines. It gives you the ability to control all aspects of a pipeline execution in a simple, straight-forward manner.</a:t>
            </a:r>
          </a:p>
          <a:p>
            <a:r>
              <a:rPr lang="en-US" sz="2200" b="1" dirty="0">
                <a:latin typeface="Times New Roman" panose="02020603050405020304" pitchFamily="18" charset="0"/>
                <a:cs typeface="Times New Roman" panose="02020603050405020304" pitchFamily="18" charset="0"/>
              </a:rPr>
              <a:t>Scripted:</a:t>
            </a:r>
          </a:p>
          <a:p>
            <a:pPr algn="l"/>
            <a:r>
              <a:rPr lang="en-US" sz="2000" dirty="0">
                <a:latin typeface="Times New Roman" panose="02020603050405020304" pitchFamily="18" charset="0"/>
                <a:cs typeface="Times New Roman" panose="02020603050405020304" pitchFamily="18" charset="0"/>
              </a:rPr>
              <a:t>Scripted Jenkins pipeline runs on the Jenkins master with the help of a lightweight executor. It uses very few resources to translate the pipeline into atomic commands. Both declarative and scripted syntax are different from each other and are defined totally differently.</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80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B1452B14-B6F5-44EB-BE6D-C567DC59526C}"/>
              </a:ext>
            </a:extLst>
          </p:cNvPr>
          <p:cNvSpPr txBox="1"/>
          <p:nvPr/>
        </p:nvSpPr>
        <p:spPr>
          <a:xfrm>
            <a:off x="498210" y="1055304"/>
            <a:ext cx="13947459" cy="4431983"/>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Why Use Jenkin’s Pipeline?</a:t>
            </a:r>
          </a:p>
          <a:p>
            <a:pPr algn="l"/>
            <a:r>
              <a:rPr lang="en-US" sz="2000" dirty="0">
                <a:latin typeface="Times New Roman" panose="02020603050405020304" pitchFamily="18" charset="0"/>
                <a:cs typeface="Times New Roman" panose="02020603050405020304" pitchFamily="18" charset="0"/>
              </a:rPr>
              <a:t>Jenkins is an open continuous integration server which has the ability to support the automation of software development processes. You can create multiple automation jobs with the help of use cases, and run them as a Jenkins pipeline.</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Here are the reasons why you use should use Jenkins pipeline:</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Jenkins pipeline is implemented as a code which allows multiple users to edit and execute the pipeline process.</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Pipelines are robust. So if your server undergoes an unforeseen restart, the pipeline will be automatically resumed.</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can pause the pipeline process and make it wait to resume until there is an input from the user.</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Jenkins Pipelines support big projects. You can run multiple jobs, and even use pipelines in a loop.</a:t>
            </a:r>
          </a:p>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AAB66C1-6D62-46C7-9B42-F152A930A54C}"/>
              </a:ext>
            </a:extLst>
          </p:cNvPr>
          <p:cNvGraphicFramePr>
            <a:graphicFrameLocks noGrp="1"/>
          </p:cNvGraphicFramePr>
          <p:nvPr>
            <p:extLst>
              <p:ext uri="{D42A27DB-BD31-4B8C-83A1-F6EECF244321}">
                <p14:modId xmlns:p14="http://schemas.microsoft.com/office/powerpoint/2010/main" val="2132272184"/>
              </p:ext>
            </p:extLst>
          </p:nvPr>
        </p:nvGraphicFramePr>
        <p:xfrm>
          <a:off x="557053" y="4412553"/>
          <a:ext cx="13796010" cy="3020928"/>
        </p:xfrm>
        <a:graphic>
          <a:graphicData uri="http://schemas.openxmlformats.org/drawingml/2006/table">
            <a:tbl>
              <a:tblPr/>
              <a:tblGrid>
                <a:gridCol w="1849074">
                  <a:extLst>
                    <a:ext uri="{9D8B030D-6E8A-4147-A177-3AD203B41FA5}">
                      <a16:colId xmlns:a16="http://schemas.microsoft.com/office/drawing/2014/main" val="2838535726"/>
                    </a:ext>
                  </a:extLst>
                </a:gridCol>
                <a:gridCol w="11946936">
                  <a:extLst>
                    <a:ext uri="{9D8B030D-6E8A-4147-A177-3AD203B41FA5}">
                      <a16:colId xmlns:a16="http://schemas.microsoft.com/office/drawing/2014/main" val="931925328"/>
                    </a:ext>
                  </a:extLst>
                </a:gridCol>
              </a:tblGrid>
              <a:tr h="172489">
                <a:tc>
                  <a:txBody>
                    <a:bodyPr/>
                    <a:lstStyle/>
                    <a:p>
                      <a:pPr algn="l"/>
                      <a:r>
                        <a:rPr lang="en-US" sz="1000">
                          <a:effectLst/>
                        </a:rPr>
                        <a:t>Term</a:t>
                      </a:r>
                    </a:p>
                  </a:txBody>
                  <a:tcPr marL="50706" marR="50706" marT="25353" marB="25353"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c>
                  <a:txBody>
                    <a:bodyPr/>
                    <a:lstStyle/>
                    <a:p>
                      <a:pPr algn="l"/>
                      <a:r>
                        <a:rPr lang="en-US" sz="1000">
                          <a:effectLst/>
                        </a:rPr>
                        <a:t>Description</a:t>
                      </a:r>
                    </a:p>
                  </a:txBody>
                  <a:tcPr marL="50706" marR="50706" marT="25353" marB="25353"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68808048"/>
                  </a:ext>
                </a:extLst>
              </a:tr>
              <a:tr h="819621">
                <a:tc>
                  <a:txBody>
                    <a:bodyPr/>
                    <a:lstStyle/>
                    <a:p>
                      <a:pPr marL="0" indent="-171450" algn="l" defTabSz="1463040" rtl="0" eaLnBrk="1" latinLnBrk="0" hangingPunct="1">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Pipeline</a:t>
                      </a:r>
                    </a:p>
                  </a:txBody>
                  <a:tcPr marL="50706" marR="50706" marT="25353" marB="2535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marL="0" indent="-171450" algn="l" defTabSz="1463040" rtl="0" eaLnBrk="1" latinLnBrk="0" hangingPunct="1">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pipeline is a set of instructions given in the form of code for continuous delivery and consists of instructions needed for the entire build process. With pipeline, you can build, test, and deliver the application.</a:t>
                      </a:r>
                    </a:p>
                  </a:txBody>
                  <a:tcPr marL="50706" marR="50706" marT="25353" marB="2535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634931728"/>
                  </a:ext>
                </a:extLst>
              </a:tr>
              <a:tr h="560768">
                <a:tc>
                  <a:txBody>
                    <a:bodyPr/>
                    <a:lstStyle/>
                    <a:p>
                      <a:pPr marL="0" indent="-171450" algn="l" defTabSz="1463040" rtl="0" eaLnBrk="1" latinLnBrk="0" hangingPunct="1">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Node</a:t>
                      </a:r>
                    </a:p>
                  </a:txBody>
                  <a:tcPr marL="50706" marR="50706" marT="25353" marB="2535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tc>
                  <a:txBody>
                    <a:bodyPr/>
                    <a:lstStyle/>
                    <a:p>
                      <a:pPr marL="0" indent="-171450" algn="l" defTabSz="1463040" rtl="0" eaLnBrk="1" latinLnBrk="0" hangingPunct="1">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machine on which Jenkins runs is called a node. A node block is mainly used in scripted pipeline syntax.</a:t>
                      </a:r>
                    </a:p>
                  </a:txBody>
                  <a:tcPr marL="50706" marR="50706" marT="25353" marB="2535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950218377"/>
                  </a:ext>
                </a:extLst>
              </a:tr>
              <a:tr h="777127">
                <a:tc>
                  <a:txBody>
                    <a:bodyPr/>
                    <a:lstStyle/>
                    <a:p>
                      <a:pPr marL="0" indent="-171450" algn="l" defTabSz="1463040" rtl="0" eaLnBrk="1" latinLnBrk="0" hangingPunct="1">
                        <a:buFont typeface="Arial" panose="020B0604020202020204" pitchFamily="34" charset="0"/>
                        <a:buChar char="•"/>
                      </a:pPr>
                      <a:r>
                        <a:rPr lang="en-US" sz="2000" kern="1200">
                          <a:solidFill>
                            <a:schemeClr val="tx1"/>
                          </a:solidFill>
                          <a:latin typeface="Times New Roman" panose="02020603050405020304" pitchFamily="18" charset="0"/>
                          <a:ea typeface="+mn-ea"/>
                          <a:cs typeface="Times New Roman" panose="02020603050405020304" pitchFamily="18" charset="0"/>
                        </a:rPr>
                        <a:t>Stage</a:t>
                      </a:r>
                    </a:p>
                  </a:txBody>
                  <a:tcPr marL="50706" marR="50706" marT="25353" marB="2535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marL="0" indent="-171450" algn="l" defTabSz="1463040" rtl="0" eaLnBrk="1" latinLnBrk="0" hangingPunct="1">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A stage block contains a series of steps in a pipeline. That is, the build, test, and deploy processes all come together in a stage. Generally, a stage block is used to visualize the Jenkins pipeline process.</a:t>
                      </a:r>
                    </a:p>
                  </a:txBody>
                  <a:tcPr marL="50706" marR="50706" marT="25353" marB="2535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26492172"/>
                  </a:ext>
                </a:extLst>
              </a:tr>
              <a:tr h="560768">
                <a:tc>
                  <a:txBody>
                    <a:bodyPr/>
                    <a:lstStyle/>
                    <a:p>
                      <a:pPr marL="0" indent="-171450" algn="l" defTabSz="1463040" rtl="0" eaLnBrk="1" latinLnBrk="0" hangingPunct="1">
                        <a:buFont typeface="Arial" panose="020B0604020202020204" pitchFamily="34" charset="0"/>
                        <a:buChar char="•"/>
                      </a:pPr>
                      <a:r>
                        <a:rPr lang="en-US" sz="2000" kern="1200">
                          <a:solidFill>
                            <a:schemeClr val="tx1"/>
                          </a:solidFill>
                          <a:latin typeface="Times New Roman" panose="02020603050405020304" pitchFamily="18" charset="0"/>
                          <a:ea typeface="+mn-ea"/>
                          <a:cs typeface="Times New Roman" panose="02020603050405020304" pitchFamily="18" charset="0"/>
                        </a:rPr>
                        <a:t>Step</a:t>
                      </a:r>
                    </a:p>
                  </a:txBody>
                  <a:tcPr marL="50706" marR="50706" marT="25353" marB="25353"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c>
                  <a:txBody>
                    <a:bodyPr/>
                    <a:lstStyle/>
                    <a:p>
                      <a:pPr marL="0" indent="-171450" algn="l" defTabSz="1463040" rtl="0" eaLnBrk="1" latinLnBrk="0" hangingPunct="1">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A step is nothing but a single task that executes a specific process at a defined time. A pipeline involves a series of steps.</a:t>
                      </a:r>
                    </a:p>
                  </a:txBody>
                  <a:tcPr marL="50706" marR="50706" marT="25353" marB="25353"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249084207"/>
                  </a:ext>
                </a:extLst>
              </a:tr>
            </a:tbl>
          </a:graphicData>
        </a:graphic>
      </p:graphicFrame>
      <p:sp>
        <p:nvSpPr>
          <p:cNvPr id="6" name="Rectangle 1">
            <a:extLst>
              <a:ext uri="{FF2B5EF4-FFF2-40B4-BE49-F238E27FC236}">
                <a16:creationId xmlns:a16="http://schemas.microsoft.com/office/drawing/2014/main" id="{5E155D77-C747-4E3F-AF09-B000D964CC8B}"/>
              </a:ext>
            </a:extLst>
          </p:cNvPr>
          <p:cNvSpPr>
            <a:spLocks noChangeArrowheads="1"/>
          </p:cNvSpPr>
          <p:nvPr/>
        </p:nvSpPr>
        <p:spPr bwMode="auto">
          <a:xfrm>
            <a:off x="520912" y="4064714"/>
            <a:ext cx="3225902" cy="6956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latin typeface="Times New Roman" panose="02020603050405020304" pitchFamily="18" charset="0"/>
                <a:cs typeface="Times New Roman" panose="02020603050405020304" pitchFamily="18" charset="0"/>
              </a:rPr>
              <a:t>Jenkins Pipeline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654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B5D7D613-ADDF-4094-845E-21D79AA23494}"/>
              </a:ext>
            </a:extLst>
          </p:cNvPr>
          <p:cNvPicPr>
            <a:picLocks noChangeAspect="1"/>
          </p:cNvPicPr>
          <p:nvPr/>
        </p:nvPicPr>
        <p:blipFill>
          <a:blip r:embed="rId2"/>
          <a:stretch>
            <a:fillRect/>
          </a:stretch>
        </p:blipFill>
        <p:spPr>
          <a:xfrm>
            <a:off x="557052" y="1298001"/>
            <a:ext cx="6758148" cy="6005769"/>
          </a:xfrm>
          <a:prstGeom prst="rect">
            <a:avLst/>
          </a:prstGeom>
        </p:spPr>
      </p:pic>
      <p:pic>
        <p:nvPicPr>
          <p:cNvPr id="15" name="Picture 14">
            <a:extLst>
              <a:ext uri="{FF2B5EF4-FFF2-40B4-BE49-F238E27FC236}">
                <a16:creationId xmlns:a16="http://schemas.microsoft.com/office/drawing/2014/main" id="{625BB949-717C-47D4-8DCB-C68860BAA427}"/>
              </a:ext>
            </a:extLst>
          </p:cNvPr>
          <p:cNvPicPr>
            <a:picLocks noChangeAspect="1"/>
          </p:cNvPicPr>
          <p:nvPr/>
        </p:nvPicPr>
        <p:blipFill>
          <a:blip r:embed="rId3"/>
          <a:stretch>
            <a:fillRect/>
          </a:stretch>
        </p:blipFill>
        <p:spPr>
          <a:xfrm>
            <a:off x="7687521" y="1298001"/>
            <a:ext cx="6743278" cy="6005769"/>
          </a:xfrm>
          <a:prstGeom prst="rect">
            <a:avLst/>
          </a:prstGeom>
        </p:spPr>
      </p:pic>
    </p:spTree>
    <p:extLst>
      <p:ext uri="{BB962C8B-B14F-4D97-AF65-F5344CB8AC3E}">
        <p14:creationId xmlns:p14="http://schemas.microsoft.com/office/powerpoint/2010/main" val="90975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FC2F9D3-4E8B-4C08-8D94-C27C2860BE0F}"/>
              </a:ext>
            </a:extLst>
          </p:cNvPr>
          <p:cNvSpPr txBox="1"/>
          <p:nvPr/>
        </p:nvSpPr>
        <p:spPr>
          <a:xfrm>
            <a:off x="515212" y="1102484"/>
            <a:ext cx="9228197" cy="430887"/>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Scripted Pipelines : Demo (Pipeline Scripts)</a:t>
            </a:r>
          </a:p>
        </p:txBody>
      </p:sp>
      <p:pic>
        <p:nvPicPr>
          <p:cNvPr id="17" name="Picture 16">
            <a:extLst>
              <a:ext uri="{FF2B5EF4-FFF2-40B4-BE49-F238E27FC236}">
                <a16:creationId xmlns:a16="http://schemas.microsoft.com/office/drawing/2014/main" id="{CF7BC4A1-9ABE-4FA5-BE91-4C4A280E8BA3}"/>
              </a:ext>
            </a:extLst>
          </p:cNvPr>
          <p:cNvPicPr>
            <a:picLocks noChangeAspect="1"/>
          </p:cNvPicPr>
          <p:nvPr/>
        </p:nvPicPr>
        <p:blipFill>
          <a:blip r:embed="rId2"/>
          <a:stretch>
            <a:fillRect/>
          </a:stretch>
        </p:blipFill>
        <p:spPr>
          <a:xfrm>
            <a:off x="557052" y="1705238"/>
            <a:ext cx="6160673" cy="3195890"/>
          </a:xfrm>
          <a:prstGeom prst="rect">
            <a:avLst/>
          </a:prstGeom>
        </p:spPr>
      </p:pic>
      <p:pic>
        <p:nvPicPr>
          <p:cNvPr id="19" name="Picture 18">
            <a:extLst>
              <a:ext uri="{FF2B5EF4-FFF2-40B4-BE49-F238E27FC236}">
                <a16:creationId xmlns:a16="http://schemas.microsoft.com/office/drawing/2014/main" id="{5090F0E5-2725-42D2-AB6D-BD51053CE206}"/>
              </a:ext>
            </a:extLst>
          </p:cNvPr>
          <p:cNvPicPr>
            <a:picLocks noChangeAspect="1"/>
          </p:cNvPicPr>
          <p:nvPr/>
        </p:nvPicPr>
        <p:blipFill>
          <a:blip r:embed="rId3"/>
          <a:stretch>
            <a:fillRect/>
          </a:stretch>
        </p:blipFill>
        <p:spPr>
          <a:xfrm>
            <a:off x="6952298" y="2805217"/>
            <a:ext cx="7529512" cy="4550867"/>
          </a:xfrm>
          <a:prstGeom prst="rect">
            <a:avLst/>
          </a:prstGeom>
        </p:spPr>
      </p:pic>
    </p:spTree>
    <p:extLst>
      <p:ext uri="{BB962C8B-B14F-4D97-AF65-F5344CB8AC3E}">
        <p14:creationId xmlns:p14="http://schemas.microsoft.com/office/powerpoint/2010/main" val="384214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FC2F9D3-4E8B-4C08-8D94-C27C2860BE0F}"/>
              </a:ext>
            </a:extLst>
          </p:cNvPr>
          <p:cNvSpPr txBox="1"/>
          <p:nvPr/>
        </p:nvSpPr>
        <p:spPr>
          <a:xfrm>
            <a:off x="515212" y="1102484"/>
            <a:ext cx="9228197" cy="5847755"/>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Declarative Pipelines : Demo (Pipeline Scripts)</a:t>
            </a: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r>
              <a:rPr lang="en-US" sz="1400" dirty="0">
                <a:hlinkClick r:id="rId2"/>
              </a:rPr>
              <a:t>Using a </a:t>
            </a:r>
            <a:r>
              <a:rPr lang="en-US" sz="1400" dirty="0" err="1">
                <a:hlinkClick r:id="rId2"/>
              </a:rPr>
              <a:t>Jenkinsfile</a:t>
            </a:r>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8DF12C7-8C95-4C03-AD2D-6E9B881C9126}"/>
              </a:ext>
            </a:extLst>
          </p:cNvPr>
          <p:cNvPicPr>
            <a:picLocks noChangeAspect="1"/>
          </p:cNvPicPr>
          <p:nvPr/>
        </p:nvPicPr>
        <p:blipFill>
          <a:blip r:embed="rId3"/>
          <a:stretch>
            <a:fillRect/>
          </a:stretch>
        </p:blipFill>
        <p:spPr>
          <a:xfrm>
            <a:off x="557052" y="1603648"/>
            <a:ext cx="6655278" cy="4090497"/>
          </a:xfrm>
          <a:prstGeom prst="rect">
            <a:avLst/>
          </a:prstGeom>
        </p:spPr>
      </p:pic>
      <p:pic>
        <p:nvPicPr>
          <p:cNvPr id="18" name="Picture 17">
            <a:extLst>
              <a:ext uri="{FF2B5EF4-FFF2-40B4-BE49-F238E27FC236}">
                <a16:creationId xmlns:a16="http://schemas.microsoft.com/office/drawing/2014/main" id="{CD8FFA1A-0E1E-42F6-865F-21DAF1F9A380}"/>
              </a:ext>
            </a:extLst>
          </p:cNvPr>
          <p:cNvPicPr>
            <a:picLocks noChangeAspect="1"/>
          </p:cNvPicPr>
          <p:nvPr/>
        </p:nvPicPr>
        <p:blipFill>
          <a:blip r:embed="rId4"/>
          <a:stretch>
            <a:fillRect/>
          </a:stretch>
        </p:blipFill>
        <p:spPr>
          <a:xfrm>
            <a:off x="7399920" y="3068955"/>
            <a:ext cx="6856095" cy="4358033"/>
          </a:xfrm>
          <a:prstGeom prst="rect">
            <a:avLst/>
          </a:prstGeom>
        </p:spPr>
      </p:pic>
    </p:spTree>
    <p:extLst>
      <p:ext uri="{BB962C8B-B14F-4D97-AF65-F5344CB8AC3E}">
        <p14:creationId xmlns:p14="http://schemas.microsoft.com/office/powerpoint/2010/main" val="195204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E7EC143-7972-4E21-9557-A96FC5A1C956}"/>
              </a:ext>
            </a:extLst>
          </p:cNvPr>
          <p:cNvSpPr txBox="1"/>
          <p:nvPr/>
        </p:nvSpPr>
        <p:spPr>
          <a:xfrm>
            <a:off x="498210" y="1090934"/>
            <a:ext cx="8142870" cy="5724644"/>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Declarative Pipelines : Demo (Pipeline Script from SCM)</a:t>
            </a:r>
          </a:p>
          <a:p>
            <a:pPr algn="l"/>
            <a:endParaRPr lang="en-US" sz="2200"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Check </a:t>
            </a:r>
            <a:r>
              <a:rPr lang="en-US" sz="2200" dirty="0" err="1">
                <a:latin typeface="Times New Roman" panose="02020603050405020304" pitchFamily="18" charset="0"/>
                <a:cs typeface="Times New Roman" panose="02020603050405020304" pitchFamily="18" charset="0"/>
              </a:rPr>
              <a:t>github</a:t>
            </a:r>
            <a:r>
              <a:rPr lang="en-US" sz="2200" dirty="0">
                <a:latin typeface="Times New Roman" panose="02020603050405020304" pitchFamily="18" charset="0"/>
                <a:cs typeface="Times New Roman" panose="02020603050405020304" pitchFamily="18" charset="0"/>
              </a:rPr>
              <a:t> repo for sample project </a:t>
            </a:r>
            <a:r>
              <a:rPr lang="en-US" sz="2200" b="1" dirty="0">
                <a:latin typeface="Times New Roman" panose="02020603050405020304" pitchFamily="18" charset="0"/>
                <a:cs typeface="Times New Roman" panose="02020603050405020304" pitchFamily="18" charset="0"/>
              </a:rPr>
              <a:t>(maven-</a:t>
            </a:r>
            <a:r>
              <a:rPr lang="en-US" sz="2200" b="1" dirty="0" err="1">
                <a:latin typeface="Times New Roman" panose="02020603050405020304" pitchFamily="18" charset="0"/>
                <a:cs typeface="Times New Roman" panose="02020603050405020304" pitchFamily="18" charset="0"/>
              </a:rPr>
              <a:t>jenkins</a:t>
            </a:r>
            <a:r>
              <a:rPr lang="en-US" sz="2200" b="1" dirty="0">
                <a:latin typeface="Times New Roman" panose="02020603050405020304" pitchFamily="18" charset="0"/>
                <a:cs typeface="Times New Roman" panose="02020603050405020304" pitchFamily="18" charset="0"/>
              </a:rPr>
              <a:t>-Dec-Pipelines )</a:t>
            </a: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0B7A416-3405-4BBA-BF65-948545A4F045}"/>
              </a:ext>
            </a:extLst>
          </p:cNvPr>
          <p:cNvPicPr>
            <a:picLocks noChangeAspect="1"/>
          </p:cNvPicPr>
          <p:nvPr/>
        </p:nvPicPr>
        <p:blipFill>
          <a:blip r:embed="rId2"/>
          <a:stretch>
            <a:fillRect/>
          </a:stretch>
        </p:blipFill>
        <p:spPr>
          <a:xfrm>
            <a:off x="557052" y="2445414"/>
            <a:ext cx="7066758" cy="4847560"/>
          </a:xfrm>
          <a:prstGeom prst="rect">
            <a:avLst/>
          </a:prstGeom>
        </p:spPr>
      </p:pic>
      <p:pic>
        <p:nvPicPr>
          <p:cNvPr id="15" name="Picture 14">
            <a:extLst>
              <a:ext uri="{FF2B5EF4-FFF2-40B4-BE49-F238E27FC236}">
                <a16:creationId xmlns:a16="http://schemas.microsoft.com/office/drawing/2014/main" id="{FA773F4A-2EDA-4EB5-99C8-338EE9BBBA09}"/>
              </a:ext>
            </a:extLst>
          </p:cNvPr>
          <p:cNvPicPr>
            <a:picLocks noChangeAspect="1"/>
          </p:cNvPicPr>
          <p:nvPr/>
        </p:nvPicPr>
        <p:blipFill>
          <a:blip r:embed="rId3"/>
          <a:stretch>
            <a:fillRect/>
          </a:stretch>
        </p:blipFill>
        <p:spPr>
          <a:xfrm>
            <a:off x="8263890" y="2445414"/>
            <a:ext cx="5215890" cy="4959753"/>
          </a:xfrm>
          <a:prstGeom prst="rect">
            <a:avLst/>
          </a:prstGeom>
        </p:spPr>
      </p:pic>
    </p:spTree>
    <p:extLst>
      <p:ext uri="{BB962C8B-B14F-4D97-AF65-F5344CB8AC3E}">
        <p14:creationId xmlns:p14="http://schemas.microsoft.com/office/powerpoint/2010/main" val="110202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FC2F9D3-4E8B-4C08-8D94-C27C2860BE0F}"/>
              </a:ext>
            </a:extLst>
          </p:cNvPr>
          <p:cNvSpPr txBox="1"/>
          <p:nvPr/>
        </p:nvSpPr>
        <p:spPr>
          <a:xfrm>
            <a:off x="515213" y="1102484"/>
            <a:ext cx="8891678" cy="5509200"/>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Declarative Pipelines : Email Notification (Pipeline Scripts from SCM)</a:t>
            </a: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592BB042-1333-475D-86E6-AEDB28D3ABCD}"/>
              </a:ext>
            </a:extLst>
          </p:cNvPr>
          <p:cNvPicPr>
            <a:picLocks noChangeAspect="1"/>
          </p:cNvPicPr>
          <p:nvPr/>
        </p:nvPicPr>
        <p:blipFill>
          <a:blip r:embed="rId2"/>
          <a:stretch>
            <a:fillRect/>
          </a:stretch>
        </p:blipFill>
        <p:spPr>
          <a:xfrm>
            <a:off x="557053" y="1617917"/>
            <a:ext cx="6758147" cy="3856248"/>
          </a:xfrm>
          <a:prstGeom prst="rect">
            <a:avLst/>
          </a:prstGeom>
        </p:spPr>
      </p:pic>
      <p:pic>
        <p:nvPicPr>
          <p:cNvPr id="17" name="Picture 16">
            <a:extLst>
              <a:ext uri="{FF2B5EF4-FFF2-40B4-BE49-F238E27FC236}">
                <a16:creationId xmlns:a16="http://schemas.microsoft.com/office/drawing/2014/main" id="{6BB173D3-053C-4EEE-AC2F-9BC7162D11F8}"/>
              </a:ext>
            </a:extLst>
          </p:cNvPr>
          <p:cNvPicPr>
            <a:picLocks noChangeAspect="1"/>
          </p:cNvPicPr>
          <p:nvPr/>
        </p:nvPicPr>
        <p:blipFill>
          <a:blip r:embed="rId3"/>
          <a:stretch>
            <a:fillRect/>
          </a:stretch>
        </p:blipFill>
        <p:spPr>
          <a:xfrm>
            <a:off x="7792242" y="3128043"/>
            <a:ext cx="6300405" cy="4364953"/>
          </a:xfrm>
          <a:prstGeom prst="rect">
            <a:avLst/>
          </a:prstGeom>
        </p:spPr>
      </p:pic>
    </p:spTree>
    <p:extLst>
      <p:ext uri="{BB962C8B-B14F-4D97-AF65-F5344CB8AC3E}">
        <p14:creationId xmlns:p14="http://schemas.microsoft.com/office/powerpoint/2010/main" val="132850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FC2F9D3-4E8B-4C08-8D94-C27C2860BE0F}"/>
              </a:ext>
            </a:extLst>
          </p:cNvPr>
          <p:cNvSpPr txBox="1"/>
          <p:nvPr/>
        </p:nvSpPr>
        <p:spPr>
          <a:xfrm>
            <a:off x="515213" y="1102484"/>
            <a:ext cx="8891678" cy="5509200"/>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Declarative Pipelines : Email Notification (Pipeline Scripts from SCM)</a:t>
            </a: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51ED690-6E32-4828-B38B-49452981D880}"/>
              </a:ext>
            </a:extLst>
          </p:cNvPr>
          <p:cNvPicPr>
            <a:picLocks noChangeAspect="1"/>
          </p:cNvPicPr>
          <p:nvPr/>
        </p:nvPicPr>
        <p:blipFill>
          <a:blip r:embed="rId2"/>
          <a:stretch>
            <a:fillRect/>
          </a:stretch>
        </p:blipFill>
        <p:spPr>
          <a:xfrm>
            <a:off x="557052" y="1705238"/>
            <a:ext cx="6095208" cy="4869394"/>
          </a:xfrm>
          <a:prstGeom prst="rect">
            <a:avLst/>
          </a:prstGeom>
        </p:spPr>
      </p:pic>
      <p:pic>
        <p:nvPicPr>
          <p:cNvPr id="14" name="Picture 13">
            <a:extLst>
              <a:ext uri="{FF2B5EF4-FFF2-40B4-BE49-F238E27FC236}">
                <a16:creationId xmlns:a16="http://schemas.microsoft.com/office/drawing/2014/main" id="{004801D7-6CFB-4C34-9E8E-E37CC368C48C}"/>
              </a:ext>
            </a:extLst>
          </p:cNvPr>
          <p:cNvPicPr>
            <a:picLocks noChangeAspect="1"/>
          </p:cNvPicPr>
          <p:nvPr/>
        </p:nvPicPr>
        <p:blipFill>
          <a:blip r:embed="rId3"/>
          <a:stretch>
            <a:fillRect/>
          </a:stretch>
        </p:blipFill>
        <p:spPr>
          <a:xfrm>
            <a:off x="7978142" y="2040560"/>
            <a:ext cx="5806438" cy="5461370"/>
          </a:xfrm>
          <a:prstGeom prst="rect">
            <a:avLst/>
          </a:prstGeom>
        </p:spPr>
      </p:pic>
    </p:spTree>
    <p:extLst>
      <p:ext uri="{BB962C8B-B14F-4D97-AF65-F5344CB8AC3E}">
        <p14:creationId xmlns:p14="http://schemas.microsoft.com/office/powerpoint/2010/main" val="391372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FC2F9D3-4E8B-4C08-8D94-C27C2860BE0F}"/>
              </a:ext>
            </a:extLst>
          </p:cNvPr>
          <p:cNvSpPr txBox="1"/>
          <p:nvPr/>
        </p:nvSpPr>
        <p:spPr>
          <a:xfrm>
            <a:off x="515213" y="1102484"/>
            <a:ext cx="8891678" cy="5509200"/>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Declarative Pipelines : Email Notification (Pipeline Scripts from SCM)</a:t>
            </a: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E017BAA-EFB7-4C9B-BBA9-22FA9215040A}"/>
              </a:ext>
            </a:extLst>
          </p:cNvPr>
          <p:cNvPicPr>
            <a:picLocks noChangeAspect="1"/>
          </p:cNvPicPr>
          <p:nvPr/>
        </p:nvPicPr>
        <p:blipFill>
          <a:blip r:embed="rId2"/>
          <a:stretch>
            <a:fillRect/>
          </a:stretch>
        </p:blipFill>
        <p:spPr>
          <a:xfrm>
            <a:off x="557052" y="1617916"/>
            <a:ext cx="5998137" cy="3879914"/>
          </a:xfrm>
          <a:prstGeom prst="rect">
            <a:avLst/>
          </a:prstGeom>
        </p:spPr>
      </p:pic>
      <p:pic>
        <p:nvPicPr>
          <p:cNvPr id="6" name="Picture 5">
            <a:extLst>
              <a:ext uri="{FF2B5EF4-FFF2-40B4-BE49-F238E27FC236}">
                <a16:creationId xmlns:a16="http://schemas.microsoft.com/office/drawing/2014/main" id="{26FA3E7B-E574-4C92-B3EB-FBE3B0F681C5}"/>
              </a:ext>
            </a:extLst>
          </p:cNvPr>
          <p:cNvPicPr>
            <a:picLocks noChangeAspect="1"/>
          </p:cNvPicPr>
          <p:nvPr/>
        </p:nvPicPr>
        <p:blipFill rotWithShape="1">
          <a:blip r:embed="rId3"/>
          <a:srcRect l="1812"/>
          <a:stretch/>
        </p:blipFill>
        <p:spPr>
          <a:xfrm>
            <a:off x="7612380" y="2151008"/>
            <a:ext cx="5889470" cy="5175650"/>
          </a:xfrm>
          <a:prstGeom prst="rect">
            <a:avLst/>
          </a:prstGeom>
        </p:spPr>
      </p:pic>
    </p:spTree>
    <p:extLst>
      <p:ext uri="{BB962C8B-B14F-4D97-AF65-F5344CB8AC3E}">
        <p14:creationId xmlns:p14="http://schemas.microsoft.com/office/powerpoint/2010/main" val="360874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FC2F9D3-4E8B-4C08-8D94-C27C2860BE0F}"/>
              </a:ext>
            </a:extLst>
          </p:cNvPr>
          <p:cNvSpPr txBox="1"/>
          <p:nvPr/>
        </p:nvSpPr>
        <p:spPr>
          <a:xfrm>
            <a:off x="515213" y="1102484"/>
            <a:ext cx="8891678" cy="5509200"/>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Declarative Pipelines : Email Notification (Pipeline Scripts from SCM)</a:t>
            </a: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4E6999D-1D47-4784-9106-688A327F864B}"/>
              </a:ext>
            </a:extLst>
          </p:cNvPr>
          <p:cNvPicPr>
            <a:picLocks noChangeAspect="1"/>
          </p:cNvPicPr>
          <p:nvPr/>
        </p:nvPicPr>
        <p:blipFill>
          <a:blip r:embed="rId2"/>
          <a:stretch>
            <a:fillRect/>
          </a:stretch>
        </p:blipFill>
        <p:spPr>
          <a:xfrm>
            <a:off x="472799" y="1617916"/>
            <a:ext cx="1924050" cy="1352550"/>
          </a:xfrm>
          <a:prstGeom prst="rect">
            <a:avLst/>
          </a:prstGeom>
        </p:spPr>
      </p:pic>
      <p:pic>
        <p:nvPicPr>
          <p:cNvPr id="15" name="Picture 14">
            <a:extLst>
              <a:ext uri="{FF2B5EF4-FFF2-40B4-BE49-F238E27FC236}">
                <a16:creationId xmlns:a16="http://schemas.microsoft.com/office/drawing/2014/main" id="{842AB1E4-9BF0-49F2-B0A8-910799A17670}"/>
              </a:ext>
            </a:extLst>
          </p:cNvPr>
          <p:cNvPicPr>
            <a:picLocks noChangeAspect="1"/>
          </p:cNvPicPr>
          <p:nvPr/>
        </p:nvPicPr>
        <p:blipFill>
          <a:blip r:embed="rId3"/>
          <a:stretch>
            <a:fillRect/>
          </a:stretch>
        </p:blipFill>
        <p:spPr>
          <a:xfrm>
            <a:off x="685800" y="3357532"/>
            <a:ext cx="6889418" cy="3254151"/>
          </a:xfrm>
          <a:prstGeom prst="rect">
            <a:avLst/>
          </a:prstGeom>
        </p:spPr>
      </p:pic>
      <p:pic>
        <p:nvPicPr>
          <p:cNvPr id="17" name="Picture 16">
            <a:extLst>
              <a:ext uri="{FF2B5EF4-FFF2-40B4-BE49-F238E27FC236}">
                <a16:creationId xmlns:a16="http://schemas.microsoft.com/office/drawing/2014/main" id="{46929CA9-23D0-41C6-9389-C041D55148A4}"/>
              </a:ext>
            </a:extLst>
          </p:cNvPr>
          <p:cNvPicPr>
            <a:picLocks noChangeAspect="1"/>
          </p:cNvPicPr>
          <p:nvPr/>
        </p:nvPicPr>
        <p:blipFill>
          <a:blip r:embed="rId4"/>
          <a:stretch>
            <a:fillRect/>
          </a:stretch>
        </p:blipFill>
        <p:spPr>
          <a:xfrm>
            <a:off x="7960995" y="3357532"/>
            <a:ext cx="6391024" cy="3099994"/>
          </a:xfrm>
          <a:prstGeom prst="rect">
            <a:avLst/>
          </a:prstGeom>
        </p:spPr>
      </p:pic>
    </p:spTree>
    <p:extLst>
      <p:ext uri="{BB962C8B-B14F-4D97-AF65-F5344CB8AC3E}">
        <p14:creationId xmlns:p14="http://schemas.microsoft.com/office/powerpoint/2010/main" val="346654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US" sz="3300" dirty="0"/>
              <a:t>7. </a:t>
            </a:r>
            <a:r>
              <a:rPr lang="en-IN" sz="3600" dirty="0">
                <a:latin typeface="Times New Roman" panose="02020603050405020304" pitchFamily="18" charset="0"/>
                <a:cs typeface="Times New Roman" panose="02020603050405020304" pitchFamily="18" charset="0"/>
              </a:rPr>
              <a:t>Types of jobs in Jenkins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392E032-16E1-432F-A2B5-C1E1E3E9AE30}"/>
              </a:ext>
            </a:extLst>
          </p:cNvPr>
          <p:cNvSpPr txBox="1"/>
          <p:nvPr/>
        </p:nvSpPr>
        <p:spPr>
          <a:xfrm>
            <a:off x="498210" y="1150703"/>
            <a:ext cx="13796010" cy="3820533"/>
          </a:xfrm>
          <a:prstGeom prst="rect">
            <a:avLst/>
          </a:prstGeom>
          <a:noFill/>
        </p:spPr>
        <p:txBody>
          <a:bodyPr wrap="square" rtlCol="0">
            <a:spAutoFit/>
          </a:bodyPr>
          <a:lstStyle/>
          <a:p>
            <a:pPr defTabSz="914400" eaLnBrk="0" fontAlgn="base" hangingPunct="0">
              <a:spcBef>
                <a:spcPct val="0"/>
              </a:spcBef>
              <a:spcAft>
                <a:spcPct val="0"/>
              </a:spcAft>
            </a:pPr>
            <a:r>
              <a:rPr lang="en-US" sz="2400" b="1" dirty="0">
                <a:solidFill>
                  <a:srgbClr val="222222"/>
                </a:solidFill>
                <a:latin typeface="Times New Roman" panose="02020603050405020304" pitchFamily="18" charset="0"/>
                <a:cs typeface="Times New Roman" panose="02020603050405020304" pitchFamily="18" charset="0"/>
              </a:rPr>
              <a:t>What Is Jenkins Job?</a:t>
            </a:r>
          </a:p>
          <a:p>
            <a:pPr algn="l"/>
            <a:r>
              <a:rPr lang="en-US" sz="2400" dirty="0">
                <a:latin typeface="Times New Roman" panose="02020603050405020304" pitchFamily="18" charset="0"/>
                <a:cs typeface="Times New Roman" panose="02020603050405020304" pitchFamily="18" charset="0"/>
              </a:rPr>
              <a:t>In simple words, any automated process that is implemented in Jenkins is a Jenkins Job.</a:t>
            </a:r>
          </a:p>
          <a:p>
            <a:pPr algn="l"/>
            <a:r>
              <a:rPr lang="en-US" sz="2400" dirty="0">
                <a:latin typeface="Times New Roman" panose="02020603050405020304" pitchFamily="18" charset="0"/>
                <a:cs typeface="Times New Roman" panose="02020603050405020304" pitchFamily="18" charset="0"/>
              </a:rPr>
              <a:t>The automated process can be about building the source code. The source code can be merged from any of the source code management like git, SVN, and perforce.</a:t>
            </a: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a:lnSpc>
                <a:spcPct val="90000"/>
              </a:lnSpc>
              <a:spcAft>
                <a:spcPts val="400"/>
              </a:spcAft>
            </a:pPr>
            <a:r>
              <a:rPr lang="en-US" sz="2400" b="1" dirty="0">
                <a:solidFill>
                  <a:srgbClr val="222222"/>
                </a:solidFill>
                <a:latin typeface="Times New Roman" panose="02020603050405020304" pitchFamily="18" charset="0"/>
                <a:cs typeface="Times New Roman" panose="02020603050405020304" pitchFamily="18" charset="0"/>
              </a:rPr>
              <a:t>Different Types of Jenkins Job?</a:t>
            </a:r>
          </a:p>
          <a:p>
            <a:pPr>
              <a:lnSpc>
                <a:spcPct val="90000"/>
              </a:lnSpc>
              <a:spcAft>
                <a:spcPts val="400"/>
              </a:spcAft>
            </a:pPr>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AF715DF-240F-4769-8D59-8A99DAD7B641}"/>
              </a:ext>
            </a:extLst>
          </p:cNvPr>
          <p:cNvPicPr>
            <a:picLocks noChangeAspect="1"/>
          </p:cNvPicPr>
          <p:nvPr/>
        </p:nvPicPr>
        <p:blipFill>
          <a:blip r:embed="rId2"/>
          <a:stretch>
            <a:fillRect/>
          </a:stretch>
        </p:blipFill>
        <p:spPr>
          <a:xfrm>
            <a:off x="557052" y="3481480"/>
            <a:ext cx="6914089" cy="4042830"/>
          </a:xfrm>
          <a:prstGeom prst="rect">
            <a:avLst/>
          </a:prstGeom>
        </p:spPr>
      </p:pic>
    </p:spTree>
    <p:extLst>
      <p:ext uri="{BB962C8B-B14F-4D97-AF65-F5344CB8AC3E}">
        <p14:creationId xmlns:p14="http://schemas.microsoft.com/office/powerpoint/2010/main" val="260382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F9F197E-39ED-44B2-BB9F-D5241FD71A86}"/>
              </a:ext>
            </a:extLst>
          </p:cNvPr>
          <p:cNvPicPr>
            <a:picLocks noChangeAspect="1"/>
          </p:cNvPicPr>
          <p:nvPr/>
        </p:nvPicPr>
        <p:blipFill>
          <a:blip r:embed="rId2"/>
          <a:stretch>
            <a:fillRect/>
          </a:stretch>
        </p:blipFill>
        <p:spPr>
          <a:xfrm>
            <a:off x="4674870" y="3622507"/>
            <a:ext cx="9806940" cy="3954499"/>
          </a:xfrm>
          <a:prstGeom prst="rect">
            <a:avLst/>
          </a:prstGeom>
        </p:spPr>
      </p:pic>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7.2 Declarative Pipelines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FC2F9D3-4E8B-4C08-8D94-C27C2860BE0F}"/>
              </a:ext>
            </a:extLst>
          </p:cNvPr>
          <p:cNvSpPr txBox="1"/>
          <p:nvPr/>
        </p:nvSpPr>
        <p:spPr>
          <a:xfrm>
            <a:off x="515213" y="1102484"/>
            <a:ext cx="9074557" cy="5509200"/>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Declarative Pipelines : Build Sample Application (Pipeline Scripts)</a:t>
            </a: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2A2D879-1B3F-4117-A5B7-7FC517257115}"/>
              </a:ext>
            </a:extLst>
          </p:cNvPr>
          <p:cNvPicPr>
            <a:picLocks noChangeAspect="1"/>
          </p:cNvPicPr>
          <p:nvPr/>
        </p:nvPicPr>
        <p:blipFill>
          <a:blip r:embed="rId3"/>
          <a:stretch>
            <a:fillRect/>
          </a:stretch>
        </p:blipFill>
        <p:spPr>
          <a:xfrm>
            <a:off x="537211" y="1592317"/>
            <a:ext cx="7018019" cy="2420007"/>
          </a:xfrm>
          <a:prstGeom prst="rect">
            <a:avLst/>
          </a:prstGeom>
        </p:spPr>
      </p:pic>
    </p:spTree>
    <p:extLst>
      <p:ext uri="{BB962C8B-B14F-4D97-AF65-F5344CB8AC3E}">
        <p14:creationId xmlns:p14="http://schemas.microsoft.com/office/powerpoint/2010/main" val="329890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8. Jenkins master-slave distributed build concepts.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1E041B7B-F0BA-4B2A-994C-C74D877AB404}"/>
              </a:ext>
            </a:extLst>
          </p:cNvPr>
          <p:cNvSpPr txBox="1"/>
          <p:nvPr/>
        </p:nvSpPr>
        <p:spPr>
          <a:xfrm>
            <a:off x="498209" y="1090934"/>
            <a:ext cx="13947459" cy="1080295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What is a distributed build?</a:t>
            </a:r>
          </a:p>
          <a:p>
            <a:r>
              <a:rPr lang="en-US" sz="2000" dirty="0">
                <a:latin typeface="Times New Roman" panose="02020603050405020304" pitchFamily="18" charset="0"/>
                <a:cs typeface="Times New Roman" panose="02020603050405020304" pitchFamily="18" charset="0"/>
              </a:rPr>
              <a:t>Distributed building is an extension of parallel building that allows the use of multiple machines to perform the steps of a build.</a:t>
            </a:r>
          </a:p>
          <a:p>
            <a:pPr marL="0" lvl="1"/>
            <a:endParaRPr lang="en-US" sz="2200" b="1" dirty="0">
              <a:latin typeface="Times New Roman" panose="02020603050405020304" pitchFamily="18" charset="0"/>
              <a:cs typeface="Times New Roman" panose="02020603050405020304" pitchFamily="18" charset="0"/>
            </a:endParaRPr>
          </a:p>
          <a:p>
            <a:pPr marL="0" lvl="1"/>
            <a:r>
              <a:rPr lang="en-US" sz="2200" b="1" dirty="0">
                <a:latin typeface="Times New Roman" panose="02020603050405020304" pitchFamily="18" charset="0"/>
                <a:cs typeface="Times New Roman" panose="02020603050405020304" pitchFamily="18" charset="0"/>
              </a:rPr>
              <a:t>Why are distributed builds required?</a:t>
            </a:r>
          </a:p>
          <a:p>
            <a:pPr algn="l"/>
            <a:r>
              <a:rPr lang="en-US" sz="2000" dirty="0">
                <a:latin typeface="Times New Roman" panose="02020603050405020304" pitchFamily="18" charset="0"/>
                <a:cs typeface="Times New Roman" panose="02020603050405020304" pitchFamily="18" charset="0"/>
              </a:rPr>
              <a:t>Below are a few of the main reasons that justify the need for distributed builds in a CI system:</a:t>
            </a:r>
          </a:p>
          <a:p>
            <a:pPr algn="l"/>
            <a:endParaRPr lang="en-US" sz="2000" dirty="0">
              <a:latin typeface="Times New Roman" panose="02020603050405020304" pitchFamily="18" charset="0"/>
              <a:cs typeface="Times New Roman" panose="02020603050405020304" pitchFamily="18" charset="0"/>
            </a:endParaRPr>
          </a:p>
          <a:p>
            <a:pPr algn="l">
              <a:buFont typeface="+mj-lt"/>
              <a:buAutoNum type="arabicPeriod"/>
            </a:pPr>
            <a:r>
              <a:rPr lang="en-US" sz="2000" b="1" dirty="0">
                <a:latin typeface="Times New Roman" panose="02020603050405020304" pitchFamily="18" charset="0"/>
                <a:cs typeface="Times New Roman" panose="02020603050405020304" pitchFamily="18" charset="0"/>
              </a:rPr>
              <a:t>Fault Tolerance: </a:t>
            </a:r>
            <a:r>
              <a:rPr lang="en-US" sz="2000" dirty="0">
                <a:latin typeface="Times New Roman" panose="02020603050405020304" pitchFamily="18" charset="0"/>
                <a:cs typeface="Times New Roman" panose="02020603050405020304" pitchFamily="18" charset="0"/>
              </a:rPr>
              <a:t>We need to preserve information in the event of machine or data center failures or an entire wipeout of regions.</a:t>
            </a:r>
          </a:p>
          <a:p>
            <a:pPr algn="l">
              <a:buFont typeface="+mj-lt"/>
              <a:buAutoNum type="arabicPeriod"/>
            </a:pPr>
            <a:r>
              <a:rPr lang="en-US" sz="2000" b="1" dirty="0">
                <a:latin typeface="Times New Roman" panose="02020603050405020304" pitchFamily="18" charset="0"/>
                <a:cs typeface="Times New Roman" panose="02020603050405020304" pitchFamily="18" charset="0"/>
              </a:rPr>
              <a:t>Reduce latency: </a:t>
            </a:r>
            <a:r>
              <a:rPr lang="en-US" sz="2000" dirty="0">
                <a:latin typeface="Times New Roman" panose="02020603050405020304" pitchFamily="18" charset="0"/>
                <a:cs typeface="Times New Roman" panose="02020603050405020304" pitchFamily="18" charset="0"/>
              </a:rPr>
              <a:t>We need to reduce customer response time, which may spread throughout the world.</a:t>
            </a:r>
          </a:p>
          <a:p>
            <a:pPr algn="l">
              <a:buFont typeface="+mj-lt"/>
              <a:buAutoNum type="arabicPeriod"/>
            </a:pPr>
            <a:r>
              <a:rPr lang="en-US" sz="2000" b="1" dirty="0">
                <a:latin typeface="Times New Roman" panose="02020603050405020304" pitchFamily="18" charset="0"/>
                <a:cs typeface="Times New Roman" panose="02020603050405020304" pitchFamily="18" charset="0"/>
              </a:rPr>
              <a:t>Availability: </a:t>
            </a:r>
            <a:r>
              <a:rPr lang="en-US" sz="2000" dirty="0">
                <a:latin typeface="Times New Roman" panose="02020603050405020304" pitchFamily="18" charset="0"/>
                <a:cs typeface="Times New Roman" panose="02020603050405020304" pitchFamily="18" charset="0"/>
              </a:rPr>
              <a:t>If a machine breaks down or becomes slow, we need another machine nearby to serve the requests to avoid request failure. Monolithic system's availability is limited only to the piece of hardware it runs on. In the case of distributed systems, there are several machines, and availability is much improved.</a:t>
            </a:r>
          </a:p>
          <a:p>
            <a:pPr algn="l">
              <a:buFont typeface="+mj-lt"/>
              <a:buAutoNum type="arabicPeriod"/>
            </a:pPr>
            <a:r>
              <a:rPr lang="en-US" sz="2000" b="1" dirty="0">
                <a:latin typeface="Times New Roman" panose="02020603050405020304" pitchFamily="18" charset="0"/>
                <a:cs typeface="Times New Roman" panose="02020603050405020304" pitchFamily="18" charset="0"/>
              </a:rPr>
              <a:t>Durability: </a:t>
            </a:r>
            <a:r>
              <a:rPr lang="en-US" sz="2000" dirty="0">
                <a:latin typeface="Times New Roman" panose="02020603050405020304" pitchFamily="18" charset="0"/>
                <a:cs typeface="Times New Roman" panose="02020603050405020304" pitchFamily="18" charset="0"/>
              </a:rPr>
              <a:t>Distributed storage systems allow a great deal of flexibility around cost, durability, time-to-recovery, etc., by making multiple copies of a piece of data. They are also highly tolerant of correlated failures and can avoid correlation outright.</a:t>
            </a:r>
          </a:p>
          <a:p>
            <a:pPr algn="l">
              <a:buFont typeface="+mj-lt"/>
              <a:buAutoNum type="arabicPeriod"/>
            </a:pPr>
            <a:r>
              <a:rPr lang="en-US" sz="2000" b="1" dirty="0">
                <a:latin typeface="Times New Roman" panose="02020603050405020304" pitchFamily="18" charset="0"/>
                <a:cs typeface="Times New Roman" panose="02020603050405020304" pitchFamily="18" charset="0"/>
              </a:rPr>
              <a:t>Scalability: </a:t>
            </a:r>
            <a:r>
              <a:rPr lang="en-US" sz="2000" dirty="0">
                <a:latin typeface="Times New Roman" panose="02020603050405020304" pitchFamily="18" charset="0"/>
                <a:cs typeface="Times New Roman" panose="02020603050405020304" pitchFamily="18" charset="0"/>
              </a:rPr>
              <a:t>Distributed systems can offer better scalability. Since we distribute the system over many machines, we have a lot of flexibility to scale up the system.</a:t>
            </a:r>
          </a:p>
          <a:p>
            <a:pPr algn="l">
              <a:buFont typeface="+mj-lt"/>
              <a:buAutoNum type="arabicPeriod"/>
            </a:pPr>
            <a:r>
              <a:rPr lang="en-US" sz="2000" b="1" dirty="0">
                <a:latin typeface="Times New Roman" panose="02020603050405020304" pitchFamily="18" charset="0"/>
                <a:cs typeface="Times New Roman" panose="02020603050405020304" pitchFamily="18" charset="0"/>
              </a:rPr>
              <a:t>Efficiency: </a:t>
            </a:r>
            <a:r>
              <a:rPr lang="en-US" sz="2000" dirty="0">
                <a:latin typeface="Times New Roman" panose="02020603050405020304" pitchFamily="18" charset="0"/>
                <a:cs typeface="Times New Roman" panose="02020603050405020304" pitchFamily="18" charset="0"/>
              </a:rPr>
              <a:t>Needless to say, distributed systems are more efficient. Though workloads are seldom constant and we need to work on an hourly basis, every day, or even every minute, distributed systems can offer us automated scaling tools that provide better efficiency.</a:t>
            </a:r>
          </a:p>
          <a:p>
            <a:pPr marL="0" lvl="1"/>
            <a:endParaRPr lang="en-US" sz="2200" b="1" dirty="0">
              <a:latin typeface="Times New Roman" panose="02020603050405020304" pitchFamily="18" charset="0"/>
              <a:cs typeface="Times New Roman" panose="02020603050405020304" pitchFamily="18" charset="0"/>
            </a:endParaRPr>
          </a:p>
          <a:p>
            <a:pPr marL="0" lvl="1"/>
            <a:endParaRPr lang="en-US" sz="22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84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8. Jenkins master-slave distributed build concepts.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1DA809E-48C6-4225-AEF2-41D6F92A14C3}"/>
              </a:ext>
            </a:extLst>
          </p:cNvPr>
          <p:cNvPicPr>
            <a:picLocks noChangeAspect="1"/>
          </p:cNvPicPr>
          <p:nvPr/>
        </p:nvPicPr>
        <p:blipFill>
          <a:blip r:embed="rId2">
            <a:alphaModFix amt="85000"/>
          </a:blip>
          <a:stretch>
            <a:fillRect/>
          </a:stretch>
        </p:blipFill>
        <p:spPr>
          <a:xfrm>
            <a:off x="9235642" y="2825856"/>
            <a:ext cx="5246168" cy="2577887"/>
          </a:xfrm>
          <a:prstGeom prst="rect">
            <a:avLst/>
          </a:prstGeom>
        </p:spPr>
      </p:pic>
      <p:sp>
        <p:nvSpPr>
          <p:cNvPr id="14" name="TextBox 13">
            <a:extLst>
              <a:ext uri="{FF2B5EF4-FFF2-40B4-BE49-F238E27FC236}">
                <a16:creationId xmlns:a16="http://schemas.microsoft.com/office/drawing/2014/main" id="{1E041B7B-F0BA-4B2A-994C-C74D877AB404}"/>
              </a:ext>
            </a:extLst>
          </p:cNvPr>
          <p:cNvSpPr txBox="1"/>
          <p:nvPr/>
        </p:nvSpPr>
        <p:spPr>
          <a:xfrm>
            <a:off x="490986" y="1090934"/>
            <a:ext cx="8870184" cy="11018401"/>
          </a:xfrm>
          <a:prstGeom prst="rect">
            <a:avLst/>
          </a:prstGeom>
          <a:noFill/>
        </p:spPr>
        <p:txBody>
          <a:bodyPr wrap="square">
            <a:spAutoFit/>
          </a:bodyPr>
          <a:lstStyle/>
          <a:p>
            <a:pPr marL="0" lvl="1"/>
            <a:r>
              <a:rPr lang="en-US" sz="2000" dirty="0">
                <a:latin typeface="Times New Roman" panose="02020603050405020304" pitchFamily="18" charset="0"/>
                <a:cs typeface="Times New Roman" panose="02020603050405020304" pitchFamily="18" charset="0"/>
              </a:rPr>
              <a:t>Jenkins uses a </a:t>
            </a:r>
            <a:r>
              <a:rPr lang="en-US" sz="2000" b="1" dirty="0">
                <a:latin typeface="Times New Roman" panose="02020603050405020304" pitchFamily="18" charset="0"/>
                <a:cs typeface="Times New Roman" panose="02020603050405020304" pitchFamily="18" charset="0"/>
              </a:rPr>
              <a:t>Master-Slave architecture </a:t>
            </a:r>
            <a:r>
              <a:rPr lang="en-US" sz="2000" dirty="0">
                <a:latin typeface="Times New Roman" panose="02020603050405020304" pitchFamily="18" charset="0"/>
                <a:cs typeface="Times New Roman" panose="02020603050405020304" pitchFamily="18" charset="0"/>
              </a:rPr>
              <a:t>to manage distributed builds. The Master and the slaves communicate through TCP/IP protocol.</a:t>
            </a:r>
          </a:p>
          <a:p>
            <a:pPr marL="0" lvl="1"/>
            <a:endParaRPr lang="en-US" sz="2000"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Jenkins Master</a:t>
            </a:r>
          </a:p>
          <a:p>
            <a:r>
              <a:rPr lang="en-US" sz="2000" dirty="0">
                <a:latin typeface="Times New Roman" panose="02020603050405020304" pitchFamily="18" charset="0"/>
                <a:cs typeface="Times New Roman" panose="02020603050405020304" pitchFamily="18" charset="0"/>
              </a:rPr>
              <a:t>The Jenkins Master is the main Jenkins server and performs the following functions: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schedules the build jobs.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Additionally, it dispatches the builds to the various slaves for the actual execution.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continuously monitors the slaves.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Also, records the build results and presents them.</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required, Master can also execute build jobs directly.</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Jenkins Slave</a:t>
            </a:r>
          </a:p>
          <a:p>
            <a:r>
              <a:rPr lang="en-US" sz="2000" dirty="0">
                <a:latin typeface="Times New Roman" panose="02020603050405020304" pitchFamily="18" charset="0"/>
                <a:cs typeface="Times New Roman" panose="02020603050405020304" pitchFamily="18" charset="0"/>
              </a:rPr>
              <a:t>A Slave runs on a remote machine and is a Java executable. A slave performs the following functions: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listens to requests from the Jenkins Master.</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Slaves can run on a variety of operating systems.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Additionally, it executes build jobs that the Master dispatches.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Apart from the fact that Jenkins always picks up the next available slave to execute the build job, we can always configure the project to always run on a particular type of slave machine.</a:t>
            </a:r>
          </a:p>
          <a:p>
            <a:endParaRPr lang="en-US" sz="20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77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8. Jenkins master-slave distributed build concepts.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1E041B7B-F0BA-4B2A-994C-C74D877AB404}"/>
              </a:ext>
            </a:extLst>
          </p:cNvPr>
          <p:cNvSpPr txBox="1"/>
          <p:nvPr/>
        </p:nvSpPr>
        <p:spPr>
          <a:xfrm>
            <a:off x="557052" y="1581007"/>
            <a:ext cx="10566852" cy="618630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Master &amp; Slave machines Configurations - Demo</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Steps to follow</a:t>
            </a:r>
          </a:p>
          <a:p>
            <a:endParaRPr lang="en-US" sz="2800" b="1" dirty="0">
              <a:latin typeface="Times New Roman" panose="02020603050405020304" pitchFamily="18" charset="0"/>
              <a:cs typeface="Times New Roman" panose="02020603050405020304" pitchFamily="18" charset="0"/>
            </a:endParaRPr>
          </a:p>
          <a:p>
            <a:pPr marL="514350" indent="-514350">
              <a:buAutoNum type="arabicPeriod"/>
            </a:pPr>
            <a:r>
              <a:rPr lang="en-US" sz="2800" b="1" dirty="0">
                <a:latin typeface="Times New Roman" panose="02020603050405020304" pitchFamily="18" charset="0"/>
                <a:cs typeface="Times New Roman" panose="02020603050405020304" pitchFamily="18" charset="0"/>
              </a:rPr>
              <a:t>Jenkins server and Slave node.</a:t>
            </a:r>
          </a:p>
          <a:p>
            <a:pPr marL="514350" indent="-514350">
              <a:buAutoNum type="arabicPeriod"/>
            </a:pPr>
            <a:r>
              <a:rPr lang="en-US" sz="2800" b="1" dirty="0">
                <a:latin typeface="Times New Roman" panose="02020603050405020304" pitchFamily="18" charset="0"/>
                <a:cs typeface="Times New Roman" panose="02020603050405020304" pitchFamily="18" charset="0"/>
              </a:rPr>
              <a:t>Install java on Slave node.</a:t>
            </a:r>
          </a:p>
          <a:p>
            <a:pPr marL="514350" indent="-514350">
              <a:buAutoNum type="arabicPeriod"/>
            </a:pPr>
            <a:r>
              <a:rPr lang="en-US" sz="2800" b="1" dirty="0">
                <a:latin typeface="Times New Roman" panose="02020603050405020304" pitchFamily="18" charset="0"/>
                <a:cs typeface="Times New Roman" panose="02020603050405020304" pitchFamily="18" charset="0"/>
              </a:rPr>
              <a:t>Configure slave node under manage nodes of Jenkins Master.</a:t>
            </a:r>
          </a:p>
          <a:p>
            <a:pPr marL="514350" indent="-514350">
              <a:buAutoNum type="arabicPeriod"/>
            </a:pPr>
            <a:r>
              <a:rPr lang="en-US" sz="2800" b="1" dirty="0">
                <a:latin typeface="Times New Roman" panose="02020603050405020304" pitchFamily="18" charset="0"/>
                <a:cs typeface="Times New Roman" panose="02020603050405020304" pitchFamily="18" charset="0"/>
              </a:rPr>
              <a:t>Download agent.jar onto slave node.</a:t>
            </a:r>
          </a:p>
          <a:p>
            <a:pPr marL="514350" indent="-514350">
              <a:buAutoNum type="arabicPeriod"/>
            </a:pPr>
            <a:r>
              <a:rPr lang="en-US" sz="2800" b="1" dirty="0">
                <a:latin typeface="Times New Roman" panose="02020603050405020304" pitchFamily="18" charset="0"/>
                <a:cs typeface="Times New Roman" panose="02020603050405020304" pitchFamily="18" charset="0"/>
              </a:rPr>
              <a:t>Run java command to connect with Jenkins Server.</a:t>
            </a: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56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75105C25-CFC7-4E41-9969-98B92E8E4717}"/>
              </a:ext>
            </a:extLst>
          </p:cNvPr>
          <p:cNvSpPr>
            <a:spLocks noGrp="1"/>
          </p:cNvSpPr>
          <p:nvPr>
            <p:ph type="title"/>
          </p:nvPr>
        </p:nvSpPr>
        <p:spPr>
          <a:xfrm>
            <a:off x="557052" y="358938"/>
            <a:ext cx="13258800" cy="1417635"/>
          </a:xfrm>
        </p:spPr>
        <p:txBody>
          <a:bodyPr/>
          <a:lstStyle/>
          <a:p>
            <a:r>
              <a:rPr lang="en-US" dirty="0"/>
              <a:t>9. </a:t>
            </a:r>
            <a:r>
              <a:rPr lang="en-IN" sz="3600" dirty="0">
                <a:latin typeface="Times New Roman" panose="02020603050405020304" pitchFamily="18" charset="0"/>
                <a:cs typeface="Times New Roman" panose="02020603050405020304" pitchFamily="18" charset="0"/>
              </a:rPr>
              <a:t>Security Matrix options in Jenkins.</a:t>
            </a:r>
            <a:br>
              <a:rPr lang="en-IN" sz="3600" dirty="0">
                <a:latin typeface="Times New Roman" panose="02020603050405020304" pitchFamily="18" charset="0"/>
                <a:cs typeface="Times New Roman" panose="02020603050405020304" pitchFamily="18" charset="0"/>
              </a:rPr>
            </a:br>
            <a:endParaRPr lang="en-US" dirty="0"/>
          </a:p>
        </p:txBody>
      </p:sp>
      <p:sp>
        <p:nvSpPr>
          <p:cNvPr id="13" name="TextBox 12">
            <a:extLst>
              <a:ext uri="{FF2B5EF4-FFF2-40B4-BE49-F238E27FC236}">
                <a16:creationId xmlns:a16="http://schemas.microsoft.com/office/drawing/2014/main" id="{0B2DC188-5BEA-487C-9CE1-CDB6DD2C3EFD}"/>
              </a:ext>
            </a:extLst>
          </p:cNvPr>
          <p:cNvSpPr txBox="1"/>
          <p:nvPr/>
        </p:nvSpPr>
        <p:spPr>
          <a:xfrm>
            <a:off x="606222" y="1290340"/>
            <a:ext cx="8870184" cy="1877437"/>
          </a:xfrm>
          <a:prstGeom prst="rect">
            <a:avLst/>
          </a:prstGeom>
          <a:noFill/>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37F65F8-A43C-47B6-883F-066BC0F3750D}"/>
              </a:ext>
            </a:extLst>
          </p:cNvPr>
          <p:cNvSpPr txBox="1"/>
          <p:nvPr/>
        </p:nvSpPr>
        <p:spPr>
          <a:xfrm>
            <a:off x="490985" y="1090934"/>
            <a:ext cx="8287255" cy="7663636"/>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How to Setup User Security on Jenkins with Project Matrix Authorization</a:t>
            </a:r>
          </a:p>
          <a:p>
            <a:pPr marL="0" lvl="1"/>
            <a:endParaRPr lang="en-US" sz="2000"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Step 1.Project-based Matrix Authorization Setup</a:t>
            </a:r>
          </a:p>
          <a:p>
            <a:pPr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a.Manage</a:t>
            </a:r>
            <a:r>
              <a:rPr lang="en-US" sz="2000" b="1" dirty="0">
                <a:latin typeface="Times New Roman" panose="02020603050405020304" pitchFamily="18" charset="0"/>
                <a:cs typeface="Times New Roman" panose="02020603050405020304" pitchFamily="18" charset="0"/>
              </a:rPr>
              <a:t> Jenkins</a:t>
            </a:r>
          </a:p>
          <a:p>
            <a:r>
              <a:rPr lang="en-US" sz="2000" dirty="0">
                <a:latin typeface="Times New Roman" panose="02020603050405020304" pitchFamily="18" charset="0"/>
                <a:cs typeface="Times New Roman" panose="02020603050405020304" pitchFamily="18" charset="0"/>
              </a:rPr>
              <a:t>To setup the project-</a:t>
            </a:r>
            <a:r>
              <a:rPr lang="en-US" sz="2000" dirty="0" err="1">
                <a:latin typeface="Times New Roman" panose="02020603050405020304" pitchFamily="18" charset="0"/>
                <a:cs typeface="Times New Roman" panose="02020603050405020304" pitchFamily="18" charset="0"/>
              </a:rPr>
              <a:t>baesd</a:t>
            </a:r>
            <a:r>
              <a:rPr lang="en-US" sz="2000" dirty="0">
                <a:latin typeface="Times New Roman" panose="02020603050405020304" pitchFamily="18" charset="0"/>
                <a:cs typeface="Times New Roman" panose="02020603050405020304" pitchFamily="18" charset="0"/>
              </a:rPr>
              <a:t> matrix authorization, click on the “Manage Jenkins” link on the left side menu items. Which will show you the following screen.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0453C0A4-46FF-453A-A041-F0510E268B82}"/>
              </a:ext>
            </a:extLst>
          </p:cNvPr>
          <p:cNvGrpSpPr/>
          <p:nvPr/>
        </p:nvGrpSpPr>
        <p:grpSpPr>
          <a:xfrm>
            <a:off x="8893476" y="2916332"/>
            <a:ext cx="5405453" cy="4467448"/>
            <a:chOff x="606222" y="3739292"/>
            <a:chExt cx="3551984" cy="3635420"/>
          </a:xfrm>
        </p:grpSpPr>
        <p:pic>
          <p:nvPicPr>
            <p:cNvPr id="17" name="Picture 16">
              <a:extLst>
                <a:ext uri="{FF2B5EF4-FFF2-40B4-BE49-F238E27FC236}">
                  <a16:creationId xmlns:a16="http://schemas.microsoft.com/office/drawing/2014/main" id="{20D174F2-9A1F-4810-8226-8A5163628690}"/>
                </a:ext>
              </a:extLst>
            </p:cNvPr>
            <p:cNvPicPr>
              <a:picLocks noChangeAspect="1"/>
            </p:cNvPicPr>
            <p:nvPr/>
          </p:nvPicPr>
          <p:blipFill>
            <a:blip r:embed="rId2"/>
            <a:stretch>
              <a:fillRect/>
            </a:stretch>
          </p:blipFill>
          <p:spPr>
            <a:xfrm>
              <a:off x="606222" y="3739292"/>
              <a:ext cx="3551984" cy="3635420"/>
            </a:xfrm>
            <a:prstGeom prst="rect">
              <a:avLst/>
            </a:prstGeom>
          </p:spPr>
        </p:pic>
        <p:sp>
          <p:nvSpPr>
            <p:cNvPr id="18" name="Rectangle 17">
              <a:extLst>
                <a:ext uri="{FF2B5EF4-FFF2-40B4-BE49-F238E27FC236}">
                  <a16:creationId xmlns:a16="http://schemas.microsoft.com/office/drawing/2014/main" id="{D9CA1220-68B0-4FDE-8FF5-6E4599D76299}"/>
                </a:ext>
              </a:extLst>
            </p:cNvPr>
            <p:cNvSpPr/>
            <p:nvPr/>
          </p:nvSpPr>
          <p:spPr>
            <a:xfrm>
              <a:off x="2191677" y="6457637"/>
              <a:ext cx="1966529" cy="917075"/>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232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FC34132-63F3-434C-9866-233297300C7D}"/>
              </a:ext>
            </a:extLst>
          </p:cNvPr>
          <p:cNvPicPr>
            <a:picLocks noChangeAspect="1"/>
          </p:cNvPicPr>
          <p:nvPr/>
        </p:nvPicPr>
        <p:blipFill>
          <a:blip r:embed="rId2"/>
          <a:stretch>
            <a:fillRect/>
          </a:stretch>
        </p:blipFill>
        <p:spPr>
          <a:xfrm>
            <a:off x="8252414" y="1999157"/>
            <a:ext cx="5905539" cy="5375555"/>
          </a:xfrm>
          <a:prstGeom prst="rect">
            <a:avLst/>
          </a:prstGeom>
        </p:spPr>
      </p:pic>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75105C25-CFC7-4E41-9969-98B92E8E4717}"/>
              </a:ext>
            </a:extLst>
          </p:cNvPr>
          <p:cNvSpPr>
            <a:spLocks noGrp="1"/>
          </p:cNvSpPr>
          <p:nvPr>
            <p:ph type="title"/>
          </p:nvPr>
        </p:nvSpPr>
        <p:spPr>
          <a:xfrm>
            <a:off x="557052" y="358938"/>
            <a:ext cx="13258800" cy="1417635"/>
          </a:xfrm>
        </p:spPr>
        <p:txBody>
          <a:bodyPr/>
          <a:lstStyle/>
          <a:p>
            <a:r>
              <a:rPr lang="en-US" dirty="0"/>
              <a:t>9. </a:t>
            </a:r>
            <a:r>
              <a:rPr lang="en-IN" sz="3600" dirty="0">
                <a:latin typeface="Times New Roman" panose="02020603050405020304" pitchFamily="18" charset="0"/>
                <a:cs typeface="Times New Roman" panose="02020603050405020304" pitchFamily="18" charset="0"/>
              </a:rPr>
              <a:t>Security Matrix options in Jenkins.</a:t>
            </a:r>
            <a:br>
              <a:rPr lang="en-IN" sz="3600" dirty="0">
                <a:latin typeface="Times New Roman" panose="02020603050405020304" pitchFamily="18" charset="0"/>
                <a:cs typeface="Times New Roman" panose="02020603050405020304" pitchFamily="18" charset="0"/>
              </a:rPr>
            </a:br>
            <a:endParaRPr lang="en-US" dirty="0"/>
          </a:p>
        </p:txBody>
      </p:sp>
      <p:sp>
        <p:nvSpPr>
          <p:cNvPr id="13" name="TextBox 12">
            <a:extLst>
              <a:ext uri="{FF2B5EF4-FFF2-40B4-BE49-F238E27FC236}">
                <a16:creationId xmlns:a16="http://schemas.microsoft.com/office/drawing/2014/main" id="{0B2DC188-5BEA-487C-9CE1-CDB6DD2C3EFD}"/>
              </a:ext>
            </a:extLst>
          </p:cNvPr>
          <p:cNvSpPr txBox="1"/>
          <p:nvPr/>
        </p:nvSpPr>
        <p:spPr>
          <a:xfrm>
            <a:off x="606222" y="1290340"/>
            <a:ext cx="8870184" cy="1877437"/>
          </a:xfrm>
          <a:prstGeom prst="rect">
            <a:avLst/>
          </a:prstGeom>
          <a:noFill/>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37F65F8-A43C-47B6-883F-066BC0F3750D}"/>
              </a:ext>
            </a:extLst>
          </p:cNvPr>
          <p:cNvSpPr txBox="1"/>
          <p:nvPr/>
        </p:nvSpPr>
        <p:spPr>
          <a:xfrm>
            <a:off x="490985" y="1090934"/>
            <a:ext cx="7761429" cy="10649069"/>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b. Configure Global Security</a:t>
            </a:r>
          </a:p>
          <a:p>
            <a:pPr algn="l"/>
            <a:r>
              <a:rPr lang="en-US" sz="2000" dirty="0">
                <a:latin typeface="Times New Roman" panose="02020603050405020304" pitchFamily="18" charset="0"/>
                <a:cs typeface="Times New Roman" panose="02020603050405020304" pitchFamily="18" charset="0"/>
              </a:rPr>
              <a:t>From the Manage Jenkins, click on “Configure Global Security Option”, which will display the following security configuration screen.</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Under the “Authorization” section, by default, “Logged-in users can do anything” option is selected.</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As the name suggests, anybody who has an account in Jenkins can login and do anything they want, as they’ll have full control. In this mode, anonymous user gets to only read everything. This option is good if you are setting up a public-facing Jenkins.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But if you are setting up Jenkins for your organization use, where you want developers to build and deploy applications on your servers, you may not prefer this option.</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So, to setup project-based security where you can assign the privileges to the individual user, click on “Project-based Matrix Authorization Strategy”.</a:t>
            </a:r>
          </a:p>
          <a:p>
            <a:pPr algn="l"/>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9CA1220-68B0-4FDE-8FF5-6E4599D76299}"/>
              </a:ext>
            </a:extLst>
          </p:cNvPr>
          <p:cNvSpPr/>
          <p:nvPr/>
        </p:nvSpPr>
        <p:spPr>
          <a:xfrm>
            <a:off x="11205183" y="3548277"/>
            <a:ext cx="2934232" cy="3605855"/>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99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FC34132-63F3-434C-9866-233297300C7D}"/>
              </a:ext>
            </a:extLst>
          </p:cNvPr>
          <p:cNvPicPr>
            <a:picLocks noChangeAspect="1"/>
          </p:cNvPicPr>
          <p:nvPr/>
        </p:nvPicPr>
        <p:blipFill>
          <a:blip r:embed="rId2"/>
          <a:stretch>
            <a:fillRect/>
          </a:stretch>
        </p:blipFill>
        <p:spPr>
          <a:xfrm>
            <a:off x="8252414" y="1999157"/>
            <a:ext cx="5905539" cy="5375555"/>
          </a:xfrm>
          <a:prstGeom prst="rect">
            <a:avLst/>
          </a:prstGeom>
        </p:spPr>
      </p:pic>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75105C25-CFC7-4E41-9969-98B92E8E4717}"/>
              </a:ext>
            </a:extLst>
          </p:cNvPr>
          <p:cNvSpPr>
            <a:spLocks noGrp="1"/>
          </p:cNvSpPr>
          <p:nvPr>
            <p:ph type="title"/>
          </p:nvPr>
        </p:nvSpPr>
        <p:spPr>
          <a:xfrm>
            <a:off x="557052" y="358938"/>
            <a:ext cx="13258800" cy="1417635"/>
          </a:xfrm>
        </p:spPr>
        <p:txBody>
          <a:bodyPr/>
          <a:lstStyle/>
          <a:p>
            <a:r>
              <a:rPr lang="en-US" dirty="0"/>
              <a:t>9. </a:t>
            </a:r>
            <a:r>
              <a:rPr lang="en-IN" sz="3600" dirty="0">
                <a:latin typeface="Times New Roman" panose="02020603050405020304" pitchFamily="18" charset="0"/>
                <a:cs typeface="Times New Roman" panose="02020603050405020304" pitchFamily="18" charset="0"/>
              </a:rPr>
              <a:t>Security Matrix options in Jenkins.</a:t>
            </a:r>
            <a:br>
              <a:rPr lang="en-IN" sz="3600" dirty="0">
                <a:latin typeface="Times New Roman" panose="02020603050405020304" pitchFamily="18" charset="0"/>
                <a:cs typeface="Times New Roman" panose="02020603050405020304" pitchFamily="18" charset="0"/>
              </a:rPr>
            </a:br>
            <a:endParaRPr lang="en-US" dirty="0"/>
          </a:p>
        </p:txBody>
      </p:sp>
      <p:sp>
        <p:nvSpPr>
          <p:cNvPr id="13" name="TextBox 12">
            <a:extLst>
              <a:ext uri="{FF2B5EF4-FFF2-40B4-BE49-F238E27FC236}">
                <a16:creationId xmlns:a16="http://schemas.microsoft.com/office/drawing/2014/main" id="{0B2DC188-5BEA-487C-9CE1-CDB6DD2C3EFD}"/>
              </a:ext>
            </a:extLst>
          </p:cNvPr>
          <p:cNvSpPr txBox="1"/>
          <p:nvPr/>
        </p:nvSpPr>
        <p:spPr>
          <a:xfrm>
            <a:off x="606222" y="1290340"/>
            <a:ext cx="8870184" cy="1877437"/>
          </a:xfrm>
          <a:prstGeom prst="rect">
            <a:avLst/>
          </a:prstGeom>
          <a:noFill/>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37F65F8-A43C-47B6-883F-066BC0F3750D}"/>
              </a:ext>
            </a:extLst>
          </p:cNvPr>
          <p:cNvSpPr txBox="1"/>
          <p:nvPr/>
        </p:nvSpPr>
        <p:spPr>
          <a:xfrm>
            <a:off x="490985" y="1090934"/>
            <a:ext cx="7761429" cy="10649069"/>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Access Control</a:t>
            </a:r>
          </a:p>
          <a:p>
            <a:pPr algn="l"/>
            <a:r>
              <a:rPr lang="en-US" sz="2000" dirty="0">
                <a:latin typeface="Times New Roman" panose="02020603050405020304" pitchFamily="18" charset="0"/>
                <a:cs typeface="Times New Roman" panose="02020603050405020304" pitchFamily="18" charset="0"/>
              </a:rPr>
              <a:t>Access Control is the primary mechanism for securing a Jenkins environment against unauthorized usage. Two facets of configuration are necessary for configuring Access Control in Jenkins:</a:t>
            </a:r>
          </a:p>
          <a:p>
            <a:pPr algn="l"/>
            <a:endParaRPr lang="en-US" sz="2000" dirty="0">
              <a:latin typeface="Times New Roman" panose="02020603050405020304" pitchFamily="18" charset="0"/>
              <a:cs typeface="Times New Roman" panose="02020603050405020304" pitchFamily="18" charset="0"/>
            </a:endParaRPr>
          </a:p>
          <a:p>
            <a:pPr algn="l">
              <a:buFont typeface="+mj-lt"/>
              <a:buAutoNum type="arabicPeriod"/>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Security Realm </a:t>
            </a:r>
            <a:r>
              <a:rPr lang="en-US" sz="2000" dirty="0">
                <a:latin typeface="Times New Roman" panose="02020603050405020304" pitchFamily="18" charset="0"/>
                <a:cs typeface="Times New Roman" panose="02020603050405020304" pitchFamily="18" charset="0"/>
              </a:rPr>
              <a:t>which informs the Jenkins environment how and where to pull user (or identity) information from. Also commonly known as "authentication.“</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Authorization </a:t>
            </a:r>
            <a:r>
              <a:rPr lang="en-US" sz="2000" dirty="0">
                <a:latin typeface="Times New Roman" panose="02020603050405020304" pitchFamily="18" charset="0"/>
                <a:cs typeface="Times New Roman" panose="02020603050405020304" pitchFamily="18" charset="0"/>
              </a:rPr>
              <a:t>configuration which informs the Jenkins environment as to which users and/or groups can access which aspects of Jenkins, and to what extent.</a:t>
            </a:r>
          </a:p>
          <a:p>
            <a:pPr algn="l"/>
            <a:r>
              <a:rPr lang="en-US" sz="2000" dirty="0">
                <a:latin typeface="Times New Roman" panose="02020603050405020304" pitchFamily="18" charset="0"/>
                <a:cs typeface="Times New Roman" panose="02020603050405020304" pitchFamily="18" charset="0"/>
              </a:rPr>
              <a:t>Using both the Security Realm and Authorization configurations it is possible to configure very relaxed or very rigid authentication and authorization schemes in Jenkins.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Additionally, some plugins such as the </a:t>
            </a: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Role-based Authorization Strategy</a:t>
            </a:r>
            <a:r>
              <a:rPr lang="en-US" sz="2000" dirty="0">
                <a:latin typeface="Times New Roman" panose="02020603050405020304" pitchFamily="18" charset="0"/>
                <a:cs typeface="Times New Roman" panose="02020603050405020304" pitchFamily="18" charset="0"/>
              </a:rPr>
              <a:t> plugin can extend the Access Control capabilities of Jenkins to support even more nuanced authentication and authorization schemes.</a:t>
            </a:r>
          </a:p>
          <a:p>
            <a:pPr algn="l"/>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9CA1220-68B0-4FDE-8FF5-6E4599D76299}"/>
              </a:ext>
            </a:extLst>
          </p:cNvPr>
          <p:cNvSpPr/>
          <p:nvPr/>
        </p:nvSpPr>
        <p:spPr>
          <a:xfrm>
            <a:off x="11205183" y="3548277"/>
            <a:ext cx="2934232" cy="3605855"/>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79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FC34132-63F3-434C-9866-233297300C7D}"/>
              </a:ext>
            </a:extLst>
          </p:cNvPr>
          <p:cNvPicPr>
            <a:picLocks noChangeAspect="1"/>
          </p:cNvPicPr>
          <p:nvPr/>
        </p:nvPicPr>
        <p:blipFill>
          <a:blip r:embed="rId2"/>
          <a:stretch>
            <a:fillRect/>
          </a:stretch>
        </p:blipFill>
        <p:spPr>
          <a:xfrm>
            <a:off x="8252414" y="1999157"/>
            <a:ext cx="5905539" cy="5375555"/>
          </a:xfrm>
          <a:prstGeom prst="rect">
            <a:avLst/>
          </a:prstGeom>
        </p:spPr>
      </p:pic>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75105C25-CFC7-4E41-9969-98B92E8E4717}"/>
              </a:ext>
            </a:extLst>
          </p:cNvPr>
          <p:cNvSpPr>
            <a:spLocks noGrp="1"/>
          </p:cNvSpPr>
          <p:nvPr>
            <p:ph type="title"/>
          </p:nvPr>
        </p:nvSpPr>
        <p:spPr>
          <a:xfrm>
            <a:off x="557052" y="358938"/>
            <a:ext cx="13258800" cy="1417635"/>
          </a:xfrm>
        </p:spPr>
        <p:txBody>
          <a:bodyPr/>
          <a:lstStyle/>
          <a:p>
            <a:r>
              <a:rPr lang="en-US" dirty="0"/>
              <a:t>9. </a:t>
            </a:r>
            <a:r>
              <a:rPr lang="en-IN" sz="3600" dirty="0">
                <a:latin typeface="Times New Roman" panose="02020603050405020304" pitchFamily="18" charset="0"/>
                <a:cs typeface="Times New Roman" panose="02020603050405020304" pitchFamily="18" charset="0"/>
              </a:rPr>
              <a:t>Security Matrix options in Jenkins.</a:t>
            </a:r>
            <a:br>
              <a:rPr lang="en-IN" sz="3600" dirty="0">
                <a:latin typeface="Times New Roman" panose="02020603050405020304" pitchFamily="18" charset="0"/>
                <a:cs typeface="Times New Roman" panose="02020603050405020304" pitchFamily="18" charset="0"/>
              </a:rPr>
            </a:br>
            <a:endParaRPr lang="en-US" dirty="0"/>
          </a:p>
        </p:txBody>
      </p:sp>
      <p:sp>
        <p:nvSpPr>
          <p:cNvPr id="13" name="TextBox 12">
            <a:extLst>
              <a:ext uri="{FF2B5EF4-FFF2-40B4-BE49-F238E27FC236}">
                <a16:creationId xmlns:a16="http://schemas.microsoft.com/office/drawing/2014/main" id="{0B2DC188-5BEA-487C-9CE1-CDB6DD2C3EFD}"/>
              </a:ext>
            </a:extLst>
          </p:cNvPr>
          <p:cNvSpPr txBox="1"/>
          <p:nvPr/>
        </p:nvSpPr>
        <p:spPr>
          <a:xfrm>
            <a:off x="606222" y="1290340"/>
            <a:ext cx="8870184" cy="1877437"/>
          </a:xfrm>
          <a:prstGeom prst="rect">
            <a:avLst/>
          </a:prstGeom>
          <a:noFill/>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37F65F8-A43C-47B6-883F-066BC0F3750D}"/>
              </a:ext>
            </a:extLst>
          </p:cNvPr>
          <p:cNvSpPr txBox="1"/>
          <p:nvPr/>
        </p:nvSpPr>
        <p:spPr>
          <a:xfrm>
            <a:off x="490985" y="1090934"/>
            <a:ext cx="7761429" cy="109568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latin typeface="Times New Roman" panose="02020603050405020304" pitchFamily="18" charset="0"/>
                <a:cs typeface="Times New Roman" panose="02020603050405020304" pitchFamily="18" charset="0"/>
              </a:rPr>
              <a:t>Security Realm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By default Jenkins includes support for a few different Security Realms: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Times New Roman" panose="02020603050405020304" pitchFamily="18" charset="0"/>
                <a:cs typeface="Times New Roman" panose="02020603050405020304" pitchFamily="18" charset="0"/>
              </a:rPr>
              <a:t>Delegate to servlet container</a:t>
            </a:r>
          </a:p>
          <a:p>
            <a:pPr marL="457200" marR="0" lvl="1" indent="-457200"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For delegating authentication a servlet container running the Jenkins controller, such as </a:t>
            </a:r>
            <a:r>
              <a:rPr lang="en-US" alt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Jetty</a:t>
            </a:r>
            <a:r>
              <a:rPr lang="en-US" altLang="en-US" sz="2000" dirty="0">
                <a:latin typeface="Times New Roman" panose="02020603050405020304" pitchFamily="18" charset="0"/>
                <a:cs typeface="Times New Roman" panose="02020603050405020304" pitchFamily="18" charset="0"/>
              </a:rPr>
              <a:t>. If using this option, please consult the servlet container’s authentication documentation.</a:t>
            </a:r>
          </a:p>
          <a:p>
            <a:pPr marL="457200" marR="0" lvl="1" indent="-457200" defTabSz="914400" rtl="0" eaLnBrk="0" fontAlgn="base" latinLnBrk="0" hangingPunct="0">
              <a:lnSpc>
                <a:spcPct val="10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Times New Roman" panose="02020603050405020304" pitchFamily="18" charset="0"/>
                <a:cs typeface="Times New Roman" panose="02020603050405020304" pitchFamily="18" charset="0"/>
              </a:rPr>
              <a:t>Jenkins’ own user database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Use Jenkins’s own built-in user data store for authentication instead of delegating to an external system. This is enabled by default with new Jenkins 2.0 or later installations and is suitable for smaller environments.</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marL="457200" lvl="1" indent="-457200" defTabSz="91440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LDAP</a:t>
            </a:r>
          </a:p>
          <a:p>
            <a:pPr marL="457200" lvl="1" indent="-45720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Delegate all authentication to a configured LDAP server, including both users and groups. This option is more common for larger installations in organizations which already have configured an external identity provider such as LDAP. This also supports Active Directory installations.</a:t>
            </a:r>
          </a:p>
          <a:p>
            <a:pPr algn="l"/>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9CA1220-68B0-4FDE-8FF5-6E4599D76299}"/>
              </a:ext>
            </a:extLst>
          </p:cNvPr>
          <p:cNvSpPr/>
          <p:nvPr/>
        </p:nvSpPr>
        <p:spPr>
          <a:xfrm>
            <a:off x="11205183" y="3548277"/>
            <a:ext cx="2934232" cy="3605855"/>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FC34132-63F3-434C-9866-233297300C7D}"/>
              </a:ext>
            </a:extLst>
          </p:cNvPr>
          <p:cNvPicPr>
            <a:picLocks noChangeAspect="1"/>
          </p:cNvPicPr>
          <p:nvPr/>
        </p:nvPicPr>
        <p:blipFill>
          <a:blip r:embed="rId2"/>
          <a:stretch>
            <a:fillRect/>
          </a:stretch>
        </p:blipFill>
        <p:spPr>
          <a:xfrm>
            <a:off x="8252414" y="1999157"/>
            <a:ext cx="5905539" cy="5375555"/>
          </a:xfrm>
          <a:prstGeom prst="rect">
            <a:avLst/>
          </a:prstGeom>
        </p:spPr>
      </p:pic>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75105C25-CFC7-4E41-9969-98B92E8E4717}"/>
              </a:ext>
            </a:extLst>
          </p:cNvPr>
          <p:cNvSpPr>
            <a:spLocks noGrp="1"/>
          </p:cNvSpPr>
          <p:nvPr>
            <p:ph type="title"/>
          </p:nvPr>
        </p:nvSpPr>
        <p:spPr>
          <a:xfrm>
            <a:off x="557052" y="358938"/>
            <a:ext cx="13258800" cy="1417635"/>
          </a:xfrm>
        </p:spPr>
        <p:txBody>
          <a:bodyPr/>
          <a:lstStyle/>
          <a:p>
            <a:r>
              <a:rPr lang="en-US" dirty="0"/>
              <a:t>9. </a:t>
            </a:r>
            <a:r>
              <a:rPr lang="en-IN" sz="3600" dirty="0">
                <a:latin typeface="Times New Roman" panose="02020603050405020304" pitchFamily="18" charset="0"/>
                <a:cs typeface="Times New Roman" panose="02020603050405020304" pitchFamily="18" charset="0"/>
              </a:rPr>
              <a:t>Security Matrix options in Jenkins.</a:t>
            </a:r>
            <a:br>
              <a:rPr lang="en-IN" sz="3600" dirty="0">
                <a:latin typeface="Times New Roman" panose="02020603050405020304" pitchFamily="18" charset="0"/>
                <a:cs typeface="Times New Roman" panose="02020603050405020304" pitchFamily="18" charset="0"/>
              </a:rPr>
            </a:br>
            <a:endParaRPr lang="en-US" dirty="0"/>
          </a:p>
        </p:txBody>
      </p:sp>
      <p:sp>
        <p:nvSpPr>
          <p:cNvPr id="13" name="TextBox 12">
            <a:extLst>
              <a:ext uri="{FF2B5EF4-FFF2-40B4-BE49-F238E27FC236}">
                <a16:creationId xmlns:a16="http://schemas.microsoft.com/office/drawing/2014/main" id="{0B2DC188-5BEA-487C-9CE1-CDB6DD2C3EFD}"/>
              </a:ext>
            </a:extLst>
          </p:cNvPr>
          <p:cNvSpPr txBox="1"/>
          <p:nvPr/>
        </p:nvSpPr>
        <p:spPr>
          <a:xfrm>
            <a:off x="606222" y="1290340"/>
            <a:ext cx="8870184" cy="1877437"/>
          </a:xfrm>
          <a:prstGeom prst="rect">
            <a:avLst/>
          </a:prstGeom>
          <a:noFill/>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37F65F8-A43C-47B6-883F-066BC0F3750D}"/>
              </a:ext>
            </a:extLst>
          </p:cNvPr>
          <p:cNvSpPr txBox="1"/>
          <p:nvPr/>
        </p:nvSpPr>
        <p:spPr>
          <a:xfrm>
            <a:off x="490985" y="1090934"/>
            <a:ext cx="7761429" cy="10618291"/>
          </a:xfrm>
          <a:prstGeom prst="rect">
            <a:avLst/>
          </a:prstGeom>
          <a:noFill/>
        </p:spPr>
        <p:txBody>
          <a:bodyPr wrap="square">
            <a:spAutoFit/>
          </a:bodyPr>
          <a:lstStyle/>
          <a:p>
            <a:pPr marL="457200" marR="0" lvl="1" indent="-457200" defTabSz="914400" eaLnBrk="0" fontAlgn="base" hangingPunct="0">
              <a:lnSpc>
                <a:spcPct val="100000"/>
              </a:lnSpc>
              <a:spcBef>
                <a:spcPct val="0"/>
              </a:spcBef>
              <a:spcAft>
                <a:spcPct val="0"/>
              </a:spcAft>
              <a:buClrTx/>
              <a:buSzTx/>
              <a:buFontTx/>
              <a:buNone/>
              <a:tabLst/>
            </a:pPr>
            <a:r>
              <a:rPr lang="en-US" altLang="en-US" sz="2000" b="1" dirty="0">
                <a:latin typeface="Times New Roman" panose="02020603050405020304" pitchFamily="18" charset="0"/>
                <a:cs typeface="Times New Roman" panose="02020603050405020304" pitchFamily="18" charset="0"/>
              </a:rPr>
              <a:t>Authorization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The Security Realm, or authentication, indicates who can access the Jenkins environment. The other piece of the puzzle is Authorization, which indicates what they can access in the Jenkins environment. By default Jenkins supports a few different Authorization options: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b="1" dirty="0">
                <a:latin typeface="Times New Roman" panose="02020603050405020304" pitchFamily="18" charset="0"/>
                <a:cs typeface="Times New Roman" panose="02020603050405020304" pitchFamily="18" charset="0"/>
              </a:rPr>
              <a:t>Anyone can do anything</a:t>
            </a:r>
          </a:p>
          <a:p>
            <a:pPr marL="457200" marR="0" lvl="1" indent="-457200"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Everyone gets full control of Jenkins, including anonymous users who haven’t logged in. Do not use this setting for anything other than local test Jenkins controllers.</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b="1" dirty="0">
                <a:latin typeface="Times New Roman" panose="02020603050405020304" pitchFamily="18" charset="0"/>
                <a:cs typeface="Times New Roman" panose="02020603050405020304" pitchFamily="18" charset="0"/>
              </a:rPr>
              <a:t>Legacy mode</a:t>
            </a:r>
          </a:p>
          <a:p>
            <a:pPr marL="457200" marR="0" lvl="1" indent="-457200"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Behaves exactly the same as Jenkins &lt;1.164. Namely, if a user has the "admin" role, they will be granted full control over the system, and otherwise (including anonymous users) will only have the read access. Do not use this setting for anything other than local test Jenkins controllers.</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b="1" dirty="0">
                <a:latin typeface="Times New Roman" panose="02020603050405020304" pitchFamily="18" charset="0"/>
                <a:cs typeface="Times New Roman" panose="02020603050405020304" pitchFamily="18" charset="0"/>
              </a:rPr>
              <a:t>Logged in users can do anything</a:t>
            </a:r>
          </a:p>
          <a:p>
            <a:pPr marL="457200" marR="0" lvl="1" indent="-457200"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In this mode, every logged-in user gets full control of Jenkins. Depending on an advanced option, anonymous users get read access to Jenkins, or no access at all. This mode is useful to force users to log in before taking actions, so that there is an audit trail of users' actions.</a:t>
            </a: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9CA1220-68B0-4FDE-8FF5-6E4599D76299}"/>
              </a:ext>
            </a:extLst>
          </p:cNvPr>
          <p:cNvSpPr/>
          <p:nvPr/>
        </p:nvSpPr>
        <p:spPr>
          <a:xfrm>
            <a:off x="11205183" y="3548277"/>
            <a:ext cx="2934232" cy="3605855"/>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17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75105C25-CFC7-4E41-9969-98B92E8E4717}"/>
              </a:ext>
            </a:extLst>
          </p:cNvPr>
          <p:cNvSpPr>
            <a:spLocks noGrp="1"/>
          </p:cNvSpPr>
          <p:nvPr>
            <p:ph type="title"/>
          </p:nvPr>
        </p:nvSpPr>
        <p:spPr>
          <a:xfrm>
            <a:off x="557052" y="358938"/>
            <a:ext cx="13258800" cy="1417635"/>
          </a:xfrm>
        </p:spPr>
        <p:txBody>
          <a:bodyPr/>
          <a:lstStyle/>
          <a:p>
            <a:r>
              <a:rPr lang="en-US" dirty="0"/>
              <a:t>9. </a:t>
            </a:r>
            <a:r>
              <a:rPr lang="en-IN" sz="3600" dirty="0">
                <a:latin typeface="Times New Roman" panose="02020603050405020304" pitchFamily="18" charset="0"/>
                <a:cs typeface="Times New Roman" panose="02020603050405020304" pitchFamily="18" charset="0"/>
              </a:rPr>
              <a:t>Security Matrix options in Jenkins.</a:t>
            </a:r>
            <a:br>
              <a:rPr lang="en-IN" sz="3600" dirty="0">
                <a:latin typeface="Times New Roman" panose="02020603050405020304" pitchFamily="18" charset="0"/>
                <a:cs typeface="Times New Roman" panose="02020603050405020304" pitchFamily="18" charset="0"/>
              </a:rPr>
            </a:br>
            <a:endParaRPr lang="en-US" dirty="0"/>
          </a:p>
        </p:txBody>
      </p:sp>
      <p:sp>
        <p:nvSpPr>
          <p:cNvPr id="13" name="TextBox 12">
            <a:extLst>
              <a:ext uri="{FF2B5EF4-FFF2-40B4-BE49-F238E27FC236}">
                <a16:creationId xmlns:a16="http://schemas.microsoft.com/office/drawing/2014/main" id="{0B2DC188-5BEA-487C-9CE1-CDB6DD2C3EFD}"/>
              </a:ext>
            </a:extLst>
          </p:cNvPr>
          <p:cNvSpPr txBox="1"/>
          <p:nvPr/>
        </p:nvSpPr>
        <p:spPr>
          <a:xfrm>
            <a:off x="606222" y="1290340"/>
            <a:ext cx="8870184" cy="1877437"/>
          </a:xfrm>
          <a:prstGeom prst="rect">
            <a:avLst/>
          </a:prstGeom>
          <a:noFill/>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37F65F8-A43C-47B6-883F-066BC0F3750D}"/>
              </a:ext>
            </a:extLst>
          </p:cNvPr>
          <p:cNvSpPr txBox="1"/>
          <p:nvPr/>
        </p:nvSpPr>
        <p:spPr>
          <a:xfrm>
            <a:off x="542604" y="1142520"/>
            <a:ext cx="7761429" cy="6647974"/>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c. Matrix-based security</a:t>
            </a:r>
          </a:p>
          <a:p>
            <a:pPr algn="l"/>
            <a:r>
              <a:rPr lang="en-US" sz="2000" dirty="0">
                <a:latin typeface="Times New Roman" panose="02020603050405020304" pitchFamily="18" charset="0"/>
                <a:cs typeface="Times New Roman" panose="02020603050405020304" pitchFamily="18" charset="0"/>
              </a:rPr>
              <a:t>Matrix-based security is one of the authorization strategies available for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securing Jenkins</a:t>
            </a:r>
            <a:r>
              <a:rPr lang="en-US" sz="2000" dirty="0">
                <a:latin typeface="Times New Roman" panose="02020603050405020304" pitchFamily="18" charset="0"/>
                <a:cs typeface="Times New Roman" panose="02020603050405020304" pitchFamily="18" charset="0"/>
              </a:rPr>
              <a:t>.  It allows you to grant specific permissions to users and groups.  The available permissions are listed below with their descriptions, and are also available by hovering over the permission heading in the Jenkins UI.</a:t>
            </a:r>
          </a:p>
          <a:p>
            <a:pPr algn="l"/>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A00A2A76-C85B-4B44-A243-B6966FABCC75}"/>
              </a:ext>
            </a:extLst>
          </p:cNvPr>
          <p:cNvPicPr>
            <a:picLocks noChangeAspect="1"/>
          </p:cNvPicPr>
          <p:nvPr/>
        </p:nvPicPr>
        <p:blipFill>
          <a:blip r:embed="rId3"/>
          <a:stretch>
            <a:fillRect/>
          </a:stretch>
        </p:blipFill>
        <p:spPr>
          <a:xfrm>
            <a:off x="5795010" y="2980986"/>
            <a:ext cx="8510983" cy="4106094"/>
          </a:xfrm>
          <a:prstGeom prst="rect">
            <a:avLst/>
          </a:prstGeom>
        </p:spPr>
      </p:pic>
      <p:sp>
        <p:nvSpPr>
          <p:cNvPr id="19" name="Rectangle 18">
            <a:extLst>
              <a:ext uri="{FF2B5EF4-FFF2-40B4-BE49-F238E27FC236}">
                <a16:creationId xmlns:a16="http://schemas.microsoft.com/office/drawing/2014/main" id="{C5A57282-145C-4954-BDD4-76379577E4D0}"/>
              </a:ext>
            </a:extLst>
          </p:cNvPr>
          <p:cNvSpPr/>
          <p:nvPr/>
        </p:nvSpPr>
        <p:spPr>
          <a:xfrm>
            <a:off x="8043411" y="5387955"/>
            <a:ext cx="1397769" cy="361335"/>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88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392E032-16E1-432F-A2B5-C1E1E3E9AE30}"/>
              </a:ext>
            </a:extLst>
          </p:cNvPr>
          <p:cNvSpPr txBox="1"/>
          <p:nvPr/>
        </p:nvSpPr>
        <p:spPr>
          <a:xfrm>
            <a:off x="498210" y="1121179"/>
            <a:ext cx="13796010" cy="7347652"/>
          </a:xfrm>
          <a:prstGeom prst="rect">
            <a:avLst/>
          </a:prstGeom>
          <a:noFill/>
        </p:spPr>
        <p:txBody>
          <a:bodyPr wrap="square" rtlCol="0">
            <a:spAutoFit/>
          </a:bodyPr>
          <a:lstStyle/>
          <a:p>
            <a:pPr defTabSz="914400" eaLnBrk="0" fontAlgn="base" hangingPunct="0">
              <a:spcBef>
                <a:spcPct val="0"/>
              </a:spcBef>
              <a:spcAft>
                <a:spcPct val="0"/>
              </a:spcAft>
            </a:pPr>
            <a:r>
              <a:rPr lang="en-US" sz="2400" b="1" dirty="0">
                <a:solidFill>
                  <a:srgbClr val="222222"/>
                </a:solidFill>
                <a:latin typeface="Times New Roman" panose="02020603050405020304" pitchFamily="18" charset="0"/>
                <a:cs typeface="Times New Roman" panose="02020603050405020304" pitchFamily="18" charset="0"/>
              </a:rPr>
              <a:t>Free style job in Jenkins?</a:t>
            </a:r>
          </a:p>
          <a:p>
            <a:pPr defTabSz="914400"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The freestyle build job is a highly flexible and easy-to-use option. You can use it for any type of project; it is easy to set up, and many of its options appear in other build jobs. Below is a step by step process to create job in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Jenkin</a:t>
            </a:r>
            <a:r>
              <a:rPr lang="en-US" sz="2000" dirty="0">
                <a:latin typeface="Times New Roman" panose="02020603050405020304" pitchFamily="18" charset="0"/>
                <a:cs typeface="Times New Roman" panose="02020603050405020304" pitchFamily="18" charset="0"/>
              </a:rPr>
              <a:t>s.</a:t>
            </a:r>
          </a:p>
          <a:p>
            <a:pPr algn="l"/>
            <a:endParaRPr lang="en-US" sz="2400" dirty="0">
              <a:latin typeface="Times New Roman" panose="02020603050405020304" pitchFamily="18" charset="0"/>
              <a:cs typeface="Times New Roman" panose="02020603050405020304" pitchFamily="18" charset="0"/>
            </a:endParaRPr>
          </a:p>
          <a:p>
            <a:pPr algn="l"/>
            <a:r>
              <a:rPr lang="en-US" sz="2400" b="1" dirty="0">
                <a:solidFill>
                  <a:srgbClr val="222222"/>
                </a:solidFill>
                <a:latin typeface="Times New Roman" panose="02020603050405020304" pitchFamily="18" charset="0"/>
                <a:cs typeface="Times New Roman" panose="02020603050405020304" pitchFamily="18" charset="0"/>
              </a:rPr>
              <a:t>Step 1. Login to Jenkins                                        Step 2. Create New Item</a:t>
            </a:r>
          </a:p>
          <a:p>
            <a:pPr algn="l"/>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Click on “</a:t>
            </a:r>
            <a:r>
              <a:rPr lang="en-US" sz="2000" b="1" dirty="0">
                <a:latin typeface="Times New Roman" panose="02020603050405020304" pitchFamily="18" charset="0"/>
                <a:cs typeface="Times New Roman" panose="02020603050405020304" pitchFamily="18" charset="0"/>
              </a:rPr>
              <a:t>New Item</a:t>
            </a:r>
            <a:r>
              <a:rPr lang="en-US" sz="2000" dirty="0">
                <a:latin typeface="Times New Roman" panose="02020603050405020304" pitchFamily="18" charset="0"/>
                <a:cs typeface="Times New Roman" panose="02020603050405020304" pitchFamily="18" charset="0"/>
              </a:rPr>
              <a:t>” at the top left-hand side of your dashboard.         </a:t>
            </a:r>
            <a:r>
              <a:rPr lang="en-US" sz="2400" dirty="0">
                <a:latin typeface="Times New Roman" panose="02020603050405020304" pitchFamily="18" charset="0"/>
                <a:cs typeface="Times New Roman" panose="02020603050405020304" pitchFamily="18" charset="0"/>
              </a:rPr>
              <a:t>dashboard.</a:t>
            </a: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60D3C2C-2AB0-44AA-BCA3-94727DAABD5A}"/>
              </a:ext>
            </a:extLst>
          </p:cNvPr>
          <p:cNvPicPr>
            <a:picLocks noChangeAspect="1"/>
          </p:cNvPicPr>
          <p:nvPr/>
        </p:nvPicPr>
        <p:blipFill>
          <a:blip r:embed="rId3"/>
          <a:stretch>
            <a:fillRect/>
          </a:stretch>
        </p:blipFill>
        <p:spPr>
          <a:xfrm>
            <a:off x="498210" y="3036890"/>
            <a:ext cx="5471893" cy="2860990"/>
          </a:xfrm>
          <a:prstGeom prst="rect">
            <a:avLst/>
          </a:prstGeom>
        </p:spPr>
      </p:pic>
      <p:pic>
        <p:nvPicPr>
          <p:cNvPr id="14" name="Picture 13">
            <a:extLst>
              <a:ext uri="{FF2B5EF4-FFF2-40B4-BE49-F238E27FC236}">
                <a16:creationId xmlns:a16="http://schemas.microsoft.com/office/drawing/2014/main" id="{8A35596B-C8B9-4A0C-87D5-685F2339FEF4}"/>
              </a:ext>
            </a:extLst>
          </p:cNvPr>
          <p:cNvPicPr>
            <a:picLocks noChangeAspect="1"/>
          </p:cNvPicPr>
          <p:nvPr/>
        </p:nvPicPr>
        <p:blipFill>
          <a:blip r:embed="rId4"/>
          <a:stretch>
            <a:fillRect/>
          </a:stretch>
        </p:blipFill>
        <p:spPr>
          <a:xfrm>
            <a:off x="6730365" y="3544166"/>
            <a:ext cx="4095750" cy="3552825"/>
          </a:xfrm>
          <a:prstGeom prst="rect">
            <a:avLst/>
          </a:prstGeom>
        </p:spPr>
      </p:pic>
    </p:spTree>
    <p:extLst>
      <p:ext uri="{BB962C8B-B14F-4D97-AF65-F5344CB8AC3E}">
        <p14:creationId xmlns:p14="http://schemas.microsoft.com/office/powerpoint/2010/main" val="401377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75105C25-CFC7-4E41-9969-98B92E8E4717}"/>
              </a:ext>
            </a:extLst>
          </p:cNvPr>
          <p:cNvSpPr>
            <a:spLocks noGrp="1"/>
          </p:cNvSpPr>
          <p:nvPr>
            <p:ph type="title"/>
          </p:nvPr>
        </p:nvSpPr>
        <p:spPr>
          <a:xfrm>
            <a:off x="557052" y="358938"/>
            <a:ext cx="13258800" cy="1417635"/>
          </a:xfrm>
        </p:spPr>
        <p:txBody>
          <a:bodyPr/>
          <a:lstStyle/>
          <a:p>
            <a:r>
              <a:rPr lang="en-US" dirty="0"/>
              <a:t>9. </a:t>
            </a:r>
            <a:r>
              <a:rPr lang="en-IN" sz="3600" dirty="0">
                <a:latin typeface="Times New Roman" panose="02020603050405020304" pitchFamily="18" charset="0"/>
                <a:cs typeface="Times New Roman" panose="02020603050405020304" pitchFamily="18" charset="0"/>
              </a:rPr>
              <a:t>Security Matrix options in Jenkins.</a:t>
            </a:r>
            <a:br>
              <a:rPr lang="en-IN" sz="3600" dirty="0">
                <a:latin typeface="Times New Roman" panose="02020603050405020304" pitchFamily="18" charset="0"/>
                <a:cs typeface="Times New Roman" panose="02020603050405020304" pitchFamily="18" charset="0"/>
              </a:rPr>
            </a:br>
            <a:endParaRPr lang="en-US" dirty="0"/>
          </a:p>
        </p:txBody>
      </p:sp>
      <p:sp>
        <p:nvSpPr>
          <p:cNvPr id="13" name="TextBox 12">
            <a:extLst>
              <a:ext uri="{FF2B5EF4-FFF2-40B4-BE49-F238E27FC236}">
                <a16:creationId xmlns:a16="http://schemas.microsoft.com/office/drawing/2014/main" id="{0B2DC188-5BEA-487C-9CE1-CDB6DD2C3EFD}"/>
              </a:ext>
            </a:extLst>
          </p:cNvPr>
          <p:cNvSpPr txBox="1"/>
          <p:nvPr/>
        </p:nvSpPr>
        <p:spPr>
          <a:xfrm>
            <a:off x="606222" y="1290340"/>
            <a:ext cx="8870184" cy="1877437"/>
          </a:xfrm>
          <a:prstGeom prst="rect">
            <a:avLst/>
          </a:prstGeom>
          <a:noFill/>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37F65F8-A43C-47B6-883F-066BC0F3750D}"/>
              </a:ext>
            </a:extLst>
          </p:cNvPr>
          <p:cNvSpPr txBox="1"/>
          <p:nvPr/>
        </p:nvSpPr>
        <p:spPr>
          <a:xfrm>
            <a:off x="490985" y="1090934"/>
            <a:ext cx="7761429" cy="6955750"/>
          </a:xfrm>
          <a:prstGeom prst="rect">
            <a:avLst/>
          </a:prstGeom>
          <a:noFill/>
        </p:spPr>
        <p:txBody>
          <a:bodyPr wrap="square">
            <a:spAutoFit/>
          </a:bodyPr>
          <a:lstStyle/>
          <a:p>
            <a:pPr algn="l"/>
            <a:r>
              <a:rPr lang="en-US" sz="2200" b="1" dirty="0">
                <a:latin typeface="Times New Roman" panose="02020603050405020304" pitchFamily="18" charset="0"/>
                <a:cs typeface="Times New Roman" panose="02020603050405020304" pitchFamily="18" charset="0"/>
              </a:rPr>
              <a:t>d. Project-based Matrix Authorization Strategy</a:t>
            </a:r>
          </a:p>
          <a:p>
            <a:pPr algn="l"/>
            <a:r>
              <a:rPr lang="en-US" sz="2000" dirty="0">
                <a:latin typeface="Times New Roman" panose="02020603050405020304" pitchFamily="18" charset="0"/>
                <a:cs typeface="Times New Roman" panose="02020603050405020304" pitchFamily="18" charset="0"/>
              </a:rPr>
              <a:t>Project-based Matrix authorization strategy is an extension to “Matrix-based security”, where you can setup ACL to individual projects. This means that you can allow a specific user to access only certain projects.</a:t>
            </a:r>
          </a:p>
          <a:p>
            <a:pPr algn="l"/>
            <a:r>
              <a:rPr lang="en-US" sz="2000" dirty="0">
                <a:latin typeface="Times New Roman" panose="02020603050405020304" pitchFamily="18" charset="0"/>
                <a:cs typeface="Times New Roman" panose="02020603050405020304" pitchFamily="18" charset="0"/>
              </a:rPr>
              <a:t>The moment you click on the “Project-based Matrix Authorization Strategy” radio-button, it will display the table , where you can add users and assign them individual privileges by clicking on the check-box.</a:t>
            </a:r>
          </a:p>
          <a:p>
            <a:pPr algn="l"/>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3AA25BAF-9E36-4B5D-861C-EB0172AE7D60}"/>
              </a:ext>
            </a:extLst>
          </p:cNvPr>
          <p:cNvGrpSpPr/>
          <p:nvPr/>
        </p:nvGrpSpPr>
        <p:grpSpPr>
          <a:xfrm>
            <a:off x="6069330" y="3476231"/>
            <a:ext cx="8070085" cy="3861586"/>
            <a:chOff x="8091000" y="1338395"/>
            <a:chExt cx="6228365" cy="3861586"/>
          </a:xfrm>
        </p:grpSpPr>
        <p:pic>
          <p:nvPicPr>
            <p:cNvPr id="5" name="Picture 4">
              <a:extLst>
                <a:ext uri="{FF2B5EF4-FFF2-40B4-BE49-F238E27FC236}">
                  <a16:creationId xmlns:a16="http://schemas.microsoft.com/office/drawing/2014/main" id="{E5A3706F-9168-4F54-A6DD-0B272127548C}"/>
                </a:ext>
              </a:extLst>
            </p:cNvPr>
            <p:cNvPicPr>
              <a:picLocks noChangeAspect="1"/>
            </p:cNvPicPr>
            <p:nvPr/>
          </p:nvPicPr>
          <p:blipFill>
            <a:blip r:embed="rId2"/>
            <a:stretch>
              <a:fillRect/>
            </a:stretch>
          </p:blipFill>
          <p:spPr>
            <a:xfrm>
              <a:off x="8091000" y="1338395"/>
              <a:ext cx="6228365" cy="3861586"/>
            </a:xfrm>
            <a:prstGeom prst="rect">
              <a:avLst/>
            </a:prstGeom>
          </p:spPr>
        </p:pic>
        <p:sp>
          <p:nvSpPr>
            <p:cNvPr id="18" name="Rectangle 17">
              <a:extLst>
                <a:ext uri="{FF2B5EF4-FFF2-40B4-BE49-F238E27FC236}">
                  <a16:creationId xmlns:a16="http://schemas.microsoft.com/office/drawing/2014/main" id="{D9CA1220-68B0-4FDE-8FF5-6E4599D76299}"/>
                </a:ext>
              </a:extLst>
            </p:cNvPr>
            <p:cNvSpPr/>
            <p:nvPr/>
          </p:nvSpPr>
          <p:spPr>
            <a:xfrm>
              <a:off x="9738066" y="3476231"/>
              <a:ext cx="2934232" cy="452223"/>
            </a:xfrm>
            <a:prstGeom prst="rect">
              <a:avLst/>
            </a:prstGeom>
            <a:noFill/>
            <a:ln w="76200">
              <a:solidFill>
                <a:srgbClr val="00B05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76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8ECB-127C-4649-86D1-72F877C1022C}"/>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00556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392E032-16E1-432F-A2B5-C1E1E3E9AE30}"/>
              </a:ext>
            </a:extLst>
          </p:cNvPr>
          <p:cNvSpPr txBox="1"/>
          <p:nvPr/>
        </p:nvSpPr>
        <p:spPr>
          <a:xfrm>
            <a:off x="498210" y="1121179"/>
            <a:ext cx="13796010" cy="6485878"/>
          </a:xfrm>
          <a:prstGeom prst="rect">
            <a:avLst/>
          </a:prstGeom>
          <a:noFill/>
        </p:spPr>
        <p:txBody>
          <a:bodyPr wrap="square" rtlCol="0">
            <a:spAutoFit/>
          </a:bodyPr>
          <a:lstStyle/>
          <a:p>
            <a:pPr algn="l"/>
            <a:r>
              <a:rPr lang="en-US" sz="2400" b="1" dirty="0">
                <a:solidFill>
                  <a:srgbClr val="222222"/>
                </a:solidFill>
                <a:latin typeface="Times New Roman" panose="02020603050405020304" pitchFamily="18" charset="0"/>
                <a:cs typeface="Times New Roman" panose="02020603050405020304" pitchFamily="18" charset="0"/>
              </a:rPr>
              <a:t>Step 3. Enter Item details</a:t>
            </a:r>
            <a:r>
              <a:rPr lang="en-US" sz="1400" b="1" i="0" dirty="0">
                <a:solidFill>
                  <a:srgbClr val="222222"/>
                </a:solidFill>
                <a:effectLst/>
                <a:latin typeface="Source Sans Pro" panose="020B0503030403020204" pitchFamily="34" charset="0"/>
              </a:rPr>
              <a:t>                                                                                   </a:t>
            </a:r>
            <a:r>
              <a:rPr lang="en-US" sz="2400" b="1" dirty="0">
                <a:solidFill>
                  <a:srgbClr val="222222"/>
                </a:solidFill>
                <a:latin typeface="Times New Roman" panose="02020603050405020304" pitchFamily="18" charset="0"/>
                <a:cs typeface="Times New Roman" panose="02020603050405020304" pitchFamily="18" charset="0"/>
              </a:rPr>
              <a:t>Step 4. Enter Project details                                                                                             </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Enter the details of the project you want to test..         </a:t>
            </a:r>
            <a:endParaRPr lang="en-US" sz="2400" b="1" dirty="0">
              <a:solidFill>
                <a:srgbClr val="222222"/>
              </a:solidFill>
              <a:latin typeface="Times New Roman" panose="02020603050405020304" pitchFamily="18" charset="0"/>
              <a:cs typeface="Times New Roman" panose="02020603050405020304" pitchFamily="18" charset="0"/>
            </a:endParaRPr>
          </a:p>
          <a:p>
            <a:pPr algn="l">
              <a:buFont typeface="+mj-lt"/>
              <a:buAutoNum type="arabicPeriod"/>
            </a:pPr>
            <a:r>
              <a:rPr lang="en-US" sz="2000" dirty="0">
                <a:latin typeface="Times New Roman" panose="02020603050405020304" pitchFamily="18" charset="0"/>
                <a:cs typeface="Times New Roman" panose="02020603050405020304" pitchFamily="18" charset="0"/>
              </a:rPr>
              <a:t>Enter the name of the item you want to create. </a:t>
            </a:r>
          </a:p>
          <a:p>
            <a:pPr algn="l"/>
            <a:r>
              <a:rPr lang="en-US" sz="2000" dirty="0">
                <a:latin typeface="Times New Roman" panose="02020603050405020304" pitchFamily="18" charset="0"/>
                <a:cs typeface="Times New Roman" panose="02020603050405020304" pitchFamily="18" charset="0"/>
              </a:rPr>
              <a:t>   We shall use the “Hello world” for this demo.</a:t>
            </a:r>
          </a:p>
          <a:p>
            <a:r>
              <a:rPr lang="en-US" sz="2000" dirty="0">
                <a:latin typeface="Times New Roman" panose="02020603050405020304" pitchFamily="18" charset="0"/>
                <a:cs typeface="Times New Roman" panose="02020603050405020304" pitchFamily="18" charset="0"/>
              </a:rPr>
              <a:t>2. Select Freestyle project</a:t>
            </a:r>
          </a:p>
          <a:p>
            <a:r>
              <a:rPr lang="en-US" sz="2000" dirty="0">
                <a:latin typeface="Times New Roman" panose="02020603050405020304" pitchFamily="18" charset="0"/>
                <a:cs typeface="Times New Roman" panose="02020603050405020304" pitchFamily="18" charset="0"/>
              </a:rPr>
              <a:t>3. Click Okay</a:t>
            </a: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2BA925F-F19B-430C-A020-2BF917C6A643}"/>
              </a:ext>
            </a:extLst>
          </p:cNvPr>
          <p:cNvPicPr>
            <a:picLocks noChangeAspect="1"/>
          </p:cNvPicPr>
          <p:nvPr/>
        </p:nvPicPr>
        <p:blipFill>
          <a:blip r:embed="rId2"/>
          <a:stretch>
            <a:fillRect/>
          </a:stretch>
        </p:blipFill>
        <p:spPr>
          <a:xfrm>
            <a:off x="557052" y="3246120"/>
            <a:ext cx="4963638" cy="4050715"/>
          </a:xfrm>
          <a:prstGeom prst="rect">
            <a:avLst/>
          </a:prstGeom>
        </p:spPr>
      </p:pic>
      <p:pic>
        <p:nvPicPr>
          <p:cNvPr id="15" name="Picture 14">
            <a:extLst>
              <a:ext uri="{FF2B5EF4-FFF2-40B4-BE49-F238E27FC236}">
                <a16:creationId xmlns:a16="http://schemas.microsoft.com/office/drawing/2014/main" id="{976D27DD-91A6-4FDF-A9EE-53F904F5640B}"/>
              </a:ext>
            </a:extLst>
          </p:cNvPr>
          <p:cNvPicPr>
            <a:picLocks noChangeAspect="1"/>
          </p:cNvPicPr>
          <p:nvPr/>
        </p:nvPicPr>
        <p:blipFill>
          <a:blip r:embed="rId3"/>
          <a:stretch>
            <a:fillRect/>
          </a:stretch>
        </p:blipFill>
        <p:spPr>
          <a:xfrm>
            <a:off x="6285930" y="3246120"/>
            <a:ext cx="8008290" cy="3526155"/>
          </a:xfrm>
          <a:prstGeom prst="rect">
            <a:avLst/>
          </a:prstGeom>
        </p:spPr>
      </p:pic>
    </p:spTree>
    <p:extLst>
      <p:ext uri="{BB962C8B-B14F-4D97-AF65-F5344CB8AC3E}">
        <p14:creationId xmlns:p14="http://schemas.microsoft.com/office/powerpoint/2010/main" val="11469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392E032-16E1-432F-A2B5-C1E1E3E9AE30}"/>
              </a:ext>
            </a:extLst>
          </p:cNvPr>
          <p:cNvSpPr txBox="1"/>
          <p:nvPr/>
        </p:nvSpPr>
        <p:spPr>
          <a:xfrm>
            <a:off x="498210" y="1121179"/>
            <a:ext cx="13796010" cy="4762329"/>
          </a:xfrm>
          <a:prstGeom prst="rect">
            <a:avLst/>
          </a:prstGeom>
          <a:noFill/>
        </p:spPr>
        <p:txBody>
          <a:bodyPr wrap="square" rtlCol="0">
            <a:spAutoFit/>
          </a:bodyPr>
          <a:lstStyle/>
          <a:p>
            <a:pPr algn="l"/>
            <a:r>
              <a:rPr lang="en-US" sz="2400" b="1" dirty="0">
                <a:solidFill>
                  <a:srgbClr val="222222"/>
                </a:solidFill>
                <a:latin typeface="Times New Roman" panose="02020603050405020304" pitchFamily="18" charset="0"/>
                <a:cs typeface="Times New Roman" panose="02020603050405020304" pitchFamily="18" charset="0"/>
              </a:rPr>
              <a:t>Step 5. Enter repository URL</a:t>
            </a:r>
          </a:p>
          <a:p>
            <a:pPr algn="l"/>
            <a:r>
              <a:rPr lang="en-US" sz="2000" dirty="0">
                <a:latin typeface="Times New Roman" panose="02020603050405020304" pitchFamily="18" charset="0"/>
                <a:cs typeface="Times New Roman" panose="02020603050405020304" pitchFamily="18" charset="0"/>
              </a:rPr>
              <a:t>Under Source Code Management, Enter your repository URL. We have a test repository located at</a:t>
            </a:r>
          </a:p>
          <a:p>
            <a:pPr algn="l"/>
            <a:r>
              <a:rPr lang="en-US" sz="2000" b="1" dirty="0">
                <a:solidFill>
                  <a:srgbClr val="222222"/>
                </a:solidFill>
                <a:latin typeface="Times New Roman" panose="02020603050405020304" pitchFamily="18" charset="0"/>
                <a:cs typeface="Times New Roman" panose="02020603050405020304" pitchFamily="18" charset="0"/>
              </a:rPr>
              <a:t>https://github.com/Rajugithub1989/FirstJava.git</a:t>
            </a: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57D5123-BFCE-422C-9C55-57176ADE9DD5}"/>
              </a:ext>
            </a:extLst>
          </p:cNvPr>
          <p:cNvPicPr>
            <a:picLocks noChangeAspect="1"/>
          </p:cNvPicPr>
          <p:nvPr/>
        </p:nvPicPr>
        <p:blipFill>
          <a:blip r:embed="rId2"/>
          <a:stretch>
            <a:fillRect/>
          </a:stretch>
        </p:blipFill>
        <p:spPr>
          <a:xfrm>
            <a:off x="557052" y="2243269"/>
            <a:ext cx="9063842" cy="5132267"/>
          </a:xfrm>
          <a:prstGeom prst="rect">
            <a:avLst/>
          </a:prstGeom>
        </p:spPr>
      </p:pic>
      <p:sp>
        <p:nvSpPr>
          <p:cNvPr id="14" name="TextBox 13">
            <a:extLst>
              <a:ext uri="{FF2B5EF4-FFF2-40B4-BE49-F238E27FC236}">
                <a16:creationId xmlns:a16="http://schemas.microsoft.com/office/drawing/2014/main" id="{74728BAB-541E-4C12-91F0-2BB72F0B7A22}"/>
              </a:ext>
            </a:extLst>
          </p:cNvPr>
          <p:cNvSpPr txBox="1"/>
          <p:nvPr/>
        </p:nvSpPr>
        <p:spPr>
          <a:xfrm>
            <a:off x="9752897" y="5417548"/>
            <a:ext cx="4728913" cy="5624104"/>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It is also possible for you to use a local repository.</a:t>
            </a:r>
          </a:p>
          <a:p>
            <a:pPr algn="l"/>
            <a:r>
              <a:rPr lang="en-US" sz="2000" dirty="0">
                <a:latin typeface="Times New Roman" panose="02020603050405020304" pitchFamily="18" charset="0"/>
                <a:cs typeface="Times New Roman" panose="02020603050405020304" pitchFamily="18" charset="0"/>
              </a:rPr>
              <a:t>If your GitHub repository is private, Jenkins will first validate your login credentials with GitHub and only then pull the source code from your GitHub repository.</a:t>
            </a: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19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392E032-16E1-432F-A2B5-C1E1E3E9AE30}"/>
              </a:ext>
            </a:extLst>
          </p:cNvPr>
          <p:cNvSpPr txBox="1"/>
          <p:nvPr/>
        </p:nvSpPr>
        <p:spPr>
          <a:xfrm>
            <a:off x="498210" y="1067756"/>
            <a:ext cx="13796010" cy="6054991"/>
          </a:xfrm>
          <a:prstGeom prst="rect">
            <a:avLst/>
          </a:prstGeom>
          <a:noFill/>
        </p:spPr>
        <p:txBody>
          <a:bodyPr wrap="square" rtlCol="0">
            <a:spAutoFit/>
          </a:bodyPr>
          <a:lstStyle/>
          <a:p>
            <a:pPr algn="l"/>
            <a:r>
              <a:rPr lang="en-US" sz="2400" b="1" dirty="0">
                <a:solidFill>
                  <a:srgbClr val="222222"/>
                </a:solidFill>
                <a:latin typeface="Times New Roman" panose="02020603050405020304" pitchFamily="18" charset="0"/>
                <a:cs typeface="Times New Roman" panose="02020603050405020304" pitchFamily="18" charset="0"/>
              </a:rPr>
              <a:t>Step 6. </a:t>
            </a:r>
            <a:r>
              <a:rPr lang="en-US" sz="1400" b="1" i="0" dirty="0">
                <a:solidFill>
                  <a:srgbClr val="222222"/>
                </a:solidFill>
                <a:effectLst/>
                <a:latin typeface="Source Sans Pro" panose="020B0503030403020204" pitchFamily="34" charset="0"/>
              </a:rPr>
              <a:t> </a:t>
            </a:r>
            <a:r>
              <a:rPr lang="en-US" sz="2400" b="1" dirty="0">
                <a:solidFill>
                  <a:srgbClr val="222222"/>
                </a:solidFill>
                <a:latin typeface="Times New Roman" panose="02020603050405020304" pitchFamily="18" charset="0"/>
                <a:cs typeface="Times New Roman" panose="02020603050405020304" pitchFamily="18" charset="0"/>
              </a:rPr>
              <a:t>Tweak the settings</a:t>
            </a:r>
          </a:p>
          <a:p>
            <a:pPr algn="l"/>
            <a:r>
              <a:rPr lang="en-US" sz="2000" dirty="0">
                <a:latin typeface="Times New Roman" panose="02020603050405020304" pitchFamily="18" charset="0"/>
                <a:cs typeface="Times New Roman" panose="02020603050405020304" pitchFamily="18" charset="0"/>
              </a:rPr>
              <a:t>Now that you have provided all the details, it’s time to build the code. Tweak the settings under the build section to build the code at the time you want. You can even schedule the build to happen periodically, at set times.</a:t>
            </a:r>
          </a:p>
          <a:p>
            <a:pPr algn="l"/>
            <a:r>
              <a:rPr lang="en-US" sz="2000" dirty="0">
                <a:latin typeface="Times New Roman" panose="02020603050405020304" pitchFamily="18" charset="0"/>
                <a:cs typeface="Times New Roman" panose="02020603050405020304" pitchFamily="18" charset="0"/>
              </a:rPr>
              <a:t>Under build,</a:t>
            </a:r>
          </a:p>
          <a:p>
            <a:pPr algn="l"/>
            <a:r>
              <a:rPr lang="en-US" sz="2000" dirty="0">
                <a:latin typeface="Times New Roman" panose="02020603050405020304" pitchFamily="18" charset="0"/>
                <a:cs typeface="Times New Roman" panose="02020603050405020304" pitchFamily="18" charset="0"/>
              </a:rPr>
              <a:t>1. Click on “Add build step”</a:t>
            </a:r>
          </a:p>
          <a:p>
            <a:pPr algn="l"/>
            <a:r>
              <a:rPr lang="en-US" sz="2000" dirty="0">
                <a:latin typeface="Times New Roman" panose="02020603050405020304" pitchFamily="18" charset="0"/>
                <a:cs typeface="Times New Roman" panose="02020603050405020304" pitchFamily="18" charset="0"/>
              </a:rPr>
              <a:t>2. Click on “Invoke top level Maven targets” and add the commands you want to execute during the build process.</a:t>
            </a: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2A8BE6E-0C89-4D2E-A6E7-04B75E36DD77}"/>
              </a:ext>
            </a:extLst>
          </p:cNvPr>
          <p:cNvPicPr>
            <a:picLocks noChangeAspect="1"/>
          </p:cNvPicPr>
          <p:nvPr/>
        </p:nvPicPr>
        <p:blipFill>
          <a:blip r:embed="rId2"/>
          <a:stretch>
            <a:fillRect/>
          </a:stretch>
        </p:blipFill>
        <p:spPr>
          <a:xfrm>
            <a:off x="557052" y="3164205"/>
            <a:ext cx="5516321" cy="4314217"/>
          </a:xfrm>
          <a:prstGeom prst="rect">
            <a:avLst/>
          </a:prstGeom>
        </p:spPr>
      </p:pic>
      <p:pic>
        <p:nvPicPr>
          <p:cNvPr id="14" name="Picture 13">
            <a:extLst>
              <a:ext uri="{FF2B5EF4-FFF2-40B4-BE49-F238E27FC236}">
                <a16:creationId xmlns:a16="http://schemas.microsoft.com/office/drawing/2014/main" id="{983F6A07-A2A7-4EC7-BEC6-ACFA6C2870D7}"/>
              </a:ext>
            </a:extLst>
          </p:cNvPr>
          <p:cNvPicPr>
            <a:picLocks noChangeAspect="1"/>
          </p:cNvPicPr>
          <p:nvPr/>
        </p:nvPicPr>
        <p:blipFill>
          <a:blip r:embed="rId3"/>
          <a:stretch>
            <a:fillRect/>
          </a:stretch>
        </p:blipFill>
        <p:spPr>
          <a:xfrm>
            <a:off x="6949440" y="3164204"/>
            <a:ext cx="5404477" cy="4314217"/>
          </a:xfrm>
          <a:prstGeom prst="rect">
            <a:avLst/>
          </a:prstGeom>
        </p:spPr>
      </p:pic>
    </p:spTree>
    <p:extLst>
      <p:ext uri="{BB962C8B-B14F-4D97-AF65-F5344CB8AC3E}">
        <p14:creationId xmlns:p14="http://schemas.microsoft.com/office/powerpoint/2010/main" val="211004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392E032-16E1-432F-A2B5-C1E1E3E9AE30}"/>
              </a:ext>
            </a:extLst>
          </p:cNvPr>
          <p:cNvSpPr txBox="1"/>
          <p:nvPr/>
        </p:nvSpPr>
        <p:spPr>
          <a:xfrm>
            <a:off x="498210" y="1067756"/>
            <a:ext cx="13796010" cy="6424323"/>
          </a:xfrm>
          <a:prstGeom prst="rect">
            <a:avLst/>
          </a:prstGeom>
          <a:noFill/>
        </p:spPr>
        <p:txBody>
          <a:bodyPr wrap="square" rtlCol="0">
            <a:spAutoFit/>
          </a:bodyPr>
          <a:lstStyle/>
          <a:p>
            <a:pPr algn="l"/>
            <a:r>
              <a:rPr lang="en-US" sz="2400" b="1" dirty="0">
                <a:solidFill>
                  <a:srgbClr val="222222"/>
                </a:solidFill>
                <a:latin typeface="Times New Roman" panose="02020603050405020304" pitchFamily="18" charset="0"/>
                <a:cs typeface="Times New Roman" panose="02020603050405020304" pitchFamily="18" charset="0"/>
              </a:rPr>
              <a:t>Step 7.  Save the project                                                   Step 9.  </a:t>
            </a:r>
            <a:r>
              <a:rPr lang="en-US" sz="1400" b="1" i="0" dirty="0">
                <a:solidFill>
                  <a:srgbClr val="222222"/>
                </a:solidFill>
                <a:effectLst/>
                <a:latin typeface="Source Sans Pro" panose="020B0503030403020204" pitchFamily="34" charset="0"/>
              </a:rPr>
              <a:t> </a:t>
            </a:r>
            <a:r>
              <a:rPr lang="en-US" sz="2400" b="1" dirty="0">
                <a:solidFill>
                  <a:srgbClr val="222222"/>
                </a:solidFill>
                <a:latin typeface="Times New Roman" panose="02020603050405020304" pitchFamily="18" charset="0"/>
                <a:cs typeface="Times New Roman" panose="02020603050405020304" pitchFamily="18" charset="0"/>
              </a:rPr>
              <a:t>Check the status                                                              </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When you have entered all the data,                                                     After clicking on Build now, you can see the status of the build  				                  you run under Build History.</a:t>
            </a:r>
          </a:p>
          <a:p>
            <a:pPr algn="l">
              <a:buFont typeface="+mj-lt"/>
              <a:buAutoNum type="arabicPeriod"/>
            </a:pPr>
            <a:r>
              <a:rPr lang="en-US" sz="2000" dirty="0">
                <a:latin typeface="Times New Roman" panose="02020603050405020304" pitchFamily="18" charset="0"/>
                <a:cs typeface="Times New Roman" panose="02020603050405020304" pitchFamily="18" charset="0"/>
              </a:rPr>
              <a:t>Click Apply</a:t>
            </a:r>
          </a:p>
          <a:p>
            <a:pPr algn="l">
              <a:buFont typeface="+mj-lt"/>
              <a:buAutoNum type="arabicPeriod"/>
            </a:pPr>
            <a:r>
              <a:rPr lang="en-US" sz="2000" dirty="0">
                <a:latin typeface="Times New Roman" panose="02020603050405020304" pitchFamily="18" charset="0"/>
                <a:cs typeface="Times New Roman" panose="02020603050405020304" pitchFamily="18" charset="0"/>
              </a:rPr>
              <a:t>Save the project.</a:t>
            </a:r>
          </a:p>
          <a:p>
            <a:pPr algn="l">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400" b="1" dirty="0">
                <a:solidFill>
                  <a:srgbClr val="222222"/>
                </a:solidFill>
                <a:latin typeface="Times New Roman" panose="02020603050405020304" pitchFamily="18" charset="0"/>
                <a:cs typeface="Times New Roman" panose="02020603050405020304" pitchFamily="18" charset="0"/>
              </a:rPr>
              <a:t>Step 8. </a:t>
            </a:r>
            <a:r>
              <a:rPr lang="en-US" sz="1400" b="1" i="0" dirty="0">
                <a:solidFill>
                  <a:srgbClr val="222222"/>
                </a:solidFill>
                <a:effectLst/>
                <a:latin typeface="Source Sans Pro" panose="020B0503030403020204" pitchFamily="34" charset="0"/>
              </a:rPr>
              <a:t> </a:t>
            </a:r>
            <a:r>
              <a:rPr lang="en-US" sz="2400" b="1" dirty="0">
                <a:solidFill>
                  <a:srgbClr val="222222"/>
                </a:solidFill>
                <a:latin typeface="Times New Roman" panose="02020603050405020304" pitchFamily="18" charset="0"/>
                <a:cs typeface="Times New Roman" panose="02020603050405020304" pitchFamily="18" charset="0"/>
              </a:rPr>
              <a:t>Build Source code</a:t>
            </a: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04B9813-3992-42D5-92F1-5A9F21F558B2}"/>
              </a:ext>
            </a:extLst>
          </p:cNvPr>
          <p:cNvSpPr txBox="1"/>
          <p:nvPr/>
        </p:nvSpPr>
        <p:spPr>
          <a:xfrm>
            <a:off x="557052" y="3406914"/>
            <a:ext cx="6985224" cy="70788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Now, in the main screen, Click the Build Now button on the left-hand side to build the source code</a:t>
            </a:r>
            <a:r>
              <a:rPr lang="en-US" sz="1200" b="0" i="0" dirty="0">
                <a:solidFill>
                  <a:srgbClr val="222222"/>
                </a:solidFill>
                <a:effectLst/>
                <a:latin typeface="Source Sans Pro" panose="020B0503030403020204" pitchFamily="34" charset="0"/>
              </a:rPr>
              <a:t>.</a:t>
            </a:r>
            <a:endParaRPr lang="en-US"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7E81BB4-2768-47E2-B0F0-B5418306074A}"/>
              </a:ext>
            </a:extLst>
          </p:cNvPr>
          <p:cNvPicPr>
            <a:picLocks noChangeAspect="1"/>
          </p:cNvPicPr>
          <p:nvPr/>
        </p:nvPicPr>
        <p:blipFill>
          <a:blip r:embed="rId2"/>
          <a:stretch>
            <a:fillRect/>
          </a:stretch>
        </p:blipFill>
        <p:spPr>
          <a:xfrm>
            <a:off x="498210" y="4114800"/>
            <a:ext cx="6793276" cy="3263262"/>
          </a:xfrm>
          <a:prstGeom prst="rect">
            <a:avLst/>
          </a:prstGeom>
        </p:spPr>
      </p:pic>
      <p:pic>
        <p:nvPicPr>
          <p:cNvPr id="18" name="Picture 17">
            <a:extLst>
              <a:ext uri="{FF2B5EF4-FFF2-40B4-BE49-F238E27FC236}">
                <a16:creationId xmlns:a16="http://schemas.microsoft.com/office/drawing/2014/main" id="{D868AEE6-663B-46F8-8D0D-6895FEFFAA9F}"/>
              </a:ext>
            </a:extLst>
          </p:cNvPr>
          <p:cNvPicPr>
            <a:picLocks noChangeAspect="1"/>
          </p:cNvPicPr>
          <p:nvPr/>
        </p:nvPicPr>
        <p:blipFill>
          <a:blip r:embed="rId3"/>
          <a:stretch>
            <a:fillRect/>
          </a:stretch>
        </p:blipFill>
        <p:spPr>
          <a:xfrm>
            <a:off x="7671024" y="2467927"/>
            <a:ext cx="6402324" cy="4824413"/>
          </a:xfrm>
          <a:prstGeom prst="rect">
            <a:avLst/>
          </a:prstGeom>
        </p:spPr>
      </p:pic>
    </p:spTree>
    <p:extLst>
      <p:ext uri="{BB962C8B-B14F-4D97-AF65-F5344CB8AC3E}">
        <p14:creationId xmlns:p14="http://schemas.microsoft.com/office/powerpoint/2010/main" val="107163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284"/>
            <a:ext cx="13796010" cy="1537966"/>
          </a:xfrm>
        </p:spPr>
        <p:txBody>
          <a:bodyPr anchor="t">
            <a:normAutofit/>
          </a:bodyPr>
          <a:lstStyle/>
          <a:p>
            <a:r>
              <a:rPr lang="en-IN" sz="3600" dirty="0">
                <a:latin typeface="Times New Roman" panose="02020603050405020304" pitchFamily="18" charset="0"/>
                <a:cs typeface="Times New Roman" panose="02020603050405020304" pitchFamily="18" charset="0"/>
              </a:rPr>
              <a:t>7.1 Free Style jobs.</a:t>
            </a:r>
            <a:br>
              <a:rPr lang="en-IN" sz="3600" dirty="0">
                <a:latin typeface="Times New Roman" panose="02020603050405020304" pitchFamily="18" charset="0"/>
                <a:cs typeface="Times New Roman" panose="02020603050405020304" pitchFamily="18" charset="0"/>
              </a:rPr>
            </a:br>
            <a:endParaRPr lang="en-US" sz="3300" dirty="0"/>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nvGraphicFramePr>
        <p:xfrm>
          <a:off x="557052" y="439106"/>
          <a:ext cx="14073348" cy="628650"/>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267975">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3" name="Rectangle 1">
            <a:extLst>
              <a:ext uri="{FF2B5EF4-FFF2-40B4-BE49-F238E27FC236}">
                <a16:creationId xmlns:a16="http://schemas.microsoft.com/office/drawing/2014/main" id="{5A49F727-9E89-41FB-A72F-23E27C1EF3B9}"/>
              </a:ext>
            </a:extLst>
          </p:cNvPr>
          <p:cNvSpPr>
            <a:spLocks noChangeArrowheads="1"/>
          </p:cNvSpPr>
          <p:nvPr/>
        </p:nvSpPr>
        <p:spPr bwMode="auto">
          <a:xfrm>
            <a:off x="0" y="-115416"/>
            <a:ext cx="92398" cy="230832"/>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C1A"/>
              </a:solidFill>
              <a:effectLst/>
              <a:latin typeface="system-ui"/>
            </a:endParaRPr>
          </a:p>
        </p:txBody>
      </p:sp>
      <p:sp>
        <p:nvSpPr>
          <p:cNvPr id="9" name="Rectangle 2">
            <a:extLst>
              <a:ext uri="{FF2B5EF4-FFF2-40B4-BE49-F238E27FC236}">
                <a16:creationId xmlns:a16="http://schemas.microsoft.com/office/drawing/2014/main" id="{FA63FBFD-8666-425B-99C2-B2EFECC0A124}"/>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4057BA-F6FD-43B7-B8A7-EAE9C1A680C5}"/>
              </a:ext>
            </a:extLst>
          </p:cNvPr>
          <p:cNvSpPr>
            <a:spLocks noChangeArrowheads="1"/>
          </p:cNvSpPr>
          <p:nvPr/>
        </p:nvSpPr>
        <p:spPr bwMode="auto">
          <a:xfrm>
            <a:off x="0" y="-323165"/>
            <a:ext cx="92398" cy="646331"/>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EF51F44D-FF84-47D7-80F6-3BE0FE199084}"/>
              </a:ext>
            </a:extLst>
          </p:cNvPr>
          <p:cNvSpPr>
            <a:spLocks noChangeArrowheads="1"/>
          </p:cNvSpPr>
          <p:nvPr/>
        </p:nvSpPr>
        <p:spPr bwMode="auto">
          <a:xfrm>
            <a:off x="0" y="67017"/>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07CC680-8018-4F8F-B473-597A7C2A3489}"/>
              </a:ext>
            </a:extLst>
          </p:cNvPr>
          <p:cNvSpPr>
            <a:spLocks noChangeArrowheads="1"/>
          </p:cNvSpPr>
          <p:nvPr/>
        </p:nvSpPr>
        <p:spPr bwMode="auto">
          <a:xfrm>
            <a:off x="184731" y="1705238"/>
            <a:ext cx="184731" cy="323165"/>
          </a:xfrm>
          <a:prstGeom prst="rect">
            <a:avLst/>
          </a:prstGeom>
          <a:solidFill>
            <a:srgbClr val="FA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392E032-16E1-432F-A2B5-C1E1E3E9AE30}"/>
              </a:ext>
            </a:extLst>
          </p:cNvPr>
          <p:cNvSpPr txBox="1"/>
          <p:nvPr/>
        </p:nvSpPr>
        <p:spPr>
          <a:xfrm>
            <a:off x="498210" y="1067756"/>
            <a:ext cx="13796010" cy="5131661"/>
          </a:xfrm>
          <a:prstGeom prst="rect">
            <a:avLst/>
          </a:prstGeom>
          <a:noFill/>
        </p:spPr>
        <p:txBody>
          <a:bodyPr wrap="square" rtlCol="0">
            <a:spAutoFit/>
          </a:bodyPr>
          <a:lstStyle/>
          <a:p>
            <a:pPr algn="l"/>
            <a:r>
              <a:rPr lang="en-US" sz="2400" b="1" dirty="0">
                <a:solidFill>
                  <a:srgbClr val="222222"/>
                </a:solidFill>
                <a:latin typeface="Times New Roman" panose="02020603050405020304" pitchFamily="18" charset="0"/>
                <a:cs typeface="Times New Roman" panose="02020603050405020304" pitchFamily="18" charset="0"/>
              </a:rPr>
              <a:t>Step 10.  See the console output                                                                                             </a:t>
            </a:r>
          </a:p>
          <a:p>
            <a:pPr algn="l"/>
            <a:r>
              <a:rPr lang="en-US" sz="2000" dirty="0">
                <a:latin typeface="Times New Roman" panose="02020603050405020304" pitchFamily="18" charset="0"/>
                <a:cs typeface="Times New Roman" panose="02020603050405020304" pitchFamily="18" charset="0"/>
              </a:rPr>
              <a:t>Click on the build number and then Click on console output to see the status of the build you run. It should show you a success message, provided you have followed the setup properly as shown in the below Jenkins create new job example.</a:t>
            </a: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algn="l"/>
            <a:endParaRPr lang="en-US" sz="2400" b="1" dirty="0">
              <a:solidFill>
                <a:srgbClr val="222222"/>
              </a:solidFill>
              <a:latin typeface="Times New Roman" panose="02020603050405020304" pitchFamily="18" charset="0"/>
              <a:cs typeface="Times New Roman" panose="02020603050405020304" pitchFamily="18" charset="0"/>
            </a:endParaRPr>
          </a:p>
          <a:p>
            <a:pPr algn="l">
              <a:lnSpc>
                <a:spcPct val="90000"/>
              </a:lnSpc>
              <a:spcAft>
                <a:spcPts val="400"/>
              </a:spcAft>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lnSpc>
                <a:spcPct val="90000"/>
              </a:lnSpc>
              <a:spcAft>
                <a:spcPts val="400"/>
              </a:spcAf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126B2E3-AF07-4B12-A4F4-93D4BC734E3C}"/>
              </a:ext>
            </a:extLst>
          </p:cNvPr>
          <p:cNvPicPr>
            <a:picLocks noChangeAspect="1"/>
          </p:cNvPicPr>
          <p:nvPr/>
        </p:nvPicPr>
        <p:blipFill>
          <a:blip r:embed="rId2"/>
          <a:stretch>
            <a:fillRect/>
          </a:stretch>
        </p:blipFill>
        <p:spPr>
          <a:xfrm>
            <a:off x="557052" y="2290150"/>
            <a:ext cx="12225658" cy="5131662"/>
          </a:xfrm>
          <a:prstGeom prst="rect">
            <a:avLst/>
          </a:prstGeom>
        </p:spPr>
      </p:pic>
    </p:spTree>
    <p:extLst>
      <p:ext uri="{BB962C8B-B14F-4D97-AF65-F5344CB8AC3E}">
        <p14:creationId xmlns:p14="http://schemas.microsoft.com/office/powerpoint/2010/main" val="199406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SP_6075a-21 DXC Presentation Template_063021.pptx" id="{1158DF11-C0D7-4A0F-9615-FD7AD0B702FE}" vid="{F8DAD42A-E84F-4481-83E2-CDF1F4B336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0FE824EB691748A265E2847AC98DB7" ma:contentTypeVersion="7" ma:contentTypeDescription="Create a new document." ma:contentTypeScope="" ma:versionID="e13fdb1b725a9171f3a457f36a7d0da5">
  <xsd:schema xmlns:xsd="http://www.w3.org/2001/XMLSchema" xmlns:xs="http://www.w3.org/2001/XMLSchema" xmlns:p="http://schemas.microsoft.com/office/2006/metadata/properties" xmlns:ns2="8d961578-f5bf-4f0a-b836-34c4f7e7a537" xmlns:ns3="55da7267-4b8f-454f-bf69-1c7e2e9e613f" targetNamespace="http://schemas.microsoft.com/office/2006/metadata/properties" ma:root="true" ma:fieldsID="723b0b9394f101d79b28cac99c62d43b" ns2:_="" ns3:_="">
    <xsd:import namespace="8d961578-f5bf-4f0a-b836-34c4f7e7a537"/>
    <xsd:import namespace="55da7267-4b8f-454f-bf69-1c7e2e9e613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961578-f5bf-4f0a-b836-34c4f7e7a5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da7267-4b8f-454f-bf69-1c7e2e9e61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B56A09-7634-480F-96B4-EE6693F8C801}"/>
</file>

<file path=customXml/itemProps2.xml><?xml version="1.0" encoding="utf-8"?>
<ds:datastoreItem xmlns:ds="http://schemas.openxmlformats.org/officeDocument/2006/customXml" ds:itemID="{9143137E-2D71-484F-BF01-860D5FC2A530}">
  <ds:schemaRefs>
    <ds:schemaRef ds:uri="http://schemas.microsoft.com/sharepoint/v3/contenttype/forms"/>
  </ds:schemaRefs>
</ds:datastoreItem>
</file>

<file path=customXml/itemProps3.xml><?xml version="1.0" encoding="utf-8"?>
<ds:datastoreItem xmlns:ds="http://schemas.openxmlformats.org/officeDocument/2006/customXml" ds:itemID="{B3AA296A-1C56-437A-BD1E-43A4F4FFB8E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DXC_Powerpoint_16x9_ Jul01_2021</Template>
  <TotalTime>14925</TotalTime>
  <Words>4088</Words>
  <Application>Microsoft Office PowerPoint</Application>
  <PresentationFormat>Custom</PresentationFormat>
  <Paragraphs>626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Source Sans Pro</vt:lpstr>
      <vt:lpstr>system-ui</vt:lpstr>
      <vt:lpstr>Times New Roman</vt:lpstr>
      <vt:lpstr>DXC</vt:lpstr>
      <vt:lpstr>Jenkins Training – Day 2  23-09-2022</vt:lpstr>
      <vt:lpstr>AGENDA</vt:lpstr>
      <vt:lpstr>7. Types of jobs in Jenkins </vt:lpstr>
      <vt:lpstr>7.1 Free Style jobs. </vt:lpstr>
      <vt:lpstr>7.1 Free Style jobs. </vt:lpstr>
      <vt:lpstr>7.1 Free Style jobs. </vt:lpstr>
      <vt:lpstr>7.1 Free Style jobs. </vt:lpstr>
      <vt:lpstr>7.1 Free Style jobs. </vt:lpstr>
      <vt:lpstr>7.1 Free Style jobs. </vt:lpstr>
      <vt:lpstr>7.1 Free Style jobs - shell </vt:lpstr>
      <vt:lpstr>7.1 Free Style jobs – Build triggers </vt:lpstr>
      <vt:lpstr>7.1 Free Style jobs – Build triggers </vt:lpstr>
      <vt:lpstr>7.1 Free Style jobs – Build triggers </vt:lpstr>
      <vt:lpstr>7.1 Free Style jobs – Build triggers </vt:lpstr>
      <vt:lpstr>7.1 Free Style jobs – Build triggers </vt:lpstr>
      <vt:lpstr>7.1 Free Style jobs – Build Environment </vt:lpstr>
      <vt:lpstr>7.1 Free Style jobs – Build Steps </vt:lpstr>
      <vt:lpstr>7.1 Free Style jobs – Post-build Actions </vt:lpstr>
      <vt:lpstr>7.2 Declarative Pipelines Jobs. </vt:lpstr>
      <vt:lpstr>7.2 Declarative Pipelines Jobs. </vt:lpstr>
      <vt:lpstr>7.2 Declarative Pipelines Jobs. </vt:lpstr>
      <vt:lpstr>7.2 Declarative Pipelines Jobs. </vt:lpstr>
      <vt:lpstr>7.2 Declarative Pipelines Jobs. </vt:lpstr>
      <vt:lpstr>7.2 Declarative Pipelines Jobs. </vt:lpstr>
      <vt:lpstr>7.2 Declarative Pipelines Jobs. </vt:lpstr>
      <vt:lpstr>7.2 Declarative Pipelines Jobs. </vt:lpstr>
      <vt:lpstr>7.2 Declarative Pipelines Jobs. </vt:lpstr>
      <vt:lpstr>7.2 Declarative Pipelines Jobs. </vt:lpstr>
      <vt:lpstr>7.2 Declarative Pipelines Jobs. </vt:lpstr>
      <vt:lpstr>7.2 Declarative Pipelines Jobs. </vt:lpstr>
      <vt:lpstr>8. Jenkins master-slave distributed build concepts. </vt:lpstr>
      <vt:lpstr>8. Jenkins master-slave distributed build concepts. </vt:lpstr>
      <vt:lpstr>8. Jenkins master-slave distributed build concepts. </vt:lpstr>
      <vt:lpstr>9. Security Matrix options in Jenkins. </vt:lpstr>
      <vt:lpstr>9. Security Matrix options in Jenkins. </vt:lpstr>
      <vt:lpstr>9. Security Matrix options in Jenkins. </vt:lpstr>
      <vt:lpstr>9. Security Matrix options in Jenkins. </vt:lpstr>
      <vt:lpstr>9. Security Matrix options in Jenkins. </vt:lpstr>
      <vt:lpstr>9. Security Matrix options in Jenkins. </vt:lpstr>
      <vt:lpstr>9. Security Matrix options in Jenkins.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44pt,  up to three lines</dc:title>
  <dc:subject/>
  <dc:creator>Guddeti, Ashok Reddy</dc:creator>
  <cp:keywords/>
  <dc:description/>
  <cp:lastModifiedBy>KBS, Renukaraju</cp:lastModifiedBy>
  <cp:revision>141</cp:revision>
  <dcterms:created xsi:type="dcterms:W3CDTF">2021-09-16T11:05:57Z</dcterms:created>
  <dcterms:modified xsi:type="dcterms:W3CDTF">2022-09-23T08:36:18Z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0x010100B90FE824EB691748A265E2847AC98DB7</vt:lpwstr>
  </property>
</Properties>
</file>