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1915" rtl="0" eaLnBrk="1" latinLnBrk="0" hangingPunct="1">
      <a:defRPr sz="7405" kern="1200">
        <a:solidFill>
          <a:schemeClr val="tx1"/>
        </a:solidFill>
        <a:latin typeface="+mn-lt"/>
        <a:ea typeface="+mn-ea"/>
        <a:cs typeface="+mn-cs"/>
      </a:defRPr>
    </a:lvl1pPr>
    <a:lvl2pPr marL="1880957" algn="l" defTabSz="3761915" rtl="0" eaLnBrk="1" latinLnBrk="0" hangingPunct="1">
      <a:defRPr sz="7405" kern="1200">
        <a:solidFill>
          <a:schemeClr val="tx1"/>
        </a:solidFill>
        <a:latin typeface="+mn-lt"/>
        <a:ea typeface="+mn-ea"/>
        <a:cs typeface="+mn-cs"/>
      </a:defRPr>
    </a:lvl2pPr>
    <a:lvl3pPr marL="3761915" algn="l" defTabSz="3761915" rtl="0" eaLnBrk="1" latinLnBrk="0" hangingPunct="1">
      <a:defRPr sz="7405" kern="1200">
        <a:solidFill>
          <a:schemeClr val="tx1"/>
        </a:solidFill>
        <a:latin typeface="+mn-lt"/>
        <a:ea typeface="+mn-ea"/>
        <a:cs typeface="+mn-cs"/>
      </a:defRPr>
    </a:lvl3pPr>
    <a:lvl4pPr marL="5642872" algn="l" defTabSz="3761915" rtl="0" eaLnBrk="1" latinLnBrk="0" hangingPunct="1">
      <a:defRPr sz="7405" kern="1200">
        <a:solidFill>
          <a:schemeClr val="tx1"/>
        </a:solidFill>
        <a:latin typeface="+mn-lt"/>
        <a:ea typeface="+mn-ea"/>
        <a:cs typeface="+mn-cs"/>
      </a:defRPr>
    </a:lvl4pPr>
    <a:lvl5pPr marL="7523830" algn="l" defTabSz="3761915" rtl="0" eaLnBrk="1" latinLnBrk="0" hangingPunct="1">
      <a:defRPr sz="7405" kern="1200">
        <a:solidFill>
          <a:schemeClr val="tx1"/>
        </a:solidFill>
        <a:latin typeface="+mn-lt"/>
        <a:ea typeface="+mn-ea"/>
        <a:cs typeface="+mn-cs"/>
      </a:defRPr>
    </a:lvl5pPr>
    <a:lvl6pPr marL="9404787" algn="l" defTabSz="3761915" rtl="0" eaLnBrk="1" latinLnBrk="0" hangingPunct="1">
      <a:defRPr sz="7405" kern="1200">
        <a:solidFill>
          <a:schemeClr val="tx1"/>
        </a:solidFill>
        <a:latin typeface="+mn-lt"/>
        <a:ea typeface="+mn-ea"/>
        <a:cs typeface="+mn-cs"/>
      </a:defRPr>
    </a:lvl6pPr>
    <a:lvl7pPr marL="11285744" algn="l" defTabSz="3761915" rtl="0" eaLnBrk="1" latinLnBrk="0" hangingPunct="1">
      <a:defRPr sz="7405" kern="1200">
        <a:solidFill>
          <a:schemeClr val="tx1"/>
        </a:solidFill>
        <a:latin typeface="+mn-lt"/>
        <a:ea typeface="+mn-ea"/>
        <a:cs typeface="+mn-cs"/>
      </a:defRPr>
    </a:lvl7pPr>
    <a:lvl8pPr marL="13166702" algn="l" defTabSz="3761915" rtl="0" eaLnBrk="1" latinLnBrk="0" hangingPunct="1">
      <a:defRPr sz="7405" kern="1200">
        <a:solidFill>
          <a:schemeClr val="tx1"/>
        </a:solidFill>
        <a:latin typeface="+mn-lt"/>
        <a:ea typeface="+mn-ea"/>
        <a:cs typeface="+mn-cs"/>
      </a:defRPr>
    </a:lvl8pPr>
    <a:lvl9pPr marL="15047659" algn="l" defTabSz="3761915" rtl="0" eaLnBrk="1" latinLnBrk="0" hangingPunct="1">
      <a:defRPr sz="7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/>
    <p:restoredTop sz="94674"/>
  </p:normalViewPr>
  <p:slideViewPr>
    <p:cSldViewPr snapToGrid="0" snapToObjects="1">
      <p:cViewPr>
        <p:scale>
          <a:sx n="50" d="100"/>
          <a:sy n="50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DF530-03CE-824C-914D-FABC4A63D24B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93AD9-1716-B342-94E7-C278ACB2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3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7464" rtl="0" eaLnBrk="1" latinLnBrk="0" hangingPunct="1">
      <a:defRPr sz="2057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2057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2057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2057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2057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2057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2057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2057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20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2E1F-D7AB-D645-A2B8-610935DB2EB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E4E4-FCB8-C346-B26C-4FC2A0BF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ortal.gdc.cancer.gov/)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jp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020"/>
            <a:ext cx="36576000" cy="30858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/>
              <a:t>Network Elastic Net for Identifying Smoke specific gene expression for lung cancer</a:t>
            </a:r>
            <a:endParaRPr lang="en-US" sz="6000" b="1" dirty="0"/>
          </a:p>
          <a:p>
            <a:endParaRPr lang="en-US" sz="3733" b="1" dirty="0"/>
          </a:p>
          <a:p>
            <a:r>
              <a:rPr lang="en-US" sz="4800" b="1" dirty="0"/>
              <a:t>Avinash </a:t>
            </a:r>
            <a:r>
              <a:rPr lang="en-US" sz="4800" b="1" dirty="0" smtClean="0"/>
              <a:t>Barnwal</a:t>
            </a:r>
            <a:endParaRPr lang="en-US" sz="4800" b="1" dirty="0"/>
          </a:p>
        </p:txBody>
      </p:sp>
      <p:sp>
        <p:nvSpPr>
          <p:cNvPr id="2" name="Round Diagonal Corner Rectangle 1"/>
          <p:cNvSpPr/>
          <p:nvPr/>
        </p:nvSpPr>
        <p:spPr>
          <a:xfrm>
            <a:off x="130628" y="3279177"/>
            <a:ext cx="17719041" cy="3387091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33" b="1" dirty="0">
                <a:solidFill>
                  <a:sysClr val="windowText" lastClr="000000"/>
                </a:solidFill>
              </a:rPr>
              <a:t>                        </a:t>
            </a:r>
          </a:p>
          <a:p>
            <a:r>
              <a:rPr lang="en-US" sz="3733" dirty="0">
                <a:solidFill>
                  <a:sysClr val="windowText" lastClr="000000"/>
                </a:solidFill>
              </a:rPr>
              <a:t>Develop robust </a:t>
            </a:r>
            <a:r>
              <a:rPr lang="en-US" sz="3733" dirty="0" smtClean="0">
                <a:solidFill>
                  <a:sysClr val="windowText" lastClr="000000"/>
                </a:solidFill>
              </a:rPr>
              <a:t>network elastic net model for identifying smoke specific gene expression for lung cancer and finding stage of lung cancer based on gene expression biomarkers.</a:t>
            </a:r>
            <a:endParaRPr lang="en-US" sz="3733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 Single Corner Rectangle 4"/>
          <p:cNvSpPr/>
          <p:nvPr/>
        </p:nvSpPr>
        <p:spPr>
          <a:xfrm flipH="1">
            <a:off x="130628" y="3213861"/>
            <a:ext cx="17719040" cy="856726"/>
          </a:xfrm>
          <a:prstGeom prst="round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130625" y="6909585"/>
            <a:ext cx="17613132" cy="2609530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r>
              <a:rPr lang="en-US" sz="3733" dirty="0" smtClean="0">
                <a:solidFill>
                  <a:schemeClr val="tx1"/>
                </a:solidFill>
              </a:rPr>
              <a:t>Smokers behaving in similar manner.</a:t>
            </a: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r>
              <a:rPr lang="en-US" sz="3733" dirty="0" smtClean="0">
                <a:solidFill>
                  <a:schemeClr val="tx1"/>
                </a:solidFill>
              </a:rPr>
              <a:t>Correlated data </a:t>
            </a:r>
            <a:r>
              <a:rPr lang="en-US" sz="3733" smtClean="0">
                <a:solidFill>
                  <a:schemeClr val="tx1"/>
                </a:solidFill>
              </a:rPr>
              <a:t>forming networks </a:t>
            </a:r>
            <a:r>
              <a:rPr lang="en-US" sz="3733" dirty="0" smtClean="0">
                <a:solidFill>
                  <a:schemeClr val="tx1"/>
                </a:solidFill>
              </a:rPr>
              <a:t>to build separate local models. </a:t>
            </a: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r>
              <a:rPr lang="en-US" sz="3733" dirty="0" smtClean="0">
                <a:solidFill>
                  <a:schemeClr val="tx1"/>
                </a:solidFill>
              </a:rPr>
              <a:t>Finding the stage of cancer based on gene expression biomarkers.</a:t>
            </a:r>
            <a:endParaRPr lang="en-US" sz="3733" dirty="0">
              <a:solidFill>
                <a:schemeClr val="tx1"/>
              </a:solidFill>
            </a:endParaRPr>
          </a:p>
        </p:txBody>
      </p:sp>
      <p:sp>
        <p:nvSpPr>
          <p:cNvPr id="26" name="Round Single Corner Rectangle 25"/>
          <p:cNvSpPr/>
          <p:nvPr/>
        </p:nvSpPr>
        <p:spPr>
          <a:xfrm flipH="1">
            <a:off x="130625" y="6720699"/>
            <a:ext cx="17617014" cy="921189"/>
          </a:xfrm>
          <a:prstGeom prst="round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0" name="Round Diagonal Corner Rectangle 29"/>
          <p:cNvSpPr/>
          <p:nvPr/>
        </p:nvSpPr>
        <p:spPr>
          <a:xfrm>
            <a:off x="150687" y="9682920"/>
            <a:ext cx="17587256" cy="9082794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charset="0"/>
              <a:buChar char="•"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Molecular </a:t>
            </a:r>
            <a:r>
              <a:rPr lang="en-US" sz="4000" dirty="0">
                <a:solidFill>
                  <a:schemeClr val="tx1"/>
                </a:solidFill>
              </a:rPr>
              <a:t>data from The Cancer Genome Atlas for Lung Adenocarcinoma (LUAD) </a:t>
            </a:r>
            <a:r>
              <a:rPr lang="en-US" sz="4000" dirty="0" smtClean="0">
                <a:solidFill>
                  <a:schemeClr val="tx1"/>
                </a:solidFill>
              </a:rPr>
              <a:t>and Lung </a:t>
            </a:r>
            <a:r>
              <a:rPr lang="en-US" sz="4000" dirty="0">
                <a:solidFill>
                  <a:schemeClr val="tx1"/>
                </a:solidFill>
              </a:rPr>
              <a:t>Squamous Cell Carcinoma (LUSC</a:t>
            </a:r>
            <a:r>
              <a:rPr lang="en-US" sz="4000" dirty="0" smtClean="0">
                <a:solidFill>
                  <a:schemeClr val="tx1"/>
                </a:solidFill>
              </a:rPr>
              <a:t>) from </a:t>
            </a:r>
            <a:r>
              <a:rPr lang="en-US" sz="4000" dirty="0" err="1">
                <a:solidFill>
                  <a:schemeClr val="tx1"/>
                </a:solidFill>
              </a:rPr>
              <a:t>cBio</a:t>
            </a:r>
            <a:r>
              <a:rPr lang="en-US" sz="4000" dirty="0">
                <a:solidFill>
                  <a:schemeClr val="tx1"/>
                </a:solidFill>
              </a:rPr>
              <a:t> Cancer </a:t>
            </a:r>
            <a:r>
              <a:rPr lang="en-US" sz="4000" dirty="0" smtClean="0">
                <a:solidFill>
                  <a:schemeClr val="tx1"/>
                </a:solidFill>
              </a:rPr>
              <a:t>Genomics Portal </a:t>
            </a:r>
            <a:r>
              <a:rPr lang="en-US" sz="4000" dirty="0">
                <a:solidFill>
                  <a:schemeClr val="tx1"/>
                </a:solidFill>
              </a:rPr>
              <a:t>(http://</a:t>
            </a:r>
            <a:r>
              <a:rPr lang="en-US" sz="4000" dirty="0" err="1">
                <a:solidFill>
                  <a:schemeClr val="tx1"/>
                </a:solidFill>
              </a:rPr>
              <a:t>www.cbioportal.org</a:t>
            </a:r>
            <a:r>
              <a:rPr lang="en-US" sz="4000" dirty="0">
                <a:solidFill>
                  <a:schemeClr val="tx1"/>
                </a:solidFill>
              </a:rPr>
              <a:t>/), Broad Firehose website (https://</a:t>
            </a:r>
            <a:r>
              <a:rPr lang="en-US" sz="4000" dirty="0" smtClean="0">
                <a:solidFill>
                  <a:schemeClr val="tx1"/>
                </a:solidFill>
              </a:rPr>
              <a:t>gdac.broadinstitute) and </a:t>
            </a:r>
            <a:r>
              <a:rPr lang="en-US" sz="4000" dirty="0">
                <a:solidFill>
                  <a:schemeClr val="tx1"/>
                </a:solidFill>
              </a:rPr>
              <a:t>from Genomic Data Commons Data </a:t>
            </a:r>
            <a:r>
              <a:rPr lang="en-US" sz="4000" dirty="0" smtClean="0">
                <a:solidFill>
                  <a:schemeClr val="tx1"/>
                </a:solidFill>
              </a:rPr>
              <a:t>Portal (</a:t>
            </a:r>
            <a:r>
              <a:rPr lang="en-US" sz="4000" dirty="0">
                <a:solidFill>
                  <a:schemeClr val="tx1"/>
                </a:solidFill>
                <a:hlinkClick r:id="rId2"/>
              </a:rPr>
              <a:t>https://portal.gdc.cancer.gov</a:t>
            </a:r>
            <a:r>
              <a:rPr lang="en-US" sz="4000" dirty="0" smtClean="0">
                <a:solidFill>
                  <a:schemeClr val="tx1"/>
                </a:solidFill>
                <a:hlinkClick r:id="rId2"/>
              </a:rPr>
              <a:t>/)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Clinical Data </a:t>
            </a:r>
            <a:r>
              <a:rPr lang="mr-IN" sz="4000" dirty="0" smtClean="0">
                <a:solidFill>
                  <a:schemeClr val="tx1"/>
                </a:solidFill>
              </a:rPr>
              <a:t>–</a:t>
            </a:r>
            <a:r>
              <a:rPr lang="en-US" sz="4000" dirty="0" smtClean="0">
                <a:solidFill>
                  <a:schemeClr val="tx1"/>
                </a:solidFill>
              </a:rPr>
              <a:t> 1024 patients , 77 Features</a:t>
            </a:r>
          </a:p>
          <a:p>
            <a:pPr marL="2452457" lvl="1" indent="-57150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LUSC  -  504 Patients, 77 Features  </a:t>
            </a:r>
          </a:p>
          <a:p>
            <a:pPr marL="2452457" lvl="1" indent="-57150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LUAD -  520 Patients, 77 Features 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Gene Expression Data </a:t>
            </a:r>
            <a:r>
              <a:rPr lang="mr-IN" sz="4000" dirty="0" smtClean="0">
                <a:solidFill>
                  <a:schemeClr val="tx1"/>
                </a:solidFill>
              </a:rPr>
              <a:t>–</a:t>
            </a:r>
            <a:r>
              <a:rPr lang="en-US" sz="4000" dirty="0" smtClean="0">
                <a:solidFill>
                  <a:schemeClr val="tx1"/>
                </a:solidFill>
              </a:rPr>
              <a:t> 1016 Patients, 19223 Features(Genes)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Mapped LUSC data </a:t>
            </a:r>
            <a:r>
              <a:rPr lang="mr-IN" sz="4000" dirty="0" smtClean="0">
                <a:solidFill>
                  <a:schemeClr val="tx1"/>
                </a:solidFill>
              </a:rPr>
              <a:t>–</a:t>
            </a:r>
            <a:r>
              <a:rPr lang="en-US" sz="4000" dirty="0" smtClean="0">
                <a:solidFill>
                  <a:schemeClr val="tx1"/>
                </a:solidFill>
              </a:rPr>
              <a:t> 501 Patients,</a:t>
            </a:r>
            <a:r>
              <a:rPr lang="is-IS" sz="4000" dirty="0"/>
              <a:t> </a:t>
            </a:r>
            <a:r>
              <a:rPr lang="is-IS" sz="4000" dirty="0" smtClean="0">
                <a:solidFill>
                  <a:schemeClr val="tx1"/>
                </a:solidFill>
              </a:rPr>
              <a:t>19300 Features</a:t>
            </a:r>
          </a:p>
          <a:p>
            <a:pPr marL="571500" indent="-571500">
              <a:buFont typeface="Arial" charset="0"/>
              <a:buChar char="•"/>
            </a:pPr>
            <a:r>
              <a:rPr lang="is-IS" sz="4000" dirty="0" smtClean="0">
                <a:solidFill>
                  <a:schemeClr val="tx1"/>
                </a:solidFill>
              </a:rPr>
              <a:t>Mapped LUAD data </a:t>
            </a:r>
            <a:r>
              <a:rPr lang="mr-IN" sz="4000" dirty="0" smtClean="0">
                <a:solidFill>
                  <a:schemeClr val="tx1"/>
                </a:solidFill>
              </a:rPr>
              <a:t>–</a:t>
            </a:r>
            <a:r>
              <a:rPr lang="is-IS" sz="4000" dirty="0" smtClean="0">
                <a:solidFill>
                  <a:schemeClr val="tx1"/>
                </a:solidFill>
              </a:rPr>
              <a:t> 515 Patients, 19300 Features</a:t>
            </a: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 Diagonal Corner Rectangle 31"/>
              <p:cNvSpPr/>
              <p:nvPr/>
            </p:nvSpPr>
            <p:spPr>
              <a:xfrm>
                <a:off x="65314" y="18961658"/>
                <a:ext cx="17613128" cy="10233826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733" b="1" u="sng" dirty="0" smtClean="0">
                  <a:solidFill>
                    <a:schemeClr val="tx1"/>
                  </a:solidFill>
                </a:endParaRPr>
              </a:p>
              <a:p>
                <a:endParaRPr lang="en-US" sz="3733" b="1" u="sng" dirty="0">
                  <a:solidFill>
                    <a:schemeClr val="tx1"/>
                  </a:solidFill>
                </a:endParaRPr>
              </a:p>
              <a:p>
                <a:r>
                  <a:rPr lang="en-US" sz="3733" b="1" u="sng" dirty="0" smtClean="0">
                    <a:solidFill>
                      <a:schemeClr val="tx1"/>
                    </a:solidFill>
                  </a:rPr>
                  <a:t>Formulation</a:t>
                </a:r>
              </a:p>
              <a:p>
                <a:r>
                  <a:rPr lang="en-US" sz="3733" dirty="0">
                    <a:solidFill>
                      <a:schemeClr val="tx1"/>
                    </a:solidFill>
                  </a:rPr>
                  <a:t>Given graph G = (V,E), where V is the vertex set and E is the set of </a:t>
                </a:r>
                <a:r>
                  <a:rPr lang="en-US" sz="3733" dirty="0" smtClean="0">
                    <a:solidFill>
                      <a:schemeClr val="tx1"/>
                    </a:solidFill>
                  </a:rPr>
                  <a:t>edges.</a:t>
                </a:r>
              </a:p>
              <a:p>
                <a14:m>
                  <m:oMath xmlns:m="http://schemas.openxmlformats.org/officeDocument/2006/math"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𝑚𝑖𝑛</m:t>
                    </m:r>
                    <m:nary>
                      <m:naryPr>
                        <m:chr m:val="∑"/>
                        <m:supHide m:val="on"/>
                        <m:ctrlPr>
                          <a:rPr lang="en-US" sz="3733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733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733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∈</m:t>
                        </m:r>
                        <m:r>
                          <a:rPr lang="en-US" sz="3733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733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733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733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733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733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733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3733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sz="3733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𝑗𝑘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733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733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733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3733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733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733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733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733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3733" dirty="0" smtClean="0">
                    <a:solidFill>
                      <a:schemeClr val="tx1"/>
                    </a:solidFill>
                  </a:rPr>
                  <a:t> Where,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</a:rPr>
                  <a:t> is loss function without </a:t>
                </a:r>
              </a:p>
              <a:p>
                <a:r>
                  <a:rPr lang="en-US" sz="4000" dirty="0" smtClean="0">
                    <a:solidFill>
                      <a:schemeClr val="tx1"/>
                    </a:solidFill>
                  </a:rPr>
                  <a:t>constrained over edges.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</a:rPr>
                  <a:t> is the coefficient of the node  </a:t>
                </a:r>
                <a:r>
                  <a:rPr lang="en-US" sz="4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4000" dirty="0" smtClean="0">
                    <a:solidFill>
                      <a:schemeClr val="tx1"/>
                    </a:solidFill>
                  </a:rPr>
                  <a:t>Elastic-Net  Constrained over edges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∈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+</m:t>
                          </m:r>
                        </m:e>
                      </m:nary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360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sz="36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sz="3600" dirty="0" smtClean="0">
                  <a:solidFill>
                    <a:prstClr val="black"/>
                  </a:solidFill>
                </a:endParaRPr>
              </a:p>
              <a:p>
                <a:r>
                  <a:rPr lang="en-US" sz="3600" dirty="0" smtClean="0">
                    <a:solidFill>
                      <a:schemeClr val="tx1"/>
                    </a:solidFill>
                  </a:rPr>
                  <a:t>Solving Technique - ADMM , with coordinate descent for z-update.</a:t>
                </a:r>
              </a:p>
              <a:p>
                <a:r>
                  <a:rPr lang="en-US" sz="3600" b="1" u="sng" dirty="0" smtClean="0">
                    <a:solidFill>
                      <a:schemeClr val="tx1"/>
                    </a:solidFill>
                  </a:rPr>
                  <a:t>Simulation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𝑈𝑛𝑖𝑓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−1,1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=1,…,100,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=1,…, 10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~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(0,1)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=2∗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+3∗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+2∗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+ 0.1∗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𝑖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=1,…,33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 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4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−6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−5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 ,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+ 0. 1∗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𝑖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=34,…,66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−5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6∗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+3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 , + 0. 1∗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𝑖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charset="0"/>
                      </a:rPr>
                      <m:t>=67,…,100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3600" dirty="0" smtClean="0">
                    <a:solidFill>
                      <a:schemeClr val="tx1"/>
                    </a:solidFill>
                  </a:rPr>
                  <a:t>With correlation in 3 block matrices as above </a:t>
                </a:r>
                <a:r>
                  <a:rPr lang="mr-IN" sz="3600" dirty="0" smtClean="0">
                    <a:solidFill>
                      <a:schemeClr val="tx1"/>
                    </a:solidFill>
                  </a:rPr>
                  <a:t>–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 95% dense with 1.</a:t>
                </a:r>
              </a:p>
            </p:txBody>
          </p:sp>
        </mc:Choice>
        <mc:Fallback xmlns="">
          <p:sp>
            <p:nvSpPr>
              <p:cNvPr id="32" name="Round Diagonal Corner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" y="18961658"/>
                <a:ext cx="17613128" cy="10233826"/>
              </a:xfrm>
              <a:prstGeom prst="round2Diag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 Diagonal Corner Rectangle 16"/>
              <p:cNvSpPr/>
              <p:nvPr/>
            </p:nvSpPr>
            <p:spPr>
              <a:xfrm>
                <a:off x="18060995" y="7912705"/>
                <a:ext cx="18136847" cy="7226076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733" b="1" u="sng" dirty="0" smtClean="0">
                  <a:solidFill>
                    <a:schemeClr val="tx1"/>
                  </a:solidFill>
                </a:endParaRPr>
              </a:p>
              <a:p>
                <a:r>
                  <a:rPr lang="en-US" sz="3733" b="1" u="sng" dirty="0" smtClean="0">
                    <a:solidFill>
                      <a:schemeClr val="tx1"/>
                    </a:solidFill>
                  </a:rPr>
                  <a:t>Weighted Least Square Estimation in AFT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=1,…,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the log survival months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are the features.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is subject to right censoring, with parameters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logarithm of censoring time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&lt;=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is the censoring indicator.	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Using weighted least square approach to Kaplan-Meier estimator F of distribution of T.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e>
                      <m: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(1)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∏"/>
                        <m:ctrlPr>
                          <a:rPr lang="is-I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s-I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mr-IN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den>
                            </m:f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=2,</a:t>
                </a:r>
                <a:r>
                  <a:rPr lang="mr-IN" sz="2400" dirty="0" smtClean="0">
                    <a:solidFill>
                      <a:schemeClr val="tx1"/>
                    </a:solidFill>
                  </a:rPr>
                  <a:t>…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(1)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e>
                      <m: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are the order statistics of Y.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Adjusted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as follows:-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mr-IN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is-I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s-I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mr-I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is-I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</m:e>
                      <m:sub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800" b="1" u="sng" dirty="0" smtClean="0">
                    <a:solidFill>
                      <a:schemeClr val="tx1"/>
                    </a:solidFill>
                  </a:rPr>
                  <a:t>Loss Function AFT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               </a:t>
                </a:r>
                <a:r>
                  <a:rPr lang="en-US" sz="2800" b="1" u="sng" dirty="0">
                    <a:solidFill>
                      <a:schemeClr val="tx1"/>
                    </a:solidFill>
                  </a:rPr>
                  <a:t>Loss Function Network Elastic-Net AFT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+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(1−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𝜆𝛼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∥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 Diagonal Corner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0995" y="7912705"/>
                <a:ext cx="18136847" cy="7226076"/>
              </a:xfrm>
              <a:prstGeom prst="round2DiagRect">
                <a:avLst/>
              </a:prstGeom>
              <a:blipFill rotWithShape="0">
                <a:blip r:embed="rId4"/>
                <a:stretch>
                  <a:fillRect l="-571" b="-11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 Diagonal Corner Rectangle 18"/>
              <p:cNvSpPr/>
              <p:nvPr/>
            </p:nvSpPr>
            <p:spPr>
              <a:xfrm>
                <a:off x="18084232" y="15243100"/>
                <a:ext cx="18244239" cy="3755205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61981" indent="-761981">
                  <a:buFont typeface="Arial" charset="0"/>
                  <a:buChar char="•"/>
                </a:pPr>
                <a:endParaRPr lang="en-US" sz="3733" dirty="0" smtClean="0">
                  <a:solidFill>
                    <a:schemeClr val="tx1"/>
                  </a:solidFill>
                </a:endParaRPr>
              </a:p>
              <a:p>
                <a:endParaRPr lang="en-US" sz="3733" b="1" u="sng" dirty="0" smtClean="0">
                  <a:solidFill>
                    <a:schemeClr val="tx1"/>
                  </a:solidFill>
                </a:endParaRPr>
              </a:p>
              <a:p>
                <a:endParaRPr lang="en-US" sz="3733" b="1" u="sng" dirty="0" smtClean="0">
                  <a:solidFill>
                    <a:schemeClr val="tx1"/>
                  </a:solidFill>
                </a:endParaRPr>
              </a:p>
              <a:p>
                <a:r>
                  <a:rPr lang="en-US" sz="3733" b="1" u="sng" dirty="0" smtClean="0">
                    <a:solidFill>
                      <a:schemeClr val="tx1"/>
                    </a:solidFill>
                  </a:rPr>
                  <a:t>Survival Modeling for LUAD Cancer</a:t>
                </a:r>
                <a:endParaRPr lang="en-US" sz="3733" b="1" u="sng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3733" dirty="0" smtClean="0">
                    <a:solidFill>
                      <a:schemeClr val="tx1"/>
                    </a:solidFill>
                  </a:rPr>
                  <a:t>Training : Test = 80:20 , </a:t>
                </a:r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3733" dirty="0" err="1" smtClean="0">
                    <a:solidFill>
                      <a:schemeClr val="tx1"/>
                    </a:solidFill>
                  </a:rPr>
                  <a:t>Hyperparameters</a:t>
                </a:r>
                <a:r>
                  <a:rPr lang="en-US" sz="3733" dirty="0" smtClean="0">
                    <a:solidFill>
                      <a:schemeClr val="tx1"/>
                    </a:solidFill>
                  </a:rPr>
                  <a:t> -  </a:t>
                </a:r>
                <a14:m>
                  <m:oMath xmlns:m="http://schemas.openxmlformats.org/officeDocument/2006/math">
                    <m:r>
                      <a:rPr lang="en-US" sz="3733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733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733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0.5,1000</m:t>
                        </m:r>
                      </m:e>
                    </m:d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∈{0,0.2,0.4,0.6,0.8,1}</m:t>
                    </m:r>
                  </m:oMath>
                </a14:m>
                <a:endParaRPr lang="en-US" sz="3733" dirty="0" smtClean="0">
                  <a:solidFill>
                    <a:schemeClr val="tx1"/>
                  </a:solidFill>
                </a:endParaRPr>
              </a:p>
              <a:p>
                <a:pPr marL="761981" indent="-761981">
                  <a:buFont typeface="Arial" charset="0"/>
                  <a:buChar char="•"/>
                </a:pPr>
                <a:endParaRPr lang="en-US" sz="3733" dirty="0">
                  <a:solidFill>
                    <a:schemeClr val="tx1"/>
                  </a:solidFill>
                </a:endParaRPr>
              </a:p>
              <a:p>
                <a:pPr marL="761981" indent="-761981">
                  <a:buFont typeface="Arial" charset="0"/>
                  <a:buChar char="•"/>
                </a:pPr>
                <a:endParaRPr lang="en-US" sz="3733" dirty="0" smtClean="0">
                  <a:solidFill>
                    <a:schemeClr val="tx1"/>
                  </a:solidFill>
                </a:endParaRPr>
              </a:p>
              <a:p>
                <a:pPr marL="761981" indent="-761981">
                  <a:buFont typeface="Arial" charset="0"/>
                  <a:buChar char="•"/>
                </a:pPr>
                <a:endParaRPr lang="en-US" sz="3733" dirty="0">
                  <a:solidFill>
                    <a:schemeClr val="tx1"/>
                  </a:solidFill>
                </a:endParaRPr>
              </a:p>
              <a:p>
                <a:pPr marL="761981" indent="-761981">
                  <a:buFont typeface="Arial" charset="0"/>
                  <a:buChar char="•"/>
                </a:pPr>
                <a:endParaRPr lang="en-US" sz="373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 Diagonal Corner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232" y="15243100"/>
                <a:ext cx="18244239" cy="3755205"/>
              </a:xfrm>
              <a:prstGeom prst="round2DiagRect">
                <a:avLst/>
              </a:prstGeom>
              <a:blipFill rotWithShape="0">
                <a:blip r:embed="rId5"/>
                <a:stretch>
                  <a:fillRect l="-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 Single Corner Rectangle 19"/>
          <p:cNvSpPr/>
          <p:nvPr/>
        </p:nvSpPr>
        <p:spPr>
          <a:xfrm flipH="1">
            <a:off x="18079858" y="15243100"/>
            <a:ext cx="18230482" cy="784271"/>
          </a:xfrm>
          <a:prstGeom prst="round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smtClean="0">
                <a:solidFill>
                  <a:schemeClr val="bg1"/>
                </a:solidFill>
              </a:rPr>
              <a:t>Methodology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4" name="Round Diagonal Corner Rectangle 33"/>
          <p:cNvSpPr/>
          <p:nvPr/>
        </p:nvSpPr>
        <p:spPr>
          <a:xfrm>
            <a:off x="18060994" y="19129593"/>
            <a:ext cx="18202163" cy="5167318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</p:txBody>
      </p:sp>
      <p:sp>
        <p:nvSpPr>
          <p:cNvPr id="35" name="Round Single Corner Rectangle 34"/>
          <p:cNvSpPr/>
          <p:nvPr/>
        </p:nvSpPr>
        <p:spPr>
          <a:xfrm flipH="1">
            <a:off x="18060777" y="19129593"/>
            <a:ext cx="18202379" cy="1001555"/>
          </a:xfrm>
          <a:prstGeom prst="round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Results and Conclusion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17995681" y="24448880"/>
            <a:ext cx="18202162" cy="4746603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endParaRPr lang="en-US" sz="3733" b="1" dirty="0">
              <a:solidFill>
                <a:schemeClr val="tx1"/>
              </a:solidFill>
            </a:endParaRPr>
          </a:p>
          <a:p>
            <a:endParaRPr lang="en-US" sz="3733" b="1" dirty="0">
              <a:solidFill>
                <a:schemeClr val="tx1"/>
              </a:solidFill>
            </a:endParaRPr>
          </a:p>
          <a:p>
            <a:endParaRPr lang="en-US" sz="3733" b="1" dirty="0">
              <a:solidFill>
                <a:schemeClr val="tx1"/>
              </a:solidFill>
            </a:endParaRPr>
          </a:p>
          <a:p>
            <a:r>
              <a:rPr lang="en-US" sz="3733" b="1" dirty="0">
                <a:solidFill>
                  <a:schemeClr val="tx1"/>
                </a:solidFill>
              </a:rPr>
              <a:t>[1] </a:t>
            </a:r>
            <a:r>
              <a:rPr lang="en-US" sz="3733" dirty="0">
                <a:solidFill>
                  <a:schemeClr val="tx1"/>
                </a:solidFill>
              </a:rPr>
              <a:t> D. H. </a:t>
            </a:r>
            <a:r>
              <a:rPr lang="en-US" sz="3733" dirty="0" err="1">
                <a:solidFill>
                  <a:schemeClr val="tx1"/>
                </a:solidFill>
              </a:rPr>
              <a:t>Wolpert</a:t>
            </a:r>
            <a:r>
              <a:rPr lang="en-US" sz="3733" dirty="0">
                <a:solidFill>
                  <a:schemeClr val="tx1"/>
                </a:solidFill>
              </a:rPr>
              <a:t>. “Stacked generalization”. In: Neural Networks  5.2 (1992),</a:t>
            </a:r>
          </a:p>
          <a:p>
            <a:r>
              <a:rPr lang="en-US" sz="3733" b="1" dirty="0">
                <a:solidFill>
                  <a:schemeClr val="tx1"/>
                </a:solidFill>
              </a:rPr>
              <a:t>[2]</a:t>
            </a:r>
            <a:r>
              <a:rPr lang="en-US" sz="3733" dirty="0">
                <a:solidFill>
                  <a:schemeClr val="tx1"/>
                </a:solidFill>
              </a:rPr>
              <a:t> A. Y. Ng and Michael I. Jordan. “On Discriminative vs. Generative Classifiers: A Comparison of Logistic Regression and Naive Bayes”.(2002 NIPS)</a:t>
            </a:r>
          </a:p>
          <a:p>
            <a:r>
              <a:rPr lang="en-US" sz="3733" b="1" dirty="0">
                <a:solidFill>
                  <a:schemeClr val="tx1"/>
                </a:solidFill>
              </a:rPr>
              <a:t>[3]</a:t>
            </a:r>
            <a:r>
              <a:rPr lang="en-US" sz="3733" dirty="0">
                <a:solidFill>
                  <a:schemeClr val="tx1"/>
                </a:solidFill>
              </a:rPr>
              <a:t> </a:t>
            </a:r>
            <a:r>
              <a:rPr lang="en-US" sz="3733" dirty="0" err="1">
                <a:solidFill>
                  <a:schemeClr val="tx1"/>
                </a:solidFill>
              </a:rPr>
              <a:t>Phichhang</a:t>
            </a:r>
            <a:r>
              <a:rPr lang="en-US" sz="3733" dirty="0">
                <a:solidFill>
                  <a:schemeClr val="tx1"/>
                </a:solidFill>
              </a:rPr>
              <a:t> </a:t>
            </a:r>
            <a:r>
              <a:rPr lang="en-US" sz="3733" dirty="0" err="1">
                <a:solidFill>
                  <a:schemeClr val="tx1"/>
                </a:solidFill>
              </a:rPr>
              <a:t>Ou</a:t>
            </a:r>
            <a:r>
              <a:rPr lang="en-US" sz="3733" dirty="0">
                <a:solidFill>
                  <a:schemeClr val="tx1"/>
                </a:solidFill>
              </a:rPr>
              <a:t> and Wang </a:t>
            </a:r>
            <a:r>
              <a:rPr lang="en-US" sz="3733" dirty="0" err="1">
                <a:solidFill>
                  <a:schemeClr val="tx1"/>
                </a:solidFill>
              </a:rPr>
              <a:t>Hengshan</a:t>
            </a:r>
            <a:r>
              <a:rPr lang="en-US" sz="3733" dirty="0">
                <a:solidFill>
                  <a:schemeClr val="tx1"/>
                </a:solidFill>
              </a:rPr>
              <a:t>. “Prediction of Stock Market Index Movement by Ten Data Mining Techniques”.(2009 Journal of Modern Applied Science)</a:t>
            </a:r>
            <a:endParaRPr lang="en-US" sz="3733" b="1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  <a:p>
            <a:pPr marL="761981" indent="-761981">
              <a:buFont typeface="Arial" charset="0"/>
              <a:buChar char="•"/>
            </a:pPr>
            <a:endParaRPr lang="en-US" sz="3733" dirty="0">
              <a:solidFill>
                <a:schemeClr val="tx1"/>
              </a:solidFill>
            </a:endParaRPr>
          </a:p>
        </p:txBody>
      </p:sp>
      <p:sp>
        <p:nvSpPr>
          <p:cNvPr id="38" name="Round Single Corner Rectangle 37"/>
          <p:cNvSpPr/>
          <p:nvPr/>
        </p:nvSpPr>
        <p:spPr>
          <a:xfrm flipH="1">
            <a:off x="17996764" y="24422426"/>
            <a:ext cx="18184027" cy="1028009"/>
          </a:xfrm>
          <a:prstGeom prst="round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9" name="Round Single Corner Rectangle 38"/>
          <p:cNvSpPr/>
          <p:nvPr/>
        </p:nvSpPr>
        <p:spPr>
          <a:xfrm flipH="1">
            <a:off x="130624" y="9682196"/>
            <a:ext cx="17588456" cy="1589520"/>
          </a:xfrm>
          <a:prstGeom prst="round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Data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0" name="Round Single Corner Rectangle 39"/>
          <p:cNvSpPr/>
          <p:nvPr/>
        </p:nvSpPr>
        <p:spPr>
          <a:xfrm flipH="1">
            <a:off x="65313" y="18961659"/>
            <a:ext cx="17613128" cy="1169489"/>
          </a:xfrm>
          <a:prstGeom prst="round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Network Elastic-Net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3" name="Round Single Corner Rectangle 22"/>
          <p:cNvSpPr/>
          <p:nvPr/>
        </p:nvSpPr>
        <p:spPr>
          <a:xfrm flipH="1">
            <a:off x="18060777" y="7912704"/>
            <a:ext cx="18120011" cy="1061203"/>
          </a:xfrm>
          <a:prstGeom prst="round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Survival Model-Accelerated Failure Time(AFT)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228" y="727441"/>
            <a:ext cx="5270500" cy="100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 Diagonal Corner Rectangle 24"/>
              <p:cNvSpPr/>
              <p:nvPr/>
            </p:nvSpPr>
            <p:spPr>
              <a:xfrm>
                <a:off x="18079858" y="3260487"/>
                <a:ext cx="18248613" cy="452670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61981" marR="0" lvl="0" indent="-761981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sz="3733" dirty="0" smtClean="0">
                    <a:solidFill>
                      <a:schemeClr val="tx1"/>
                    </a:solidFill>
                  </a:rPr>
                  <a:t>Hyperparameters - </a:t>
                </a:r>
                <a14:m>
                  <m:oMath xmlns:m="http://schemas.openxmlformats.org/officeDocument/2006/math">
                    <m:r>
                      <a:rPr lang="en-US" sz="3733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=1.12, </m:t>
                    </m:r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3733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733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733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0,0,2,0.4,0.6,0.8,1</m:t>
                        </m:r>
                      </m:e>
                    </m:d>
                  </m:oMath>
                </a14:m>
                <a:endParaRPr lang="en-US" sz="3733" b="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marL="761981" marR="0" lvl="0" indent="-761981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3733" dirty="0" smtClean="0">
                  <a:solidFill>
                    <a:schemeClr val="tx1"/>
                  </a:solidFill>
                </a:endParaRPr>
              </a:p>
              <a:p>
                <a:pPr marL="761981" marR="0" lvl="0" indent="-761981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sz="3733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 Diagonal Corner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858" y="3260487"/>
                <a:ext cx="18248613" cy="4526704"/>
              </a:xfrm>
              <a:prstGeom prst="round2Diag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 Single Corner Rectangle 21"/>
          <p:cNvSpPr/>
          <p:nvPr/>
        </p:nvSpPr>
        <p:spPr>
          <a:xfrm flipH="1">
            <a:off x="18060776" y="3178942"/>
            <a:ext cx="18249563" cy="1269647"/>
          </a:xfrm>
          <a:prstGeom prst="round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Simulation Results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887" y="5274934"/>
            <a:ext cx="3502455" cy="2407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231" y="5231911"/>
            <a:ext cx="3470032" cy="2385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119" y="5128141"/>
            <a:ext cx="3656360" cy="2513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354" y="5193455"/>
            <a:ext cx="3430786" cy="23586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999" y="5252796"/>
            <a:ext cx="3344471" cy="2299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640" y="5094594"/>
            <a:ext cx="3515151" cy="24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704</Words>
  <Application>Microsoft Macintosh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Barnwal</dc:creator>
  <cp:lastModifiedBy>Avinash Barnwal</cp:lastModifiedBy>
  <cp:revision>184</cp:revision>
  <dcterms:created xsi:type="dcterms:W3CDTF">2019-05-22T07:18:37Z</dcterms:created>
  <dcterms:modified xsi:type="dcterms:W3CDTF">2019-06-10T19:28:58Z</dcterms:modified>
</cp:coreProperties>
</file>