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2" r:id="rId6"/>
    <p:sldId id="260" r:id="rId7"/>
    <p:sldId id="267" r:id="rId8"/>
    <p:sldId id="264" r:id="rId9"/>
    <p:sldId id="261" r:id="rId10"/>
    <p:sldId id="257" r:id="rId11"/>
    <p:sldId id="266" r:id="rId12"/>
    <p:sldId id="258" r:id="rId13"/>
    <p:sldId id="263" r:id="rId14"/>
    <p:sldId id="272" r:id="rId15"/>
    <p:sldId id="268" r:id="rId16"/>
    <p:sldId id="269" r:id="rId17"/>
    <p:sldId id="271" r:id="rId18"/>
    <p:sldId id="273"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snapToGrid="0">
      <p:cViewPr varScale="1">
        <p:scale>
          <a:sx n="74" d="100"/>
          <a:sy n="74" d="100"/>
        </p:scale>
        <p:origin x="82" y="48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2B713-07EF-48B4-BE6C-04F344BA5C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00FE89-EFE2-4125-AD5B-19D52C3381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9A4E77-95F6-4FE1-86A9-1FD024CFBC25}"/>
              </a:ext>
            </a:extLst>
          </p:cNvPr>
          <p:cNvSpPr>
            <a:spLocks noGrp="1"/>
          </p:cNvSpPr>
          <p:nvPr>
            <p:ph type="dt" sz="half" idx="10"/>
          </p:nvPr>
        </p:nvSpPr>
        <p:spPr/>
        <p:txBody>
          <a:bodyPr/>
          <a:lstStyle/>
          <a:p>
            <a:fld id="{67827AAC-9333-4B3F-A15B-F65783DD2F35}" type="datetimeFigureOut">
              <a:rPr lang="en-US" smtClean="0"/>
              <a:t>8/25/2022</a:t>
            </a:fld>
            <a:endParaRPr lang="en-US"/>
          </a:p>
        </p:txBody>
      </p:sp>
      <p:sp>
        <p:nvSpPr>
          <p:cNvPr id="5" name="Footer Placeholder 4">
            <a:extLst>
              <a:ext uri="{FF2B5EF4-FFF2-40B4-BE49-F238E27FC236}">
                <a16:creationId xmlns:a16="http://schemas.microsoft.com/office/drawing/2014/main" id="{FA02E797-187F-4584-B37B-51F826A5A5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97367B-D482-41BA-9B5E-51C3071B0D4D}"/>
              </a:ext>
            </a:extLst>
          </p:cNvPr>
          <p:cNvSpPr>
            <a:spLocks noGrp="1"/>
          </p:cNvSpPr>
          <p:nvPr>
            <p:ph type="sldNum" sz="quarter" idx="12"/>
          </p:nvPr>
        </p:nvSpPr>
        <p:spPr/>
        <p:txBody>
          <a:bodyPr/>
          <a:lstStyle/>
          <a:p>
            <a:fld id="{E1AEB681-75B0-4482-88B5-95E0778C48D0}" type="slidenum">
              <a:rPr lang="en-US" smtClean="0"/>
              <a:t>‹#›</a:t>
            </a:fld>
            <a:endParaRPr lang="en-US"/>
          </a:p>
        </p:txBody>
      </p:sp>
    </p:spTree>
    <p:extLst>
      <p:ext uri="{BB962C8B-B14F-4D97-AF65-F5344CB8AC3E}">
        <p14:creationId xmlns:p14="http://schemas.microsoft.com/office/powerpoint/2010/main" val="1134967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5432B-3AFC-4EAD-8B9B-77851BB1BB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DB01D4-C3D5-466D-8644-B5F3CD58E5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4B7F27-DE83-4806-A8FA-7A6B0FB82ACF}"/>
              </a:ext>
            </a:extLst>
          </p:cNvPr>
          <p:cNvSpPr>
            <a:spLocks noGrp="1"/>
          </p:cNvSpPr>
          <p:nvPr>
            <p:ph type="dt" sz="half" idx="10"/>
          </p:nvPr>
        </p:nvSpPr>
        <p:spPr/>
        <p:txBody>
          <a:bodyPr/>
          <a:lstStyle/>
          <a:p>
            <a:fld id="{67827AAC-9333-4B3F-A15B-F65783DD2F35}" type="datetimeFigureOut">
              <a:rPr lang="en-US" smtClean="0"/>
              <a:t>8/25/2022</a:t>
            </a:fld>
            <a:endParaRPr lang="en-US"/>
          </a:p>
        </p:txBody>
      </p:sp>
      <p:sp>
        <p:nvSpPr>
          <p:cNvPr id="5" name="Footer Placeholder 4">
            <a:extLst>
              <a:ext uri="{FF2B5EF4-FFF2-40B4-BE49-F238E27FC236}">
                <a16:creationId xmlns:a16="http://schemas.microsoft.com/office/drawing/2014/main" id="{65A4C024-3FC2-4050-B9CA-ACD6C37A51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00A37-F3A8-4216-9780-39C2943F2C00}"/>
              </a:ext>
            </a:extLst>
          </p:cNvPr>
          <p:cNvSpPr>
            <a:spLocks noGrp="1"/>
          </p:cNvSpPr>
          <p:nvPr>
            <p:ph type="sldNum" sz="quarter" idx="12"/>
          </p:nvPr>
        </p:nvSpPr>
        <p:spPr/>
        <p:txBody>
          <a:bodyPr/>
          <a:lstStyle/>
          <a:p>
            <a:fld id="{E1AEB681-75B0-4482-88B5-95E0778C48D0}" type="slidenum">
              <a:rPr lang="en-US" smtClean="0"/>
              <a:t>‹#›</a:t>
            </a:fld>
            <a:endParaRPr lang="en-US"/>
          </a:p>
        </p:txBody>
      </p:sp>
    </p:spTree>
    <p:extLst>
      <p:ext uri="{BB962C8B-B14F-4D97-AF65-F5344CB8AC3E}">
        <p14:creationId xmlns:p14="http://schemas.microsoft.com/office/powerpoint/2010/main" val="2372016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69BCA5-1732-4FED-BA66-C038B12DAE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CFD461-3C1D-4E28-AD3E-B613BC08CD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F1EA52-5F1E-4481-99E1-CFFC8822961C}"/>
              </a:ext>
            </a:extLst>
          </p:cNvPr>
          <p:cNvSpPr>
            <a:spLocks noGrp="1"/>
          </p:cNvSpPr>
          <p:nvPr>
            <p:ph type="dt" sz="half" idx="10"/>
          </p:nvPr>
        </p:nvSpPr>
        <p:spPr/>
        <p:txBody>
          <a:bodyPr/>
          <a:lstStyle/>
          <a:p>
            <a:fld id="{67827AAC-9333-4B3F-A15B-F65783DD2F35}" type="datetimeFigureOut">
              <a:rPr lang="en-US" smtClean="0"/>
              <a:t>8/25/2022</a:t>
            </a:fld>
            <a:endParaRPr lang="en-US"/>
          </a:p>
        </p:txBody>
      </p:sp>
      <p:sp>
        <p:nvSpPr>
          <p:cNvPr id="5" name="Footer Placeholder 4">
            <a:extLst>
              <a:ext uri="{FF2B5EF4-FFF2-40B4-BE49-F238E27FC236}">
                <a16:creationId xmlns:a16="http://schemas.microsoft.com/office/drawing/2014/main" id="{DF2A7667-927A-4E52-B244-B9AECB66AF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D5728F-A87A-498C-88EF-97FCAB510343}"/>
              </a:ext>
            </a:extLst>
          </p:cNvPr>
          <p:cNvSpPr>
            <a:spLocks noGrp="1"/>
          </p:cNvSpPr>
          <p:nvPr>
            <p:ph type="sldNum" sz="quarter" idx="12"/>
          </p:nvPr>
        </p:nvSpPr>
        <p:spPr/>
        <p:txBody>
          <a:bodyPr/>
          <a:lstStyle/>
          <a:p>
            <a:fld id="{E1AEB681-75B0-4482-88B5-95E0778C48D0}" type="slidenum">
              <a:rPr lang="en-US" smtClean="0"/>
              <a:t>‹#›</a:t>
            </a:fld>
            <a:endParaRPr lang="en-US"/>
          </a:p>
        </p:txBody>
      </p:sp>
    </p:spTree>
    <p:extLst>
      <p:ext uri="{BB962C8B-B14F-4D97-AF65-F5344CB8AC3E}">
        <p14:creationId xmlns:p14="http://schemas.microsoft.com/office/powerpoint/2010/main" val="1579489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E17C0-CB62-49C4-B41C-97A78FC565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BE2E2C-6676-4EB6-B33C-2929D04825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AB3524-D561-428C-A31A-6E384D52ABB0}"/>
              </a:ext>
            </a:extLst>
          </p:cNvPr>
          <p:cNvSpPr>
            <a:spLocks noGrp="1"/>
          </p:cNvSpPr>
          <p:nvPr>
            <p:ph type="dt" sz="half" idx="10"/>
          </p:nvPr>
        </p:nvSpPr>
        <p:spPr/>
        <p:txBody>
          <a:bodyPr/>
          <a:lstStyle/>
          <a:p>
            <a:fld id="{67827AAC-9333-4B3F-A15B-F65783DD2F35}" type="datetimeFigureOut">
              <a:rPr lang="en-US" smtClean="0"/>
              <a:t>8/25/2022</a:t>
            </a:fld>
            <a:endParaRPr lang="en-US"/>
          </a:p>
        </p:txBody>
      </p:sp>
      <p:sp>
        <p:nvSpPr>
          <p:cNvPr id="5" name="Footer Placeholder 4">
            <a:extLst>
              <a:ext uri="{FF2B5EF4-FFF2-40B4-BE49-F238E27FC236}">
                <a16:creationId xmlns:a16="http://schemas.microsoft.com/office/drawing/2014/main" id="{DF5055D9-7351-46BA-BB2D-86AB644E4E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0D7177-09D0-4597-8D6F-40A5D07CD09A}"/>
              </a:ext>
            </a:extLst>
          </p:cNvPr>
          <p:cNvSpPr>
            <a:spLocks noGrp="1"/>
          </p:cNvSpPr>
          <p:nvPr>
            <p:ph type="sldNum" sz="quarter" idx="12"/>
          </p:nvPr>
        </p:nvSpPr>
        <p:spPr/>
        <p:txBody>
          <a:bodyPr/>
          <a:lstStyle/>
          <a:p>
            <a:fld id="{E1AEB681-75B0-4482-88B5-95E0778C48D0}" type="slidenum">
              <a:rPr lang="en-US" smtClean="0"/>
              <a:t>‹#›</a:t>
            </a:fld>
            <a:endParaRPr lang="en-US"/>
          </a:p>
        </p:txBody>
      </p:sp>
    </p:spTree>
    <p:extLst>
      <p:ext uri="{BB962C8B-B14F-4D97-AF65-F5344CB8AC3E}">
        <p14:creationId xmlns:p14="http://schemas.microsoft.com/office/powerpoint/2010/main" val="3421628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0442E-47EA-40E7-9188-46BE33A28F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80BEE9-4C26-4B88-B510-94A58D8B09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4A6203-67D0-4EDA-AF92-E0AC6B3A529F}"/>
              </a:ext>
            </a:extLst>
          </p:cNvPr>
          <p:cNvSpPr>
            <a:spLocks noGrp="1"/>
          </p:cNvSpPr>
          <p:nvPr>
            <p:ph type="dt" sz="half" idx="10"/>
          </p:nvPr>
        </p:nvSpPr>
        <p:spPr/>
        <p:txBody>
          <a:bodyPr/>
          <a:lstStyle/>
          <a:p>
            <a:fld id="{67827AAC-9333-4B3F-A15B-F65783DD2F35}" type="datetimeFigureOut">
              <a:rPr lang="en-US" smtClean="0"/>
              <a:t>8/25/2022</a:t>
            </a:fld>
            <a:endParaRPr lang="en-US"/>
          </a:p>
        </p:txBody>
      </p:sp>
      <p:sp>
        <p:nvSpPr>
          <p:cNvPr id="5" name="Footer Placeholder 4">
            <a:extLst>
              <a:ext uri="{FF2B5EF4-FFF2-40B4-BE49-F238E27FC236}">
                <a16:creationId xmlns:a16="http://schemas.microsoft.com/office/drawing/2014/main" id="{99CAA72A-AAC7-47D5-A56E-12591FD7B3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835DA-4E8C-4D26-9B56-7BB78E680693}"/>
              </a:ext>
            </a:extLst>
          </p:cNvPr>
          <p:cNvSpPr>
            <a:spLocks noGrp="1"/>
          </p:cNvSpPr>
          <p:nvPr>
            <p:ph type="sldNum" sz="quarter" idx="12"/>
          </p:nvPr>
        </p:nvSpPr>
        <p:spPr/>
        <p:txBody>
          <a:bodyPr/>
          <a:lstStyle/>
          <a:p>
            <a:fld id="{E1AEB681-75B0-4482-88B5-95E0778C48D0}" type="slidenum">
              <a:rPr lang="en-US" smtClean="0"/>
              <a:t>‹#›</a:t>
            </a:fld>
            <a:endParaRPr lang="en-US"/>
          </a:p>
        </p:txBody>
      </p:sp>
    </p:spTree>
    <p:extLst>
      <p:ext uri="{BB962C8B-B14F-4D97-AF65-F5344CB8AC3E}">
        <p14:creationId xmlns:p14="http://schemas.microsoft.com/office/powerpoint/2010/main" val="3262597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87684-F93F-4A1F-80CB-B9C40B4463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69ADC9-9124-4208-8FA1-388C3F661F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471440-ABE2-4F23-B3A7-099BCDE884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0D85B1-866A-40C9-8311-26349E6CB694}"/>
              </a:ext>
            </a:extLst>
          </p:cNvPr>
          <p:cNvSpPr>
            <a:spLocks noGrp="1"/>
          </p:cNvSpPr>
          <p:nvPr>
            <p:ph type="dt" sz="half" idx="10"/>
          </p:nvPr>
        </p:nvSpPr>
        <p:spPr/>
        <p:txBody>
          <a:bodyPr/>
          <a:lstStyle/>
          <a:p>
            <a:fld id="{67827AAC-9333-4B3F-A15B-F65783DD2F35}" type="datetimeFigureOut">
              <a:rPr lang="en-US" smtClean="0"/>
              <a:t>8/25/2022</a:t>
            </a:fld>
            <a:endParaRPr lang="en-US"/>
          </a:p>
        </p:txBody>
      </p:sp>
      <p:sp>
        <p:nvSpPr>
          <p:cNvPr id="6" name="Footer Placeholder 5">
            <a:extLst>
              <a:ext uri="{FF2B5EF4-FFF2-40B4-BE49-F238E27FC236}">
                <a16:creationId xmlns:a16="http://schemas.microsoft.com/office/drawing/2014/main" id="{2059D04E-452E-4781-9589-B87A0096D3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8455B8-1E6A-492B-9856-39B1E04F4AD5}"/>
              </a:ext>
            </a:extLst>
          </p:cNvPr>
          <p:cNvSpPr>
            <a:spLocks noGrp="1"/>
          </p:cNvSpPr>
          <p:nvPr>
            <p:ph type="sldNum" sz="quarter" idx="12"/>
          </p:nvPr>
        </p:nvSpPr>
        <p:spPr/>
        <p:txBody>
          <a:bodyPr/>
          <a:lstStyle/>
          <a:p>
            <a:fld id="{E1AEB681-75B0-4482-88B5-95E0778C48D0}" type="slidenum">
              <a:rPr lang="en-US" smtClean="0"/>
              <a:t>‹#›</a:t>
            </a:fld>
            <a:endParaRPr lang="en-US"/>
          </a:p>
        </p:txBody>
      </p:sp>
    </p:spTree>
    <p:extLst>
      <p:ext uri="{BB962C8B-B14F-4D97-AF65-F5344CB8AC3E}">
        <p14:creationId xmlns:p14="http://schemas.microsoft.com/office/powerpoint/2010/main" val="750150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C9318-4BF3-4C5B-9B91-E87603FA3B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BFAFC4-55D3-432B-9D36-AA5B27494B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55C6A8-423A-4B4E-B925-1679A248BA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472B50-74B9-470F-9585-FB8E9AC129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D760E6-AFF6-41C3-93D3-36E2CDD50F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3A3F0D-BD4C-46DB-8CA5-476B61A6B0F5}"/>
              </a:ext>
            </a:extLst>
          </p:cNvPr>
          <p:cNvSpPr>
            <a:spLocks noGrp="1"/>
          </p:cNvSpPr>
          <p:nvPr>
            <p:ph type="dt" sz="half" idx="10"/>
          </p:nvPr>
        </p:nvSpPr>
        <p:spPr/>
        <p:txBody>
          <a:bodyPr/>
          <a:lstStyle/>
          <a:p>
            <a:fld id="{67827AAC-9333-4B3F-A15B-F65783DD2F35}" type="datetimeFigureOut">
              <a:rPr lang="en-US" smtClean="0"/>
              <a:t>8/25/2022</a:t>
            </a:fld>
            <a:endParaRPr lang="en-US"/>
          </a:p>
        </p:txBody>
      </p:sp>
      <p:sp>
        <p:nvSpPr>
          <p:cNvPr id="8" name="Footer Placeholder 7">
            <a:extLst>
              <a:ext uri="{FF2B5EF4-FFF2-40B4-BE49-F238E27FC236}">
                <a16:creationId xmlns:a16="http://schemas.microsoft.com/office/drawing/2014/main" id="{111EE8C8-C662-4CC9-9961-7D10ECFE84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DFBF11-3275-4795-AC44-6F78C06B7F6F}"/>
              </a:ext>
            </a:extLst>
          </p:cNvPr>
          <p:cNvSpPr>
            <a:spLocks noGrp="1"/>
          </p:cNvSpPr>
          <p:nvPr>
            <p:ph type="sldNum" sz="quarter" idx="12"/>
          </p:nvPr>
        </p:nvSpPr>
        <p:spPr/>
        <p:txBody>
          <a:bodyPr/>
          <a:lstStyle/>
          <a:p>
            <a:fld id="{E1AEB681-75B0-4482-88B5-95E0778C48D0}" type="slidenum">
              <a:rPr lang="en-US" smtClean="0"/>
              <a:t>‹#›</a:t>
            </a:fld>
            <a:endParaRPr lang="en-US"/>
          </a:p>
        </p:txBody>
      </p:sp>
    </p:spTree>
    <p:extLst>
      <p:ext uri="{BB962C8B-B14F-4D97-AF65-F5344CB8AC3E}">
        <p14:creationId xmlns:p14="http://schemas.microsoft.com/office/powerpoint/2010/main" val="248997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D7469-7DD3-4128-90D6-AFEBC0FF0C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4CFCAB-94DE-43E7-9409-BFFA40612F6B}"/>
              </a:ext>
            </a:extLst>
          </p:cNvPr>
          <p:cNvSpPr>
            <a:spLocks noGrp="1"/>
          </p:cNvSpPr>
          <p:nvPr>
            <p:ph type="dt" sz="half" idx="10"/>
          </p:nvPr>
        </p:nvSpPr>
        <p:spPr/>
        <p:txBody>
          <a:bodyPr/>
          <a:lstStyle/>
          <a:p>
            <a:fld id="{67827AAC-9333-4B3F-A15B-F65783DD2F35}" type="datetimeFigureOut">
              <a:rPr lang="en-US" smtClean="0"/>
              <a:t>8/25/2022</a:t>
            </a:fld>
            <a:endParaRPr lang="en-US"/>
          </a:p>
        </p:txBody>
      </p:sp>
      <p:sp>
        <p:nvSpPr>
          <p:cNvPr id="4" name="Footer Placeholder 3">
            <a:extLst>
              <a:ext uri="{FF2B5EF4-FFF2-40B4-BE49-F238E27FC236}">
                <a16:creationId xmlns:a16="http://schemas.microsoft.com/office/drawing/2014/main" id="{301C298F-7713-4B6F-ACB3-76155E4204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3737B2-08CB-468D-A531-BFF526517508}"/>
              </a:ext>
            </a:extLst>
          </p:cNvPr>
          <p:cNvSpPr>
            <a:spLocks noGrp="1"/>
          </p:cNvSpPr>
          <p:nvPr>
            <p:ph type="sldNum" sz="quarter" idx="12"/>
          </p:nvPr>
        </p:nvSpPr>
        <p:spPr/>
        <p:txBody>
          <a:bodyPr/>
          <a:lstStyle/>
          <a:p>
            <a:fld id="{E1AEB681-75B0-4482-88B5-95E0778C48D0}" type="slidenum">
              <a:rPr lang="en-US" smtClean="0"/>
              <a:t>‹#›</a:t>
            </a:fld>
            <a:endParaRPr lang="en-US"/>
          </a:p>
        </p:txBody>
      </p:sp>
    </p:spTree>
    <p:extLst>
      <p:ext uri="{BB962C8B-B14F-4D97-AF65-F5344CB8AC3E}">
        <p14:creationId xmlns:p14="http://schemas.microsoft.com/office/powerpoint/2010/main" val="2074787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F5DA84-BF57-416A-B596-481ADE5C699F}"/>
              </a:ext>
            </a:extLst>
          </p:cNvPr>
          <p:cNvSpPr>
            <a:spLocks noGrp="1"/>
          </p:cNvSpPr>
          <p:nvPr>
            <p:ph type="dt" sz="half" idx="10"/>
          </p:nvPr>
        </p:nvSpPr>
        <p:spPr/>
        <p:txBody>
          <a:bodyPr/>
          <a:lstStyle/>
          <a:p>
            <a:fld id="{67827AAC-9333-4B3F-A15B-F65783DD2F35}" type="datetimeFigureOut">
              <a:rPr lang="en-US" smtClean="0"/>
              <a:t>8/25/2022</a:t>
            </a:fld>
            <a:endParaRPr lang="en-US"/>
          </a:p>
        </p:txBody>
      </p:sp>
      <p:sp>
        <p:nvSpPr>
          <p:cNvPr id="3" name="Footer Placeholder 2">
            <a:extLst>
              <a:ext uri="{FF2B5EF4-FFF2-40B4-BE49-F238E27FC236}">
                <a16:creationId xmlns:a16="http://schemas.microsoft.com/office/drawing/2014/main" id="{1010A373-CDCD-4419-837C-A2F4E5567C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C7A57-8F6C-4AE6-AE59-EFA7329F96F3}"/>
              </a:ext>
            </a:extLst>
          </p:cNvPr>
          <p:cNvSpPr>
            <a:spLocks noGrp="1"/>
          </p:cNvSpPr>
          <p:nvPr>
            <p:ph type="sldNum" sz="quarter" idx="12"/>
          </p:nvPr>
        </p:nvSpPr>
        <p:spPr/>
        <p:txBody>
          <a:bodyPr/>
          <a:lstStyle/>
          <a:p>
            <a:fld id="{E1AEB681-75B0-4482-88B5-95E0778C48D0}" type="slidenum">
              <a:rPr lang="en-US" smtClean="0"/>
              <a:t>‹#›</a:t>
            </a:fld>
            <a:endParaRPr lang="en-US"/>
          </a:p>
        </p:txBody>
      </p:sp>
    </p:spTree>
    <p:extLst>
      <p:ext uri="{BB962C8B-B14F-4D97-AF65-F5344CB8AC3E}">
        <p14:creationId xmlns:p14="http://schemas.microsoft.com/office/powerpoint/2010/main" val="3533074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9CD9F-3FDA-44D1-8145-7739BFE93C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60ED65-07DF-4FCD-83C6-44EFDBC37A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073DEA-8D60-46A4-BDF9-73FF85E92F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C8E975-A2F2-43F9-9407-2B051A998564}"/>
              </a:ext>
            </a:extLst>
          </p:cNvPr>
          <p:cNvSpPr>
            <a:spLocks noGrp="1"/>
          </p:cNvSpPr>
          <p:nvPr>
            <p:ph type="dt" sz="half" idx="10"/>
          </p:nvPr>
        </p:nvSpPr>
        <p:spPr/>
        <p:txBody>
          <a:bodyPr/>
          <a:lstStyle/>
          <a:p>
            <a:fld id="{67827AAC-9333-4B3F-A15B-F65783DD2F35}" type="datetimeFigureOut">
              <a:rPr lang="en-US" smtClean="0"/>
              <a:t>8/25/2022</a:t>
            </a:fld>
            <a:endParaRPr lang="en-US"/>
          </a:p>
        </p:txBody>
      </p:sp>
      <p:sp>
        <p:nvSpPr>
          <p:cNvPr id="6" name="Footer Placeholder 5">
            <a:extLst>
              <a:ext uri="{FF2B5EF4-FFF2-40B4-BE49-F238E27FC236}">
                <a16:creationId xmlns:a16="http://schemas.microsoft.com/office/drawing/2014/main" id="{14525596-F602-45F0-AFCD-A033BB6CDE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93DDF3-5992-48F6-A979-5536D4A82EF2}"/>
              </a:ext>
            </a:extLst>
          </p:cNvPr>
          <p:cNvSpPr>
            <a:spLocks noGrp="1"/>
          </p:cNvSpPr>
          <p:nvPr>
            <p:ph type="sldNum" sz="quarter" idx="12"/>
          </p:nvPr>
        </p:nvSpPr>
        <p:spPr/>
        <p:txBody>
          <a:bodyPr/>
          <a:lstStyle/>
          <a:p>
            <a:fld id="{E1AEB681-75B0-4482-88B5-95E0778C48D0}" type="slidenum">
              <a:rPr lang="en-US" smtClean="0"/>
              <a:t>‹#›</a:t>
            </a:fld>
            <a:endParaRPr lang="en-US"/>
          </a:p>
        </p:txBody>
      </p:sp>
    </p:spTree>
    <p:extLst>
      <p:ext uri="{BB962C8B-B14F-4D97-AF65-F5344CB8AC3E}">
        <p14:creationId xmlns:p14="http://schemas.microsoft.com/office/powerpoint/2010/main" val="2683968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DCC5C-D78A-48A6-B22F-E3980DE4BC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3F44C8-1E31-4C8D-BDB7-3596BD4B7C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79334E-2C63-4CEC-9478-A3F5E3DA5A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950E4D-0A34-4FA8-9943-208D73523E45}"/>
              </a:ext>
            </a:extLst>
          </p:cNvPr>
          <p:cNvSpPr>
            <a:spLocks noGrp="1"/>
          </p:cNvSpPr>
          <p:nvPr>
            <p:ph type="dt" sz="half" idx="10"/>
          </p:nvPr>
        </p:nvSpPr>
        <p:spPr/>
        <p:txBody>
          <a:bodyPr/>
          <a:lstStyle/>
          <a:p>
            <a:fld id="{67827AAC-9333-4B3F-A15B-F65783DD2F35}" type="datetimeFigureOut">
              <a:rPr lang="en-US" smtClean="0"/>
              <a:t>8/25/2022</a:t>
            </a:fld>
            <a:endParaRPr lang="en-US"/>
          </a:p>
        </p:txBody>
      </p:sp>
      <p:sp>
        <p:nvSpPr>
          <p:cNvPr id="6" name="Footer Placeholder 5">
            <a:extLst>
              <a:ext uri="{FF2B5EF4-FFF2-40B4-BE49-F238E27FC236}">
                <a16:creationId xmlns:a16="http://schemas.microsoft.com/office/drawing/2014/main" id="{6C186126-4C98-4AC9-B802-955C1CAEE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6F7736-1752-4A08-9648-4EAFA0B2B16C}"/>
              </a:ext>
            </a:extLst>
          </p:cNvPr>
          <p:cNvSpPr>
            <a:spLocks noGrp="1"/>
          </p:cNvSpPr>
          <p:nvPr>
            <p:ph type="sldNum" sz="quarter" idx="12"/>
          </p:nvPr>
        </p:nvSpPr>
        <p:spPr/>
        <p:txBody>
          <a:bodyPr/>
          <a:lstStyle/>
          <a:p>
            <a:fld id="{E1AEB681-75B0-4482-88B5-95E0778C48D0}" type="slidenum">
              <a:rPr lang="en-US" smtClean="0"/>
              <a:t>‹#›</a:t>
            </a:fld>
            <a:endParaRPr lang="en-US"/>
          </a:p>
        </p:txBody>
      </p:sp>
    </p:spTree>
    <p:extLst>
      <p:ext uri="{BB962C8B-B14F-4D97-AF65-F5344CB8AC3E}">
        <p14:creationId xmlns:p14="http://schemas.microsoft.com/office/powerpoint/2010/main" val="3765527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22C067-CFCB-4850-823C-F56791BC22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5D128C-BB67-4377-B24E-7D93DDBB7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114B0-A318-4AD1-9F27-7C48E9585F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27AAC-9333-4B3F-A15B-F65783DD2F35}" type="datetimeFigureOut">
              <a:rPr lang="en-US" smtClean="0"/>
              <a:t>8/25/2022</a:t>
            </a:fld>
            <a:endParaRPr lang="en-US"/>
          </a:p>
        </p:txBody>
      </p:sp>
      <p:sp>
        <p:nvSpPr>
          <p:cNvPr id="5" name="Footer Placeholder 4">
            <a:extLst>
              <a:ext uri="{FF2B5EF4-FFF2-40B4-BE49-F238E27FC236}">
                <a16:creationId xmlns:a16="http://schemas.microsoft.com/office/drawing/2014/main" id="{6B8D4DD8-772C-475C-AEFC-4D5C164AA8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1B8B93-51AB-4C4F-8E4D-46F11792D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AEB681-75B0-4482-88B5-95E0778C48D0}" type="slidenum">
              <a:rPr lang="en-US" smtClean="0"/>
              <a:t>‹#›</a:t>
            </a:fld>
            <a:endParaRPr lang="en-US"/>
          </a:p>
        </p:txBody>
      </p:sp>
    </p:spTree>
    <p:extLst>
      <p:ext uri="{BB962C8B-B14F-4D97-AF65-F5344CB8AC3E}">
        <p14:creationId xmlns:p14="http://schemas.microsoft.com/office/powerpoint/2010/main" val="2229200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7BB2-C71F-4061-844B-1B3E4350A4F6}"/>
              </a:ext>
            </a:extLst>
          </p:cNvPr>
          <p:cNvSpPr>
            <a:spLocks noGrp="1"/>
          </p:cNvSpPr>
          <p:nvPr>
            <p:ph type="ctrTitle"/>
          </p:nvPr>
        </p:nvSpPr>
        <p:spPr/>
        <p:txBody>
          <a:bodyPr>
            <a:noAutofit/>
          </a:bodyPr>
          <a:lstStyle/>
          <a:p>
            <a:pPr algn="l"/>
            <a:r>
              <a:rPr lang="en-US" sz="4400" dirty="0">
                <a:latin typeface="Abadi" panose="020B0604020104020204" pitchFamily="34" charset="0"/>
              </a:rPr>
              <a:t>Phases of Motion in Coordinated Hand Movement</a:t>
            </a:r>
          </a:p>
        </p:txBody>
      </p:sp>
      <p:sp>
        <p:nvSpPr>
          <p:cNvPr id="3" name="Subtitle 2">
            <a:extLst>
              <a:ext uri="{FF2B5EF4-FFF2-40B4-BE49-F238E27FC236}">
                <a16:creationId xmlns:a16="http://schemas.microsoft.com/office/drawing/2014/main" id="{61B2B7AC-0E2A-4C73-A5EA-AF4D82223CBB}"/>
              </a:ext>
            </a:extLst>
          </p:cNvPr>
          <p:cNvSpPr>
            <a:spLocks noGrp="1"/>
          </p:cNvSpPr>
          <p:nvPr>
            <p:ph type="subTitle" idx="1"/>
          </p:nvPr>
        </p:nvSpPr>
        <p:spPr/>
        <p:txBody>
          <a:bodyPr/>
          <a:lstStyle/>
          <a:p>
            <a:pPr algn="r"/>
            <a:r>
              <a:rPr lang="en-US" dirty="0">
                <a:latin typeface="Abadi" panose="020B0604020104020204" pitchFamily="34" charset="0"/>
              </a:rPr>
              <a:t>Avinash Baskaran, Chad G. Rose</a:t>
            </a:r>
          </a:p>
        </p:txBody>
      </p:sp>
    </p:spTree>
    <p:extLst>
      <p:ext uri="{BB962C8B-B14F-4D97-AF65-F5344CB8AC3E}">
        <p14:creationId xmlns:p14="http://schemas.microsoft.com/office/powerpoint/2010/main" val="920618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6D3C9-58D5-4DF0-93AD-E7AE95B761A4}"/>
              </a:ext>
            </a:extLst>
          </p:cNvPr>
          <p:cNvSpPr>
            <a:spLocks noGrp="1"/>
          </p:cNvSpPr>
          <p:nvPr>
            <p:ph type="title"/>
          </p:nvPr>
        </p:nvSpPr>
        <p:spPr>
          <a:xfrm>
            <a:off x="838200" y="422715"/>
            <a:ext cx="10515600" cy="1325563"/>
          </a:xfrm>
        </p:spPr>
        <p:txBody>
          <a:bodyPr>
            <a:normAutofit/>
          </a:bodyPr>
          <a:lstStyle/>
          <a:p>
            <a:r>
              <a:rPr lang="en-US" sz="4000" dirty="0">
                <a:latin typeface="Abadi" panose="020B0604020104020204" pitchFamily="34" charset="0"/>
              </a:rPr>
              <a:t>Central PoM dynamics can be altered by targeting peripheral PoM dynamics</a:t>
            </a:r>
          </a:p>
        </p:txBody>
      </p:sp>
      <p:sp>
        <p:nvSpPr>
          <p:cNvPr id="15" name="TextBox 14">
            <a:extLst>
              <a:ext uri="{FF2B5EF4-FFF2-40B4-BE49-F238E27FC236}">
                <a16:creationId xmlns:a16="http://schemas.microsoft.com/office/drawing/2014/main" id="{83A63260-02B6-4CFF-BCE9-6F66266D6797}"/>
              </a:ext>
            </a:extLst>
          </p:cNvPr>
          <p:cNvSpPr txBox="1"/>
          <p:nvPr/>
        </p:nvSpPr>
        <p:spPr>
          <a:xfrm>
            <a:off x="0" y="6642556"/>
            <a:ext cx="8090115" cy="215444"/>
          </a:xfrm>
          <a:prstGeom prst="rect">
            <a:avLst/>
          </a:prstGeom>
          <a:noFill/>
        </p:spPr>
        <p:txBody>
          <a:bodyPr wrap="square">
            <a:spAutoFit/>
          </a:bodyPr>
          <a:lstStyle/>
          <a:p>
            <a:r>
              <a:rPr lang="en-US" sz="800" dirty="0">
                <a:latin typeface="Abadi" panose="020B0604020104020204" pitchFamily="34" charset="0"/>
              </a:rPr>
              <a:t>https://www.frontiersin.org/articles/10.3389/fneur.2018.00084/full</a:t>
            </a:r>
          </a:p>
        </p:txBody>
      </p:sp>
      <p:pic>
        <p:nvPicPr>
          <p:cNvPr id="17" name="Picture 16">
            <a:extLst>
              <a:ext uri="{FF2B5EF4-FFF2-40B4-BE49-F238E27FC236}">
                <a16:creationId xmlns:a16="http://schemas.microsoft.com/office/drawing/2014/main" id="{3C94C6E3-36C2-41E3-8638-CE2981EF60FA}"/>
              </a:ext>
            </a:extLst>
          </p:cNvPr>
          <p:cNvPicPr>
            <a:picLocks noChangeAspect="1"/>
          </p:cNvPicPr>
          <p:nvPr/>
        </p:nvPicPr>
        <p:blipFill>
          <a:blip r:embed="rId2"/>
          <a:stretch>
            <a:fillRect/>
          </a:stretch>
        </p:blipFill>
        <p:spPr>
          <a:xfrm>
            <a:off x="0" y="16735"/>
            <a:ext cx="12192000" cy="136563"/>
          </a:xfrm>
          <a:prstGeom prst="rect">
            <a:avLst/>
          </a:prstGeom>
        </p:spPr>
      </p:pic>
      <p:sp>
        <p:nvSpPr>
          <p:cNvPr id="18" name="Rectangle 17">
            <a:extLst>
              <a:ext uri="{FF2B5EF4-FFF2-40B4-BE49-F238E27FC236}">
                <a16:creationId xmlns:a16="http://schemas.microsoft.com/office/drawing/2014/main" id="{4D7685A3-D7EF-481A-B530-C6F1CB1170AF}"/>
              </a:ext>
            </a:extLst>
          </p:cNvPr>
          <p:cNvSpPr/>
          <p:nvPr/>
        </p:nvSpPr>
        <p:spPr>
          <a:xfrm>
            <a:off x="10153865" y="-15414"/>
            <a:ext cx="419100" cy="136563"/>
          </a:xfrm>
          <a:prstGeom prst="rect">
            <a:avLst/>
          </a:prstGeom>
          <a:solidFill>
            <a:schemeClr val="accent4">
              <a:alpha val="44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Abadi" panose="020B0604020104020204" pitchFamily="34" charset="0"/>
            </a:endParaRPr>
          </a:p>
        </p:txBody>
      </p:sp>
      <p:sp>
        <p:nvSpPr>
          <p:cNvPr id="12" name="TextBox 11">
            <a:extLst>
              <a:ext uri="{FF2B5EF4-FFF2-40B4-BE49-F238E27FC236}">
                <a16:creationId xmlns:a16="http://schemas.microsoft.com/office/drawing/2014/main" id="{E4E51885-AD0F-4941-9750-3ECAF45A4FAB}"/>
              </a:ext>
            </a:extLst>
          </p:cNvPr>
          <p:cNvSpPr txBox="1"/>
          <p:nvPr/>
        </p:nvSpPr>
        <p:spPr>
          <a:xfrm>
            <a:off x="5797765" y="2418808"/>
            <a:ext cx="6121400" cy="2862322"/>
          </a:xfrm>
          <a:prstGeom prst="rect">
            <a:avLst/>
          </a:prstGeom>
          <a:noFill/>
        </p:spPr>
        <p:txBody>
          <a:bodyPr wrap="square">
            <a:spAutoFit/>
          </a:bodyPr>
          <a:lstStyle/>
          <a:p>
            <a:r>
              <a:rPr lang="en-US" b="1" i="1" dirty="0">
                <a:solidFill>
                  <a:srgbClr val="282828"/>
                </a:solidFill>
                <a:effectLst/>
                <a:latin typeface="MuseoSans"/>
              </a:rPr>
              <a:t>“Phase of movement played a role…</a:t>
            </a:r>
            <a:r>
              <a:rPr lang="en-US" b="0" i="0" dirty="0">
                <a:solidFill>
                  <a:srgbClr val="282828"/>
                </a:solidFill>
                <a:effectLst/>
                <a:latin typeface="MuseoSans"/>
              </a:rPr>
              <a:t> </a:t>
            </a:r>
            <a:r>
              <a:rPr lang="en-US" b="1" i="1" dirty="0">
                <a:solidFill>
                  <a:srgbClr val="282828"/>
                </a:solidFill>
                <a:effectLst/>
                <a:latin typeface="MuseoSans"/>
              </a:rPr>
              <a:t>involuntary finger–thumb coupling was present </a:t>
            </a:r>
            <a:r>
              <a:rPr lang="en-US" b="0" i="0" dirty="0">
                <a:solidFill>
                  <a:srgbClr val="282828"/>
                </a:solidFill>
                <a:effectLst/>
                <a:latin typeface="MuseoSans"/>
              </a:rPr>
              <a:t>during dynamic movement, with perturbation of the index finger impacting thumb activity. The degree of coupling modulated with the phase of motion…has shown evidence for </a:t>
            </a:r>
            <a:r>
              <a:rPr lang="en-US" b="1" i="1" dirty="0">
                <a:solidFill>
                  <a:srgbClr val="282828"/>
                </a:solidFill>
                <a:effectLst/>
                <a:latin typeface="MuseoSans"/>
              </a:rPr>
              <a:t>neural coupling between neuromuscular units”</a:t>
            </a:r>
          </a:p>
          <a:p>
            <a:endParaRPr lang="en-US" b="1" i="1" dirty="0">
              <a:solidFill>
                <a:srgbClr val="282828"/>
              </a:solidFill>
              <a:latin typeface="MuseoSans"/>
            </a:endParaRPr>
          </a:p>
          <a:p>
            <a:r>
              <a:rPr lang="en-US" b="1" i="1" dirty="0">
                <a:solidFill>
                  <a:srgbClr val="282828"/>
                </a:solidFill>
                <a:latin typeface="MuseoSans"/>
              </a:rPr>
              <a:t>“</a:t>
            </a:r>
            <a:r>
              <a:rPr lang="en-US" b="0" i="0" dirty="0">
                <a:solidFill>
                  <a:srgbClr val="282828"/>
                </a:solidFill>
                <a:effectLst/>
                <a:latin typeface="MuseoSans"/>
              </a:rPr>
              <a:t>These findings reveal a potential mechanism for direct intervention to improve poststroke hand mobility and provide insight on </a:t>
            </a:r>
            <a:r>
              <a:rPr lang="en-US" b="1" i="1" dirty="0">
                <a:solidFill>
                  <a:srgbClr val="282828"/>
                </a:solidFill>
                <a:effectLst/>
                <a:latin typeface="MuseoSans"/>
              </a:rPr>
              <a:t>prospective neurologically oriented therapies</a:t>
            </a:r>
            <a:r>
              <a:rPr lang="en-US" dirty="0">
                <a:solidFill>
                  <a:srgbClr val="282828"/>
                </a:solidFill>
                <a:latin typeface="MuseoSans"/>
              </a:rPr>
              <a:t>”</a:t>
            </a:r>
            <a:endParaRPr lang="en-US" dirty="0"/>
          </a:p>
        </p:txBody>
      </p:sp>
      <p:pic>
        <p:nvPicPr>
          <p:cNvPr id="7" name="Picture 6">
            <a:extLst>
              <a:ext uri="{FF2B5EF4-FFF2-40B4-BE49-F238E27FC236}">
                <a16:creationId xmlns:a16="http://schemas.microsoft.com/office/drawing/2014/main" id="{184E7731-2232-4F23-BD23-BE98BD37B2F5}"/>
              </a:ext>
            </a:extLst>
          </p:cNvPr>
          <p:cNvPicPr>
            <a:picLocks noChangeAspect="1"/>
          </p:cNvPicPr>
          <p:nvPr/>
        </p:nvPicPr>
        <p:blipFill>
          <a:blip r:embed="rId3"/>
          <a:stretch>
            <a:fillRect/>
          </a:stretch>
        </p:blipFill>
        <p:spPr>
          <a:xfrm>
            <a:off x="469900" y="1921237"/>
            <a:ext cx="4140200" cy="4040606"/>
          </a:xfrm>
          <a:prstGeom prst="rect">
            <a:avLst/>
          </a:prstGeom>
        </p:spPr>
      </p:pic>
    </p:spTree>
    <p:extLst>
      <p:ext uri="{BB962C8B-B14F-4D97-AF65-F5344CB8AC3E}">
        <p14:creationId xmlns:p14="http://schemas.microsoft.com/office/powerpoint/2010/main" val="3267707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71631-24D3-470E-9FE1-05134B143D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99E748-6A78-48A5-B75F-7ABA0F9D650F}"/>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1BAD1A9D-DADE-41D9-8009-36711A3C2174}"/>
              </a:ext>
            </a:extLst>
          </p:cNvPr>
          <p:cNvPicPr>
            <a:picLocks noChangeAspect="1"/>
          </p:cNvPicPr>
          <p:nvPr/>
        </p:nvPicPr>
        <p:blipFill>
          <a:blip r:embed="rId2"/>
          <a:stretch>
            <a:fillRect/>
          </a:stretch>
        </p:blipFill>
        <p:spPr>
          <a:xfrm>
            <a:off x="3209522" y="2481130"/>
            <a:ext cx="5772956" cy="1895740"/>
          </a:xfrm>
          <a:prstGeom prst="rect">
            <a:avLst/>
          </a:prstGeom>
        </p:spPr>
      </p:pic>
      <p:pic>
        <p:nvPicPr>
          <p:cNvPr id="7" name="Picture 6">
            <a:extLst>
              <a:ext uri="{FF2B5EF4-FFF2-40B4-BE49-F238E27FC236}">
                <a16:creationId xmlns:a16="http://schemas.microsoft.com/office/drawing/2014/main" id="{57246A45-A14B-43B8-8B1B-18FC39AF86E7}"/>
              </a:ext>
            </a:extLst>
          </p:cNvPr>
          <p:cNvPicPr>
            <a:picLocks noChangeAspect="1"/>
          </p:cNvPicPr>
          <p:nvPr/>
        </p:nvPicPr>
        <p:blipFill>
          <a:blip r:embed="rId3"/>
          <a:stretch>
            <a:fillRect/>
          </a:stretch>
        </p:blipFill>
        <p:spPr>
          <a:xfrm>
            <a:off x="838200" y="5335164"/>
            <a:ext cx="6211167" cy="5544324"/>
          </a:xfrm>
          <a:prstGeom prst="rect">
            <a:avLst/>
          </a:prstGeom>
        </p:spPr>
      </p:pic>
    </p:spTree>
    <p:extLst>
      <p:ext uri="{BB962C8B-B14F-4D97-AF65-F5344CB8AC3E}">
        <p14:creationId xmlns:p14="http://schemas.microsoft.com/office/powerpoint/2010/main" val="2358294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D1145-1525-4AB5-A0A4-2020F8904FA2}"/>
              </a:ext>
            </a:extLst>
          </p:cNvPr>
          <p:cNvSpPr>
            <a:spLocks noGrp="1"/>
          </p:cNvSpPr>
          <p:nvPr>
            <p:ph type="title"/>
          </p:nvPr>
        </p:nvSpPr>
        <p:spPr/>
        <p:txBody>
          <a:bodyPr/>
          <a:lstStyle/>
          <a:p>
            <a:r>
              <a:rPr lang="en-US" dirty="0"/>
              <a:t>Proposed work</a:t>
            </a:r>
          </a:p>
        </p:txBody>
      </p:sp>
      <p:sp>
        <p:nvSpPr>
          <p:cNvPr id="3" name="Content Placeholder 2">
            <a:extLst>
              <a:ext uri="{FF2B5EF4-FFF2-40B4-BE49-F238E27FC236}">
                <a16:creationId xmlns:a16="http://schemas.microsoft.com/office/drawing/2014/main" id="{83617D6D-B8C6-418A-8EBB-A20471E5C619}"/>
              </a:ext>
            </a:extLst>
          </p:cNvPr>
          <p:cNvSpPr>
            <a:spLocks noGrp="1"/>
          </p:cNvSpPr>
          <p:nvPr>
            <p:ph idx="1"/>
          </p:nvPr>
        </p:nvSpPr>
        <p:spPr/>
        <p:txBody>
          <a:bodyPr/>
          <a:lstStyle/>
          <a:p>
            <a:r>
              <a:rPr lang="en-US" dirty="0"/>
              <a:t>Build ML + RL</a:t>
            </a:r>
          </a:p>
          <a:p>
            <a:pPr lvl="1"/>
            <a:r>
              <a:rPr lang="en-US" dirty="0"/>
              <a:t>Train Gaussian Mixture Model (GMM) Network for low-latency PoM identification</a:t>
            </a:r>
          </a:p>
          <a:p>
            <a:pPr lvl="1"/>
            <a:r>
              <a:rPr lang="en-US" dirty="0"/>
              <a:t>Implement a Bayesian inference node for gesture classification from GMM</a:t>
            </a:r>
          </a:p>
          <a:p>
            <a:r>
              <a:rPr lang="en-US" dirty="0"/>
              <a:t>Validate</a:t>
            </a:r>
          </a:p>
          <a:p>
            <a:pPr lvl="1"/>
            <a:r>
              <a:rPr lang="en-US" dirty="0"/>
              <a:t>Stream test data</a:t>
            </a:r>
          </a:p>
          <a:p>
            <a:r>
              <a:rPr lang="en-US" dirty="0"/>
              <a:t>Characterize</a:t>
            </a:r>
          </a:p>
          <a:p>
            <a:pPr lvl="1"/>
            <a:r>
              <a:rPr lang="en-US" dirty="0"/>
              <a:t>Stream fatigue data</a:t>
            </a:r>
          </a:p>
        </p:txBody>
      </p:sp>
    </p:spTree>
    <p:extLst>
      <p:ext uri="{BB962C8B-B14F-4D97-AF65-F5344CB8AC3E}">
        <p14:creationId xmlns:p14="http://schemas.microsoft.com/office/powerpoint/2010/main" val="2131044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177A107-8513-46B2-ABD6-1C51AEDD2132}"/>
              </a:ext>
            </a:extLst>
          </p:cNvPr>
          <p:cNvPicPr>
            <a:picLocks noChangeAspect="1"/>
          </p:cNvPicPr>
          <p:nvPr/>
        </p:nvPicPr>
        <p:blipFill>
          <a:blip r:embed="rId2"/>
          <a:stretch>
            <a:fillRect/>
          </a:stretch>
        </p:blipFill>
        <p:spPr>
          <a:xfrm>
            <a:off x="335564" y="1574459"/>
            <a:ext cx="8027763" cy="4013881"/>
          </a:xfrm>
          <a:prstGeom prst="rect">
            <a:avLst/>
          </a:prstGeom>
        </p:spPr>
      </p:pic>
      <p:sp>
        <p:nvSpPr>
          <p:cNvPr id="2" name="Title 1">
            <a:extLst>
              <a:ext uri="{FF2B5EF4-FFF2-40B4-BE49-F238E27FC236}">
                <a16:creationId xmlns:a16="http://schemas.microsoft.com/office/drawing/2014/main" id="{F526E215-62D8-46C7-9EF8-00A358FCBA58}"/>
              </a:ext>
            </a:extLst>
          </p:cNvPr>
          <p:cNvSpPr>
            <a:spLocks noGrp="1"/>
          </p:cNvSpPr>
          <p:nvPr>
            <p:ph type="title"/>
          </p:nvPr>
        </p:nvSpPr>
        <p:spPr/>
        <p:txBody>
          <a:bodyPr>
            <a:normAutofit/>
          </a:bodyPr>
          <a:lstStyle/>
          <a:p>
            <a:r>
              <a:rPr lang="en-US" dirty="0"/>
              <a:t>Identify centers of latent gaussians</a:t>
            </a:r>
          </a:p>
        </p:txBody>
      </p:sp>
      <p:pic>
        <p:nvPicPr>
          <p:cNvPr id="5" name="Picture 2" descr="Gaussian Mixture Models Explained | by Oscar Contreras Carrasco | Towards  Data Science">
            <a:extLst>
              <a:ext uri="{FF2B5EF4-FFF2-40B4-BE49-F238E27FC236}">
                <a16:creationId xmlns:a16="http://schemas.microsoft.com/office/drawing/2014/main" id="{058FEDBC-F01E-406B-AE31-0322EDD984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4227" y="2460899"/>
            <a:ext cx="3582209" cy="1936201"/>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Diagram of Gaussian Mixture Model (GMM) distribution. The red curve is... |  Download Scientific Diagram">
            <a:extLst>
              <a:ext uri="{FF2B5EF4-FFF2-40B4-BE49-F238E27FC236}">
                <a16:creationId xmlns:a16="http://schemas.microsoft.com/office/drawing/2014/main" id="{80B6E6FE-C031-4E21-A233-5EAF690DF54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34A13320-4563-4EF2-ADDD-C3A9DDB77801}"/>
              </a:ext>
            </a:extLst>
          </p:cNvPr>
          <p:cNvSpPr txBox="1"/>
          <p:nvPr/>
        </p:nvSpPr>
        <p:spPr>
          <a:xfrm>
            <a:off x="0" y="6642556"/>
            <a:ext cx="11897033" cy="215444"/>
          </a:xfrm>
          <a:prstGeom prst="rect">
            <a:avLst/>
          </a:prstGeom>
          <a:noFill/>
        </p:spPr>
        <p:txBody>
          <a:bodyPr wrap="square">
            <a:spAutoFit/>
          </a:bodyPr>
          <a:lstStyle/>
          <a:p>
            <a:r>
              <a:rPr lang="en-US" sz="800" dirty="0"/>
              <a:t>https://www.researchgate.net/publication/339655220_Interlacing_Orchard_Canopy_Separation_and_Assessment_using_UAV_Images/figures?lo=1</a:t>
            </a:r>
          </a:p>
        </p:txBody>
      </p:sp>
    </p:spTree>
    <p:extLst>
      <p:ext uri="{BB962C8B-B14F-4D97-AF65-F5344CB8AC3E}">
        <p14:creationId xmlns:p14="http://schemas.microsoft.com/office/powerpoint/2010/main" val="1463994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E215-62D8-46C7-9EF8-00A358FCBA58}"/>
              </a:ext>
            </a:extLst>
          </p:cNvPr>
          <p:cNvSpPr>
            <a:spLocks noGrp="1"/>
          </p:cNvSpPr>
          <p:nvPr>
            <p:ph type="title"/>
          </p:nvPr>
        </p:nvSpPr>
        <p:spPr/>
        <p:txBody>
          <a:bodyPr>
            <a:normAutofit/>
          </a:bodyPr>
          <a:lstStyle/>
          <a:p>
            <a:r>
              <a:rPr lang="en-US" dirty="0"/>
              <a:t>Identify centers of latent gaussians</a:t>
            </a:r>
          </a:p>
        </p:txBody>
      </p:sp>
      <p:sp>
        <p:nvSpPr>
          <p:cNvPr id="4" name="AutoShape 4" descr="Diagram of Gaussian Mixture Model (GMM) distribution. The red curve is... |  Download Scientific Diagram">
            <a:extLst>
              <a:ext uri="{FF2B5EF4-FFF2-40B4-BE49-F238E27FC236}">
                <a16:creationId xmlns:a16="http://schemas.microsoft.com/office/drawing/2014/main" id="{80B6E6FE-C031-4E21-A233-5EAF690DF541}"/>
              </a:ext>
            </a:extLst>
          </p:cNvPr>
          <p:cNvSpPr>
            <a:spLocks noChangeAspect="1" noChangeArrowheads="1"/>
          </p:cNvSpPr>
          <p:nvPr/>
        </p:nvSpPr>
        <p:spPr bwMode="auto">
          <a:xfrm>
            <a:off x="5560142" y="363580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CA0AAC5B-737D-47BA-B4FA-BCCC09E8102B}"/>
              </a:ext>
            </a:extLst>
          </p:cNvPr>
          <p:cNvPicPr>
            <a:picLocks noChangeAspect="1"/>
          </p:cNvPicPr>
          <p:nvPr/>
        </p:nvPicPr>
        <p:blipFill rotWithShape="1">
          <a:blip r:embed="rId2"/>
          <a:srcRect b="55942"/>
          <a:stretch/>
        </p:blipFill>
        <p:spPr>
          <a:xfrm>
            <a:off x="1458655" y="2290313"/>
            <a:ext cx="3115802" cy="2398143"/>
          </a:xfrm>
          <a:prstGeom prst="rect">
            <a:avLst/>
          </a:prstGeom>
        </p:spPr>
      </p:pic>
      <p:sp>
        <p:nvSpPr>
          <p:cNvPr id="10" name="TextBox 9">
            <a:extLst>
              <a:ext uri="{FF2B5EF4-FFF2-40B4-BE49-F238E27FC236}">
                <a16:creationId xmlns:a16="http://schemas.microsoft.com/office/drawing/2014/main" id="{839F52F7-B870-4BDD-8CC3-7C38B027E9F3}"/>
              </a:ext>
            </a:extLst>
          </p:cNvPr>
          <p:cNvSpPr txBox="1"/>
          <p:nvPr/>
        </p:nvSpPr>
        <p:spPr>
          <a:xfrm>
            <a:off x="164088" y="2669874"/>
            <a:ext cx="989373" cy="1200329"/>
          </a:xfrm>
          <a:prstGeom prst="rect">
            <a:avLst/>
          </a:prstGeom>
          <a:noFill/>
        </p:spPr>
        <p:txBody>
          <a:bodyPr wrap="none" rtlCol="0">
            <a:spAutoFit/>
          </a:bodyPr>
          <a:lstStyle/>
          <a:p>
            <a:r>
              <a:rPr lang="en-US" dirty="0"/>
              <a:t>Sensor 1</a:t>
            </a:r>
          </a:p>
          <a:p>
            <a:r>
              <a:rPr lang="en-US" dirty="0"/>
              <a:t>Sensor 2</a:t>
            </a:r>
          </a:p>
          <a:p>
            <a:r>
              <a:rPr lang="en-US" dirty="0"/>
              <a:t>Sensor 3</a:t>
            </a:r>
          </a:p>
          <a:p>
            <a:endParaRPr lang="en-US" dirty="0"/>
          </a:p>
        </p:txBody>
      </p:sp>
      <p:cxnSp>
        <p:nvCxnSpPr>
          <p:cNvPr id="12" name="Straight Arrow Connector 11">
            <a:extLst>
              <a:ext uri="{FF2B5EF4-FFF2-40B4-BE49-F238E27FC236}">
                <a16:creationId xmlns:a16="http://schemas.microsoft.com/office/drawing/2014/main" id="{0A1B6E5E-C99F-4125-9D19-9238448CEC07}"/>
              </a:ext>
            </a:extLst>
          </p:cNvPr>
          <p:cNvCxnSpPr>
            <a:cxnSpLocks/>
          </p:cNvCxnSpPr>
          <p:nvPr/>
        </p:nvCxnSpPr>
        <p:spPr>
          <a:xfrm>
            <a:off x="1068681" y="2843659"/>
            <a:ext cx="414673" cy="1811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98F81EE9-8B01-4D50-A7E9-A6BD3A3F511A}"/>
              </a:ext>
            </a:extLst>
          </p:cNvPr>
          <p:cNvCxnSpPr>
            <a:cxnSpLocks/>
          </p:cNvCxnSpPr>
          <p:nvPr/>
        </p:nvCxnSpPr>
        <p:spPr>
          <a:xfrm>
            <a:off x="1110632" y="3170207"/>
            <a:ext cx="433682" cy="8453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688506C6-0A22-451D-841F-30EE49B879BB}"/>
              </a:ext>
            </a:extLst>
          </p:cNvPr>
          <p:cNvCxnSpPr/>
          <p:nvPr/>
        </p:nvCxnSpPr>
        <p:spPr>
          <a:xfrm>
            <a:off x="1110632" y="3429000"/>
            <a:ext cx="519946" cy="9230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C31D5536-EB54-4A53-BC6D-F6A4BA227E2B}"/>
              </a:ext>
            </a:extLst>
          </p:cNvPr>
          <p:cNvSpPr txBox="1"/>
          <p:nvPr/>
        </p:nvSpPr>
        <p:spPr>
          <a:xfrm>
            <a:off x="1544314" y="1760764"/>
            <a:ext cx="2719593" cy="646331"/>
          </a:xfrm>
          <a:prstGeom prst="rect">
            <a:avLst/>
          </a:prstGeom>
          <a:noFill/>
        </p:spPr>
        <p:txBody>
          <a:bodyPr wrap="square" rtlCol="0">
            <a:spAutoFit/>
          </a:bodyPr>
          <a:lstStyle/>
          <a:p>
            <a:r>
              <a:rPr lang="en-US" dirty="0"/>
              <a:t>Gesture repetitions:</a:t>
            </a:r>
          </a:p>
          <a:p>
            <a:r>
              <a:rPr lang="en-US" dirty="0"/>
              <a:t>#1           #2        #3         #4</a:t>
            </a:r>
          </a:p>
        </p:txBody>
      </p:sp>
      <p:pic>
        <p:nvPicPr>
          <p:cNvPr id="20" name="Picture 19">
            <a:extLst>
              <a:ext uri="{FF2B5EF4-FFF2-40B4-BE49-F238E27FC236}">
                <a16:creationId xmlns:a16="http://schemas.microsoft.com/office/drawing/2014/main" id="{1DF8103D-9F80-4307-B3D6-480DDD974122}"/>
              </a:ext>
            </a:extLst>
          </p:cNvPr>
          <p:cNvPicPr>
            <a:picLocks noChangeAspect="1"/>
          </p:cNvPicPr>
          <p:nvPr/>
        </p:nvPicPr>
        <p:blipFill rotWithShape="1">
          <a:blip r:embed="rId2"/>
          <a:srcRect t="54516"/>
          <a:stretch/>
        </p:blipFill>
        <p:spPr>
          <a:xfrm>
            <a:off x="4879651" y="2191109"/>
            <a:ext cx="3115802" cy="2475781"/>
          </a:xfrm>
          <a:prstGeom prst="rect">
            <a:avLst/>
          </a:prstGeom>
        </p:spPr>
      </p:pic>
      <p:sp>
        <p:nvSpPr>
          <p:cNvPr id="21" name="TextBox 20">
            <a:extLst>
              <a:ext uri="{FF2B5EF4-FFF2-40B4-BE49-F238E27FC236}">
                <a16:creationId xmlns:a16="http://schemas.microsoft.com/office/drawing/2014/main" id="{3F0A3249-2CEA-4BA2-85CB-943429DD526C}"/>
              </a:ext>
            </a:extLst>
          </p:cNvPr>
          <p:cNvSpPr txBox="1"/>
          <p:nvPr/>
        </p:nvSpPr>
        <p:spPr>
          <a:xfrm>
            <a:off x="8214593" y="1850930"/>
            <a:ext cx="2866775" cy="1477328"/>
          </a:xfrm>
          <a:prstGeom prst="rect">
            <a:avLst/>
          </a:prstGeom>
          <a:noFill/>
        </p:spPr>
        <p:txBody>
          <a:bodyPr wrap="square" rtlCol="0">
            <a:spAutoFit/>
          </a:bodyPr>
          <a:lstStyle/>
          <a:p>
            <a:r>
              <a:rPr lang="en-US" dirty="0"/>
              <a:t>Gaussian Distributions for 3 phases over 4 repetitions</a:t>
            </a:r>
          </a:p>
          <a:p>
            <a:pPr marL="285750" indent="-285750">
              <a:buFont typeface="Arial" panose="020B0604020202020204" pitchFamily="34" charset="0"/>
              <a:buChar char="•"/>
            </a:pPr>
            <a:r>
              <a:rPr lang="en-US" dirty="0"/>
              <a:t>Pre-shaping</a:t>
            </a:r>
          </a:p>
          <a:p>
            <a:pPr marL="285750" indent="-285750">
              <a:buFont typeface="Arial" panose="020B0604020202020204" pitchFamily="34" charset="0"/>
              <a:buChar char="•"/>
            </a:pPr>
            <a:r>
              <a:rPr lang="en-US" dirty="0"/>
              <a:t>Pinch</a:t>
            </a:r>
          </a:p>
          <a:p>
            <a:pPr marL="285750" indent="-285750">
              <a:buFont typeface="Arial" panose="020B0604020202020204" pitchFamily="34" charset="0"/>
              <a:buChar char="•"/>
            </a:pPr>
            <a:r>
              <a:rPr lang="en-US" dirty="0"/>
              <a:t>Release</a:t>
            </a:r>
          </a:p>
        </p:txBody>
      </p:sp>
      <p:cxnSp>
        <p:nvCxnSpPr>
          <p:cNvPr id="22" name="Straight Arrow Connector 21">
            <a:extLst>
              <a:ext uri="{FF2B5EF4-FFF2-40B4-BE49-F238E27FC236}">
                <a16:creationId xmlns:a16="http://schemas.microsoft.com/office/drawing/2014/main" id="{FD720D15-59A7-422C-BD71-54B3665400F4}"/>
              </a:ext>
            </a:extLst>
          </p:cNvPr>
          <p:cNvCxnSpPr>
            <a:cxnSpLocks/>
          </p:cNvCxnSpPr>
          <p:nvPr/>
        </p:nvCxnSpPr>
        <p:spPr>
          <a:xfrm flipH="1" flipV="1">
            <a:off x="7846142" y="2483085"/>
            <a:ext cx="429972" cy="766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68C24212-99BC-4876-91F8-5B9972320851}"/>
              </a:ext>
            </a:extLst>
          </p:cNvPr>
          <p:cNvCxnSpPr>
            <a:cxnSpLocks/>
          </p:cNvCxnSpPr>
          <p:nvPr/>
        </p:nvCxnSpPr>
        <p:spPr>
          <a:xfrm flipH="1">
            <a:off x="7791597" y="2871620"/>
            <a:ext cx="509050" cy="153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D1577DF4-75A8-411A-9891-0BAF33CE38CE}"/>
              </a:ext>
            </a:extLst>
          </p:cNvPr>
          <p:cNvCxnSpPr>
            <a:cxnSpLocks/>
          </p:cNvCxnSpPr>
          <p:nvPr/>
        </p:nvCxnSpPr>
        <p:spPr>
          <a:xfrm flipH="1">
            <a:off x="7673794" y="3121786"/>
            <a:ext cx="626853" cy="1230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72178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0096EE-60D7-4644-AE8D-5307A71D2BE7}"/>
              </a:ext>
            </a:extLst>
          </p:cNvPr>
          <p:cNvPicPr>
            <a:picLocks noChangeAspect="1"/>
          </p:cNvPicPr>
          <p:nvPr/>
        </p:nvPicPr>
        <p:blipFill>
          <a:blip r:embed="rId2"/>
          <a:stretch>
            <a:fillRect/>
          </a:stretch>
        </p:blipFill>
        <p:spPr>
          <a:xfrm>
            <a:off x="531184" y="1885734"/>
            <a:ext cx="3886742" cy="3086531"/>
          </a:xfrm>
          <a:prstGeom prst="rect">
            <a:avLst/>
          </a:prstGeom>
        </p:spPr>
      </p:pic>
      <p:pic>
        <p:nvPicPr>
          <p:cNvPr id="7" name="Picture 6">
            <a:extLst>
              <a:ext uri="{FF2B5EF4-FFF2-40B4-BE49-F238E27FC236}">
                <a16:creationId xmlns:a16="http://schemas.microsoft.com/office/drawing/2014/main" id="{1F40B83F-CDB5-4C56-9922-8FE3D8CD9946}"/>
              </a:ext>
            </a:extLst>
          </p:cNvPr>
          <p:cNvPicPr>
            <a:picLocks noChangeAspect="1"/>
          </p:cNvPicPr>
          <p:nvPr/>
        </p:nvPicPr>
        <p:blipFill rotWithShape="1">
          <a:blip r:embed="rId3"/>
          <a:srcRect b="2339"/>
          <a:stretch/>
        </p:blipFill>
        <p:spPr>
          <a:xfrm>
            <a:off x="6096000" y="1885735"/>
            <a:ext cx="3991532" cy="3181794"/>
          </a:xfrm>
          <a:prstGeom prst="rect">
            <a:avLst/>
          </a:prstGeom>
        </p:spPr>
      </p:pic>
      <p:pic>
        <p:nvPicPr>
          <p:cNvPr id="9" name="Picture 8">
            <a:extLst>
              <a:ext uri="{FF2B5EF4-FFF2-40B4-BE49-F238E27FC236}">
                <a16:creationId xmlns:a16="http://schemas.microsoft.com/office/drawing/2014/main" id="{F5DEBAFF-BBA0-4736-A95D-387781D10247}"/>
              </a:ext>
            </a:extLst>
          </p:cNvPr>
          <p:cNvPicPr>
            <a:picLocks noChangeAspect="1"/>
          </p:cNvPicPr>
          <p:nvPr/>
        </p:nvPicPr>
        <p:blipFill>
          <a:blip r:embed="rId4"/>
          <a:stretch>
            <a:fillRect/>
          </a:stretch>
        </p:blipFill>
        <p:spPr>
          <a:xfrm>
            <a:off x="5075878" y="-1798232"/>
            <a:ext cx="4039164" cy="3181794"/>
          </a:xfrm>
          <a:prstGeom prst="rect">
            <a:avLst/>
          </a:prstGeom>
        </p:spPr>
      </p:pic>
    </p:spTree>
    <p:extLst>
      <p:ext uri="{BB962C8B-B14F-4D97-AF65-F5344CB8AC3E}">
        <p14:creationId xmlns:p14="http://schemas.microsoft.com/office/powerpoint/2010/main" val="945371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B3F54-2D8E-43B0-854B-5E8A655EA9EB}"/>
              </a:ext>
            </a:extLst>
          </p:cNvPr>
          <p:cNvSpPr>
            <a:spLocks noGrp="1"/>
          </p:cNvSpPr>
          <p:nvPr>
            <p:ph type="title"/>
          </p:nvPr>
        </p:nvSpPr>
        <p:spPr/>
        <p:txBody>
          <a:bodyPr/>
          <a:lstStyle/>
          <a:p>
            <a:r>
              <a:rPr lang="en-US" dirty="0"/>
              <a:t>Learn to recognize latent gaussians</a:t>
            </a:r>
          </a:p>
        </p:txBody>
      </p:sp>
      <p:sp>
        <p:nvSpPr>
          <p:cNvPr id="3" name="Content Placeholder 2">
            <a:extLst>
              <a:ext uri="{FF2B5EF4-FFF2-40B4-BE49-F238E27FC236}">
                <a16:creationId xmlns:a16="http://schemas.microsoft.com/office/drawing/2014/main" id="{F82109B4-17ED-4049-B0FF-CCAF3165C77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59604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D8F6A-9D72-47E2-BF16-00BA37DA5479}"/>
              </a:ext>
            </a:extLst>
          </p:cNvPr>
          <p:cNvSpPr>
            <a:spLocks noGrp="1"/>
          </p:cNvSpPr>
          <p:nvPr>
            <p:ph type="title"/>
          </p:nvPr>
        </p:nvSpPr>
        <p:spPr/>
        <p:txBody>
          <a:bodyPr/>
          <a:lstStyle/>
          <a:p>
            <a:r>
              <a:rPr lang="en-US" dirty="0"/>
              <a:t>We will describe:</a:t>
            </a:r>
          </a:p>
        </p:txBody>
      </p:sp>
      <p:sp>
        <p:nvSpPr>
          <p:cNvPr id="3" name="Content Placeholder 2">
            <a:extLst>
              <a:ext uri="{FF2B5EF4-FFF2-40B4-BE49-F238E27FC236}">
                <a16:creationId xmlns:a16="http://schemas.microsoft.com/office/drawing/2014/main" id="{538DA213-8BEB-40AD-A908-63E4FDA86957}"/>
              </a:ext>
            </a:extLst>
          </p:cNvPr>
          <p:cNvSpPr>
            <a:spLocks noGrp="1"/>
          </p:cNvSpPr>
          <p:nvPr>
            <p:ph idx="1"/>
          </p:nvPr>
        </p:nvSpPr>
        <p:spPr/>
        <p:txBody>
          <a:bodyPr/>
          <a:lstStyle/>
          <a:p>
            <a:r>
              <a:rPr lang="en-US" sz="2800" dirty="0">
                <a:latin typeface="Abadi" panose="020B0604020104020204" pitchFamily="34" charset="0"/>
              </a:rPr>
              <a:t>Are there phases of motion (PoM) in hand </a:t>
            </a:r>
            <a:r>
              <a:rPr lang="en-US" dirty="0">
                <a:latin typeface="Abadi" panose="020B0604020104020204" pitchFamily="34" charset="0"/>
              </a:rPr>
              <a:t>g</a:t>
            </a:r>
            <a:r>
              <a:rPr lang="en-US" sz="2800" dirty="0">
                <a:latin typeface="Abadi" panose="020B0604020104020204" pitchFamily="34" charset="0"/>
              </a:rPr>
              <a:t>estures?</a:t>
            </a:r>
            <a:endParaRPr lang="en-US" dirty="0">
              <a:latin typeface="Abadi" panose="020B0604020104020204" pitchFamily="34" charset="0"/>
            </a:endParaRPr>
          </a:p>
          <a:p>
            <a:r>
              <a:rPr lang="en-US" sz="2800" dirty="0">
                <a:latin typeface="Abadi" panose="020B0604020104020204" pitchFamily="34" charset="0"/>
              </a:rPr>
              <a:t>Do hand PoMs have central or peripheral origin? </a:t>
            </a:r>
            <a:endParaRPr lang="en-US" dirty="0">
              <a:latin typeface="Abadi" panose="020B0604020104020204" pitchFamily="34" charset="0"/>
            </a:endParaRPr>
          </a:p>
          <a:p>
            <a:r>
              <a:rPr lang="en-US" sz="2800" dirty="0">
                <a:latin typeface="Abadi" panose="020B0604020104020204" pitchFamily="34" charset="0"/>
              </a:rPr>
              <a:t>How can PoMs inform robot control?</a:t>
            </a:r>
            <a:endParaRPr lang="en-US" dirty="0"/>
          </a:p>
        </p:txBody>
      </p:sp>
    </p:spTree>
    <p:extLst>
      <p:ext uri="{BB962C8B-B14F-4D97-AF65-F5344CB8AC3E}">
        <p14:creationId xmlns:p14="http://schemas.microsoft.com/office/powerpoint/2010/main" val="715848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6D3C9-58D5-4DF0-93AD-E7AE95B761A4}"/>
              </a:ext>
            </a:extLst>
          </p:cNvPr>
          <p:cNvSpPr>
            <a:spLocks noGrp="1"/>
          </p:cNvSpPr>
          <p:nvPr>
            <p:ph type="title"/>
          </p:nvPr>
        </p:nvSpPr>
        <p:spPr>
          <a:xfrm>
            <a:off x="838200" y="422715"/>
            <a:ext cx="10515600" cy="1325563"/>
          </a:xfrm>
        </p:spPr>
        <p:txBody>
          <a:bodyPr>
            <a:normAutofit/>
          </a:bodyPr>
          <a:lstStyle/>
          <a:p>
            <a:r>
              <a:rPr lang="en-US" sz="4000" dirty="0">
                <a:latin typeface="Abadi" panose="020B0604020104020204" pitchFamily="34" charset="0"/>
              </a:rPr>
              <a:t>PoMs are supported by hand </a:t>
            </a:r>
            <a:r>
              <a:rPr lang="en-US" sz="4000" i="1" dirty="0">
                <a:latin typeface="Abadi" panose="020B0604020104020204" pitchFamily="34" charset="0"/>
              </a:rPr>
              <a:t>peripheral </a:t>
            </a:r>
            <a:r>
              <a:rPr lang="en-US" sz="4000" dirty="0">
                <a:latin typeface="Abadi" panose="020B0604020104020204" pitchFamily="34" charset="0"/>
              </a:rPr>
              <a:t>dynamics</a:t>
            </a:r>
          </a:p>
        </p:txBody>
      </p:sp>
      <p:sp>
        <p:nvSpPr>
          <p:cNvPr id="13" name="TextBox 12">
            <a:extLst>
              <a:ext uri="{FF2B5EF4-FFF2-40B4-BE49-F238E27FC236}">
                <a16:creationId xmlns:a16="http://schemas.microsoft.com/office/drawing/2014/main" id="{A458DBF6-DE65-45CF-BB5B-CF327F2072AC}"/>
              </a:ext>
            </a:extLst>
          </p:cNvPr>
          <p:cNvSpPr txBox="1"/>
          <p:nvPr/>
        </p:nvSpPr>
        <p:spPr>
          <a:xfrm>
            <a:off x="6342083" y="2251825"/>
            <a:ext cx="4494508" cy="2246769"/>
          </a:xfrm>
          <a:prstGeom prst="rect">
            <a:avLst/>
          </a:prstGeom>
          <a:noFill/>
        </p:spPr>
        <p:txBody>
          <a:bodyPr wrap="square">
            <a:spAutoFit/>
          </a:bodyPr>
          <a:lstStyle/>
          <a:p>
            <a:r>
              <a:rPr lang="en-US" sz="2000" dirty="0">
                <a:latin typeface="Abadi" panose="020B0604020104020204" pitchFamily="34" charset="0"/>
              </a:rPr>
              <a:t>“The model is tested using data from a rapid pinch experiment as well as a hypothetical trajectory of disc rotation… the three phases; </a:t>
            </a:r>
            <a:r>
              <a:rPr lang="en-US" sz="2000" b="1" i="1" dirty="0">
                <a:latin typeface="Abadi" panose="020B0604020104020204" pitchFamily="34" charset="0"/>
              </a:rPr>
              <a:t>free motion</a:t>
            </a:r>
            <a:r>
              <a:rPr lang="en-US" sz="2000" dirty="0">
                <a:latin typeface="Abadi" panose="020B0604020104020204" pitchFamily="34" charset="0"/>
              </a:rPr>
              <a:t>, </a:t>
            </a:r>
            <a:r>
              <a:rPr lang="en-US" sz="2000" b="1" i="1" dirty="0">
                <a:latin typeface="Abadi" panose="020B0604020104020204" pitchFamily="34" charset="0"/>
              </a:rPr>
              <a:t>motion with external force </a:t>
            </a:r>
            <a:r>
              <a:rPr lang="en-US" sz="2000" dirty="0">
                <a:latin typeface="Abadi" panose="020B0604020104020204" pitchFamily="34" charset="0"/>
              </a:rPr>
              <a:t>and </a:t>
            </a:r>
            <a:r>
              <a:rPr lang="en-US" sz="2000" b="1" i="1" dirty="0">
                <a:latin typeface="Abadi" panose="020B0604020104020204" pitchFamily="34" charset="0"/>
              </a:rPr>
              <a:t>external pinch force without motion</a:t>
            </a:r>
            <a:r>
              <a:rPr lang="en-US" sz="2000" dirty="0">
                <a:latin typeface="Abadi" panose="020B0604020104020204" pitchFamily="34" charset="0"/>
              </a:rPr>
              <a:t>”</a:t>
            </a:r>
          </a:p>
          <a:p>
            <a:endParaRPr lang="en-US" sz="2000" dirty="0">
              <a:latin typeface="Abadi" panose="020B0604020104020204" pitchFamily="34" charset="0"/>
            </a:endParaRPr>
          </a:p>
        </p:txBody>
      </p:sp>
      <p:sp>
        <p:nvSpPr>
          <p:cNvPr id="15" name="TextBox 14">
            <a:extLst>
              <a:ext uri="{FF2B5EF4-FFF2-40B4-BE49-F238E27FC236}">
                <a16:creationId xmlns:a16="http://schemas.microsoft.com/office/drawing/2014/main" id="{83A63260-02B6-4CFF-BCE9-6F66266D6797}"/>
              </a:ext>
            </a:extLst>
          </p:cNvPr>
          <p:cNvSpPr txBox="1"/>
          <p:nvPr/>
        </p:nvSpPr>
        <p:spPr>
          <a:xfrm>
            <a:off x="0" y="6625821"/>
            <a:ext cx="8090115" cy="215444"/>
          </a:xfrm>
          <a:prstGeom prst="rect">
            <a:avLst/>
          </a:prstGeom>
          <a:noFill/>
        </p:spPr>
        <p:txBody>
          <a:bodyPr wrap="square">
            <a:spAutoFit/>
          </a:bodyPr>
          <a:lstStyle/>
          <a:p>
            <a:r>
              <a:rPr lang="en-US" sz="800" dirty="0">
                <a:latin typeface="Abadi" panose="020B0604020104020204" pitchFamily="34" charset="0"/>
              </a:rPr>
              <a:t>https://journals.sagepub.com/doi/pdf/10.1007/s11552-013-9517-6</a:t>
            </a:r>
          </a:p>
        </p:txBody>
      </p:sp>
      <p:pic>
        <p:nvPicPr>
          <p:cNvPr id="4" name="Picture 3">
            <a:extLst>
              <a:ext uri="{FF2B5EF4-FFF2-40B4-BE49-F238E27FC236}">
                <a16:creationId xmlns:a16="http://schemas.microsoft.com/office/drawing/2014/main" id="{A913BAFF-3424-4A2F-A161-3DD608F09775}"/>
              </a:ext>
            </a:extLst>
          </p:cNvPr>
          <p:cNvPicPr>
            <a:picLocks noChangeAspect="1"/>
          </p:cNvPicPr>
          <p:nvPr/>
        </p:nvPicPr>
        <p:blipFill rotWithShape="1">
          <a:blip r:embed="rId2"/>
          <a:srcRect t="26447"/>
          <a:stretch/>
        </p:blipFill>
        <p:spPr>
          <a:xfrm>
            <a:off x="838200" y="2112767"/>
            <a:ext cx="4729063" cy="2892011"/>
          </a:xfrm>
          <a:prstGeom prst="rect">
            <a:avLst/>
          </a:prstGeom>
        </p:spPr>
      </p:pic>
      <p:pic>
        <p:nvPicPr>
          <p:cNvPr id="18" name="Picture 17">
            <a:extLst>
              <a:ext uri="{FF2B5EF4-FFF2-40B4-BE49-F238E27FC236}">
                <a16:creationId xmlns:a16="http://schemas.microsoft.com/office/drawing/2014/main" id="{E5DF21EA-79A7-4619-A174-1CF4BA1D6263}"/>
              </a:ext>
            </a:extLst>
          </p:cNvPr>
          <p:cNvPicPr>
            <a:picLocks noChangeAspect="1"/>
          </p:cNvPicPr>
          <p:nvPr/>
        </p:nvPicPr>
        <p:blipFill>
          <a:blip r:embed="rId3"/>
          <a:stretch>
            <a:fillRect/>
          </a:stretch>
        </p:blipFill>
        <p:spPr>
          <a:xfrm>
            <a:off x="0" y="16735"/>
            <a:ext cx="12192000" cy="136563"/>
          </a:xfrm>
          <a:prstGeom prst="rect">
            <a:avLst/>
          </a:prstGeom>
        </p:spPr>
      </p:pic>
      <p:sp>
        <p:nvSpPr>
          <p:cNvPr id="19" name="Rectangle 18">
            <a:extLst>
              <a:ext uri="{FF2B5EF4-FFF2-40B4-BE49-F238E27FC236}">
                <a16:creationId xmlns:a16="http://schemas.microsoft.com/office/drawing/2014/main" id="{81B6E95A-4D85-45FD-A80D-75105556E5D5}"/>
              </a:ext>
            </a:extLst>
          </p:cNvPr>
          <p:cNvSpPr/>
          <p:nvPr/>
        </p:nvSpPr>
        <p:spPr>
          <a:xfrm>
            <a:off x="-85725" y="0"/>
            <a:ext cx="419100" cy="136563"/>
          </a:xfrm>
          <a:prstGeom prst="rect">
            <a:avLst/>
          </a:prstGeom>
          <a:solidFill>
            <a:schemeClr val="accent4">
              <a:alpha val="44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Abadi" panose="020B0604020104020204" pitchFamily="34" charset="0"/>
            </a:endParaRPr>
          </a:p>
        </p:txBody>
      </p:sp>
    </p:spTree>
    <p:extLst>
      <p:ext uri="{BB962C8B-B14F-4D97-AF65-F5344CB8AC3E}">
        <p14:creationId xmlns:p14="http://schemas.microsoft.com/office/powerpoint/2010/main" val="3598637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6D3C9-58D5-4DF0-93AD-E7AE95B761A4}"/>
              </a:ext>
            </a:extLst>
          </p:cNvPr>
          <p:cNvSpPr>
            <a:spLocks noGrp="1"/>
          </p:cNvSpPr>
          <p:nvPr>
            <p:ph type="title"/>
          </p:nvPr>
        </p:nvSpPr>
        <p:spPr>
          <a:xfrm>
            <a:off x="838200" y="422715"/>
            <a:ext cx="10515600" cy="1325563"/>
          </a:xfrm>
        </p:spPr>
        <p:txBody>
          <a:bodyPr>
            <a:normAutofit/>
          </a:bodyPr>
          <a:lstStyle/>
          <a:p>
            <a:r>
              <a:rPr lang="en-US" sz="4000" dirty="0">
                <a:latin typeface="Abadi" panose="020B0604020104020204" pitchFamily="34" charset="0"/>
              </a:rPr>
              <a:t>PoMs can be mediated by hand </a:t>
            </a:r>
            <a:r>
              <a:rPr lang="en-US" sz="4000" i="1" dirty="0">
                <a:latin typeface="Abadi" panose="020B0604020104020204" pitchFamily="34" charset="0"/>
              </a:rPr>
              <a:t>central </a:t>
            </a:r>
            <a:r>
              <a:rPr lang="en-US" sz="4000" dirty="0">
                <a:latin typeface="Abadi" panose="020B0604020104020204" pitchFamily="34" charset="0"/>
              </a:rPr>
              <a:t>dynamics</a:t>
            </a:r>
          </a:p>
        </p:txBody>
      </p:sp>
      <p:sp>
        <p:nvSpPr>
          <p:cNvPr id="13" name="TextBox 12">
            <a:extLst>
              <a:ext uri="{FF2B5EF4-FFF2-40B4-BE49-F238E27FC236}">
                <a16:creationId xmlns:a16="http://schemas.microsoft.com/office/drawing/2014/main" id="{A458DBF6-DE65-45CF-BB5B-CF327F2072AC}"/>
              </a:ext>
            </a:extLst>
          </p:cNvPr>
          <p:cNvSpPr txBox="1"/>
          <p:nvPr/>
        </p:nvSpPr>
        <p:spPr>
          <a:xfrm>
            <a:off x="6363471" y="1748278"/>
            <a:ext cx="4494508" cy="3139321"/>
          </a:xfrm>
          <a:prstGeom prst="rect">
            <a:avLst/>
          </a:prstGeom>
          <a:noFill/>
        </p:spPr>
        <p:txBody>
          <a:bodyPr wrap="square">
            <a:spAutoFit/>
          </a:bodyPr>
          <a:lstStyle/>
          <a:p>
            <a:pPr algn="just"/>
            <a:r>
              <a:rPr lang="en-US" sz="1800" b="0" i="0" u="none" strike="noStrike" baseline="0" dirty="0">
                <a:latin typeface="Abadi" panose="020B0604020104020204" pitchFamily="34" charset="0"/>
              </a:rPr>
              <a:t>“It is concluded that although rotations were in general more variable at both proximal and distal joints of the nondominant (left) arm, the major cause of its decreased throwing accuracy was increased variability at the distal joints, i.e., in the </a:t>
            </a:r>
            <a:r>
              <a:rPr lang="en-US" sz="1800" b="1" i="1" u="none" strike="noStrike" baseline="0" dirty="0">
                <a:latin typeface="Abadi" panose="020B0604020104020204" pitchFamily="34" charset="0"/>
              </a:rPr>
              <a:t>timing of onset of finger extension</a:t>
            </a:r>
            <a:r>
              <a:rPr lang="en-US" sz="1800" b="0" i="0" u="none" strike="noStrike" baseline="0" dirty="0">
                <a:latin typeface="Abadi" panose="020B0604020104020204" pitchFamily="34" charset="0"/>
              </a:rPr>
              <a:t>. This </a:t>
            </a:r>
            <a:r>
              <a:rPr lang="en-US" sz="1800" b="1" i="1" u="none" strike="noStrike" baseline="0" dirty="0">
                <a:latin typeface="Abadi" panose="020B0604020104020204" pitchFamily="34" charset="0"/>
              </a:rPr>
              <a:t>may be due to a lack of precision in the commands from the right hemisphere </a:t>
            </a:r>
            <a:r>
              <a:rPr lang="en-US" sz="1800" b="0" i="0" u="none" strike="noStrike" baseline="0" dirty="0">
                <a:latin typeface="Abadi" panose="020B0604020104020204" pitchFamily="34" charset="0"/>
              </a:rPr>
              <a:t>to the left fingers in righthanded</a:t>
            </a:r>
          </a:p>
          <a:p>
            <a:pPr algn="just"/>
            <a:r>
              <a:rPr lang="en-US" sz="1800" b="0" i="0" u="none" strike="noStrike" baseline="0" dirty="0">
                <a:latin typeface="Abadi" panose="020B0604020104020204" pitchFamily="34" charset="0"/>
              </a:rPr>
              <a:t>throwers.”</a:t>
            </a:r>
            <a:endParaRPr lang="en-US" sz="2000" dirty="0">
              <a:latin typeface="Abadi" panose="020B0604020104020204" pitchFamily="34" charset="0"/>
            </a:endParaRPr>
          </a:p>
        </p:txBody>
      </p:sp>
      <p:sp>
        <p:nvSpPr>
          <p:cNvPr id="15" name="TextBox 14">
            <a:extLst>
              <a:ext uri="{FF2B5EF4-FFF2-40B4-BE49-F238E27FC236}">
                <a16:creationId xmlns:a16="http://schemas.microsoft.com/office/drawing/2014/main" id="{83A63260-02B6-4CFF-BCE9-6F66266D6797}"/>
              </a:ext>
            </a:extLst>
          </p:cNvPr>
          <p:cNvSpPr txBox="1"/>
          <p:nvPr/>
        </p:nvSpPr>
        <p:spPr>
          <a:xfrm>
            <a:off x="0" y="6625821"/>
            <a:ext cx="8090115" cy="215444"/>
          </a:xfrm>
          <a:prstGeom prst="rect">
            <a:avLst/>
          </a:prstGeom>
          <a:noFill/>
        </p:spPr>
        <p:txBody>
          <a:bodyPr wrap="square">
            <a:spAutoFit/>
          </a:bodyPr>
          <a:lstStyle/>
          <a:p>
            <a:r>
              <a:rPr lang="en-US" sz="800" dirty="0">
                <a:latin typeface="Abadi" panose="020B0604020104020204" pitchFamily="34" charset="0"/>
              </a:rPr>
              <a:t>https://link.springer.com/article/10.1007/s00221-006-0811-1</a:t>
            </a:r>
          </a:p>
        </p:txBody>
      </p:sp>
      <p:pic>
        <p:nvPicPr>
          <p:cNvPr id="18" name="Picture 17">
            <a:extLst>
              <a:ext uri="{FF2B5EF4-FFF2-40B4-BE49-F238E27FC236}">
                <a16:creationId xmlns:a16="http://schemas.microsoft.com/office/drawing/2014/main" id="{E5DF21EA-79A7-4619-A174-1CF4BA1D6263}"/>
              </a:ext>
            </a:extLst>
          </p:cNvPr>
          <p:cNvPicPr>
            <a:picLocks noChangeAspect="1"/>
          </p:cNvPicPr>
          <p:nvPr/>
        </p:nvPicPr>
        <p:blipFill>
          <a:blip r:embed="rId2"/>
          <a:stretch>
            <a:fillRect/>
          </a:stretch>
        </p:blipFill>
        <p:spPr>
          <a:xfrm>
            <a:off x="0" y="16735"/>
            <a:ext cx="12192000" cy="136563"/>
          </a:xfrm>
          <a:prstGeom prst="rect">
            <a:avLst/>
          </a:prstGeom>
        </p:spPr>
      </p:pic>
      <p:sp>
        <p:nvSpPr>
          <p:cNvPr id="19" name="Rectangle 18">
            <a:extLst>
              <a:ext uri="{FF2B5EF4-FFF2-40B4-BE49-F238E27FC236}">
                <a16:creationId xmlns:a16="http://schemas.microsoft.com/office/drawing/2014/main" id="{81B6E95A-4D85-45FD-A80D-75105556E5D5}"/>
              </a:ext>
            </a:extLst>
          </p:cNvPr>
          <p:cNvSpPr/>
          <p:nvPr/>
        </p:nvSpPr>
        <p:spPr>
          <a:xfrm>
            <a:off x="1108075" y="0"/>
            <a:ext cx="419100" cy="136563"/>
          </a:xfrm>
          <a:prstGeom prst="rect">
            <a:avLst/>
          </a:prstGeom>
          <a:solidFill>
            <a:schemeClr val="accent4">
              <a:alpha val="44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Abadi" panose="020B0604020104020204" pitchFamily="34" charset="0"/>
            </a:endParaRPr>
          </a:p>
        </p:txBody>
      </p:sp>
      <p:pic>
        <p:nvPicPr>
          <p:cNvPr id="8" name="Picture 7">
            <a:extLst>
              <a:ext uri="{FF2B5EF4-FFF2-40B4-BE49-F238E27FC236}">
                <a16:creationId xmlns:a16="http://schemas.microsoft.com/office/drawing/2014/main" id="{A48E55EB-0A30-458B-8EAC-896D773B6CD9}"/>
              </a:ext>
            </a:extLst>
          </p:cNvPr>
          <p:cNvPicPr>
            <a:picLocks noChangeAspect="1"/>
          </p:cNvPicPr>
          <p:nvPr/>
        </p:nvPicPr>
        <p:blipFill rotWithShape="1">
          <a:blip r:embed="rId3"/>
          <a:srcRect t="1148"/>
          <a:stretch/>
        </p:blipFill>
        <p:spPr>
          <a:xfrm>
            <a:off x="570729" y="1651000"/>
            <a:ext cx="4397162" cy="2368190"/>
          </a:xfrm>
          <a:prstGeom prst="rect">
            <a:avLst/>
          </a:prstGeom>
        </p:spPr>
      </p:pic>
      <p:pic>
        <p:nvPicPr>
          <p:cNvPr id="9" name="Picture 8">
            <a:extLst>
              <a:ext uri="{FF2B5EF4-FFF2-40B4-BE49-F238E27FC236}">
                <a16:creationId xmlns:a16="http://schemas.microsoft.com/office/drawing/2014/main" id="{65CDB03C-177A-4AA4-B80C-66300F0AE959}"/>
              </a:ext>
            </a:extLst>
          </p:cNvPr>
          <p:cNvPicPr>
            <a:picLocks noChangeAspect="1"/>
          </p:cNvPicPr>
          <p:nvPr/>
        </p:nvPicPr>
        <p:blipFill rotWithShape="1">
          <a:blip r:embed="rId4"/>
          <a:srcRect t="39838"/>
          <a:stretch/>
        </p:blipFill>
        <p:spPr>
          <a:xfrm>
            <a:off x="570729" y="3894406"/>
            <a:ext cx="5525271" cy="2642083"/>
          </a:xfrm>
          <a:prstGeom prst="rect">
            <a:avLst/>
          </a:prstGeom>
        </p:spPr>
      </p:pic>
    </p:spTree>
    <p:extLst>
      <p:ext uri="{BB962C8B-B14F-4D97-AF65-F5344CB8AC3E}">
        <p14:creationId xmlns:p14="http://schemas.microsoft.com/office/powerpoint/2010/main" val="1003321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6D3C9-58D5-4DF0-93AD-E7AE95B761A4}"/>
              </a:ext>
            </a:extLst>
          </p:cNvPr>
          <p:cNvSpPr>
            <a:spLocks noGrp="1"/>
          </p:cNvSpPr>
          <p:nvPr>
            <p:ph type="title"/>
          </p:nvPr>
        </p:nvSpPr>
        <p:spPr>
          <a:xfrm>
            <a:off x="838200" y="422715"/>
            <a:ext cx="10515600" cy="1325563"/>
          </a:xfrm>
        </p:spPr>
        <p:txBody>
          <a:bodyPr>
            <a:normAutofit/>
          </a:bodyPr>
          <a:lstStyle/>
          <a:p>
            <a:r>
              <a:rPr lang="en-US" sz="4000" dirty="0">
                <a:latin typeface="Abadi" panose="020B0604020104020204" pitchFamily="34" charset="0"/>
              </a:rPr>
              <a:t>3 PoM have been identified in EMG data hinting at </a:t>
            </a:r>
            <a:r>
              <a:rPr lang="en-US" sz="4000" i="1" dirty="0">
                <a:latin typeface="Abadi" panose="020B0604020104020204" pitchFamily="34" charset="0"/>
              </a:rPr>
              <a:t>central </a:t>
            </a:r>
            <a:r>
              <a:rPr lang="en-US" sz="4000" dirty="0">
                <a:latin typeface="Abadi" panose="020B0604020104020204" pitchFamily="34" charset="0"/>
              </a:rPr>
              <a:t>coordination</a:t>
            </a:r>
          </a:p>
        </p:txBody>
      </p:sp>
      <p:sp>
        <p:nvSpPr>
          <p:cNvPr id="13" name="TextBox 12">
            <a:extLst>
              <a:ext uri="{FF2B5EF4-FFF2-40B4-BE49-F238E27FC236}">
                <a16:creationId xmlns:a16="http://schemas.microsoft.com/office/drawing/2014/main" id="{A458DBF6-DE65-45CF-BB5B-CF327F2072AC}"/>
              </a:ext>
            </a:extLst>
          </p:cNvPr>
          <p:cNvSpPr txBox="1"/>
          <p:nvPr/>
        </p:nvSpPr>
        <p:spPr>
          <a:xfrm>
            <a:off x="6342083" y="2251825"/>
            <a:ext cx="4494508" cy="1015663"/>
          </a:xfrm>
          <a:prstGeom prst="rect">
            <a:avLst/>
          </a:prstGeom>
          <a:noFill/>
        </p:spPr>
        <p:txBody>
          <a:bodyPr wrap="square">
            <a:spAutoFit/>
          </a:bodyPr>
          <a:lstStyle/>
          <a:p>
            <a:r>
              <a:rPr lang="en-US" sz="2000" dirty="0"/>
              <a:t>“… EMG analyzing method, Ie., </a:t>
            </a:r>
            <a:r>
              <a:rPr lang="en-US" sz="2000" b="1" dirty="0"/>
              <a:t>pre-activity phase</a:t>
            </a:r>
            <a:r>
              <a:rPr lang="en-US" sz="2000" dirty="0"/>
              <a:t>, in </a:t>
            </a:r>
            <a:r>
              <a:rPr lang="en-US" sz="2000" b="1" dirty="0"/>
              <a:t>activity phase</a:t>
            </a:r>
            <a:r>
              <a:rPr lang="en-US" sz="2000" dirty="0"/>
              <a:t>, and </a:t>
            </a:r>
            <a:r>
              <a:rPr lang="en-US" sz="2000" b="1" dirty="0"/>
              <a:t>post-activity phase…</a:t>
            </a:r>
            <a:r>
              <a:rPr lang="en-US" sz="2000" dirty="0"/>
              <a:t>”</a:t>
            </a:r>
            <a:endParaRPr lang="en-US" sz="2000" dirty="0">
              <a:latin typeface="Abadi" panose="020B0604020104020204" pitchFamily="34" charset="0"/>
            </a:endParaRPr>
          </a:p>
        </p:txBody>
      </p:sp>
      <p:sp>
        <p:nvSpPr>
          <p:cNvPr id="15" name="TextBox 14">
            <a:extLst>
              <a:ext uri="{FF2B5EF4-FFF2-40B4-BE49-F238E27FC236}">
                <a16:creationId xmlns:a16="http://schemas.microsoft.com/office/drawing/2014/main" id="{83A63260-02B6-4CFF-BCE9-6F66266D6797}"/>
              </a:ext>
            </a:extLst>
          </p:cNvPr>
          <p:cNvSpPr txBox="1"/>
          <p:nvPr/>
        </p:nvSpPr>
        <p:spPr>
          <a:xfrm>
            <a:off x="0" y="6625821"/>
            <a:ext cx="8090115" cy="215444"/>
          </a:xfrm>
          <a:prstGeom prst="rect">
            <a:avLst/>
          </a:prstGeom>
          <a:noFill/>
        </p:spPr>
        <p:txBody>
          <a:bodyPr wrap="square">
            <a:spAutoFit/>
          </a:bodyPr>
          <a:lstStyle/>
          <a:p>
            <a:r>
              <a:rPr lang="en-US" sz="800" dirty="0">
                <a:latin typeface="Abadi" panose="020B0604020104020204" pitchFamily="34" charset="0"/>
              </a:rPr>
              <a:t>https://ieeexplore.ieee.org/stamp/stamp.jsp?tp=&amp;arnumber=1499859</a:t>
            </a:r>
          </a:p>
        </p:txBody>
      </p:sp>
      <p:pic>
        <p:nvPicPr>
          <p:cNvPr id="18" name="Picture 17">
            <a:extLst>
              <a:ext uri="{FF2B5EF4-FFF2-40B4-BE49-F238E27FC236}">
                <a16:creationId xmlns:a16="http://schemas.microsoft.com/office/drawing/2014/main" id="{E5DF21EA-79A7-4619-A174-1CF4BA1D6263}"/>
              </a:ext>
            </a:extLst>
          </p:cNvPr>
          <p:cNvPicPr>
            <a:picLocks noChangeAspect="1"/>
          </p:cNvPicPr>
          <p:nvPr/>
        </p:nvPicPr>
        <p:blipFill>
          <a:blip r:embed="rId2"/>
          <a:stretch>
            <a:fillRect/>
          </a:stretch>
        </p:blipFill>
        <p:spPr>
          <a:xfrm>
            <a:off x="0" y="16735"/>
            <a:ext cx="12192000" cy="136563"/>
          </a:xfrm>
          <a:prstGeom prst="rect">
            <a:avLst/>
          </a:prstGeom>
        </p:spPr>
      </p:pic>
      <p:sp>
        <p:nvSpPr>
          <p:cNvPr id="19" name="Rectangle 18">
            <a:extLst>
              <a:ext uri="{FF2B5EF4-FFF2-40B4-BE49-F238E27FC236}">
                <a16:creationId xmlns:a16="http://schemas.microsoft.com/office/drawing/2014/main" id="{81B6E95A-4D85-45FD-A80D-75105556E5D5}"/>
              </a:ext>
            </a:extLst>
          </p:cNvPr>
          <p:cNvSpPr/>
          <p:nvPr/>
        </p:nvSpPr>
        <p:spPr>
          <a:xfrm>
            <a:off x="4829175" y="0"/>
            <a:ext cx="419100" cy="136563"/>
          </a:xfrm>
          <a:prstGeom prst="rect">
            <a:avLst/>
          </a:prstGeom>
          <a:solidFill>
            <a:schemeClr val="accent4">
              <a:alpha val="44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Abadi" panose="020B0604020104020204" pitchFamily="34" charset="0"/>
            </a:endParaRPr>
          </a:p>
        </p:txBody>
      </p:sp>
      <p:pic>
        <p:nvPicPr>
          <p:cNvPr id="5" name="Picture 4">
            <a:extLst>
              <a:ext uri="{FF2B5EF4-FFF2-40B4-BE49-F238E27FC236}">
                <a16:creationId xmlns:a16="http://schemas.microsoft.com/office/drawing/2014/main" id="{5BB1BD0A-6C39-46E5-A086-441EE0375E71}"/>
              </a:ext>
            </a:extLst>
          </p:cNvPr>
          <p:cNvPicPr>
            <a:picLocks noChangeAspect="1"/>
          </p:cNvPicPr>
          <p:nvPr/>
        </p:nvPicPr>
        <p:blipFill>
          <a:blip r:embed="rId3"/>
          <a:stretch>
            <a:fillRect/>
          </a:stretch>
        </p:blipFill>
        <p:spPr>
          <a:xfrm>
            <a:off x="565094" y="1748278"/>
            <a:ext cx="4775742" cy="2550561"/>
          </a:xfrm>
          <a:prstGeom prst="rect">
            <a:avLst/>
          </a:prstGeom>
        </p:spPr>
      </p:pic>
      <p:pic>
        <p:nvPicPr>
          <p:cNvPr id="7" name="Picture 6">
            <a:extLst>
              <a:ext uri="{FF2B5EF4-FFF2-40B4-BE49-F238E27FC236}">
                <a16:creationId xmlns:a16="http://schemas.microsoft.com/office/drawing/2014/main" id="{318B7D15-B1D4-4CFB-AE4B-EB12542C79FA}"/>
              </a:ext>
            </a:extLst>
          </p:cNvPr>
          <p:cNvPicPr>
            <a:picLocks noChangeAspect="1"/>
          </p:cNvPicPr>
          <p:nvPr/>
        </p:nvPicPr>
        <p:blipFill>
          <a:blip r:embed="rId4"/>
          <a:stretch>
            <a:fillRect/>
          </a:stretch>
        </p:blipFill>
        <p:spPr>
          <a:xfrm>
            <a:off x="444218" y="4298839"/>
            <a:ext cx="4039164" cy="1695687"/>
          </a:xfrm>
          <a:prstGeom prst="rect">
            <a:avLst/>
          </a:prstGeom>
        </p:spPr>
      </p:pic>
    </p:spTree>
    <p:extLst>
      <p:ext uri="{BB962C8B-B14F-4D97-AF65-F5344CB8AC3E}">
        <p14:creationId xmlns:p14="http://schemas.microsoft.com/office/powerpoint/2010/main" val="3278377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6D3C9-58D5-4DF0-93AD-E7AE95B761A4}"/>
              </a:ext>
            </a:extLst>
          </p:cNvPr>
          <p:cNvSpPr>
            <a:spLocks noGrp="1"/>
          </p:cNvSpPr>
          <p:nvPr>
            <p:ph type="title"/>
          </p:nvPr>
        </p:nvSpPr>
        <p:spPr>
          <a:xfrm>
            <a:off x="838200" y="422715"/>
            <a:ext cx="10515600" cy="1325563"/>
          </a:xfrm>
        </p:spPr>
        <p:txBody>
          <a:bodyPr>
            <a:normAutofit/>
          </a:bodyPr>
          <a:lstStyle/>
          <a:p>
            <a:r>
              <a:rPr lang="en-US" sz="4000" dirty="0">
                <a:latin typeface="Abadi" panose="020B0604020104020204" pitchFamily="34" charset="0"/>
              </a:rPr>
              <a:t>Finger-specific PoM mechanisms are linked to joint couplings</a:t>
            </a:r>
          </a:p>
        </p:txBody>
      </p:sp>
      <p:sp>
        <p:nvSpPr>
          <p:cNvPr id="13" name="TextBox 12">
            <a:extLst>
              <a:ext uri="{FF2B5EF4-FFF2-40B4-BE49-F238E27FC236}">
                <a16:creationId xmlns:a16="http://schemas.microsoft.com/office/drawing/2014/main" id="{A458DBF6-DE65-45CF-BB5B-CF327F2072AC}"/>
              </a:ext>
            </a:extLst>
          </p:cNvPr>
          <p:cNvSpPr txBox="1"/>
          <p:nvPr/>
        </p:nvSpPr>
        <p:spPr>
          <a:xfrm>
            <a:off x="5789848" y="4994301"/>
            <a:ext cx="5570517" cy="923330"/>
          </a:xfrm>
          <a:prstGeom prst="rect">
            <a:avLst/>
          </a:prstGeom>
          <a:noFill/>
        </p:spPr>
        <p:txBody>
          <a:bodyPr wrap="square">
            <a:spAutoFit/>
          </a:bodyPr>
          <a:lstStyle/>
          <a:p>
            <a:r>
              <a:rPr lang="en-US" dirty="0">
                <a:latin typeface="Abadi" panose="020B0604020104020204" pitchFamily="34" charset="0"/>
              </a:rPr>
              <a:t>“…is found to possess two phases, namely, “</a:t>
            </a:r>
            <a:r>
              <a:rPr lang="en-US" b="1" dirty="0">
                <a:latin typeface="Abadi" panose="020B0604020104020204" pitchFamily="34" charset="0"/>
              </a:rPr>
              <a:t>pure MCP movement</a:t>
            </a:r>
            <a:r>
              <a:rPr lang="en-US" dirty="0">
                <a:latin typeface="Abadi" panose="020B0604020104020204" pitchFamily="34" charset="0"/>
              </a:rPr>
              <a:t>” and “</a:t>
            </a:r>
            <a:r>
              <a:rPr lang="en-US" b="1" dirty="0">
                <a:latin typeface="Abadi" panose="020B0604020104020204" pitchFamily="34" charset="0"/>
              </a:rPr>
              <a:t>pure PIP/DIP movement</a:t>
            </a:r>
            <a:r>
              <a:rPr lang="en-US" dirty="0">
                <a:latin typeface="Abadi" panose="020B0604020104020204" pitchFamily="34" charset="0"/>
              </a:rPr>
              <a:t>” phases [Fig. 15(a) and (e)]…”</a:t>
            </a:r>
            <a:endParaRPr lang="en-US" b="1" i="1" u="sng" dirty="0">
              <a:latin typeface="Abadi" panose="020B0604020104020204" pitchFamily="34" charset="0"/>
            </a:endParaRPr>
          </a:p>
        </p:txBody>
      </p:sp>
      <p:sp>
        <p:nvSpPr>
          <p:cNvPr id="15" name="TextBox 14">
            <a:extLst>
              <a:ext uri="{FF2B5EF4-FFF2-40B4-BE49-F238E27FC236}">
                <a16:creationId xmlns:a16="http://schemas.microsoft.com/office/drawing/2014/main" id="{83A63260-02B6-4CFF-BCE9-6F66266D6797}"/>
              </a:ext>
            </a:extLst>
          </p:cNvPr>
          <p:cNvSpPr txBox="1"/>
          <p:nvPr/>
        </p:nvSpPr>
        <p:spPr>
          <a:xfrm>
            <a:off x="0" y="6648451"/>
            <a:ext cx="8090115" cy="215444"/>
          </a:xfrm>
          <a:prstGeom prst="rect">
            <a:avLst/>
          </a:prstGeom>
          <a:noFill/>
        </p:spPr>
        <p:txBody>
          <a:bodyPr wrap="square">
            <a:spAutoFit/>
          </a:bodyPr>
          <a:lstStyle/>
          <a:p>
            <a:r>
              <a:rPr lang="en-US" sz="800" dirty="0">
                <a:latin typeface="Abadi" panose="020B0604020104020204" pitchFamily="34" charset="0"/>
              </a:rPr>
              <a:t>https://journals.sagepub.com/doi/pdf/10.1007/s11552-013-9517-6</a:t>
            </a:r>
          </a:p>
        </p:txBody>
      </p:sp>
      <p:pic>
        <p:nvPicPr>
          <p:cNvPr id="18" name="Picture 17">
            <a:extLst>
              <a:ext uri="{FF2B5EF4-FFF2-40B4-BE49-F238E27FC236}">
                <a16:creationId xmlns:a16="http://schemas.microsoft.com/office/drawing/2014/main" id="{E5DF21EA-79A7-4619-A174-1CF4BA1D6263}"/>
              </a:ext>
            </a:extLst>
          </p:cNvPr>
          <p:cNvPicPr>
            <a:picLocks noChangeAspect="1"/>
          </p:cNvPicPr>
          <p:nvPr/>
        </p:nvPicPr>
        <p:blipFill>
          <a:blip r:embed="rId2"/>
          <a:stretch>
            <a:fillRect/>
          </a:stretch>
        </p:blipFill>
        <p:spPr>
          <a:xfrm>
            <a:off x="0" y="16735"/>
            <a:ext cx="12192000" cy="136563"/>
          </a:xfrm>
          <a:prstGeom prst="rect">
            <a:avLst/>
          </a:prstGeom>
        </p:spPr>
      </p:pic>
      <p:sp>
        <p:nvSpPr>
          <p:cNvPr id="19" name="Rectangle 18">
            <a:extLst>
              <a:ext uri="{FF2B5EF4-FFF2-40B4-BE49-F238E27FC236}">
                <a16:creationId xmlns:a16="http://schemas.microsoft.com/office/drawing/2014/main" id="{81B6E95A-4D85-45FD-A80D-75105556E5D5}"/>
              </a:ext>
            </a:extLst>
          </p:cNvPr>
          <p:cNvSpPr/>
          <p:nvPr/>
        </p:nvSpPr>
        <p:spPr>
          <a:xfrm>
            <a:off x="7671015" y="0"/>
            <a:ext cx="419100" cy="136563"/>
          </a:xfrm>
          <a:prstGeom prst="rect">
            <a:avLst/>
          </a:prstGeom>
          <a:solidFill>
            <a:schemeClr val="accent4">
              <a:alpha val="44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Abadi" panose="020B0604020104020204" pitchFamily="34" charset="0"/>
            </a:endParaRPr>
          </a:p>
        </p:txBody>
      </p:sp>
      <p:grpSp>
        <p:nvGrpSpPr>
          <p:cNvPr id="8" name="Group 7">
            <a:extLst>
              <a:ext uri="{FF2B5EF4-FFF2-40B4-BE49-F238E27FC236}">
                <a16:creationId xmlns:a16="http://schemas.microsoft.com/office/drawing/2014/main" id="{C01CD841-2005-45DA-A069-7E0FBEB8AA00}"/>
              </a:ext>
            </a:extLst>
          </p:cNvPr>
          <p:cNvGrpSpPr/>
          <p:nvPr/>
        </p:nvGrpSpPr>
        <p:grpSpPr>
          <a:xfrm>
            <a:off x="570119" y="2155221"/>
            <a:ext cx="4853700" cy="3918701"/>
            <a:chOff x="708106" y="2017695"/>
            <a:chExt cx="4853700" cy="3918701"/>
          </a:xfrm>
        </p:grpSpPr>
        <p:pic>
          <p:nvPicPr>
            <p:cNvPr id="5" name="Picture 4">
              <a:extLst>
                <a:ext uri="{FF2B5EF4-FFF2-40B4-BE49-F238E27FC236}">
                  <a16:creationId xmlns:a16="http://schemas.microsoft.com/office/drawing/2014/main" id="{2FE40D4F-1305-4EF5-B52F-AFFD13E99FBB}"/>
                </a:ext>
              </a:extLst>
            </p:cNvPr>
            <p:cNvPicPr>
              <a:picLocks noChangeAspect="1"/>
            </p:cNvPicPr>
            <p:nvPr/>
          </p:nvPicPr>
          <p:blipFill rotWithShape="1">
            <a:blip r:embed="rId3"/>
            <a:srcRect r="50007"/>
            <a:stretch/>
          </p:blipFill>
          <p:spPr>
            <a:xfrm>
              <a:off x="708106" y="2017695"/>
              <a:ext cx="4853700" cy="1880140"/>
            </a:xfrm>
            <a:prstGeom prst="rect">
              <a:avLst/>
            </a:prstGeom>
          </p:spPr>
        </p:pic>
        <p:pic>
          <p:nvPicPr>
            <p:cNvPr id="10" name="Picture 9">
              <a:extLst>
                <a:ext uri="{FF2B5EF4-FFF2-40B4-BE49-F238E27FC236}">
                  <a16:creationId xmlns:a16="http://schemas.microsoft.com/office/drawing/2014/main" id="{C63FFE1B-8F2E-47F1-BCA7-3FEA4048FA8C}"/>
                </a:ext>
              </a:extLst>
            </p:cNvPr>
            <p:cNvPicPr>
              <a:picLocks noChangeAspect="1"/>
            </p:cNvPicPr>
            <p:nvPr/>
          </p:nvPicPr>
          <p:blipFill rotWithShape="1">
            <a:blip r:embed="rId3"/>
            <a:srcRect l="49845" r="2132"/>
            <a:stretch/>
          </p:blipFill>
          <p:spPr>
            <a:xfrm>
              <a:off x="855744" y="4038698"/>
              <a:ext cx="4706062" cy="1897698"/>
            </a:xfrm>
            <a:prstGeom prst="rect">
              <a:avLst/>
            </a:prstGeom>
          </p:spPr>
        </p:pic>
      </p:grpSp>
      <p:pic>
        <p:nvPicPr>
          <p:cNvPr id="7" name="Picture 6">
            <a:extLst>
              <a:ext uri="{FF2B5EF4-FFF2-40B4-BE49-F238E27FC236}">
                <a16:creationId xmlns:a16="http://schemas.microsoft.com/office/drawing/2014/main" id="{7F006E99-9609-4B73-91AC-AA14102A7265}"/>
              </a:ext>
            </a:extLst>
          </p:cNvPr>
          <p:cNvPicPr>
            <a:picLocks noChangeAspect="1"/>
          </p:cNvPicPr>
          <p:nvPr/>
        </p:nvPicPr>
        <p:blipFill rotWithShape="1">
          <a:blip r:embed="rId4"/>
          <a:srcRect l="9875" t="7096" b="7246"/>
          <a:stretch/>
        </p:blipFill>
        <p:spPr>
          <a:xfrm>
            <a:off x="5603292" y="2017695"/>
            <a:ext cx="5163629" cy="2171700"/>
          </a:xfrm>
          <a:prstGeom prst="rect">
            <a:avLst/>
          </a:prstGeom>
        </p:spPr>
      </p:pic>
    </p:spTree>
    <p:extLst>
      <p:ext uri="{BB962C8B-B14F-4D97-AF65-F5344CB8AC3E}">
        <p14:creationId xmlns:p14="http://schemas.microsoft.com/office/powerpoint/2010/main" val="521688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6D3C9-58D5-4DF0-93AD-E7AE95B761A4}"/>
              </a:ext>
            </a:extLst>
          </p:cNvPr>
          <p:cNvSpPr>
            <a:spLocks noGrp="1"/>
          </p:cNvSpPr>
          <p:nvPr>
            <p:ph type="title"/>
          </p:nvPr>
        </p:nvSpPr>
        <p:spPr>
          <a:xfrm>
            <a:off x="838200" y="422715"/>
            <a:ext cx="10515600" cy="1325563"/>
          </a:xfrm>
        </p:spPr>
        <p:txBody>
          <a:bodyPr>
            <a:normAutofit fontScale="90000"/>
          </a:bodyPr>
          <a:lstStyle/>
          <a:p>
            <a:r>
              <a:rPr lang="en-US" sz="4000" dirty="0">
                <a:latin typeface="Abadi" panose="020B0604020104020204" pitchFamily="34" charset="0"/>
              </a:rPr>
              <a:t>PoMs organization between joints in coordinated movement indicate (</a:t>
            </a:r>
            <a:r>
              <a:rPr lang="en-US" sz="4000" i="1" dirty="0">
                <a:latin typeface="Abadi" panose="020B0604020104020204" pitchFamily="34" charset="0"/>
              </a:rPr>
              <a:t>peripheral</a:t>
            </a:r>
            <a:r>
              <a:rPr lang="en-US" sz="4000" dirty="0">
                <a:latin typeface="Abadi" panose="020B0604020104020204" pitchFamily="34" charset="0"/>
              </a:rPr>
              <a:t>) task-oriented specialization in the hand</a:t>
            </a:r>
          </a:p>
        </p:txBody>
      </p:sp>
      <p:grpSp>
        <p:nvGrpSpPr>
          <p:cNvPr id="9" name="Group 8">
            <a:extLst>
              <a:ext uri="{FF2B5EF4-FFF2-40B4-BE49-F238E27FC236}">
                <a16:creationId xmlns:a16="http://schemas.microsoft.com/office/drawing/2014/main" id="{9BA49FBA-1759-46A8-AF77-E995D546880E}"/>
              </a:ext>
            </a:extLst>
          </p:cNvPr>
          <p:cNvGrpSpPr/>
          <p:nvPr/>
        </p:nvGrpSpPr>
        <p:grpSpPr>
          <a:xfrm>
            <a:off x="569563" y="1896235"/>
            <a:ext cx="5896507" cy="4351339"/>
            <a:chOff x="3584729" y="1960561"/>
            <a:chExt cx="5896507" cy="4351339"/>
          </a:xfrm>
        </p:grpSpPr>
        <p:pic>
          <p:nvPicPr>
            <p:cNvPr id="7" name="Picture 6">
              <a:extLst>
                <a:ext uri="{FF2B5EF4-FFF2-40B4-BE49-F238E27FC236}">
                  <a16:creationId xmlns:a16="http://schemas.microsoft.com/office/drawing/2014/main" id="{16E1A001-894D-436D-A67B-B75DDD8018AD}"/>
                </a:ext>
              </a:extLst>
            </p:cNvPr>
            <p:cNvPicPr>
              <a:picLocks noChangeAspect="1"/>
            </p:cNvPicPr>
            <p:nvPr/>
          </p:nvPicPr>
          <p:blipFill>
            <a:blip r:embed="rId2"/>
            <a:stretch>
              <a:fillRect/>
            </a:stretch>
          </p:blipFill>
          <p:spPr>
            <a:xfrm>
              <a:off x="3584730" y="1960562"/>
              <a:ext cx="5896506" cy="4351338"/>
            </a:xfrm>
            <a:prstGeom prst="rect">
              <a:avLst/>
            </a:prstGeom>
          </p:spPr>
        </p:pic>
        <p:sp>
          <p:nvSpPr>
            <p:cNvPr id="8" name="Rectangle 7">
              <a:extLst>
                <a:ext uri="{FF2B5EF4-FFF2-40B4-BE49-F238E27FC236}">
                  <a16:creationId xmlns:a16="http://schemas.microsoft.com/office/drawing/2014/main" id="{A3918150-9B2E-4877-9838-A7031229C7F0}"/>
                </a:ext>
              </a:extLst>
            </p:cNvPr>
            <p:cNvSpPr/>
            <p:nvPr/>
          </p:nvSpPr>
          <p:spPr>
            <a:xfrm>
              <a:off x="3584729" y="1960561"/>
              <a:ext cx="336341" cy="42617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atin typeface="Abadi" panose="020B0604020104020204" pitchFamily="34" charset="0"/>
              </a:endParaRPr>
            </a:p>
          </p:txBody>
        </p:sp>
      </p:grpSp>
      <p:sp>
        <p:nvSpPr>
          <p:cNvPr id="13" name="TextBox 12">
            <a:extLst>
              <a:ext uri="{FF2B5EF4-FFF2-40B4-BE49-F238E27FC236}">
                <a16:creationId xmlns:a16="http://schemas.microsoft.com/office/drawing/2014/main" id="{A458DBF6-DE65-45CF-BB5B-CF327F2072AC}"/>
              </a:ext>
            </a:extLst>
          </p:cNvPr>
          <p:cNvSpPr txBox="1"/>
          <p:nvPr/>
        </p:nvSpPr>
        <p:spPr>
          <a:xfrm>
            <a:off x="6466070" y="2168804"/>
            <a:ext cx="4494508" cy="1631216"/>
          </a:xfrm>
          <a:prstGeom prst="rect">
            <a:avLst/>
          </a:prstGeom>
          <a:noFill/>
        </p:spPr>
        <p:txBody>
          <a:bodyPr wrap="square">
            <a:spAutoFit/>
          </a:bodyPr>
          <a:lstStyle/>
          <a:p>
            <a:r>
              <a:rPr lang="en-US" sz="2000" i="1" dirty="0">
                <a:latin typeface="Abadi" panose="020B0604020104020204" pitchFamily="34" charset="0"/>
              </a:rPr>
              <a:t>Lateral pinch phase durations… Joints are organized by relative length of the initiation phase. Gray bar, </a:t>
            </a:r>
            <a:r>
              <a:rPr lang="en-US" sz="2000" b="1" i="1" u="sng" dirty="0">
                <a:latin typeface="Abadi" panose="020B0604020104020204" pitchFamily="34" charset="0"/>
              </a:rPr>
              <a:t>initiation</a:t>
            </a:r>
            <a:r>
              <a:rPr lang="en-US" sz="2000" i="1" dirty="0">
                <a:latin typeface="Abadi" panose="020B0604020104020204" pitchFamily="34" charset="0"/>
              </a:rPr>
              <a:t>; fine hatched bar, </a:t>
            </a:r>
            <a:r>
              <a:rPr lang="en-US" sz="2000" b="1" i="1" u="sng" dirty="0">
                <a:latin typeface="Abadi" panose="020B0604020104020204" pitchFamily="34" charset="0"/>
              </a:rPr>
              <a:t>preshaping</a:t>
            </a:r>
            <a:r>
              <a:rPr lang="en-US" sz="2000" i="1" dirty="0">
                <a:latin typeface="Abadi" panose="020B0604020104020204" pitchFamily="34" charset="0"/>
              </a:rPr>
              <a:t>; hatched bar, </a:t>
            </a:r>
            <a:r>
              <a:rPr lang="en-US" sz="2000" b="1" i="1" u="sng" dirty="0">
                <a:latin typeface="Abadi" panose="020B0604020104020204" pitchFamily="34" charset="0"/>
              </a:rPr>
              <a:t>pinch </a:t>
            </a:r>
          </a:p>
        </p:txBody>
      </p:sp>
      <p:sp>
        <p:nvSpPr>
          <p:cNvPr id="15" name="TextBox 14">
            <a:extLst>
              <a:ext uri="{FF2B5EF4-FFF2-40B4-BE49-F238E27FC236}">
                <a16:creationId xmlns:a16="http://schemas.microsoft.com/office/drawing/2014/main" id="{83A63260-02B6-4CFF-BCE9-6F66266D6797}"/>
              </a:ext>
            </a:extLst>
          </p:cNvPr>
          <p:cNvSpPr txBox="1"/>
          <p:nvPr/>
        </p:nvSpPr>
        <p:spPr>
          <a:xfrm>
            <a:off x="0" y="6642556"/>
            <a:ext cx="8090115" cy="215444"/>
          </a:xfrm>
          <a:prstGeom prst="rect">
            <a:avLst/>
          </a:prstGeom>
          <a:noFill/>
        </p:spPr>
        <p:txBody>
          <a:bodyPr wrap="square">
            <a:spAutoFit/>
          </a:bodyPr>
          <a:lstStyle/>
          <a:p>
            <a:r>
              <a:rPr lang="en-US" sz="800" dirty="0">
                <a:latin typeface="Abadi" panose="020B0604020104020204" pitchFamily="34" charset="0"/>
              </a:rPr>
              <a:t>https://journals.sagepub.com/doi/pdf/10.1007/s11552-013-9517-6</a:t>
            </a:r>
          </a:p>
        </p:txBody>
      </p:sp>
      <p:pic>
        <p:nvPicPr>
          <p:cNvPr id="16" name="Picture 15">
            <a:extLst>
              <a:ext uri="{FF2B5EF4-FFF2-40B4-BE49-F238E27FC236}">
                <a16:creationId xmlns:a16="http://schemas.microsoft.com/office/drawing/2014/main" id="{76FF2094-5BDD-4612-AD9F-224A30352724}"/>
              </a:ext>
            </a:extLst>
          </p:cNvPr>
          <p:cNvPicPr>
            <a:picLocks noChangeAspect="1"/>
          </p:cNvPicPr>
          <p:nvPr/>
        </p:nvPicPr>
        <p:blipFill>
          <a:blip r:embed="rId3"/>
          <a:stretch>
            <a:fillRect/>
          </a:stretch>
        </p:blipFill>
        <p:spPr>
          <a:xfrm>
            <a:off x="0" y="16735"/>
            <a:ext cx="12192000" cy="136563"/>
          </a:xfrm>
          <a:prstGeom prst="rect">
            <a:avLst/>
          </a:prstGeom>
        </p:spPr>
      </p:pic>
      <p:sp>
        <p:nvSpPr>
          <p:cNvPr id="17" name="Rectangle 16">
            <a:extLst>
              <a:ext uri="{FF2B5EF4-FFF2-40B4-BE49-F238E27FC236}">
                <a16:creationId xmlns:a16="http://schemas.microsoft.com/office/drawing/2014/main" id="{C828D91B-842C-4310-92A3-3B5CE571E91F}"/>
              </a:ext>
            </a:extLst>
          </p:cNvPr>
          <p:cNvSpPr/>
          <p:nvPr/>
        </p:nvSpPr>
        <p:spPr>
          <a:xfrm>
            <a:off x="8090115" y="16735"/>
            <a:ext cx="419100" cy="136563"/>
          </a:xfrm>
          <a:prstGeom prst="rect">
            <a:avLst/>
          </a:prstGeom>
          <a:solidFill>
            <a:schemeClr val="accent4">
              <a:alpha val="44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Abadi" panose="020B0604020104020204" pitchFamily="34" charset="0"/>
            </a:endParaRPr>
          </a:p>
        </p:txBody>
      </p:sp>
    </p:spTree>
    <p:extLst>
      <p:ext uri="{BB962C8B-B14F-4D97-AF65-F5344CB8AC3E}">
        <p14:creationId xmlns:p14="http://schemas.microsoft.com/office/powerpoint/2010/main" val="3284138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6D3C9-58D5-4DF0-93AD-E7AE95B761A4}"/>
              </a:ext>
            </a:extLst>
          </p:cNvPr>
          <p:cNvSpPr>
            <a:spLocks noGrp="1"/>
          </p:cNvSpPr>
          <p:nvPr>
            <p:ph type="title"/>
          </p:nvPr>
        </p:nvSpPr>
        <p:spPr>
          <a:xfrm>
            <a:off x="838200" y="422715"/>
            <a:ext cx="10515600" cy="1325563"/>
          </a:xfrm>
        </p:spPr>
        <p:txBody>
          <a:bodyPr>
            <a:normAutofit/>
          </a:bodyPr>
          <a:lstStyle/>
          <a:p>
            <a:r>
              <a:rPr lang="en-US" sz="4000" dirty="0">
                <a:latin typeface="Abadi" panose="020B0604020104020204" pitchFamily="34" charset="0"/>
              </a:rPr>
              <a:t>Targeting central origins can improve PoMs</a:t>
            </a:r>
          </a:p>
        </p:txBody>
      </p:sp>
      <p:sp>
        <p:nvSpPr>
          <p:cNvPr id="13" name="TextBox 12">
            <a:extLst>
              <a:ext uri="{FF2B5EF4-FFF2-40B4-BE49-F238E27FC236}">
                <a16:creationId xmlns:a16="http://schemas.microsoft.com/office/drawing/2014/main" id="{A458DBF6-DE65-45CF-BB5B-CF327F2072AC}"/>
              </a:ext>
            </a:extLst>
          </p:cNvPr>
          <p:cNvSpPr txBox="1"/>
          <p:nvPr/>
        </p:nvSpPr>
        <p:spPr>
          <a:xfrm>
            <a:off x="6466070" y="2168804"/>
            <a:ext cx="4494508" cy="1631216"/>
          </a:xfrm>
          <a:prstGeom prst="rect">
            <a:avLst/>
          </a:prstGeom>
          <a:noFill/>
        </p:spPr>
        <p:txBody>
          <a:bodyPr wrap="square">
            <a:spAutoFit/>
          </a:bodyPr>
          <a:lstStyle/>
          <a:p>
            <a:r>
              <a:rPr lang="en-US" sz="2000" b="0" i="0" dirty="0">
                <a:solidFill>
                  <a:srgbClr val="282828"/>
                </a:solidFill>
                <a:effectLst/>
                <a:latin typeface="MuseoSans"/>
              </a:rPr>
              <a:t>“ In the case of rhythmic movements, </a:t>
            </a:r>
            <a:r>
              <a:rPr lang="en-US" sz="2000" b="1" i="1" dirty="0">
                <a:solidFill>
                  <a:srgbClr val="282828"/>
                </a:solidFill>
                <a:effectLst/>
                <a:latin typeface="MuseoSans"/>
              </a:rPr>
              <a:t>MEPs </a:t>
            </a:r>
            <a:r>
              <a:rPr lang="en-US" sz="2000" b="0" i="0" dirty="0">
                <a:solidFill>
                  <a:srgbClr val="282828"/>
                </a:solidFill>
                <a:effectLst/>
                <a:latin typeface="MuseoSans"/>
              </a:rPr>
              <a:t>evoked </a:t>
            </a:r>
            <a:r>
              <a:rPr lang="en-US" sz="2000" b="1" i="1" dirty="0">
                <a:solidFill>
                  <a:srgbClr val="282828"/>
                </a:solidFill>
                <a:effectLst/>
                <a:latin typeface="MuseoSans"/>
              </a:rPr>
              <a:t>in the quiescent muscles </a:t>
            </a:r>
            <a:r>
              <a:rPr lang="en-US" sz="2000" b="0" i="0" dirty="0">
                <a:solidFill>
                  <a:srgbClr val="282828"/>
                </a:solidFill>
                <a:effectLst/>
                <a:latin typeface="MuseoSans"/>
              </a:rPr>
              <a:t>of a static limb </a:t>
            </a:r>
            <a:r>
              <a:rPr lang="en-US" sz="2000" b="1" i="1" dirty="0">
                <a:solidFill>
                  <a:srgbClr val="282828"/>
                </a:solidFill>
                <a:effectLst/>
                <a:latin typeface="MuseoSans"/>
              </a:rPr>
              <a:t>vary in accordance with the phase of motion</a:t>
            </a:r>
            <a:r>
              <a:rPr lang="en-US" sz="2000" b="0" i="0" dirty="0">
                <a:solidFill>
                  <a:srgbClr val="282828"/>
                </a:solidFill>
                <a:effectLst/>
                <a:latin typeface="MuseoSans"/>
              </a:rPr>
              <a:t> of the opposite (moving) limb”</a:t>
            </a:r>
            <a:endParaRPr lang="en-US" sz="2000" b="1" i="1" u="sng" dirty="0">
              <a:latin typeface="Abadi" panose="020B0604020104020204" pitchFamily="34" charset="0"/>
            </a:endParaRPr>
          </a:p>
        </p:txBody>
      </p:sp>
      <p:sp>
        <p:nvSpPr>
          <p:cNvPr id="15" name="TextBox 14">
            <a:extLst>
              <a:ext uri="{FF2B5EF4-FFF2-40B4-BE49-F238E27FC236}">
                <a16:creationId xmlns:a16="http://schemas.microsoft.com/office/drawing/2014/main" id="{83A63260-02B6-4CFF-BCE9-6F66266D6797}"/>
              </a:ext>
            </a:extLst>
          </p:cNvPr>
          <p:cNvSpPr txBox="1"/>
          <p:nvPr/>
        </p:nvSpPr>
        <p:spPr>
          <a:xfrm>
            <a:off x="0" y="6642556"/>
            <a:ext cx="8090115" cy="215444"/>
          </a:xfrm>
          <a:prstGeom prst="rect">
            <a:avLst/>
          </a:prstGeom>
          <a:noFill/>
        </p:spPr>
        <p:txBody>
          <a:bodyPr wrap="square">
            <a:spAutoFit/>
          </a:bodyPr>
          <a:lstStyle/>
          <a:p>
            <a:r>
              <a:rPr lang="en-US" sz="800" dirty="0">
                <a:latin typeface="Abadi" panose="020B0604020104020204" pitchFamily="34" charset="0"/>
              </a:rPr>
              <a:t>https://www.frontiersin.org/articles/10.3389/fnhum.2013.00397/full</a:t>
            </a:r>
          </a:p>
        </p:txBody>
      </p:sp>
      <p:pic>
        <p:nvPicPr>
          <p:cNvPr id="16" name="Picture 15">
            <a:extLst>
              <a:ext uri="{FF2B5EF4-FFF2-40B4-BE49-F238E27FC236}">
                <a16:creationId xmlns:a16="http://schemas.microsoft.com/office/drawing/2014/main" id="{76FF2094-5BDD-4612-AD9F-224A30352724}"/>
              </a:ext>
            </a:extLst>
          </p:cNvPr>
          <p:cNvPicPr>
            <a:picLocks noChangeAspect="1"/>
          </p:cNvPicPr>
          <p:nvPr/>
        </p:nvPicPr>
        <p:blipFill>
          <a:blip r:embed="rId2"/>
          <a:stretch>
            <a:fillRect/>
          </a:stretch>
        </p:blipFill>
        <p:spPr>
          <a:xfrm>
            <a:off x="0" y="16735"/>
            <a:ext cx="12192000" cy="136563"/>
          </a:xfrm>
          <a:prstGeom prst="rect">
            <a:avLst/>
          </a:prstGeom>
        </p:spPr>
      </p:pic>
      <p:sp>
        <p:nvSpPr>
          <p:cNvPr id="17" name="Rectangle 16">
            <a:extLst>
              <a:ext uri="{FF2B5EF4-FFF2-40B4-BE49-F238E27FC236}">
                <a16:creationId xmlns:a16="http://schemas.microsoft.com/office/drawing/2014/main" id="{C828D91B-842C-4310-92A3-3B5CE571E91F}"/>
              </a:ext>
            </a:extLst>
          </p:cNvPr>
          <p:cNvSpPr/>
          <p:nvPr/>
        </p:nvSpPr>
        <p:spPr>
          <a:xfrm>
            <a:off x="8090115" y="16735"/>
            <a:ext cx="419100" cy="136563"/>
          </a:xfrm>
          <a:prstGeom prst="rect">
            <a:avLst/>
          </a:prstGeom>
          <a:solidFill>
            <a:schemeClr val="accent4">
              <a:alpha val="44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Abadi" panose="020B0604020104020204" pitchFamily="34" charset="0"/>
            </a:endParaRPr>
          </a:p>
        </p:txBody>
      </p:sp>
      <p:pic>
        <p:nvPicPr>
          <p:cNvPr id="4" name="Picture 3">
            <a:extLst>
              <a:ext uri="{FF2B5EF4-FFF2-40B4-BE49-F238E27FC236}">
                <a16:creationId xmlns:a16="http://schemas.microsoft.com/office/drawing/2014/main" id="{CAE64150-5352-40BF-B630-03AA55E7F478}"/>
              </a:ext>
            </a:extLst>
          </p:cNvPr>
          <p:cNvPicPr>
            <a:picLocks noChangeAspect="1"/>
          </p:cNvPicPr>
          <p:nvPr/>
        </p:nvPicPr>
        <p:blipFill>
          <a:blip r:embed="rId3"/>
          <a:stretch>
            <a:fillRect/>
          </a:stretch>
        </p:blipFill>
        <p:spPr>
          <a:xfrm>
            <a:off x="971392" y="1508096"/>
            <a:ext cx="3219608" cy="4583847"/>
          </a:xfrm>
          <a:prstGeom prst="rect">
            <a:avLst/>
          </a:prstGeom>
        </p:spPr>
      </p:pic>
    </p:spTree>
    <p:extLst>
      <p:ext uri="{BB962C8B-B14F-4D97-AF65-F5344CB8AC3E}">
        <p14:creationId xmlns:p14="http://schemas.microsoft.com/office/powerpoint/2010/main" val="573555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6D3C9-58D5-4DF0-93AD-E7AE95B761A4}"/>
              </a:ext>
            </a:extLst>
          </p:cNvPr>
          <p:cNvSpPr>
            <a:spLocks noGrp="1"/>
          </p:cNvSpPr>
          <p:nvPr>
            <p:ph type="title"/>
          </p:nvPr>
        </p:nvSpPr>
        <p:spPr>
          <a:xfrm>
            <a:off x="838200" y="422715"/>
            <a:ext cx="10515600" cy="1325563"/>
          </a:xfrm>
        </p:spPr>
        <p:txBody>
          <a:bodyPr>
            <a:normAutofit/>
          </a:bodyPr>
          <a:lstStyle/>
          <a:p>
            <a:r>
              <a:rPr lang="en-US" sz="4000" dirty="0">
                <a:latin typeface="Abadi" panose="020B0604020104020204" pitchFamily="34" charset="0"/>
              </a:rPr>
              <a:t>3 PoMs used for gesture classification</a:t>
            </a:r>
          </a:p>
        </p:txBody>
      </p:sp>
      <p:sp>
        <p:nvSpPr>
          <p:cNvPr id="15" name="TextBox 14">
            <a:extLst>
              <a:ext uri="{FF2B5EF4-FFF2-40B4-BE49-F238E27FC236}">
                <a16:creationId xmlns:a16="http://schemas.microsoft.com/office/drawing/2014/main" id="{83A63260-02B6-4CFF-BCE9-6F66266D6797}"/>
              </a:ext>
            </a:extLst>
          </p:cNvPr>
          <p:cNvSpPr txBox="1"/>
          <p:nvPr/>
        </p:nvSpPr>
        <p:spPr>
          <a:xfrm>
            <a:off x="0" y="6453121"/>
            <a:ext cx="8090115" cy="369332"/>
          </a:xfrm>
          <a:prstGeom prst="rect">
            <a:avLst/>
          </a:prstGeom>
          <a:noFill/>
        </p:spPr>
        <p:txBody>
          <a:bodyPr wrap="square">
            <a:spAutoFit/>
          </a:bodyPr>
          <a:lstStyle/>
          <a:p>
            <a:r>
              <a:rPr lang="en-US" dirty="0">
                <a:latin typeface="Abadi" panose="020B0604020104020204" pitchFamily="34" charset="0"/>
              </a:rPr>
              <a:t>https://dl.acm.org/doi/pdf/10.1145/2788539.2788552</a:t>
            </a:r>
          </a:p>
        </p:txBody>
      </p:sp>
      <p:grpSp>
        <p:nvGrpSpPr>
          <p:cNvPr id="16" name="Group 15">
            <a:extLst>
              <a:ext uri="{FF2B5EF4-FFF2-40B4-BE49-F238E27FC236}">
                <a16:creationId xmlns:a16="http://schemas.microsoft.com/office/drawing/2014/main" id="{94D8917D-8A51-4B79-B81C-485100778C4F}"/>
              </a:ext>
            </a:extLst>
          </p:cNvPr>
          <p:cNvGrpSpPr/>
          <p:nvPr/>
        </p:nvGrpSpPr>
        <p:grpSpPr>
          <a:xfrm>
            <a:off x="272540" y="2326725"/>
            <a:ext cx="6645826" cy="3395984"/>
            <a:chOff x="309966" y="1921650"/>
            <a:chExt cx="8384261" cy="4358098"/>
          </a:xfrm>
        </p:grpSpPr>
        <p:pic>
          <p:nvPicPr>
            <p:cNvPr id="11" name="Picture 10">
              <a:extLst>
                <a:ext uri="{FF2B5EF4-FFF2-40B4-BE49-F238E27FC236}">
                  <a16:creationId xmlns:a16="http://schemas.microsoft.com/office/drawing/2014/main" id="{CE00F792-160D-4412-99A7-FD2F3E67A079}"/>
                </a:ext>
              </a:extLst>
            </p:cNvPr>
            <p:cNvPicPr>
              <a:picLocks noChangeAspect="1"/>
            </p:cNvPicPr>
            <p:nvPr/>
          </p:nvPicPr>
          <p:blipFill>
            <a:blip r:embed="rId2"/>
            <a:stretch>
              <a:fillRect/>
            </a:stretch>
          </p:blipFill>
          <p:spPr>
            <a:xfrm>
              <a:off x="2520254" y="1921650"/>
              <a:ext cx="6173973" cy="4358098"/>
            </a:xfrm>
            <a:prstGeom prst="rect">
              <a:avLst/>
            </a:prstGeom>
          </p:spPr>
        </p:pic>
        <p:pic>
          <p:nvPicPr>
            <p:cNvPr id="6" name="Picture 5">
              <a:extLst>
                <a:ext uri="{FF2B5EF4-FFF2-40B4-BE49-F238E27FC236}">
                  <a16:creationId xmlns:a16="http://schemas.microsoft.com/office/drawing/2014/main" id="{22D3FE9C-0635-43D8-AE9F-66186858AF21}"/>
                </a:ext>
              </a:extLst>
            </p:cNvPr>
            <p:cNvPicPr>
              <a:picLocks noChangeAspect="1"/>
            </p:cNvPicPr>
            <p:nvPr/>
          </p:nvPicPr>
          <p:blipFill rotWithShape="1">
            <a:blip r:embed="rId3"/>
            <a:srcRect l="7849"/>
            <a:stretch/>
          </p:blipFill>
          <p:spPr>
            <a:xfrm>
              <a:off x="309966" y="2444939"/>
              <a:ext cx="2538885" cy="2948472"/>
            </a:xfrm>
            <a:prstGeom prst="rect">
              <a:avLst/>
            </a:prstGeom>
          </p:spPr>
        </p:pic>
      </p:grpSp>
      <p:pic>
        <p:nvPicPr>
          <p:cNvPr id="14" name="Picture 13">
            <a:extLst>
              <a:ext uri="{FF2B5EF4-FFF2-40B4-BE49-F238E27FC236}">
                <a16:creationId xmlns:a16="http://schemas.microsoft.com/office/drawing/2014/main" id="{B2F651AD-A834-4EDC-B2F6-83C39E949C06}"/>
              </a:ext>
            </a:extLst>
          </p:cNvPr>
          <p:cNvPicPr>
            <a:picLocks noChangeAspect="1"/>
          </p:cNvPicPr>
          <p:nvPr/>
        </p:nvPicPr>
        <p:blipFill rotWithShape="1">
          <a:blip r:embed="rId4"/>
          <a:srcRect t="1950" b="682"/>
          <a:stretch/>
        </p:blipFill>
        <p:spPr>
          <a:xfrm>
            <a:off x="6972113" y="1722596"/>
            <a:ext cx="4572188" cy="4923089"/>
          </a:xfrm>
          <a:prstGeom prst="rect">
            <a:avLst/>
          </a:prstGeom>
        </p:spPr>
      </p:pic>
      <p:pic>
        <p:nvPicPr>
          <p:cNvPr id="17" name="Picture 16">
            <a:extLst>
              <a:ext uri="{FF2B5EF4-FFF2-40B4-BE49-F238E27FC236}">
                <a16:creationId xmlns:a16="http://schemas.microsoft.com/office/drawing/2014/main" id="{3C94C6E3-36C2-41E3-8638-CE2981EF60FA}"/>
              </a:ext>
            </a:extLst>
          </p:cNvPr>
          <p:cNvPicPr>
            <a:picLocks noChangeAspect="1"/>
          </p:cNvPicPr>
          <p:nvPr/>
        </p:nvPicPr>
        <p:blipFill>
          <a:blip r:embed="rId5"/>
          <a:stretch>
            <a:fillRect/>
          </a:stretch>
        </p:blipFill>
        <p:spPr>
          <a:xfrm>
            <a:off x="0" y="16735"/>
            <a:ext cx="12192000" cy="136563"/>
          </a:xfrm>
          <a:prstGeom prst="rect">
            <a:avLst/>
          </a:prstGeom>
        </p:spPr>
      </p:pic>
      <p:sp>
        <p:nvSpPr>
          <p:cNvPr id="18" name="Rectangle 17">
            <a:extLst>
              <a:ext uri="{FF2B5EF4-FFF2-40B4-BE49-F238E27FC236}">
                <a16:creationId xmlns:a16="http://schemas.microsoft.com/office/drawing/2014/main" id="{4D7685A3-D7EF-481A-B530-C6F1CB1170AF}"/>
              </a:ext>
            </a:extLst>
          </p:cNvPr>
          <p:cNvSpPr/>
          <p:nvPr/>
        </p:nvSpPr>
        <p:spPr>
          <a:xfrm>
            <a:off x="8909265" y="13870"/>
            <a:ext cx="419100" cy="136563"/>
          </a:xfrm>
          <a:prstGeom prst="rect">
            <a:avLst/>
          </a:prstGeom>
          <a:solidFill>
            <a:schemeClr val="accent4">
              <a:alpha val="44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Abadi" panose="020B0604020104020204" pitchFamily="34" charset="0"/>
            </a:endParaRPr>
          </a:p>
        </p:txBody>
      </p:sp>
    </p:spTree>
    <p:extLst>
      <p:ext uri="{BB962C8B-B14F-4D97-AF65-F5344CB8AC3E}">
        <p14:creationId xmlns:p14="http://schemas.microsoft.com/office/powerpoint/2010/main" val="4145646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49945CA3F05BE4B83CB1CFC2F601AF1" ma:contentTypeVersion="10" ma:contentTypeDescription="Create a new document." ma:contentTypeScope="" ma:versionID="eeee4ced856194e405beeca9307064cf">
  <xsd:schema xmlns:xsd="http://www.w3.org/2001/XMLSchema" xmlns:xs="http://www.w3.org/2001/XMLSchema" xmlns:p="http://schemas.microsoft.com/office/2006/metadata/properties" xmlns:ns3="9c761a58-7a67-4872-8191-2a532f9c6355" targetNamespace="http://schemas.microsoft.com/office/2006/metadata/properties" ma:root="true" ma:fieldsID="260cf709d4ab21de8210c4091ce2a170" ns3:_="">
    <xsd:import namespace="9c761a58-7a67-4872-8191-2a532f9c635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LengthInSecond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761a58-7a67-4872-8191-2a532f9c63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913D6E4-A840-4AA7-A316-F338FBD5A87B}">
  <ds:schemaRefs>
    <ds:schemaRef ds:uri="http://schemas.microsoft.com/sharepoint/v3/contenttype/forms"/>
  </ds:schemaRefs>
</ds:datastoreItem>
</file>

<file path=customXml/itemProps2.xml><?xml version="1.0" encoding="utf-8"?>
<ds:datastoreItem xmlns:ds="http://schemas.openxmlformats.org/officeDocument/2006/customXml" ds:itemID="{8993B1DD-472A-434E-A2A2-46F6BD0B37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c761a58-7a67-4872-8191-2a532f9c63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84BEC7B-501B-435E-97B0-6E9346DC6892}">
  <ds:schemaRefs>
    <ds:schemaRef ds:uri="http://purl.org/dc/elements/1.1/"/>
    <ds:schemaRef ds:uri="http://www.w3.org/XML/1998/namespace"/>
    <ds:schemaRef ds:uri="http://purl.org/dc/terms/"/>
    <ds:schemaRef ds:uri="http://schemas.microsoft.com/office/infopath/2007/PartnerControls"/>
    <ds:schemaRef ds:uri="http://schemas.microsoft.com/office/2006/documentManagement/types"/>
    <ds:schemaRef ds:uri="9c761a58-7a67-4872-8191-2a532f9c6355"/>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9294</TotalTime>
  <Words>669</Words>
  <Application>Microsoft Office PowerPoint</Application>
  <PresentationFormat>Widescreen</PresentationFormat>
  <Paragraphs>53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Abadi</vt:lpstr>
      <vt:lpstr>Arial</vt:lpstr>
      <vt:lpstr>Calibri</vt:lpstr>
      <vt:lpstr>Calibri Light</vt:lpstr>
      <vt:lpstr>MuseoSans</vt:lpstr>
      <vt:lpstr>Office Theme</vt:lpstr>
      <vt:lpstr>Phases of Motion in Coordinated Hand Movement</vt:lpstr>
      <vt:lpstr>We will describe:</vt:lpstr>
      <vt:lpstr>PoMs are supported by hand peripheral dynamics</vt:lpstr>
      <vt:lpstr>PoMs can be mediated by hand central dynamics</vt:lpstr>
      <vt:lpstr>3 PoM have been identified in EMG data hinting at central coordination</vt:lpstr>
      <vt:lpstr>Finger-specific PoM mechanisms are linked to joint couplings</vt:lpstr>
      <vt:lpstr>PoMs organization between joints in coordinated movement indicate (peripheral) task-oriented specialization in the hand</vt:lpstr>
      <vt:lpstr>Targeting central origins can improve PoMs</vt:lpstr>
      <vt:lpstr>3 PoMs used for gesture classification</vt:lpstr>
      <vt:lpstr>Central PoM dynamics can be altered by targeting peripheral PoM dynamics</vt:lpstr>
      <vt:lpstr>PowerPoint Presentation</vt:lpstr>
      <vt:lpstr>Proposed work</vt:lpstr>
      <vt:lpstr>Identify centers of latent gaussians</vt:lpstr>
      <vt:lpstr>Identify centers of latent gaussians</vt:lpstr>
      <vt:lpstr>PowerPoint Presentation</vt:lpstr>
      <vt:lpstr>Learn to recognize latent gaussians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Avinash Baskaran</dc:creator>
  <cp:lastModifiedBy>Avinash Baskaran</cp:lastModifiedBy>
  <cp:revision>18</cp:revision>
  <dcterms:created xsi:type="dcterms:W3CDTF">2022-08-22T12:33:06Z</dcterms:created>
  <dcterms:modified xsi:type="dcterms:W3CDTF">2022-08-31T21:17:11Z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0x010100E49945CA3F05BE4B83CB1CFC2F601AF1</vt:lpwstr>
  </property>
</Properties>
</file>