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C1BEC-8724-4241-B36E-8A1A6317AEBB}"/>
              </a:ext>
            </a:extLst>
          </p:cNvPr>
          <p:cNvGrpSpPr/>
          <p:nvPr/>
        </p:nvGrpSpPr>
        <p:grpSpPr>
          <a:xfrm>
            <a:off x="0" y="1384325"/>
            <a:ext cx="9154084" cy="5492920"/>
            <a:chOff x="-180347" y="577360"/>
            <a:chExt cx="10185124" cy="61115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C61775-157A-4592-B66F-3C17DFA6E12A}"/>
                </a:ext>
              </a:extLst>
            </p:cNvPr>
            <p:cNvSpPr txBox="1"/>
            <p:nvPr/>
          </p:nvSpPr>
          <p:spPr>
            <a:xfrm>
              <a:off x="-180347" y="6226661"/>
              <a:ext cx="10185124" cy="462296"/>
            </a:xfrm>
            <a:prstGeom prst="rect">
              <a:avLst/>
            </a:prstGeom>
            <a:solidFill>
              <a:srgbClr val="03244D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sz="1050" b="1" i="1" dirty="0">
                <a:solidFill>
                  <a:schemeClr val="bg1"/>
                </a:solidFill>
              </a:endParaRPr>
            </a:p>
            <a:p>
              <a:endParaRPr lang="en-US" sz="105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6CD8F02-5363-4DF7-9092-B5AF35F094A3}"/>
                </a:ext>
              </a:extLst>
            </p:cNvPr>
            <p:cNvGrpSpPr/>
            <p:nvPr/>
          </p:nvGrpSpPr>
          <p:grpSpPr>
            <a:xfrm>
              <a:off x="23141" y="3503817"/>
              <a:ext cx="9448002" cy="3008800"/>
              <a:chOff x="1527225" y="2511739"/>
              <a:chExt cx="7076845" cy="225368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4112D08-1CE2-4AD4-AB90-66CFAA2106B1}"/>
                  </a:ext>
                </a:extLst>
              </p:cNvPr>
              <p:cNvGrpSpPr/>
              <p:nvPr/>
            </p:nvGrpSpPr>
            <p:grpSpPr>
              <a:xfrm>
                <a:off x="1527225" y="2511739"/>
                <a:ext cx="7076845" cy="2253683"/>
                <a:chOff x="1527225" y="2511739"/>
                <a:chExt cx="7076845" cy="2253683"/>
              </a:xfrm>
            </p:grpSpPr>
            <p:pic>
              <p:nvPicPr>
                <p:cNvPr id="38" name="Picture 6" descr="Smart fabric&amp;quot; strain sensor combines strength and sensitivity">
                  <a:extLst>
                    <a:ext uri="{FF2B5EF4-FFF2-40B4-BE49-F238E27FC236}">
                      <a16:creationId xmlns:a16="http://schemas.microsoft.com/office/drawing/2014/main" id="{499CC7FB-8A96-407F-85B7-91B39BBB07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8021" b="72292" l="10000" r="98333">
                              <a14:foregroundMark x1="56111" y1="29583" x2="56111" y2="29583"/>
                              <a14:foregroundMark x1="41111" y1="22500" x2="41111" y2="22500"/>
                              <a14:foregroundMark x1="93056" y1="52083" x2="95556" y2="51250"/>
                              <a14:foregroundMark x1="98333" y1="61250" x2="98333" y2="61250"/>
                              <a14:backgroundMark x1="36111" y1="62500" x2="29722" y2="59167"/>
                              <a14:backgroundMark x1="94167" y1="17917" x2="97500" y2="16667"/>
                              <a14:backgroundMark x1="23958" y1="24167" x2="24375" y2="1885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9590"/>
                <a:stretch/>
              </p:blipFill>
              <p:spPr bwMode="auto">
                <a:xfrm rot="21020807">
                  <a:off x="4433413" y="2664325"/>
                  <a:ext cx="3919465" cy="21010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853FA8D-09ED-429A-A264-C5199F4A4430}"/>
                    </a:ext>
                  </a:extLst>
                </p:cNvPr>
                <p:cNvGrpSpPr/>
                <p:nvPr/>
              </p:nvGrpSpPr>
              <p:grpSpPr>
                <a:xfrm>
                  <a:off x="1527225" y="2511739"/>
                  <a:ext cx="7076845" cy="1831256"/>
                  <a:chOff x="-4957232" y="4531909"/>
                  <a:chExt cx="6801295" cy="1759953"/>
                </a:xfrm>
              </p:grpSpPr>
              <p:pic>
                <p:nvPicPr>
                  <p:cNvPr id="40" name="Picture 34" descr="Muscle synergy patterns as physiological markers of motor cortical damage |  PNAS">
                    <a:extLst>
                      <a:ext uri="{FF2B5EF4-FFF2-40B4-BE49-F238E27FC236}">
                        <a16:creationId xmlns:a16="http://schemas.microsoft.com/office/drawing/2014/main" id="{5CDDF5BC-F8D6-499F-9C5D-C5B68B8886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399" t="20357" r="-1" b="18"/>
                  <a:stretch/>
                </p:blipFill>
                <p:spPr bwMode="auto">
                  <a:xfrm>
                    <a:off x="-2957723" y="5186179"/>
                    <a:ext cx="1126030" cy="11056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E79DE5-5E48-4478-BDEF-47EF2B83B2BA}"/>
                      </a:ext>
                    </a:extLst>
                  </p:cNvPr>
                  <p:cNvSpPr txBox="1"/>
                  <p:nvPr/>
                </p:nvSpPr>
                <p:spPr>
                  <a:xfrm>
                    <a:off x="-4957232" y="4531909"/>
                    <a:ext cx="6801295" cy="566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i="1" dirty="0"/>
                      <a:t>I’m developing a comfortable, low-cost sensing interface that uses machine learning to examine patient needs and facilitate robot-mediated therapy</a:t>
                    </a:r>
                  </a:p>
                </p:txBody>
              </p:sp>
            </p:grpSp>
          </p:grpSp>
          <p:pic>
            <p:nvPicPr>
              <p:cNvPr id="37" name="Picture 32" descr="Topological Insulators Show Promise as Flexible, Transparent Electrode">
                <a:extLst>
                  <a:ext uri="{FF2B5EF4-FFF2-40B4-BE49-F238E27FC236}">
                    <a16:creationId xmlns:a16="http://schemas.microsoft.com/office/drawing/2014/main" id="{1F38A920-A22C-4369-81FF-45B9C6A8C5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94" t="7598" r="6550" b="3976"/>
              <a:stretch/>
            </p:blipFill>
            <p:spPr bwMode="auto">
              <a:xfrm>
                <a:off x="1805686" y="3192515"/>
                <a:ext cx="1645607" cy="1177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EC38BF-7DE9-4C06-BC7D-D37F98EDA66F}"/>
                </a:ext>
              </a:extLst>
            </p:cNvPr>
            <p:cNvGrpSpPr/>
            <p:nvPr/>
          </p:nvGrpSpPr>
          <p:grpSpPr>
            <a:xfrm>
              <a:off x="4894380" y="577360"/>
              <a:ext cx="4576761" cy="2534867"/>
              <a:chOff x="421760" y="1364899"/>
              <a:chExt cx="4576761" cy="253486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BC02D-1A75-4ADF-A95D-AF76C05AF667}"/>
                  </a:ext>
                </a:extLst>
              </p:cNvPr>
              <p:cNvSpPr txBox="1"/>
              <p:nvPr/>
            </p:nvSpPr>
            <p:spPr>
              <a:xfrm>
                <a:off x="421760" y="1364899"/>
                <a:ext cx="4576761" cy="109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Robots can aid in physical therapy to alleviate pain and restore mobility</a:t>
                </a:r>
              </a:p>
              <a:p>
                <a:pPr algn="ctr"/>
                <a:endParaRPr lang="en-US" i="1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A1C429-16CA-4BD7-B4C2-A84EBA524626}"/>
                  </a:ext>
                </a:extLst>
              </p:cNvPr>
              <p:cNvGrpSpPr/>
              <p:nvPr/>
            </p:nvGrpSpPr>
            <p:grpSpPr>
              <a:xfrm>
                <a:off x="870914" y="2184482"/>
                <a:ext cx="3990393" cy="1715284"/>
                <a:chOff x="879520" y="2205384"/>
                <a:chExt cx="3990393" cy="1715284"/>
              </a:xfrm>
            </p:grpSpPr>
            <p:pic>
              <p:nvPicPr>
                <p:cNvPr id="34" name="Picture 28" descr="Robots and Patient Rehabilitation">
                  <a:extLst>
                    <a:ext uri="{FF2B5EF4-FFF2-40B4-BE49-F238E27FC236}">
                      <a16:creationId xmlns:a16="http://schemas.microsoft.com/office/drawing/2014/main" id="{93C74A1D-1F65-4CD9-A7CB-9AD58996C9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53"/>
                <a:stretch/>
              </p:blipFill>
              <p:spPr bwMode="auto">
                <a:xfrm>
                  <a:off x="879520" y="2205384"/>
                  <a:ext cx="2490838" cy="17152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10" descr="The VA Is Testing an Implant That Could Allow Paralyzed Veterans to Walk  Again | Military.com">
                  <a:extLst>
                    <a:ext uri="{FF2B5EF4-FFF2-40B4-BE49-F238E27FC236}">
                      <a16:creationId xmlns:a16="http://schemas.microsoft.com/office/drawing/2014/main" id="{2808F73E-5341-43E7-9E47-701BFE1767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86" t="9407" r="15582" b="1488"/>
                <a:stretch/>
              </p:blipFill>
              <p:spPr bwMode="auto">
                <a:xfrm>
                  <a:off x="3370361" y="2205384"/>
                  <a:ext cx="1499552" cy="17152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F05218-DD73-4518-8B74-0B2F0A35BBEA}"/>
                </a:ext>
              </a:extLst>
            </p:cNvPr>
            <p:cNvGrpSpPr/>
            <p:nvPr/>
          </p:nvGrpSpPr>
          <p:grpSpPr>
            <a:xfrm>
              <a:off x="394903" y="1418009"/>
              <a:ext cx="4112669" cy="1734904"/>
              <a:chOff x="314647" y="2434944"/>
              <a:chExt cx="4304842" cy="1815971"/>
            </a:xfrm>
          </p:grpSpPr>
          <p:pic>
            <p:nvPicPr>
              <p:cNvPr id="30" name="Picture 12" descr="Leg injury assessment">
                <a:extLst>
                  <a:ext uri="{FF2B5EF4-FFF2-40B4-BE49-F238E27FC236}">
                    <a16:creationId xmlns:a16="http://schemas.microsoft.com/office/drawing/2014/main" id="{91EE5B04-0ABD-4069-8C4F-DD3245B4F6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481"/>
              <a:stretch/>
            </p:blipFill>
            <p:spPr bwMode="auto">
              <a:xfrm>
                <a:off x="2050291" y="2434945"/>
                <a:ext cx="2569198" cy="1815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Hand, Wrist, &amp;amp; Elbow Injuries | Joint Injury Merrillville, IN">
                <a:extLst>
                  <a:ext uri="{FF2B5EF4-FFF2-40B4-BE49-F238E27FC236}">
                    <a16:creationId xmlns:a16="http://schemas.microsoft.com/office/drawing/2014/main" id="{6E310291-776B-4F7C-80EB-56EE8E023B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47" y="2434944"/>
                <a:ext cx="1815970" cy="1815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9D3E84-5321-4EB9-8710-47BB867D0815}"/>
                </a:ext>
              </a:extLst>
            </p:cNvPr>
            <p:cNvSpPr txBox="1"/>
            <p:nvPr/>
          </p:nvSpPr>
          <p:spPr>
            <a:xfrm>
              <a:off x="414398" y="580448"/>
              <a:ext cx="4013558" cy="78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Neuromuscular diseases are painful and debilitating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1A494F2-2803-4244-866B-C2EFC9A99676}"/>
              </a:ext>
            </a:extLst>
          </p:cNvPr>
          <p:cNvSpPr txBox="1"/>
          <p:nvPr/>
        </p:nvSpPr>
        <p:spPr>
          <a:xfrm>
            <a:off x="0" y="0"/>
            <a:ext cx="9154084" cy="1246495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i="1" dirty="0">
                <a:solidFill>
                  <a:schemeClr val="bg1">
                    <a:lumMod val="95000"/>
                  </a:schemeClr>
                </a:solidFill>
              </a:rPr>
              <a:t>Team Work Makes the Dream Work!</a:t>
            </a:r>
            <a:endParaRPr lang="en-US" sz="24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effectLst/>
              </a:rPr>
              <a:t>Decoding Neuromuscular Patterns for Improved Human-Robot Interaction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B7F883-40BB-4FAB-A1F6-BBFFEE20B5BD}"/>
              </a:ext>
            </a:extLst>
          </p:cNvPr>
          <p:cNvCxnSpPr>
            <a:cxnSpLocks/>
          </p:cNvCxnSpPr>
          <p:nvPr/>
        </p:nvCxnSpPr>
        <p:spPr>
          <a:xfrm>
            <a:off x="0" y="1127485"/>
            <a:ext cx="915408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7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945CA3F05BE4B83CB1CFC2F601AF1" ma:contentTypeVersion="8" ma:contentTypeDescription="Create a new document." ma:contentTypeScope="" ma:versionID="74c66b862e61e28b253a2fdc50b48381">
  <xsd:schema xmlns:xsd="http://www.w3.org/2001/XMLSchema" xmlns:xs="http://www.w3.org/2001/XMLSchema" xmlns:p="http://schemas.microsoft.com/office/2006/metadata/properties" xmlns:ns3="9c761a58-7a67-4872-8191-2a532f9c6355" targetNamespace="http://schemas.microsoft.com/office/2006/metadata/properties" ma:root="true" ma:fieldsID="ee3e8f9e66a5bdeb80f3279b399b7aaa" ns3:_="">
    <xsd:import namespace="9c761a58-7a67-4872-8191-2a532f9c63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1a58-7a67-4872-8191-2a532f9c6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428816-10E1-4B55-96CD-FD44B3435E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D1663-1574-4FCC-B876-F75BBE9B0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61a58-7a67-4872-8191-2a532f9c6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A38EE0-4179-4D94-B52A-624AD9EF374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9c761a58-7a67-4872-8191-2a532f9c635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Baskaran</dc:creator>
  <cp:lastModifiedBy>Chad Rose</cp:lastModifiedBy>
  <cp:revision>2</cp:revision>
  <dcterms:created xsi:type="dcterms:W3CDTF">2021-11-04T19:31:08Z</dcterms:created>
  <dcterms:modified xsi:type="dcterms:W3CDTF">2021-11-04T19:56:29Z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0x010100E49945CA3F05BE4B83CB1CFC2F601AF1</vt:lpwstr>
  </property>
</Properties>
</file>