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3"/>
  </p:notesMasterIdLst>
  <p:handoutMasterIdLst>
    <p:handoutMasterId r:id="rId14"/>
  </p:handoutMasterIdLst>
  <p:sldIdLst>
    <p:sldId id="264" r:id="rId2"/>
    <p:sldId id="405" r:id="rId3"/>
    <p:sldId id="404" r:id="rId4"/>
    <p:sldId id="400" r:id="rId5"/>
    <p:sldId id="411" r:id="rId6"/>
    <p:sldId id="417" r:id="rId7"/>
    <p:sldId id="415" r:id="rId8"/>
    <p:sldId id="412" r:id="rId9"/>
    <p:sldId id="413" r:id="rId10"/>
    <p:sldId id="414" r:id="rId11"/>
    <p:sldId id="401" r:id="rId12"/>
  </p:sldIdLst>
  <p:sldSz cx="9144000" cy="6858000" type="screen4x3"/>
  <p:notesSz cx="9144000" cy="6858000"/>
  <p:embeddedFontLst>
    <p:embeddedFont>
      <p:font typeface="Calibri" panose="020F0502020204030204" pitchFamily="34" charset="0"/>
      <p:regular r:id="rId15"/>
      <p:bold r:id="rId16"/>
      <p:italic r:id="rId17"/>
      <p:boldItalic r:id="rId18"/>
    </p:embeddedFont>
  </p:embeddedFontLst>
  <p:defaultTextStyle>
    <a:lvl1pPr defTabSz="457200">
      <a:buClr>
        <a:srgbClr val="000000"/>
      </a:buClr>
      <a:buFont typeface="Calibri"/>
      <a:defRPr>
        <a:uFill>
          <a:solidFill/>
        </a:uFill>
        <a:latin typeface="+mn-lt"/>
        <a:ea typeface="+mn-ea"/>
        <a:cs typeface="+mn-cs"/>
        <a:sym typeface="Calibri"/>
      </a:defRPr>
    </a:lvl1pPr>
    <a:lvl2pPr indent="342900" defTabSz="457200">
      <a:buClr>
        <a:srgbClr val="000000"/>
      </a:buClr>
      <a:buFont typeface="Calibri"/>
      <a:defRPr>
        <a:uFill>
          <a:solidFill/>
        </a:uFill>
        <a:latin typeface="+mn-lt"/>
        <a:ea typeface="+mn-ea"/>
        <a:cs typeface="+mn-cs"/>
        <a:sym typeface="Calibri"/>
      </a:defRPr>
    </a:lvl2pPr>
    <a:lvl3pPr indent="685800" defTabSz="457200">
      <a:buClr>
        <a:srgbClr val="000000"/>
      </a:buClr>
      <a:buFont typeface="Calibri"/>
      <a:defRPr>
        <a:uFill>
          <a:solidFill/>
        </a:uFill>
        <a:latin typeface="+mn-lt"/>
        <a:ea typeface="+mn-ea"/>
        <a:cs typeface="+mn-cs"/>
        <a:sym typeface="Calibri"/>
      </a:defRPr>
    </a:lvl3pPr>
    <a:lvl4pPr indent="1028700" defTabSz="457200">
      <a:buClr>
        <a:srgbClr val="000000"/>
      </a:buClr>
      <a:buFont typeface="Calibri"/>
      <a:defRPr>
        <a:uFill>
          <a:solidFill/>
        </a:uFill>
        <a:latin typeface="+mn-lt"/>
        <a:ea typeface="+mn-ea"/>
        <a:cs typeface="+mn-cs"/>
        <a:sym typeface="Calibri"/>
      </a:defRPr>
    </a:lvl4pPr>
    <a:lvl5pPr indent="1371600" defTabSz="457200">
      <a:buClr>
        <a:srgbClr val="000000"/>
      </a:buClr>
      <a:buFont typeface="Calibri"/>
      <a:defRPr>
        <a:uFill>
          <a:solidFill/>
        </a:uFill>
        <a:latin typeface="+mn-lt"/>
        <a:ea typeface="+mn-ea"/>
        <a:cs typeface="+mn-cs"/>
        <a:sym typeface="Calibri"/>
      </a:defRPr>
    </a:lvl5pPr>
    <a:lvl6pPr indent="1714500" defTabSz="457200">
      <a:buClr>
        <a:srgbClr val="000000"/>
      </a:buClr>
      <a:buFont typeface="Calibri"/>
      <a:defRPr>
        <a:uFill>
          <a:solidFill/>
        </a:uFill>
        <a:latin typeface="+mn-lt"/>
        <a:ea typeface="+mn-ea"/>
        <a:cs typeface="+mn-cs"/>
        <a:sym typeface="Calibri"/>
      </a:defRPr>
    </a:lvl6pPr>
    <a:lvl7pPr indent="2057400" defTabSz="457200">
      <a:buClr>
        <a:srgbClr val="000000"/>
      </a:buClr>
      <a:buFont typeface="Calibri"/>
      <a:defRPr>
        <a:uFill>
          <a:solidFill/>
        </a:uFill>
        <a:latin typeface="+mn-lt"/>
        <a:ea typeface="+mn-ea"/>
        <a:cs typeface="+mn-cs"/>
        <a:sym typeface="Calibri"/>
      </a:defRPr>
    </a:lvl7pPr>
    <a:lvl8pPr indent="2400300" defTabSz="457200">
      <a:buClr>
        <a:srgbClr val="000000"/>
      </a:buClr>
      <a:buFont typeface="Calibri"/>
      <a:defRPr>
        <a:uFill>
          <a:solidFill/>
        </a:uFill>
        <a:latin typeface="+mn-lt"/>
        <a:ea typeface="+mn-ea"/>
        <a:cs typeface="+mn-cs"/>
        <a:sym typeface="Calibri"/>
      </a:defRPr>
    </a:lvl8pPr>
    <a:lvl9pPr indent="2743200" defTabSz="457200">
      <a:buClr>
        <a:srgbClr val="000000"/>
      </a:buClr>
      <a:buFont typeface="Calibri"/>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Steadman" initials="KS" lastIdx="5" clrIdx="0">
    <p:extLst>
      <p:ext uri="{19B8F6BF-5375-455C-9EA6-DF929625EA0E}">
        <p15:presenceInfo xmlns:p15="http://schemas.microsoft.com/office/powerpoint/2012/main" userId="S::kzs0138@auburn.edu::a1017cdf-d68c-4423-8e68-cce1f5acd5cd" providerId="AD"/>
      </p:ext>
    </p:extLst>
  </p:cmAuthor>
  <p:cmAuthor id="2" name="Chad Rose" initials="CR" lastIdx="1" clrIdx="1">
    <p:extLst>
      <p:ext uri="{19B8F6BF-5375-455C-9EA6-DF929625EA0E}">
        <p15:presenceInfo xmlns:p15="http://schemas.microsoft.com/office/powerpoint/2012/main" userId="Chad Ro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4D"/>
    <a:srgbClr val="F8330C"/>
    <a:srgbClr val="FFFFFF"/>
    <a:srgbClr val="2B79A9"/>
    <a:srgbClr val="DD550C"/>
    <a:srgbClr val="83C2FD"/>
    <a:srgbClr val="496E9C"/>
    <a:srgbClr val="F68026"/>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autoAdjust="0"/>
    <p:restoredTop sz="91579" autoAdjust="0"/>
  </p:normalViewPr>
  <p:slideViewPr>
    <p:cSldViewPr snapToGrid="0" snapToObjects="1">
      <p:cViewPr varScale="1">
        <p:scale>
          <a:sx n="105" d="100"/>
          <a:sy n="105" d="100"/>
        </p:scale>
        <p:origin x="163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D72FF73-3B8F-A544-A0A0-42F2B80C88BC}" type="datetimeFigureOut">
              <a:rPr lang="en-US" smtClean="0"/>
              <a:t>5/20/2022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FE7C57B-DB5A-054E-86C1-F8B7CA8338F9}" type="slidenum">
              <a:rPr lang="en-US" smtClean="0"/>
              <a:t>‹#›</a:t>
            </a:fld>
            <a:endParaRPr lang="en-US"/>
          </a:p>
        </p:txBody>
      </p:sp>
    </p:spTree>
    <p:extLst>
      <p:ext uri="{BB962C8B-B14F-4D97-AF65-F5344CB8AC3E}">
        <p14:creationId xmlns:p14="http://schemas.microsoft.com/office/powerpoint/2010/main" val="244785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2857500" y="514350"/>
            <a:ext cx="3429000" cy="2571750"/>
          </a:xfrm>
          <a:prstGeom prst="rect">
            <a:avLst/>
          </a:prstGeom>
        </p:spPr>
        <p:txBody>
          <a:bodyPr/>
          <a:lstStyle/>
          <a:p>
            <a:pPr lvl="0"/>
            <a:endParaRPr/>
          </a:p>
        </p:txBody>
      </p:sp>
      <p:sp>
        <p:nvSpPr>
          <p:cNvPr id="42" name="Shape 42"/>
          <p:cNvSpPr>
            <a:spLocks noGrp="1"/>
          </p:cNvSpPr>
          <p:nvPr>
            <p:ph type="body" sz="quarter" idx="1"/>
          </p:nvPr>
        </p:nvSpPr>
        <p:spPr>
          <a:xfrm>
            <a:off x="1219200" y="3257550"/>
            <a:ext cx="6705600" cy="3086100"/>
          </a:xfrm>
          <a:prstGeom prst="rect">
            <a:avLst/>
          </a:prstGeom>
        </p:spPr>
        <p:txBody>
          <a:bodyPr/>
          <a:lstStyle/>
          <a:p>
            <a:pPr lvl="0"/>
            <a:endParaRPr/>
          </a:p>
        </p:txBody>
      </p:sp>
    </p:spTree>
    <p:extLst>
      <p:ext uri="{BB962C8B-B14F-4D97-AF65-F5344CB8AC3E}">
        <p14:creationId xmlns:p14="http://schemas.microsoft.com/office/powerpoint/2010/main" val="1460961498"/>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934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379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7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17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6929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 Title Slide">
    <p:spTree>
      <p:nvGrpSpPr>
        <p:cNvPr id="1" name=""/>
        <p:cNvGrpSpPr/>
        <p:nvPr/>
      </p:nvGrpSpPr>
      <p:grpSpPr>
        <a:xfrm>
          <a:off x="0" y="0"/>
          <a:ext cx="0" cy="0"/>
          <a:chOff x="0" y="0"/>
          <a:chExt cx="0" cy="0"/>
        </a:xfrm>
      </p:grpSpPr>
      <p:sp>
        <p:nvSpPr>
          <p:cNvPr id="10" name="Shape 10"/>
          <p:cNvSpPr/>
          <p:nvPr/>
        </p:nvSpPr>
        <p:spPr>
          <a:xfrm>
            <a:off x="-3872" y="4835022"/>
            <a:ext cx="9170897" cy="2022977"/>
          </a:xfrm>
          <a:prstGeom prst="rect">
            <a:avLst/>
          </a:prstGeom>
          <a:solidFill>
            <a:srgbClr val="03244D"/>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a:p>
        </p:txBody>
      </p:sp>
      <p:sp>
        <p:nvSpPr>
          <p:cNvPr id="11" name="Shape 11"/>
          <p:cNvSpPr/>
          <p:nvPr/>
        </p:nvSpPr>
        <p:spPr>
          <a:xfrm>
            <a:off x="-3872" y="4504664"/>
            <a:ext cx="9170897" cy="250980"/>
          </a:xfrm>
          <a:prstGeom prst="rect">
            <a:avLst/>
          </a:prstGeom>
          <a:solidFill>
            <a:srgbClr val="F68026"/>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a:p>
        </p:txBody>
      </p:sp>
      <p:sp>
        <p:nvSpPr>
          <p:cNvPr id="16" name="Shape 16"/>
          <p:cNvSpPr>
            <a:spLocks noGrp="1"/>
          </p:cNvSpPr>
          <p:nvPr>
            <p:ph idx="3"/>
          </p:nvPr>
        </p:nvSpPr>
        <p:spPr>
          <a:xfrm>
            <a:off x="3065953" y="0"/>
            <a:ext cx="3016345" cy="4445368"/>
          </a:xfrm>
          <a:prstGeom prst="rect">
            <a:avLst/>
          </a:prstGeom>
        </p:spPr>
        <p:txBody>
          <a:bodyPr/>
          <a:lstStyle/>
          <a:p>
            <a:pPr marL="0" lvl="0" indent="0" algn="ctr">
              <a:spcBef>
                <a:spcPts val="0"/>
              </a:spcBef>
              <a:buClrTx/>
              <a:buSzTx/>
              <a:buFontTx/>
              <a:buNone/>
              <a:defRPr sz="4000">
                <a:latin typeface="Gill Sans"/>
                <a:ea typeface="Gill Sans"/>
                <a:cs typeface="Gill Sans"/>
                <a:sym typeface="Gill Sans"/>
              </a:defRPr>
            </a:pPr>
            <a:endParaRPr dirty="0"/>
          </a:p>
        </p:txBody>
      </p:sp>
      <p:sp>
        <p:nvSpPr>
          <p:cNvPr id="17" name="Shape 17"/>
          <p:cNvSpPr>
            <a:spLocks noGrp="1"/>
          </p:cNvSpPr>
          <p:nvPr>
            <p:ph type="title" hasCustomPrompt="1"/>
          </p:nvPr>
        </p:nvSpPr>
        <p:spPr>
          <a:xfrm>
            <a:off x="1138642" y="771440"/>
            <a:ext cx="6883815" cy="602008"/>
          </a:xfrm>
          <a:prstGeom prst="rect">
            <a:avLst/>
          </a:prstGeom>
        </p:spPr>
        <p:txBody>
          <a:bodyPr/>
          <a:lstStyle>
            <a:lvl1pPr algn="ctr"/>
          </a:lstStyle>
          <a:p>
            <a:pPr lvl="0">
              <a:defRPr sz="1800" b="0">
                <a:solidFill>
                  <a:srgbClr val="000000"/>
                </a:solidFill>
                <a:uFillTx/>
              </a:defRPr>
            </a:pPr>
            <a:r>
              <a:rPr sz="3500" b="1" dirty="0">
                <a:solidFill>
                  <a:srgbClr val="FFFFFF"/>
                </a:solidFill>
                <a:uFill>
                  <a:solidFill>
                    <a:srgbClr val="FFFFFF"/>
                  </a:solidFill>
                </a:uFill>
              </a:rPr>
              <a:t>Title</a:t>
            </a:r>
            <a:r>
              <a:rPr lang="en-US" sz="3500" b="1" dirty="0">
                <a:solidFill>
                  <a:srgbClr val="03244D"/>
                </a:solidFill>
                <a:uFill>
                  <a:solidFill>
                    <a:srgbClr val="FFFFFF"/>
                  </a:solidFill>
                </a:uFill>
              </a:rPr>
              <a:t>Title</a:t>
            </a:r>
            <a:r>
              <a:rPr sz="3500" b="1" dirty="0">
                <a:solidFill>
                  <a:srgbClr val="FFFFFF"/>
                </a:solidFill>
                <a:uFill>
                  <a:solidFill>
                    <a:srgbClr val="FFFFFF"/>
                  </a:solidFill>
                </a:uFill>
              </a:rPr>
              <a:t> Text</a:t>
            </a:r>
          </a:p>
        </p:txBody>
      </p:sp>
      <p:pic>
        <p:nvPicPr>
          <p:cNvPr id="3" name="Picture 2">
            <a:extLst>
              <a:ext uri="{FF2B5EF4-FFF2-40B4-BE49-F238E27FC236}">
                <a16:creationId xmlns:a16="http://schemas.microsoft.com/office/drawing/2014/main" id="{15767680-594B-D840-9ADC-D8DEC3EE9488}"/>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54595" y="5349498"/>
            <a:ext cx="3410716" cy="905559"/>
          </a:xfrm>
          <a:prstGeom prst="rect">
            <a:avLst/>
          </a:prstGeom>
        </p:spPr>
      </p:pic>
      <p:pic>
        <p:nvPicPr>
          <p:cNvPr id="8" name="Picture 7" descr="Logo&#10;&#10;Description automatically generated">
            <a:extLst>
              <a:ext uri="{FF2B5EF4-FFF2-40B4-BE49-F238E27FC236}">
                <a16:creationId xmlns:a16="http://schemas.microsoft.com/office/drawing/2014/main" id="{AA1AAFBF-730F-45D2-99A2-C77CCA46E4D8}"/>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6832135" y="5097530"/>
            <a:ext cx="1847571" cy="1497959"/>
          </a:xfrm>
          <a:prstGeom prst="round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20" name="Shape 20"/>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fault - Two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4" name="Shape 23"/>
          <p:cNvSpPr>
            <a:spLocks noGrp="1"/>
          </p:cNvSpPr>
          <p:nvPr>
            <p:ph type="body" idx="10"/>
          </p:nvPr>
        </p:nvSpPr>
        <p:spPr>
          <a:xfrm>
            <a:off x="4495800" y="1224814"/>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fault - Two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4" name="Shape 23"/>
          <p:cNvSpPr>
            <a:spLocks noGrp="1"/>
          </p:cNvSpPr>
          <p:nvPr>
            <p:ph type="body" idx="10"/>
          </p:nvPr>
        </p:nvSpPr>
        <p:spPr>
          <a:xfrm>
            <a:off x="4495800" y="1224818"/>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
        <p:nvSpPr>
          <p:cNvPr id="5" name="Shape 23"/>
          <p:cNvSpPr>
            <a:spLocks noGrp="1"/>
          </p:cNvSpPr>
          <p:nvPr>
            <p:ph type="body" idx="11"/>
          </p:nvPr>
        </p:nvSpPr>
        <p:spPr>
          <a:xfrm>
            <a:off x="457200" y="1224818"/>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3872" y="0"/>
            <a:ext cx="9170897" cy="1031960"/>
          </a:xfrm>
          <a:prstGeom prst="rect">
            <a:avLst/>
          </a:prstGeom>
          <a:solidFill>
            <a:srgbClr val="03244D"/>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dirty="0"/>
          </a:p>
        </p:txBody>
      </p:sp>
      <p:sp>
        <p:nvSpPr>
          <p:cNvPr id="3" name="Shape 3"/>
          <p:cNvSpPr/>
          <p:nvPr/>
        </p:nvSpPr>
        <p:spPr>
          <a:xfrm>
            <a:off x="-3872" y="1088660"/>
            <a:ext cx="9170897" cy="124744"/>
          </a:xfrm>
          <a:prstGeom prst="rect">
            <a:avLst/>
          </a:prstGeom>
          <a:solidFill>
            <a:srgbClr val="F68026"/>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a:p>
        </p:txBody>
      </p:sp>
      <p:sp>
        <p:nvSpPr>
          <p:cNvPr id="7" name="Shape 7"/>
          <p:cNvSpPr>
            <a:spLocks noGrp="1"/>
          </p:cNvSpPr>
          <p:nvPr>
            <p:ph type="title"/>
          </p:nvPr>
        </p:nvSpPr>
        <p:spPr>
          <a:xfrm>
            <a:off x="225310" y="221956"/>
            <a:ext cx="6581000" cy="662692"/>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b"/>
          <a:lstStyle/>
          <a:p>
            <a:pPr lvl="0">
              <a:defRPr sz="1800" b="0">
                <a:solidFill>
                  <a:srgbClr val="000000"/>
                </a:solidFill>
                <a:uFillTx/>
              </a:defRPr>
            </a:pPr>
            <a:r>
              <a:rPr sz="3500" b="1">
                <a:solidFill>
                  <a:srgbClr val="FFFFFF"/>
                </a:solidFill>
                <a:uFill>
                  <a:solidFill>
                    <a:srgbClr val="FFFFFF"/>
                  </a:solidFill>
                </a:uFill>
              </a:rPr>
              <a:t>Title Text</a:t>
            </a:r>
          </a:p>
        </p:txBody>
      </p:sp>
      <p:sp>
        <p:nvSpPr>
          <p:cNvPr id="8" name="Shape 8"/>
          <p:cNvSpPr>
            <a:spLocks noGrp="1"/>
          </p:cNvSpPr>
          <p:nvPr>
            <p:ph type="body" idx="1"/>
          </p:nvPr>
        </p:nvSpPr>
        <p:spPr>
          <a:xfrm>
            <a:off x="457200" y="1224824"/>
            <a:ext cx="8229600" cy="5257802"/>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endParaRPr lang="en-US" sz="2000" dirty="0">
              <a:uFill>
                <a:solidFill/>
              </a:uFill>
            </a:endParaRPr>
          </a:p>
          <a:p>
            <a:pPr lvl="5">
              <a:defRPr sz="1800">
                <a:uFillTx/>
              </a:defRPr>
            </a:pPr>
            <a:endParaRPr sz="2000" dirty="0">
              <a:uFill>
                <a:solidFill/>
              </a:uFill>
            </a:endParaRPr>
          </a:p>
        </p:txBody>
      </p:sp>
      <p:pic>
        <p:nvPicPr>
          <p:cNvPr id="5" name="Picture 4">
            <a:extLst>
              <a:ext uri="{FF2B5EF4-FFF2-40B4-BE49-F238E27FC236}">
                <a16:creationId xmlns:a16="http://schemas.microsoft.com/office/drawing/2014/main" id="{8EA04406-56D9-B540-B36C-10EC095291F2}"/>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6953462" y="221956"/>
            <a:ext cx="2066411" cy="548640"/>
          </a:xfrm>
          <a:prstGeom prst="rect">
            <a:avLst/>
          </a:prstGeom>
        </p:spPr>
      </p:pic>
      <p:pic>
        <p:nvPicPr>
          <p:cNvPr id="9" name="Picture 8" descr="Logo&#10;&#10;Description automatically generated">
            <a:extLst>
              <a:ext uri="{FF2B5EF4-FFF2-40B4-BE49-F238E27FC236}">
                <a16:creationId xmlns:a16="http://schemas.microsoft.com/office/drawing/2014/main" id="{2BC2B477-8ADE-4990-B877-5ECED6ABB370}"/>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7749308" y="5727223"/>
            <a:ext cx="1394691" cy="11307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p:transition spd="med"/>
  <p:hf hdr="0" dt="0"/>
  <p:txStyles>
    <p:titleStyle>
      <a:lvl1pPr defTabSz="457200">
        <a:defRPr sz="3500" b="1">
          <a:solidFill>
            <a:srgbClr val="FFFFFF"/>
          </a:solidFill>
          <a:uFill>
            <a:solidFill>
              <a:srgbClr val="FFFFFF"/>
            </a:solidFill>
          </a:uFill>
          <a:latin typeface="+mn-lt"/>
          <a:ea typeface="+mn-ea"/>
          <a:cs typeface="+mn-cs"/>
          <a:sym typeface="Calibri"/>
        </a:defRPr>
      </a:lvl1pPr>
      <a:lvl2pPr indent="228600" defTabSz="457200">
        <a:defRPr sz="3500" b="1">
          <a:solidFill>
            <a:srgbClr val="FFFFFF"/>
          </a:solidFill>
          <a:uFill>
            <a:solidFill>
              <a:srgbClr val="FFFFFF"/>
            </a:solidFill>
          </a:uFill>
          <a:latin typeface="+mn-lt"/>
          <a:ea typeface="+mn-ea"/>
          <a:cs typeface="+mn-cs"/>
          <a:sym typeface="Calibri"/>
        </a:defRPr>
      </a:lvl2pPr>
      <a:lvl3pPr indent="457200" defTabSz="457200">
        <a:defRPr sz="3500" b="1">
          <a:solidFill>
            <a:srgbClr val="FFFFFF"/>
          </a:solidFill>
          <a:uFill>
            <a:solidFill>
              <a:srgbClr val="FFFFFF"/>
            </a:solidFill>
          </a:uFill>
          <a:latin typeface="+mn-lt"/>
          <a:ea typeface="+mn-ea"/>
          <a:cs typeface="+mn-cs"/>
          <a:sym typeface="Calibri"/>
        </a:defRPr>
      </a:lvl3pPr>
      <a:lvl4pPr indent="685800" defTabSz="457200">
        <a:defRPr sz="3500" b="1">
          <a:solidFill>
            <a:srgbClr val="FFFFFF"/>
          </a:solidFill>
          <a:uFill>
            <a:solidFill>
              <a:srgbClr val="FFFFFF"/>
            </a:solidFill>
          </a:uFill>
          <a:latin typeface="+mn-lt"/>
          <a:ea typeface="+mn-ea"/>
          <a:cs typeface="+mn-cs"/>
          <a:sym typeface="Calibri"/>
        </a:defRPr>
      </a:lvl4pPr>
      <a:lvl5pPr indent="914400" defTabSz="457200">
        <a:defRPr sz="3500" b="1">
          <a:solidFill>
            <a:srgbClr val="FFFFFF"/>
          </a:solidFill>
          <a:uFill>
            <a:solidFill>
              <a:srgbClr val="FFFFFF"/>
            </a:solidFill>
          </a:uFill>
          <a:latin typeface="+mn-lt"/>
          <a:ea typeface="+mn-ea"/>
          <a:cs typeface="+mn-cs"/>
          <a:sym typeface="Calibri"/>
        </a:defRPr>
      </a:lvl5pPr>
      <a:lvl6pPr indent="1143000" defTabSz="457200">
        <a:defRPr sz="3500" b="1">
          <a:solidFill>
            <a:srgbClr val="FFFFFF"/>
          </a:solidFill>
          <a:uFill>
            <a:solidFill>
              <a:srgbClr val="FFFFFF"/>
            </a:solidFill>
          </a:uFill>
          <a:latin typeface="+mn-lt"/>
          <a:ea typeface="+mn-ea"/>
          <a:cs typeface="+mn-cs"/>
          <a:sym typeface="Calibri"/>
        </a:defRPr>
      </a:lvl6pPr>
      <a:lvl7pPr indent="1371600" defTabSz="457200">
        <a:defRPr sz="3500" b="1">
          <a:solidFill>
            <a:srgbClr val="FFFFFF"/>
          </a:solidFill>
          <a:uFill>
            <a:solidFill>
              <a:srgbClr val="FFFFFF"/>
            </a:solidFill>
          </a:uFill>
          <a:latin typeface="+mn-lt"/>
          <a:ea typeface="+mn-ea"/>
          <a:cs typeface="+mn-cs"/>
          <a:sym typeface="Calibri"/>
        </a:defRPr>
      </a:lvl7pPr>
      <a:lvl8pPr indent="1600200" defTabSz="457200">
        <a:defRPr sz="3500" b="1">
          <a:solidFill>
            <a:srgbClr val="FFFFFF"/>
          </a:solidFill>
          <a:uFill>
            <a:solidFill>
              <a:srgbClr val="FFFFFF"/>
            </a:solidFill>
          </a:uFill>
          <a:latin typeface="+mn-lt"/>
          <a:ea typeface="+mn-ea"/>
          <a:cs typeface="+mn-cs"/>
          <a:sym typeface="Calibri"/>
        </a:defRPr>
      </a:lvl8pPr>
      <a:lvl9pPr indent="1828800" defTabSz="457200">
        <a:defRPr sz="3500" b="1">
          <a:solidFill>
            <a:srgbClr val="FFFFFF"/>
          </a:solidFill>
          <a:uFill>
            <a:solidFill>
              <a:srgbClr val="FFFFFF"/>
            </a:solidFill>
          </a:uFill>
          <a:latin typeface="+mn-lt"/>
          <a:ea typeface="+mn-ea"/>
          <a:cs typeface="+mn-cs"/>
          <a:sym typeface="Calibri"/>
        </a:defRPr>
      </a:lvl9pPr>
    </p:titleStyle>
    <p:bodyStyle>
      <a:lvl1pPr marL="342900" indent="-3429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1pPr>
      <a:lvl2pPr marL="783771" indent="-326571"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2pPr>
      <a:lvl3pPr marL="1219200" indent="-3048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3pPr>
      <a:lvl4pPr marL="1737360" indent="-36576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4pPr>
      <a:lvl5pPr marL="2194560" indent="-36576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5pPr>
      <a:lvl6pPr marL="2451100" indent="0" defTabSz="457200">
        <a:spcBef>
          <a:spcPts val="700"/>
        </a:spcBef>
        <a:buClr>
          <a:srgbClr val="000000"/>
        </a:buClr>
        <a:buSzPct val="171000"/>
        <a:buFont typeface="Arial"/>
        <a:buNone/>
        <a:defRPr sz="1800">
          <a:solidFill>
            <a:srgbClr val="03244D"/>
          </a:solidFill>
          <a:uFill>
            <a:solidFill/>
          </a:uFill>
          <a:latin typeface="+mn-lt"/>
          <a:ea typeface="+mn-ea"/>
          <a:cs typeface="+mn-cs"/>
          <a:sym typeface="Calibri"/>
        </a:defRPr>
      </a:lvl6pPr>
      <a:lvl7pPr marL="3721100" indent="-914400" defTabSz="4572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defTabSz="4572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defTabSz="4572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defTabSz="457200">
        <a:defRPr sz="1200">
          <a:solidFill>
            <a:schemeClr val="tx1"/>
          </a:solidFill>
          <a:uFill>
            <a:solidFill/>
          </a:uFill>
          <a:latin typeface="+mn-lt"/>
          <a:ea typeface="+mn-ea"/>
          <a:cs typeface="+mn-cs"/>
          <a:sym typeface="Calibri"/>
        </a:defRPr>
      </a:lvl1pPr>
      <a:lvl2pPr algn="r" defTabSz="457200">
        <a:defRPr sz="1200">
          <a:solidFill>
            <a:schemeClr val="tx1"/>
          </a:solidFill>
          <a:uFill>
            <a:solidFill/>
          </a:uFill>
          <a:latin typeface="+mn-lt"/>
          <a:ea typeface="+mn-ea"/>
          <a:cs typeface="+mn-cs"/>
          <a:sym typeface="Calibri"/>
        </a:defRPr>
      </a:lvl2pPr>
      <a:lvl3pPr algn="r" defTabSz="457200">
        <a:defRPr sz="1200">
          <a:solidFill>
            <a:schemeClr val="tx1"/>
          </a:solidFill>
          <a:uFill>
            <a:solidFill/>
          </a:uFill>
          <a:latin typeface="+mn-lt"/>
          <a:ea typeface="+mn-ea"/>
          <a:cs typeface="+mn-cs"/>
          <a:sym typeface="Calibri"/>
        </a:defRPr>
      </a:lvl3pPr>
      <a:lvl4pPr algn="r" defTabSz="457200">
        <a:defRPr sz="1200">
          <a:solidFill>
            <a:schemeClr val="tx1"/>
          </a:solidFill>
          <a:uFill>
            <a:solidFill/>
          </a:uFill>
          <a:latin typeface="+mn-lt"/>
          <a:ea typeface="+mn-ea"/>
          <a:cs typeface="+mn-cs"/>
          <a:sym typeface="Calibri"/>
        </a:defRPr>
      </a:lvl4pPr>
      <a:lvl5pPr algn="r" defTabSz="457200">
        <a:defRPr sz="1200">
          <a:solidFill>
            <a:schemeClr val="tx1"/>
          </a:solidFill>
          <a:uFill>
            <a:solidFill/>
          </a:uFill>
          <a:latin typeface="+mn-lt"/>
          <a:ea typeface="+mn-ea"/>
          <a:cs typeface="+mn-cs"/>
          <a:sym typeface="Calibri"/>
        </a:defRPr>
      </a:lvl5pPr>
      <a:lvl6pPr algn="r" defTabSz="457200">
        <a:defRPr sz="1200">
          <a:solidFill>
            <a:schemeClr val="tx1"/>
          </a:solidFill>
          <a:uFill>
            <a:solidFill/>
          </a:uFill>
          <a:latin typeface="+mn-lt"/>
          <a:ea typeface="+mn-ea"/>
          <a:cs typeface="+mn-cs"/>
          <a:sym typeface="Calibri"/>
        </a:defRPr>
      </a:lvl6pPr>
      <a:lvl7pPr algn="r" defTabSz="457200">
        <a:defRPr sz="1200">
          <a:solidFill>
            <a:schemeClr val="tx1"/>
          </a:solidFill>
          <a:uFill>
            <a:solidFill/>
          </a:uFill>
          <a:latin typeface="+mn-lt"/>
          <a:ea typeface="+mn-ea"/>
          <a:cs typeface="+mn-cs"/>
          <a:sym typeface="Calibri"/>
        </a:defRPr>
      </a:lvl7pPr>
      <a:lvl8pPr algn="r" defTabSz="457200">
        <a:defRPr sz="1200">
          <a:solidFill>
            <a:schemeClr val="tx1"/>
          </a:solidFill>
          <a:uFill>
            <a:solidFill/>
          </a:uFill>
          <a:latin typeface="+mn-lt"/>
          <a:ea typeface="+mn-ea"/>
          <a:cs typeface="+mn-cs"/>
          <a:sym typeface="Calibri"/>
        </a:defRPr>
      </a:lvl8pPr>
      <a:lvl9pPr algn="r" defTabSz="457200">
        <a:defRPr sz="1200">
          <a:solidFill>
            <a:schemeClr val="tx1"/>
          </a:solidFill>
          <a:uFill>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hyperlink" Target="https://nvlpubs.nist.gov/nistpubs/jres/53/jresv53n5p283_a1b.pdf" TargetMode="External"/><Relationship Id="rId13" Type="http://schemas.openxmlformats.org/officeDocument/2006/relationships/hyperlink" Target="https://www.researchgate.net/publication/328647936_A_Hybrid_Rigid-Soft_Hand_Exoskeleton_to_Assist_Functional_Dexterity" TargetMode="External"/><Relationship Id="rId3" Type="http://schemas.openxmlformats.org/officeDocument/2006/relationships/hyperlink" Target="https://airandspace.si.edu/exhibitions/outside-the-spacecraft/online/image-detail.cfm?id=9610" TargetMode="External"/><Relationship Id="rId7" Type="http://schemas.openxmlformats.org/officeDocument/2006/relationships/hyperlink" Target="http://www.ece.uah.edu/~jovanov/papers/C2020_Jovanov_Aerospace.pdf" TargetMode="External"/><Relationship Id="rId12" Type="http://schemas.openxmlformats.org/officeDocument/2006/relationships/hyperlink" Target="https://www.researchgate.net/publication/337165548_A_calibrated_database_of_kinematics_and_EMG_of_the_forearm_and_hand_during_activities_of_daily_living/figures?lo=1" TargetMode="External"/><Relationship Id="rId2" Type="http://schemas.openxmlformats.org/officeDocument/2006/relationships/hyperlink" Target="https://ttu-ir.tdl.org/bitstream/handle/2346/73043/ICES_2017_251.pdf" TargetMode="External"/><Relationship Id="rId1" Type="http://schemas.openxmlformats.org/officeDocument/2006/relationships/slideLayout" Target="../slideLayouts/slideLayout2.xml"/><Relationship Id="rId6" Type="http://schemas.openxmlformats.org/officeDocument/2006/relationships/hyperlink" Target="https://www.intechopen.com/chapters/40131" TargetMode="External"/><Relationship Id="rId11" Type="http://schemas.openxmlformats.org/officeDocument/2006/relationships/hyperlink" Target="https://www.semanticscholar.org/paper/Surface-electromyography%3A-Detection-and-recording-Luca/992836d36c1ae4b56314e8b15f087822a1995c93" TargetMode="External"/><Relationship Id="rId5" Type="http://schemas.openxmlformats.org/officeDocument/2006/relationships/hyperlink" Target="https://www.semanticscholar.org/paper/Garment-based-EMG-system-for-intra-spacesuit-Lee-Wang/c07dfc7dcc7ec283c1ceb616f74304dbb9156093" TargetMode="External"/><Relationship Id="rId10" Type="http://schemas.openxmlformats.org/officeDocument/2006/relationships/hyperlink" Target="https://www.researchgate.net/publication/324087226_The_Brain_on_Art_Auditory_Visual_Spatial_Aesthetic_and_Artistic_Training_Facilitates_Brain_Plasticity/figures?lo=1&amp;utm_source=google&amp;utm_medium=organic" TargetMode="External"/><Relationship Id="rId4" Type="http://schemas.openxmlformats.org/officeDocument/2006/relationships/hyperlink" Target="https://www.mdpi.com/2072-666X/12/1/64#cite" TargetMode="External"/><Relationship Id="rId9" Type="http://schemas.openxmlformats.org/officeDocument/2006/relationships/hyperlink" Target="https://www.sciencedirect.com/science/article/pii/S0003999307017480?via%3Dihu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576F3B-27EC-4CFB-AF4D-797B20A52399}"/>
              </a:ext>
            </a:extLst>
          </p:cNvPr>
          <p:cNvSpPr>
            <a:spLocks noGrp="1"/>
          </p:cNvSpPr>
          <p:nvPr>
            <p:ph type="title"/>
          </p:nvPr>
        </p:nvSpPr>
        <p:spPr>
          <a:xfrm>
            <a:off x="1130092" y="2097320"/>
            <a:ext cx="6883815" cy="602008"/>
          </a:xfrm>
        </p:spPr>
        <p:txBody>
          <a:bodyPr/>
          <a:lstStyle/>
          <a:p>
            <a:pPr algn="l"/>
            <a:r>
              <a:rPr lang="en-US" sz="3600" b="0" i="0" dirty="0">
                <a:solidFill>
                  <a:srgbClr val="03244D"/>
                </a:solidFill>
                <a:effectLst/>
                <a:latin typeface="Arial" panose="020B0604020202020204" pitchFamily="34" charset="0"/>
              </a:rPr>
              <a:t>Neuromuscular Sensing for Control of Robotic Exoskeletons</a:t>
            </a:r>
            <a:endParaRPr lang="en-US" dirty="0">
              <a:solidFill>
                <a:srgbClr val="03244D"/>
              </a:solidFill>
            </a:endParaRPr>
          </a:p>
        </p:txBody>
      </p:sp>
      <p:sp>
        <p:nvSpPr>
          <p:cNvPr id="2" name="TextBox 1">
            <a:extLst>
              <a:ext uri="{FF2B5EF4-FFF2-40B4-BE49-F238E27FC236}">
                <a16:creationId xmlns:a16="http://schemas.microsoft.com/office/drawing/2014/main" id="{34B86611-EBA4-42C2-B268-6C115A9834C4}"/>
              </a:ext>
            </a:extLst>
          </p:cNvPr>
          <p:cNvSpPr txBox="1"/>
          <p:nvPr/>
        </p:nvSpPr>
        <p:spPr>
          <a:xfrm>
            <a:off x="1203244" y="2745048"/>
            <a:ext cx="1742465"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1800" b="0" i="0" u="none" strike="noStrike" cap="none" spc="0" normalizeH="0" baseline="0" dirty="0">
                <a:ln>
                  <a:noFill/>
                </a:ln>
                <a:solidFill>
                  <a:srgbClr val="03244D"/>
                </a:solidFill>
                <a:effectLst/>
                <a:uFill>
                  <a:solidFill>
                    <a:srgbClr val="000000"/>
                  </a:solidFill>
                </a:uFill>
                <a:latin typeface="+mn-lt"/>
                <a:ea typeface="+mn-ea"/>
                <a:cs typeface="+mn-cs"/>
                <a:sym typeface="Calibri"/>
              </a:rPr>
              <a:t>Chad G. Rose</a:t>
            </a:r>
          </a:p>
          <a:p>
            <a:pPr marL="0" marR="0" indent="0" algn="l" defTabSz="457200" rtl="0" fontAlgn="auto" latinLnBrk="1" hangingPunct="0">
              <a:lnSpc>
                <a:spcPct val="100000"/>
              </a:lnSpc>
              <a:spcBef>
                <a:spcPts val="0"/>
              </a:spcBef>
              <a:spcAft>
                <a:spcPts val="0"/>
              </a:spcAft>
              <a:buClr>
                <a:srgbClr val="000000"/>
              </a:buClr>
              <a:buSzTx/>
              <a:buFont typeface="Calibri"/>
              <a:buNone/>
              <a:tabLst/>
            </a:pPr>
            <a:r>
              <a:rPr lang="en-US" dirty="0">
                <a:solidFill>
                  <a:srgbClr val="03244D"/>
                </a:solidFill>
                <a:uFill>
                  <a:solidFill>
                    <a:srgbClr val="000000"/>
                  </a:solidFill>
                </a:uFill>
              </a:rPr>
              <a:t>Avinash Baskaran</a:t>
            </a:r>
            <a:endParaRPr kumimoji="0" lang="en-US" sz="1800" b="0" i="0" u="none" strike="noStrike" cap="none" spc="0" normalizeH="0" baseline="0" dirty="0">
              <a:ln>
                <a:noFill/>
              </a:ln>
              <a:solidFill>
                <a:srgbClr val="03244D"/>
              </a:solidFill>
              <a:effectLst/>
              <a:uFill>
                <a:solidFill>
                  <a:srgbClr val="000000"/>
                </a:solidFill>
              </a:uFill>
              <a:latin typeface="+mn-lt"/>
              <a:ea typeface="+mn-ea"/>
              <a:cs typeface="+mn-cs"/>
              <a:sym typeface="Calibri"/>
            </a:endParaRPr>
          </a:p>
        </p:txBody>
      </p:sp>
      <p:cxnSp>
        <p:nvCxnSpPr>
          <p:cNvPr id="5" name="Straight Connector 4">
            <a:extLst>
              <a:ext uri="{FF2B5EF4-FFF2-40B4-BE49-F238E27FC236}">
                <a16:creationId xmlns:a16="http://schemas.microsoft.com/office/drawing/2014/main" id="{52BF7472-1FE8-4DE6-869E-6AB0714852C7}"/>
              </a:ext>
            </a:extLst>
          </p:cNvPr>
          <p:cNvCxnSpPr/>
          <p:nvPr/>
        </p:nvCxnSpPr>
        <p:spPr>
          <a:xfrm>
            <a:off x="1130092" y="2745048"/>
            <a:ext cx="7044644" cy="0"/>
          </a:xfrm>
          <a:prstGeom prst="line">
            <a:avLst/>
          </a:prstGeom>
          <a:noFill/>
          <a:ln w="38100" cap="flat">
            <a:solidFill>
              <a:srgbClr val="03244D"/>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3821860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0005B-3BFB-4029-847D-72DC7187B83A}"/>
              </a:ext>
            </a:extLst>
          </p:cNvPr>
          <p:cNvSpPr>
            <a:spLocks noGrp="1"/>
          </p:cNvSpPr>
          <p:nvPr>
            <p:ph type="body" idx="1"/>
          </p:nvPr>
        </p:nvSpPr>
        <p:spPr>
          <a:xfrm>
            <a:off x="457200" y="1224824"/>
            <a:ext cx="8275320" cy="5257802"/>
          </a:xfrm>
        </p:spPr>
        <p:txBody>
          <a:bodyPr/>
          <a:lstStyle/>
          <a:p>
            <a:pPr marL="0" indent="0">
              <a:buFont typeface="Arial"/>
              <a:buNone/>
            </a:pPr>
            <a:endParaRPr lang="en-US" sz="2000" dirty="0"/>
          </a:p>
          <a:p>
            <a:endParaRPr lang="en-US" sz="2000" dirty="0"/>
          </a:p>
          <a:p>
            <a:pPr marL="0" marR="0" indent="0">
              <a:lnSpc>
                <a:spcPct val="107000"/>
              </a:lnSpc>
              <a:spcBef>
                <a:spcPts val="0"/>
              </a:spcBef>
              <a:spcAft>
                <a:spcPts val="800"/>
              </a:spcAft>
              <a:buNone/>
            </a:pPr>
            <a:endParaRPr lang="en-US" sz="2000" b="1" i="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le 1">
            <a:extLst>
              <a:ext uri="{FF2B5EF4-FFF2-40B4-BE49-F238E27FC236}">
                <a16:creationId xmlns:a16="http://schemas.microsoft.com/office/drawing/2014/main" id="{24B753A0-64D4-4E44-9B1A-69D50C9F792A}"/>
              </a:ext>
            </a:extLst>
          </p:cNvPr>
          <p:cNvSpPr>
            <a:spLocks noGrp="1"/>
          </p:cNvSpPr>
          <p:nvPr>
            <p:ph type="title"/>
          </p:nvPr>
        </p:nvSpPr>
        <p:spPr>
          <a:xfrm>
            <a:off x="225310" y="221956"/>
            <a:ext cx="6581000" cy="662692"/>
          </a:xfrm>
        </p:spPr>
        <p:txBody>
          <a:bodyPr/>
          <a:lstStyle/>
          <a:p>
            <a:r>
              <a:rPr lang="en-US" sz="2800" dirty="0">
                <a:latin typeface="+mj-lt"/>
                <a:cs typeface="Arial" panose="020B0604020202020204" pitchFamily="34" charset="0"/>
              </a:rPr>
              <a:t>Task 3: Implementation in Robot Control</a:t>
            </a:r>
          </a:p>
        </p:txBody>
      </p:sp>
      <p:sp>
        <p:nvSpPr>
          <p:cNvPr id="6" name="TextBox 5">
            <a:extLst>
              <a:ext uri="{FF2B5EF4-FFF2-40B4-BE49-F238E27FC236}">
                <a16:creationId xmlns:a16="http://schemas.microsoft.com/office/drawing/2014/main" id="{13C2A894-6BE7-4DD6-8329-C45BE0C741F3}"/>
              </a:ext>
            </a:extLst>
          </p:cNvPr>
          <p:cNvSpPr txBox="1"/>
          <p:nvPr/>
        </p:nvSpPr>
        <p:spPr>
          <a:xfrm>
            <a:off x="546316" y="5981963"/>
            <a:ext cx="6619585" cy="7980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5. Left: the SeptaPose Assistive and Rehabilitative (SPAR) robotic glove will be controlled via th</a:t>
            </a:r>
            <a:r>
              <a:rPr lang="en-US" sz="1200" i="1" dirty="0">
                <a:latin typeface="Calibri" panose="020F0502020204030204" pitchFamily="34" charset="0"/>
                <a:ea typeface="Calibri" panose="020F0502020204030204" pitchFamily="34" charset="0"/>
                <a:cs typeface="Times New Roman" panose="02020603050405020304" pitchFamily="18" charset="0"/>
              </a:rPr>
              <a:t>e paradigm shown in the figure on the left, where user intent (voluntary command) is sent to the central nervous system (CNS) to excite fatigued muscles, as well as inform robot motion via sEMG sensing.</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5E00873-7C8D-4F67-8739-47316B5A1D01}"/>
              </a:ext>
            </a:extLst>
          </p:cNvPr>
          <p:cNvPicPr>
            <a:picLocks noChangeAspect="1"/>
          </p:cNvPicPr>
          <p:nvPr/>
        </p:nvPicPr>
        <p:blipFill>
          <a:blip r:embed="rId3"/>
          <a:stretch>
            <a:fillRect/>
          </a:stretch>
        </p:blipFill>
        <p:spPr>
          <a:xfrm>
            <a:off x="457200" y="3394543"/>
            <a:ext cx="3051101" cy="2438732"/>
          </a:xfrm>
          <a:prstGeom prst="rect">
            <a:avLst/>
          </a:prstGeom>
        </p:spPr>
      </p:pic>
      <p:sp>
        <p:nvSpPr>
          <p:cNvPr id="12" name="Text Placeholder 2">
            <a:extLst>
              <a:ext uri="{FF2B5EF4-FFF2-40B4-BE49-F238E27FC236}">
                <a16:creationId xmlns:a16="http://schemas.microsoft.com/office/drawing/2014/main" id="{6F220ECB-3A5F-42AB-93E3-3D9159C3303B}"/>
              </a:ext>
            </a:extLst>
          </p:cNvPr>
          <p:cNvSpPr txBox="1">
            <a:spLocks/>
          </p:cNvSpPr>
          <p:nvPr/>
        </p:nvSpPr>
        <p:spPr>
          <a:xfrm>
            <a:off x="457200" y="1224824"/>
            <a:ext cx="8229600" cy="5257802"/>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1pPr marL="342900" indent="-3429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1pPr>
            <a:lvl2pPr marL="742950" indent="-285750" defTabSz="457200">
              <a:spcBef>
                <a:spcPts val="600"/>
              </a:spcBef>
              <a:buClr>
                <a:srgbClr val="000000"/>
              </a:buClr>
              <a:buSzPct val="100000"/>
              <a:buFont typeface="Arial"/>
              <a:buChar char="–"/>
              <a:defRPr sz="2800">
                <a:solidFill>
                  <a:srgbClr val="03244D"/>
                </a:solidFill>
                <a:uFill>
                  <a:solidFill/>
                </a:uFill>
                <a:latin typeface="+mn-lt"/>
                <a:ea typeface="+mn-ea"/>
                <a:cs typeface="+mn-cs"/>
                <a:sym typeface="Calibri"/>
              </a:defRPr>
            </a:lvl2pPr>
            <a:lvl3pPr marL="1143000" indent="-228600" defTabSz="457200">
              <a:spcBef>
                <a:spcPts val="500"/>
              </a:spcBef>
              <a:buClr>
                <a:srgbClr val="000000"/>
              </a:buClr>
              <a:buSzPct val="100000"/>
              <a:buFont typeface="Arial"/>
              <a:buChar char="•"/>
              <a:defRPr sz="2400">
                <a:solidFill>
                  <a:srgbClr val="03244D"/>
                </a:solidFill>
                <a:uFill>
                  <a:solidFill/>
                </a:uFill>
                <a:latin typeface="+mn-lt"/>
                <a:ea typeface="+mn-ea"/>
                <a:cs typeface="+mn-cs"/>
                <a:sym typeface="Calibri"/>
              </a:defRPr>
            </a:lvl3pPr>
            <a:lvl4pPr marL="1600200" indent="-228600" defTabSz="457200">
              <a:spcBef>
                <a:spcPts val="400"/>
              </a:spcBef>
              <a:buClr>
                <a:srgbClr val="000000"/>
              </a:buClr>
              <a:buSzPct val="100000"/>
              <a:buFont typeface="Arial"/>
              <a:buChar char="–"/>
              <a:defRPr sz="2000">
                <a:solidFill>
                  <a:srgbClr val="03244D"/>
                </a:solidFill>
                <a:uFill>
                  <a:solidFill/>
                </a:uFill>
                <a:latin typeface="+mn-lt"/>
                <a:ea typeface="+mn-ea"/>
                <a:cs typeface="+mn-cs"/>
                <a:sym typeface="Calibri"/>
              </a:defRPr>
            </a:lvl4pPr>
            <a:lvl5pPr marL="2057400" indent="-228600" defTabSz="457200">
              <a:spcBef>
                <a:spcPts val="400"/>
              </a:spcBef>
              <a:buClr>
                <a:srgbClr val="000000"/>
              </a:buClr>
              <a:buSzPct val="100000"/>
              <a:buFont typeface="Arial"/>
              <a:buChar char="»"/>
              <a:defRPr sz="2000">
                <a:solidFill>
                  <a:srgbClr val="03244D"/>
                </a:solidFill>
                <a:uFill>
                  <a:solidFill/>
                </a:uFill>
                <a:latin typeface="+mn-lt"/>
                <a:ea typeface="+mn-ea"/>
                <a:cs typeface="+mn-cs"/>
                <a:sym typeface="Calibri"/>
              </a:defRPr>
            </a:lvl5pPr>
            <a:lvl6pPr marL="2451100" indent="0" defTabSz="457200">
              <a:spcBef>
                <a:spcPts val="700"/>
              </a:spcBef>
              <a:buClr>
                <a:srgbClr val="000000"/>
              </a:buClr>
              <a:buSzPct val="171000"/>
              <a:buFont typeface="Arial"/>
              <a:buNone/>
              <a:defRPr sz="1800">
                <a:solidFill>
                  <a:srgbClr val="03244D"/>
                </a:solidFill>
                <a:uFill>
                  <a:solidFill/>
                </a:uFill>
                <a:latin typeface="+mn-lt"/>
                <a:ea typeface="+mn-ea"/>
                <a:cs typeface="+mn-cs"/>
                <a:sym typeface="Calibri"/>
              </a:defRPr>
            </a:lvl6pPr>
            <a:lvl7pPr marL="3721100" indent="-914400" defTabSz="4572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defTabSz="4572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defTabSz="457200">
              <a:spcBef>
                <a:spcPts val="700"/>
              </a:spcBef>
              <a:buClr>
                <a:srgbClr val="000000"/>
              </a:buClr>
              <a:buSzPct val="171000"/>
              <a:buFont typeface="Arial"/>
              <a:buChar char="•"/>
              <a:defRPr sz="3200">
                <a:uFill>
                  <a:solidFill/>
                </a:uFill>
                <a:latin typeface="+mn-lt"/>
                <a:ea typeface="+mn-ea"/>
                <a:cs typeface="+mn-cs"/>
                <a:sym typeface="Calibri"/>
              </a:defRPr>
            </a:lvl9pPr>
          </a:lstStyle>
          <a:p>
            <a:pPr marL="0" indent="0">
              <a:buFont typeface="Arial"/>
              <a:buNone/>
            </a:pPr>
            <a:endParaRPr lang="en-US" sz="1400" dirty="0"/>
          </a:p>
          <a:p>
            <a:pPr marL="0" indent="0">
              <a:buFont typeface="Arial"/>
              <a:buNone/>
            </a:pPr>
            <a:r>
              <a:rPr lang="en-US" sz="2800" dirty="0"/>
              <a:t>The sEMG sensing system developed in tasks 1 and 2 will be used to control the </a:t>
            </a:r>
            <a:r>
              <a:rPr lang="en-US" sz="2800" dirty="0">
                <a:effectLst/>
                <a:latin typeface="Calibri" panose="020F0502020204030204" pitchFamily="34" charset="0"/>
                <a:ea typeface="Calibri" panose="020F0502020204030204" pitchFamily="34" charset="0"/>
                <a:cs typeface="Times New Roman" panose="02020603050405020304" pitchFamily="18" charset="0"/>
              </a:rPr>
              <a:t>SeptaPose Assistive and Rehabilitative (SPAR) robotic glove in a validation experiment with human participants</a:t>
            </a:r>
            <a:endParaRPr lang="en-US" sz="2800" dirty="0">
              <a:latin typeface="Calibri"/>
              <a:cs typeface="Calibri"/>
            </a:endParaRPr>
          </a:p>
        </p:txBody>
      </p:sp>
      <p:sp>
        <p:nvSpPr>
          <p:cNvPr id="13" name="TextBox 12">
            <a:extLst>
              <a:ext uri="{FF2B5EF4-FFF2-40B4-BE49-F238E27FC236}">
                <a16:creationId xmlns:a16="http://schemas.microsoft.com/office/drawing/2014/main" id="{C027CA84-2EDD-4230-BFF2-D82CEC79091A}"/>
              </a:ext>
            </a:extLst>
          </p:cNvPr>
          <p:cNvSpPr txBox="1"/>
          <p:nvPr/>
        </p:nvSpPr>
        <p:spPr>
          <a:xfrm>
            <a:off x="3294560" y="5464674"/>
            <a:ext cx="55506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800" i="1" dirty="0">
                <a:latin typeface="Calibri" panose="020F0502020204030204" pitchFamily="34" charset="0"/>
                <a:ea typeface="Calibri" panose="020F0502020204030204" pitchFamily="34" charset="0"/>
                <a:cs typeface="Times New Roman" panose="02020603050405020304" pitchFamily="18" charset="0"/>
              </a:rPr>
              <a:t>[13]</a:t>
            </a:r>
            <a:endParaRPr lang="en-US" dirty="0"/>
          </a:p>
        </p:txBody>
      </p:sp>
      <p:pic>
        <p:nvPicPr>
          <p:cNvPr id="15" name="Picture 14">
            <a:extLst>
              <a:ext uri="{FF2B5EF4-FFF2-40B4-BE49-F238E27FC236}">
                <a16:creationId xmlns:a16="http://schemas.microsoft.com/office/drawing/2014/main" id="{F1843634-15B2-4898-9A06-620558B9DCA8}"/>
              </a:ext>
            </a:extLst>
          </p:cNvPr>
          <p:cNvPicPr>
            <a:picLocks noChangeAspect="1"/>
          </p:cNvPicPr>
          <p:nvPr/>
        </p:nvPicPr>
        <p:blipFill>
          <a:blip r:embed="rId4"/>
          <a:stretch>
            <a:fillRect/>
          </a:stretch>
        </p:blipFill>
        <p:spPr>
          <a:xfrm>
            <a:off x="3849624" y="3890733"/>
            <a:ext cx="4630076" cy="1375374"/>
          </a:xfrm>
          <a:prstGeom prst="rect">
            <a:avLst/>
          </a:prstGeom>
        </p:spPr>
      </p:pic>
      <p:sp>
        <p:nvSpPr>
          <p:cNvPr id="16" name="TextBox 15">
            <a:extLst>
              <a:ext uri="{FF2B5EF4-FFF2-40B4-BE49-F238E27FC236}">
                <a16:creationId xmlns:a16="http://schemas.microsoft.com/office/drawing/2014/main" id="{035CA29B-E7E8-4056-B7AB-1F9BE9A5B009}"/>
              </a:ext>
            </a:extLst>
          </p:cNvPr>
          <p:cNvSpPr txBox="1"/>
          <p:nvPr/>
        </p:nvSpPr>
        <p:spPr>
          <a:xfrm>
            <a:off x="6276264" y="3785669"/>
            <a:ext cx="1346709"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200" i="1" dirty="0">
                <a:latin typeface="Calibri" panose="020F0502020204030204" pitchFamily="34" charset="0"/>
                <a:ea typeface="Calibri" panose="020F0502020204030204" pitchFamily="34" charset="0"/>
                <a:cs typeface="Times New Roman" panose="02020603050405020304" pitchFamily="18" charset="0"/>
              </a:rPr>
              <a:t>sEMG sensing</a:t>
            </a:r>
            <a:endParaRPr lang="en-US" sz="1200" dirty="0"/>
          </a:p>
        </p:txBody>
      </p:sp>
    </p:spTree>
    <p:extLst>
      <p:ext uri="{BB962C8B-B14F-4D97-AF65-F5344CB8AC3E}">
        <p14:creationId xmlns:p14="http://schemas.microsoft.com/office/powerpoint/2010/main" val="8994685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FBAE-A1E5-4956-BE33-432D88D6335F}"/>
              </a:ext>
            </a:extLst>
          </p:cNvPr>
          <p:cNvSpPr>
            <a:spLocks noGrp="1"/>
          </p:cNvSpPr>
          <p:nvPr>
            <p:ph type="title"/>
          </p:nvPr>
        </p:nvSpPr>
        <p:spPr/>
        <p:txBody>
          <a:bodyPr/>
          <a:lstStyle/>
          <a:p>
            <a:r>
              <a:rPr lang="en-US" dirty="0"/>
              <a:t>References	</a:t>
            </a:r>
          </a:p>
        </p:txBody>
      </p:sp>
      <p:sp>
        <p:nvSpPr>
          <p:cNvPr id="3" name="Text Placeholder 2">
            <a:extLst>
              <a:ext uri="{FF2B5EF4-FFF2-40B4-BE49-F238E27FC236}">
                <a16:creationId xmlns:a16="http://schemas.microsoft.com/office/drawing/2014/main" id="{ADDBBF20-7981-4160-9867-55A41BDAEB3A}"/>
              </a:ext>
            </a:extLst>
          </p:cNvPr>
          <p:cNvSpPr>
            <a:spLocks noGrp="1"/>
          </p:cNvSpPr>
          <p:nvPr>
            <p:ph type="body" idx="1"/>
          </p:nvPr>
        </p:nvSpPr>
        <p:spPr>
          <a:xfrm>
            <a:off x="457200" y="1371600"/>
            <a:ext cx="8229600" cy="5111026"/>
          </a:xfrm>
        </p:spPr>
        <p:txBody>
          <a:bodyPr/>
          <a:lstStyle/>
          <a:p>
            <a:pPr marL="228600" indent="-228600" algn="just">
              <a:spcBef>
                <a:spcPts val="0"/>
              </a:spcBef>
              <a:buFont typeface="+mj-lt"/>
              <a:buAutoNum type="arabicPeriod"/>
            </a:pPr>
            <a:r>
              <a:rPr lang="en-US" sz="1200" dirty="0">
                <a:hlinkClick r:id="rId2"/>
              </a:rPr>
              <a:t>https://ieeexplore.ieee.org/abstract/document/618265</a:t>
            </a:r>
          </a:p>
          <a:p>
            <a:pPr marL="228600" indent="-228600" algn="just">
              <a:spcBef>
                <a:spcPts val="0"/>
              </a:spcBef>
              <a:buFont typeface="+mj-lt"/>
              <a:buAutoNum type="arabicPeriod"/>
            </a:pPr>
            <a:r>
              <a:rPr lang="en-US" sz="1200" dirty="0">
                <a:hlinkClick r:id="rId3"/>
              </a:rPr>
              <a:t>https://airandspace.si.edu/exhibitions/outside-the-spacecraft/online/image-detail.cfm?id=9610</a:t>
            </a:r>
            <a:endParaRPr lang="en-US" sz="1200" dirty="0"/>
          </a:p>
          <a:p>
            <a:pPr marL="228600" indent="-228600" algn="just">
              <a:spcBef>
                <a:spcPts val="0"/>
              </a:spcBef>
              <a:buFont typeface="+mj-lt"/>
              <a:buAutoNum type="arabicPeriod"/>
            </a:pPr>
            <a:r>
              <a:rPr lang="en-US" sz="1200" dirty="0">
                <a:hlinkClick r:id="rId2"/>
              </a:rPr>
              <a:t>https://ttu-ir.tdl.org/bitstream/handle/2346/73043/ICES_2017_251.pdf</a:t>
            </a:r>
            <a:endParaRPr lang="en-US" sz="1200" dirty="0"/>
          </a:p>
          <a:p>
            <a:pPr marL="228600" indent="-228600" algn="just">
              <a:spcBef>
                <a:spcPts val="0"/>
              </a:spcBef>
              <a:buFont typeface="+mj-lt"/>
              <a:buAutoNum type="arabicPeriod"/>
            </a:pPr>
            <a:r>
              <a:rPr lang="en-US" sz="1200" dirty="0">
                <a:hlinkClick r:id="rId4"/>
              </a:rPr>
              <a:t>https://www.mdpi.com/2072-666X/12/1/64#cite</a:t>
            </a:r>
            <a:endParaRPr lang="en-US" sz="1200" dirty="0"/>
          </a:p>
          <a:p>
            <a:pPr marL="228600" indent="-228600" algn="just">
              <a:spcBef>
                <a:spcPts val="0"/>
              </a:spcBef>
              <a:buFont typeface="+mj-lt"/>
              <a:buAutoNum type="arabicPeriod"/>
            </a:pPr>
            <a:r>
              <a:rPr lang="en-US" sz="1200" dirty="0">
                <a:hlinkClick r:id="rId5"/>
              </a:rPr>
              <a:t>https://www.semanticscholar.org/paper/Garment-based-EMG-system-for-intra-spacesuit-Lee-Wang/c07dfc7dcc7ec283c1ceb616f74304dbb9156093</a:t>
            </a:r>
            <a:endParaRPr lang="en-US" sz="1200" dirty="0"/>
          </a:p>
          <a:p>
            <a:pPr marL="228600" indent="-228600" algn="just">
              <a:spcBef>
                <a:spcPts val="0"/>
              </a:spcBef>
              <a:buFont typeface="+mj-lt"/>
              <a:buAutoNum type="arabicPeriod"/>
            </a:pPr>
            <a:r>
              <a:rPr lang="en-US" sz="1200" dirty="0">
                <a:hlinkClick r:id="rId6"/>
              </a:rPr>
              <a:t>https://www.intechopen.com/chapters/40131</a:t>
            </a:r>
            <a:endParaRPr lang="en-US" sz="1200" dirty="0"/>
          </a:p>
          <a:p>
            <a:pPr marL="228600" indent="-228600" algn="just">
              <a:spcBef>
                <a:spcPts val="0"/>
              </a:spcBef>
              <a:buFont typeface="+mj-lt"/>
              <a:buAutoNum type="arabicPeriod"/>
            </a:pPr>
            <a:r>
              <a:rPr lang="en-US" sz="1200" dirty="0">
                <a:hlinkClick r:id="rId7"/>
              </a:rPr>
              <a:t>http://www.ece.uah.edu/~jovanov/papers/C2020_Jovanov_Aerospace.pdf</a:t>
            </a:r>
            <a:endParaRPr lang="en-US" sz="1200" dirty="0"/>
          </a:p>
          <a:p>
            <a:pPr marL="228600" indent="-228600" algn="just">
              <a:spcBef>
                <a:spcPts val="0"/>
              </a:spcBef>
              <a:buFont typeface="+mj-lt"/>
              <a:buAutoNum type="arabicPeriod"/>
            </a:pPr>
            <a:r>
              <a:rPr lang="en-US" sz="1200" dirty="0">
                <a:hlinkClick r:id="rId8"/>
              </a:rPr>
              <a:t>https://nvlpubs.nist.gov/nistpubs/jres/53/jresv53n5p283_a1b.pdf</a:t>
            </a:r>
            <a:endParaRPr lang="en-US" sz="1200" dirty="0"/>
          </a:p>
          <a:p>
            <a:pPr marL="228600" indent="-228600" algn="just">
              <a:spcBef>
                <a:spcPts val="0"/>
              </a:spcBef>
              <a:buFont typeface="+mj-lt"/>
              <a:buAutoNum type="arabicPeriod"/>
            </a:pPr>
            <a:r>
              <a:rPr lang="en-US" sz="1200" dirty="0">
                <a:hlinkClick r:id="rId9"/>
              </a:rPr>
              <a:t>https://www.sciencedirect.com/science/article/pii/S0003999307017480?via%3Dihub</a:t>
            </a:r>
            <a:endParaRPr lang="en-US" sz="1200" dirty="0"/>
          </a:p>
          <a:p>
            <a:pPr marL="228600" indent="-228600" algn="just">
              <a:spcBef>
                <a:spcPts val="0"/>
              </a:spcBef>
              <a:buFont typeface="+mj-lt"/>
              <a:buAutoNum type="arabicPeriod"/>
            </a:pPr>
            <a:r>
              <a:rPr lang="en-US" sz="1200" dirty="0">
                <a:hlinkClick r:id="rId10"/>
              </a:rPr>
              <a:t>https://www.researchgate.net/publication/324087226_The_Brain_on_Art_Auditory_Visual_Spatial_Aesthetic_and_Artistic_Training_Facilitates_Brain_Plasticity/figures?lo=1&amp;utm_source=google&amp;utm_medium=organic</a:t>
            </a:r>
            <a:endParaRPr lang="en-US" sz="1200" dirty="0"/>
          </a:p>
          <a:p>
            <a:pPr marL="228600" indent="-228600" algn="just">
              <a:spcBef>
                <a:spcPts val="0"/>
              </a:spcBef>
              <a:buFont typeface="+mj-lt"/>
              <a:buAutoNum type="arabicPeriod"/>
            </a:pPr>
            <a:r>
              <a:rPr lang="en-US" sz="1200" dirty="0">
                <a:hlinkClick r:id="rId11"/>
              </a:rPr>
              <a:t>https://www.semanticscholar.org/paper/Surface-electromyography%3A-Detection-and-recording-Luca/992836d36c1ae4b56314e8b15f087822a1995c93</a:t>
            </a:r>
            <a:endParaRPr lang="en-US" sz="1200" dirty="0"/>
          </a:p>
          <a:p>
            <a:pPr marL="228600" indent="-228600" algn="just">
              <a:spcBef>
                <a:spcPts val="0"/>
              </a:spcBef>
              <a:buFont typeface="+mj-lt"/>
              <a:buAutoNum type="arabicPeriod"/>
            </a:pPr>
            <a:r>
              <a:rPr lang="en-US" sz="1200" dirty="0">
                <a:hlinkClick r:id="rId12"/>
              </a:rPr>
              <a:t>https://www.researchgate.net/publication/337165548_A_calibrated_database_of_kinematics_and_EMG_of_the_forearm_and_hand_during_activities_of_daily_living/figures?lo=1</a:t>
            </a:r>
            <a:endParaRPr lang="en-US" sz="1200" dirty="0"/>
          </a:p>
          <a:p>
            <a:pPr marL="228600" indent="-228600" algn="just">
              <a:spcBef>
                <a:spcPts val="0"/>
              </a:spcBef>
              <a:buFont typeface="+mj-lt"/>
              <a:buAutoNum type="arabicPeriod"/>
            </a:pPr>
            <a:r>
              <a:rPr lang="en-US" sz="1200" dirty="0">
                <a:hlinkClick r:id="rId13"/>
              </a:rPr>
              <a:t>https://www.researchgate.net/publication/328647936_A_Hybrid_Rigid-Soft_Hand_Exoskeleton_to_Assist_Functional_Dexterity</a:t>
            </a:r>
            <a:endParaRPr lang="en-US" sz="1200" dirty="0"/>
          </a:p>
        </p:txBody>
      </p:sp>
    </p:spTree>
    <p:extLst>
      <p:ext uri="{BB962C8B-B14F-4D97-AF65-F5344CB8AC3E}">
        <p14:creationId xmlns:p14="http://schemas.microsoft.com/office/powerpoint/2010/main" val="26751878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BFD3-A24D-4893-9E34-6B75E8AB6279}"/>
              </a:ext>
            </a:extLst>
          </p:cNvPr>
          <p:cNvSpPr>
            <a:spLocks noGrp="1"/>
          </p:cNvSpPr>
          <p:nvPr>
            <p:ph type="title"/>
          </p:nvPr>
        </p:nvSpPr>
        <p:spPr/>
        <p:txBody>
          <a:bodyPr/>
          <a:lstStyle/>
          <a:p>
            <a:r>
              <a:rPr lang="en-US" sz="4000" dirty="0"/>
              <a:t>Motivation</a:t>
            </a:r>
          </a:p>
        </p:txBody>
      </p:sp>
      <p:sp>
        <p:nvSpPr>
          <p:cNvPr id="3" name="Text Placeholder 2">
            <a:extLst>
              <a:ext uri="{FF2B5EF4-FFF2-40B4-BE49-F238E27FC236}">
                <a16:creationId xmlns:a16="http://schemas.microsoft.com/office/drawing/2014/main" id="{2A4ABEBE-8D88-4574-BF32-287362BA4D1D}"/>
              </a:ext>
            </a:extLst>
          </p:cNvPr>
          <p:cNvSpPr>
            <a:spLocks noGrp="1"/>
          </p:cNvSpPr>
          <p:nvPr>
            <p:ph type="body" idx="1"/>
          </p:nvPr>
        </p:nvSpPr>
        <p:spPr>
          <a:xfrm>
            <a:off x="457200" y="1478826"/>
            <a:ext cx="8229600" cy="5257802"/>
          </a:xfrm>
        </p:spPr>
        <p:txBody>
          <a:bodyPr/>
          <a:lstStyle/>
          <a:p>
            <a:pPr marL="0" indent="0" algn="l">
              <a:buNone/>
            </a:pPr>
            <a:r>
              <a:rPr lang="en-US" sz="2800" dirty="0"/>
              <a:t>Astronauts often experience hand fatigue and overuse injury in EVA settings due to the high stiffness of pressurized EVA gloves </a:t>
            </a:r>
            <a:r>
              <a:rPr lang="en-US" sz="2800" baseline="30000" dirty="0"/>
              <a:t>[1]</a:t>
            </a:r>
            <a:r>
              <a:rPr lang="en-US" sz="2800" dirty="0"/>
              <a:t>.</a:t>
            </a:r>
            <a:endParaRPr lang="en-US" sz="2800" baseline="30000" dirty="0"/>
          </a:p>
          <a:p>
            <a:pPr marL="0" indent="0" algn="l">
              <a:buNone/>
            </a:pPr>
            <a:endParaRPr lang="en-US" dirty="0"/>
          </a:p>
          <a:p>
            <a:pPr marL="0" indent="0" algn="l">
              <a:buNone/>
            </a:pPr>
            <a:endParaRPr lang="en-US" sz="2000" baseline="30000" dirty="0"/>
          </a:p>
          <a:p>
            <a:pPr marL="0" indent="0" algn="l">
              <a:buNone/>
            </a:pPr>
            <a:endParaRPr lang="en-US" sz="2000" dirty="0"/>
          </a:p>
        </p:txBody>
      </p:sp>
      <p:grpSp>
        <p:nvGrpSpPr>
          <p:cNvPr id="6" name="Group 5">
            <a:extLst>
              <a:ext uri="{FF2B5EF4-FFF2-40B4-BE49-F238E27FC236}">
                <a16:creationId xmlns:a16="http://schemas.microsoft.com/office/drawing/2014/main" id="{CBF9D3B2-776A-4CAB-9D11-F2FF80C41AD7}"/>
              </a:ext>
            </a:extLst>
          </p:cNvPr>
          <p:cNvGrpSpPr/>
          <p:nvPr/>
        </p:nvGrpSpPr>
        <p:grpSpPr>
          <a:xfrm>
            <a:off x="361188" y="3039414"/>
            <a:ext cx="7296912" cy="3558024"/>
            <a:chOff x="361188" y="2785412"/>
            <a:chExt cx="7296912" cy="3558024"/>
          </a:xfrm>
        </p:grpSpPr>
        <p:pic>
          <p:nvPicPr>
            <p:cNvPr id="4098" name="Picture 2" descr="Pistol Grip Tool">
              <a:extLst>
                <a:ext uri="{FF2B5EF4-FFF2-40B4-BE49-F238E27FC236}">
                  <a16:creationId xmlns:a16="http://schemas.microsoft.com/office/drawing/2014/main" id="{A79E0EEC-40D7-4183-A5CC-07946FF05918}"/>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457200" y="2785412"/>
              <a:ext cx="4361688" cy="3079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6B7F81-8D60-4450-8ACD-758E8E9D07CB}"/>
                </a:ext>
              </a:extLst>
            </p:cNvPr>
            <p:cNvSpPr txBox="1"/>
            <p:nvPr/>
          </p:nvSpPr>
          <p:spPr>
            <a:xfrm>
              <a:off x="361188" y="5864587"/>
              <a:ext cx="7296912" cy="4788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algn="just">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a:t>
              </a:r>
              <a:r>
                <a:rPr lang="en-US" sz="1200" i="1" dirty="0">
                  <a:latin typeface="Calibri" panose="020F0502020204030204" pitchFamily="34" charset="0"/>
                  <a:ea typeface="Calibri" panose="020F0502020204030204" pitchFamily="34" charset="0"/>
                  <a:cs typeface="Times New Roman" panose="02020603050405020304" pitchFamily="18" charset="0"/>
                </a:rPr>
                <a:t>1. </a:t>
              </a:r>
              <a:r>
                <a:rPr lang="en-US" sz="1200" i="1" dirty="0">
                  <a:effectLst/>
                  <a:latin typeface="Calibri" panose="020F0502020204030204" pitchFamily="34" charset="0"/>
                  <a:ea typeface="Calibri" panose="020F0502020204030204" pitchFamily="34" charset="0"/>
                  <a:cs typeface="Times New Roman" panose="02020603050405020304" pitchFamily="18" charset="0"/>
                </a:rPr>
                <a:t>Astronaut experiences hand muscle fatigue while operating a high-torque drill during EVA, leading her to lose control of the drill, which strikes and damages a nearby electrical connector. (figure reproduced from [2])</a:t>
              </a:r>
            </a:p>
          </p:txBody>
        </p:sp>
      </p:grpSp>
    </p:spTree>
    <p:extLst>
      <p:ext uri="{BB962C8B-B14F-4D97-AF65-F5344CB8AC3E}">
        <p14:creationId xmlns:p14="http://schemas.microsoft.com/office/powerpoint/2010/main" val="127194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0005B-3BFB-4029-847D-72DC7187B83A}"/>
              </a:ext>
            </a:extLst>
          </p:cNvPr>
          <p:cNvSpPr>
            <a:spLocks noGrp="1"/>
          </p:cNvSpPr>
          <p:nvPr>
            <p:ph type="body" idx="1"/>
          </p:nvPr>
        </p:nvSpPr>
        <p:spPr>
          <a:xfrm>
            <a:off x="457200" y="1670850"/>
            <a:ext cx="7716865" cy="5257802"/>
          </a:xfrm>
        </p:spPr>
        <p:txBody>
          <a:bodyPr/>
          <a:lstStyle/>
          <a:p>
            <a:pPr marL="0" indent="0">
              <a:buNone/>
            </a:pPr>
            <a:r>
              <a:rPr lang="en-US" sz="2800" b="0" i="0" dirty="0">
                <a:effectLst/>
                <a:latin typeface="+mj-lt"/>
                <a:cs typeface="Arial" panose="020B0604020202020204" pitchFamily="34" charset="0"/>
              </a:rPr>
              <a:t>Robotic exoskeletons for the hand have been proposed to help </a:t>
            </a:r>
            <a:r>
              <a:rPr lang="en-US" sz="2800" b="0" dirty="0">
                <a:effectLst/>
                <a:latin typeface="+mj-lt"/>
                <a:cs typeface="Arial" panose="020B0604020202020204" pitchFamily="34" charset="0"/>
              </a:rPr>
              <a:t>reduce </a:t>
            </a:r>
            <a:r>
              <a:rPr lang="en-US" sz="2800" dirty="0">
                <a:latin typeface="+mj-lt"/>
                <a:cs typeface="Arial" panose="020B0604020202020204" pitchFamily="34" charset="0"/>
              </a:rPr>
              <a:t>astronaut neuromuscular effort while wearing stiff </a:t>
            </a:r>
            <a:r>
              <a:rPr lang="en-US" sz="2800" b="0" i="0" dirty="0">
                <a:effectLst/>
                <a:latin typeface="+mj-lt"/>
                <a:cs typeface="Arial" panose="020B0604020202020204" pitchFamily="34" charset="0"/>
              </a:rPr>
              <a:t>EVA gloves </a:t>
            </a:r>
            <a:r>
              <a:rPr lang="en-US" sz="2800" baseline="30000" dirty="0"/>
              <a:t>[3]</a:t>
            </a:r>
            <a:r>
              <a:rPr lang="en-US" sz="2800" b="0" i="0" dirty="0">
                <a:effectLst/>
                <a:latin typeface="+mj-lt"/>
                <a:cs typeface="Arial" panose="020B0604020202020204" pitchFamily="34" charset="0"/>
              </a:rPr>
              <a:t>.</a:t>
            </a:r>
          </a:p>
          <a:p>
            <a:pPr marL="0" indent="0">
              <a:buNone/>
            </a:pPr>
            <a:endParaRPr lang="en-US" sz="2800" dirty="0">
              <a:latin typeface="+mj-lt"/>
              <a:cs typeface="Arial" panose="020B0604020202020204" pitchFamily="34" charset="0"/>
            </a:endParaRPr>
          </a:p>
          <a:p>
            <a:pPr marL="0" indent="0">
              <a:buNone/>
            </a:pPr>
            <a:endParaRPr lang="en-US" sz="2800" dirty="0">
              <a:latin typeface="+mj-lt"/>
              <a:cs typeface="Arial" panose="020B0604020202020204" pitchFamily="34" charset="0"/>
            </a:endParaRPr>
          </a:p>
          <a:p>
            <a:pPr marL="0" indent="0">
              <a:buNone/>
            </a:pPr>
            <a:endParaRPr lang="en-US" sz="2800" dirty="0">
              <a:latin typeface="+mj-lt"/>
              <a:cs typeface="Arial" panose="020B0604020202020204" pitchFamily="34" charset="0"/>
            </a:endParaRPr>
          </a:p>
          <a:p>
            <a:pPr marL="0" indent="0">
              <a:buNone/>
            </a:pPr>
            <a:endParaRPr lang="en-US" sz="2800" dirty="0">
              <a:latin typeface="+mj-lt"/>
              <a:cs typeface="Arial" panose="020B0604020202020204" pitchFamily="34" charset="0"/>
            </a:endParaRPr>
          </a:p>
          <a:p>
            <a:pPr marL="0" indent="0">
              <a:buNone/>
            </a:pPr>
            <a:endParaRPr lang="en-US" sz="2800" dirty="0">
              <a:latin typeface="+mj-lt"/>
              <a:cs typeface="Arial" panose="020B0604020202020204" pitchFamily="34" charset="0"/>
            </a:endParaRPr>
          </a:p>
          <a:p>
            <a:endParaRPr lang="en-US" sz="1800" dirty="0"/>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a:p>
            <a:pPr marL="0" indent="0">
              <a:buNone/>
            </a:pPr>
            <a:endParaRPr lang="en-US" sz="1800" dirty="0">
              <a:latin typeface="+mj-lt"/>
              <a:cs typeface="Arial" panose="020B0604020202020204" pitchFamily="34" charset="0"/>
            </a:endParaRPr>
          </a:p>
        </p:txBody>
      </p:sp>
      <p:sp>
        <p:nvSpPr>
          <p:cNvPr id="2" name="Title 1">
            <a:extLst>
              <a:ext uri="{FF2B5EF4-FFF2-40B4-BE49-F238E27FC236}">
                <a16:creationId xmlns:a16="http://schemas.microsoft.com/office/drawing/2014/main" id="{63FBC2E3-25D1-41D1-BDA6-1F07E7D3BE52}"/>
              </a:ext>
            </a:extLst>
          </p:cNvPr>
          <p:cNvSpPr>
            <a:spLocks noGrp="1"/>
          </p:cNvSpPr>
          <p:nvPr>
            <p:ph type="title"/>
          </p:nvPr>
        </p:nvSpPr>
        <p:spPr/>
        <p:txBody>
          <a:bodyPr/>
          <a:lstStyle/>
          <a:p>
            <a:r>
              <a:rPr lang="en-US" sz="4000" dirty="0"/>
              <a:t>Motivation</a:t>
            </a:r>
            <a:endParaRPr lang="en-US" sz="4000" dirty="0">
              <a:latin typeface="+mj-lt"/>
              <a:cs typeface="Arial" panose="020B0604020202020204" pitchFamily="34" charset="0"/>
            </a:endParaRPr>
          </a:p>
        </p:txBody>
      </p:sp>
      <p:grpSp>
        <p:nvGrpSpPr>
          <p:cNvPr id="6" name="Group 5">
            <a:extLst>
              <a:ext uri="{FF2B5EF4-FFF2-40B4-BE49-F238E27FC236}">
                <a16:creationId xmlns:a16="http://schemas.microsoft.com/office/drawing/2014/main" id="{3026E5C3-9D99-4DB9-9359-EBE8BF30BEF2}"/>
              </a:ext>
            </a:extLst>
          </p:cNvPr>
          <p:cNvGrpSpPr/>
          <p:nvPr/>
        </p:nvGrpSpPr>
        <p:grpSpPr>
          <a:xfrm>
            <a:off x="568718" y="3429000"/>
            <a:ext cx="7380299" cy="2633049"/>
            <a:chOff x="760293" y="2717778"/>
            <a:chExt cx="7464460" cy="2663076"/>
          </a:xfrm>
        </p:grpSpPr>
        <p:pic>
          <p:nvPicPr>
            <p:cNvPr id="3076" name="Picture 4" descr="Development and Testing of Robotically Assisted Extravehicular Activity  Gloves">
              <a:extLst>
                <a:ext uri="{FF2B5EF4-FFF2-40B4-BE49-F238E27FC236}">
                  <a16:creationId xmlns:a16="http://schemas.microsoft.com/office/drawing/2014/main" id="{7AC8477F-FB70-4592-98EB-21FC244FF0CB}"/>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4228674" y="2717778"/>
              <a:ext cx="3996079" cy="2271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EE0D7C-A029-48CE-8CBE-7D4550B6EABA}"/>
                </a:ext>
              </a:extLst>
            </p:cNvPr>
            <p:cNvPicPr>
              <a:picLocks noChangeAspect="1"/>
            </p:cNvPicPr>
            <p:nvPr/>
          </p:nvPicPr>
          <p:blipFill>
            <a:blip r:embed="rId4"/>
            <a:stretch>
              <a:fillRect/>
            </a:stretch>
          </p:blipFill>
          <p:spPr>
            <a:xfrm>
              <a:off x="760293" y="2720292"/>
              <a:ext cx="3526995" cy="2660562"/>
            </a:xfrm>
            <a:prstGeom prst="rect">
              <a:avLst/>
            </a:prstGeom>
          </p:spPr>
        </p:pic>
      </p:grpSp>
      <p:sp>
        <p:nvSpPr>
          <p:cNvPr id="18" name="TextBox 17">
            <a:extLst>
              <a:ext uri="{FF2B5EF4-FFF2-40B4-BE49-F238E27FC236}">
                <a16:creationId xmlns:a16="http://schemas.microsoft.com/office/drawing/2014/main" id="{52DA1EE2-7FFD-4A16-B7B6-E5665129603C}"/>
              </a:ext>
            </a:extLst>
          </p:cNvPr>
          <p:cNvSpPr txBox="1"/>
          <p:nvPr/>
        </p:nvSpPr>
        <p:spPr>
          <a:xfrm>
            <a:off x="566812" y="5755038"/>
            <a:ext cx="7212826" cy="7790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2. NASA’s Space-suit RoboGlove (SSRG) is aa space-suit compatible robotic exoskeleton that has been explored for astronaut EVA assistance (figures reproduced from [3])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12723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E57BA59-4C8B-423D-8786-59C64F6DA797}"/>
              </a:ext>
            </a:extLst>
          </p:cNvPr>
          <p:cNvSpPr txBox="1"/>
          <p:nvPr/>
        </p:nvSpPr>
        <p:spPr>
          <a:xfrm>
            <a:off x="318241" y="1473490"/>
            <a:ext cx="8048518" cy="48889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a:lnSpc>
                <a:spcPct val="107000"/>
              </a:lnSpc>
              <a:spcBef>
                <a:spcPts val="0"/>
              </a:spcBef>
              <a:spcAft>
                <a:spcPts val="800"/>
              </a:spcAft>
            </a:pPr>
            <a:r>
              <a:rPr lang="en-US" sz="28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rPr>
              <a:t>Surface electromyography (sEMG), </a:t>
            </a:r>
            <a:r>
              <a:rPr lang="en-US" sz="2800" dirty="0">
                <a:solidFill>
                  <a:srgbClr val="03244D"/>
                </a:solidFill>
                <a:latin typeface="Calibri" panose="020F0502020204030204" pitchFamily="34" charset="0"/>
                <a:ea typeface="Calibri" panose="020F0502020204030204" pitchFamily="34" charset="0"/>
                <a:cs typeface="Times New Roman" panose="02020603050405020304" pitchFamily="18" charset="0"/>
              </a:rPr>
              <a:t>or direct sensing of </a:t>
            </a:r>
            <a:r>
              <a:rPr lang="en-US" sz="28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rPr>
              <a:t>muscle electrical activity fro</a:t>
            </a:r>
            <a:r>
              <a:rPr lang="en-US" sz="2800" dirty="0">
                <a:solidFill>
                  <a:srgbClr val="03244D"/>
                </a:solidFill>
                <a:latin typeface="Calibri" panose="020F0502020204030204" pitchFamily="34" charset="0"/>
                <a:ea typeface="Calibri" panose="020F0502020204030204" pitchFamily="34" charset="0"/>
                <a:cs typeface="Times New Roman" panose="02020603050405020304" pitchFamily="18" charset="0"/>
              </a:rPr>
              <a:t>m the skin surface</a:t>
            </a:r>
            <a:r>
              <a:rPr lang="en-US" sz="28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rPr>
              <a:t>, is desirable for exoskeleton control as it leads kinematic output, and can be worn comfortably under EVA suits.</a:t>
            </a:r>
            <a:endParaRPr lang="en-US" sz="2800" dirty="0">
              <a:solidFill>
                <a:srgbClr val="03244D"/>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solidFill>
                <a:srgbClr val="03244D"/>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rgbClr val="03244D"/>
              </a:solidFill>
            </a:endParaRPr>
          </a:p>
          <a:p>
            <a:pPr marL="0" marR="0">
              <a:lnSpc>
                <a:spcPct val="107000"/>
              </a:lnSpc>
              <a:spcBef>
                <a:spcPts val="0"/>
              </a:spcBef>
              <a:spcAft>
                <a:spcPts val="800"/>
              </a:spcAft>
            </a:pPr>
            <a:endParaRPr lang="en-US" sz="2400" dirty="0">
              <a:solidFill>
                <a:srgbClr val="0324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0D9E16C0-4319-44AD-8F92-C3BE01680BA0}"/>
              </a:ext>
            </a:extLst>
          </p:cNvPr>
          <p:cNvSpPr>
            <a:spLocks noGrp="1"/>
          </p:cNvSpPr>
          <p:nvPr>
            <p:ph type="title"/>
          </p:nvPr>
        </p:nvSpPr>
        <p:spPr/>
        <p:txBody>
          <a:bodyPr/>
          <a:lstStyle/>
          <a:p>
            <a:r>
              <a:rPr lang="en-US" sz="4000" dirty="0">
                <a:solidFill>
                  <a:schemeClr val="bg1"/>
                </a:solidFill>
              </a:rPr>
              <a:t>Motivation</a:t>
            </a:r>
          </a:p>
        </p:txBody>
      </p:sp>
      <p:grpSp>
        <p:nvGrpSpPr>
          <p:cNvPr id="27" name="Group 26">
            <a:extLst>
              <a:ext uri="{FF2B5EF4-FFF2-40B4-BE49-F238E27FC236}">
                <a16:creationId xmlns:a16="http://schemas.microsoft.com/office/drawing/2014/main" id="{A07D1C35-328E-428D-8A1B-06BD4843A711}"/>
              </a:ext>
            </a:extLst>
          </p:cNvPr>
          <p:cNvGrpSpPr/>
          <p:nvPr/>
        </p:nvGrpSpPr>
        <p:grpSpPr>
          <a:xfrm>
            <a:off x="619846" y="3621292"/>
            <a:ext cx="6027840" cy="2332245"/>
            <a:chOff x="665608" y="2687032"/>
            <a:chExt cx="6405975" cy="2478550"/>
          </a:xfrm>
        </p:grpSpPr>
        <p:sp>
          <p:nvSpPr>
            <p:cNvPr id="30" name="TextBox 29">
              <a:extLst>
                <a:ext uri="{FF2B5EF4-FFF2-40B4-BE49-F238E27FC236}">
                  <a16:creationId xmlns:a16="http://schemas.microsoft.com/office/drawing/2014/main" id="{ADD874E8-6257-47CB-87D4-E0B8978D045F}"/>
                </a:ext>
              </a:extLst>
            </p:cNvPr>
            <p:cNvSpPr txBox="1"/>
            <p:nvPr/>
          </p:nvSpPr>
          <p:spPr>
            <a:xfrm>
              <a:off x="768519" y="4860304"/>
              <a:ext cx="6303064" cy="3052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endParaRPr kumimoji="0" lang="en-US" sz="1200" b="0" i="1"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grpSp>
          <p:nvGrpSpPr>
            <p:cNvPr id="22" name="Group 21">
              <a:extLst>
                <a:ext uri="{FF2B5EF4-FFF2-40B4-BE49-F238E27FC236}">
                  <a16:creationId xmlns:a16="http://schemas.microsoft.com/office/drawing/2014/main" id="{A8DC4A0D-7B52-4E4A-A7EB-7F4BA831B825}"/>
                </a:ext>
              </a:extLst>
            </p:cNvPr>
            <p:cNvGrpSpPr/>
            <p:nvPr/>
          </p:nvGrpSpPr>
          <p:grpSpPr>
            <a:xfrm>
              <a:off x="665608" y="2687032"/>
              <a:ext cx="1850504" cy="2181237"/>
              <a:chOff x="1448614" y="2619849"/>
              <a:chExt cx="1850504" cy="2181237"/>
            </a:xfrm>
          </p:grpSpPr>
          <p:grpSp>
            <p:nvGrpSpPr>
              <p:cNvPr id="8" name="Group 7">
                <a:extLst>
                  <a:ext uri="{FF2B5EF4-FFF2-40B4-BE49-F238E27FC236}">
                    <a16:creationId xmlns:a16="http://schemas.microsoft.com/office/drawing/2014/main" id="{62D79FDD-F0F4-427F-B6BE-83799DC9E77F}"/>
                  </a:ext>
                </a:extLst>
              </p:cNvPr>
              <p:cNvGrpSpPr/>
              <p:nvPr/>
            </p:nvGrpSpPr>
            <p:grpSpPr>
              <a:xfrm>
                <a:off x="1448614" y="2619849"/>
                <a:ext cx="1679852" cy="2181237"/>
                <a:chOff x="5925933" y="2738348"/>
                <a:chExt cx="1564587" cy="2031569"/>
              </a:xfrm>
            </p:grpSpPr>
            <p:grpSp>
              <p:nvGrpSpPr>
                <p:cNvPr id="43" name="Group 42">
                  <a:extLst>
                    <a:ext uri="{FF2B5EF4-FFF2-40B4-BE49-F238E27FC236}">
                      <a16:creationId xmlns:a16="http://schemas.microsoft.com/office/drawing/2014/main" id="{F096AC3A-9135-4712-965F-A0AAFC8CE4B6}"/>
                    </a:ext>
                  </a:extLst>
                </p:cNvPr>
                <p:cNvGrpSpPr/>
                <p:nvPr/>
              </p:nvGrpSpPr>
              <p:grpSpPr>
                <a:xfrm>
                  <a:off x="5925933" y="2738348"/>
                  <a:ext cx="1564587" cy="2031569"/>
                  <a:chOff x="5794123" y="2391012"/>
                  <a:chExt cx="1649479" cy="2141799"/>
                </a:xfrm>
              </p:grpSpPr>
              <p:pic>
                <p:nvPicPr>
                  <p:cNvPr id="1026" name="Picture 2" descr="Micromachines | Free Full-Text | Next-Generation Wearable Biosensors  Developed with Flexible Bio-Chips | HTML">
                    <a:extLst>
                      <a:ext uri="{FF2B5EF4-FFF2-40B4-BE49-F238E27FC236}">
                        <a16:creationId xmlns:a16="http://schemas.microsoft.com/office/drawing/2014/main" id="{83A0D2B1-D855-48DD-92A9-8BD64423DB1A}"/>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5794123" y="2391012"/>
                    <a:ext cx="1649479" cy="214179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B337BCF1-6AF7-495F-B628-E7BAA580312E}"/>
                      </a:ext>
                    </a:extLst>
                  </p:cNvPr>
                  <p:cNvSpPr txBox="1"/>
                  <p:nvPr/>
                </p:nvSpPr>
                <p:spPr>
                  <a:xfrm>
                    <a:off x="7309564" y="3972886"/>
                    <a:ext cx="93250" cy="3727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endParaRPr kumimoji="0" lang="en-US" sz="2000" b="0" i="0" u="none" strike="noStrike" cap="none" spc="0" normalizeH="0" baseline="0" dirty="0">
                      <a:ln>
                        <a:noFill/>
                      </a:ln>
                      <a:solidFill>
                        <a:srgbClr val="03244D"/>
                      </a:solidFill>
                      <a:effectLst/>
                      <a:uFill>
                        <a:solidFill>
                          <a:srgbClr val="000000"/>
                        </a:solidFill>
                      </a:uFill>
                      <a:latin typeface="+mn-lt"/>
                      <a:ea typeface="+mn-ea"/>
                      <a:cs typeface="+mn-cs"/>
                      <a:sym typeface="Calibri"/>
                    </a:endParaRPr>
                  </a:p>
                </p:txBody>
              </p:sp>
            </p:grpSp>
            <p:grpSp>
              <p:nvGrpSpPr>
                <p:cNvPr id="39" name="Group 38">
                  <a:extLst>
                    <a:ext uri="{FF2B5EF4-FFF2-40B4-BE49-F238E27FC236}">
                      <a16:creationId xmlns:a16="http://schemas.microsoft.com/office/drawing/2014/main" id="{2D103138-A28D-4FF4-AFFF-F50C9FB07E48}"/>
                    </a:ext>
                  </a:extLst>
                </p:cNvPr>
                <p:cNvGrpSpPr/>
                <p:nvPr/>
              </p:nvGrpSpPr>
              <p:grpSpPr>
                <a:xfrm rot="302033">
                  <a:off x="6382770" y="3965218"/>
                  <a:ext cx="802595" cy="463996"/>
                  <a:chOff x="1155435" y="2825485"/>
                  <a:chExt cx="2205815" cy="946552"/>
                </a:xfrm>
              </p:grpSpPr>
              <p:grpSp>
                <p:nvGrpSpPr>
                  <p:cNvPr id="26" name="Group 25">
                    <a:extLst>
                      <a:ext uri="{FF2B5EF4-FFF2-40B4-BE49-F238E27FC236}">
                        <a16:creationId xmlns:a16="http://schemas.microsoft.com/office/drawing/2014/main" id="{1C50ACBC-810D-4903-9FEF-0DABF46AC90B}"/>
                      </a:ext>
                    </a:extLst>
                  </p:cNvPr>
                  <p:cNvGrpSpPr/>
                  <p:nvPr/>
                </p:nvGrpSpPr>
                <p:grpSpPr>
                  <a:xfrm>
                    <a:off x="1155435" y="2825485"/>
                    <a:ext cx="2205815" cy="946552"/>
                    <a:chOff x="1995473" y="2843370"/>
                    <a:chExt cx="3370593" cy="1392098"/>
                  </a:xfrm>
                </p:grpSpPr>
                <p:grpSp>
                  <p:nvGrpSpPr>
                    <p:cNvPr id="25" name="Group 24">
                      <a:extLst>
                        <a:ext uri="{FF2B5EF4-FFF2-40B4-BE49-F238E27FC236}">
                          <a16:creationId xmlns:a16="http://schemas.microsoft.com/office/drawing/2014/main" id="{24EE537E-BEC1-4570-96EE-D506A8C87601}"/>
                        </a:ext>
                      </a:extLst>
                    </p:cNvPr>
                    <p:cNvGrpSpPr/>
                    <p:nvPr/>
                  </p:nvGrpSpPr>
                  <p:grpSpPr>
                    <a:xfrm>
                      <a:off x="1995473" y="2843370"/>
                      <a:ext cx="3370593" cy="1392098"/>
                      <a:chOff x="1995473" y="2843370"/>
                      <a:chExt cx="3370593" cy="1392098"/>
                    </a:xfrm>
                  </p:grpSpPr>
                  <p:grpSp>
                    <p:nvGrpSpPr>
                      <p:cNvPr id="10" name="Group 9">
                        <a:extLst>
                          <a:ext uri="{FF2B5EF4-FFF2-40B4-BE49-F238E27FC236}">
                            <a16:creationId xmlns:a16="http://schemas.microsoft.com/office/drawing/2014/main" id="{BF235B39-8BF5-4D54-8D02-FF1FABF2DADC}"/>
                          </a:ext>
                        </a:extLst>
                      </p:cNvPr>
                      <p:cNvGrpSpPr/>
                      <p:nvPr/>
                    </p:nvGrpSpPr>
                    <p:grpSpPr>
                      <a:xfrm rot="608644">
                        <a:off x="2188526" y="2843370"/>
                        <a:ext cx="3177540" cy="741459"/>
                        <a:chOff x="1389888" y="2733958"/>
                        <a:chExt cx="3177540" cy="591410"/>
                      </a:xfrm>
                    </p:grpSpPr>
                    <p:sp>
                      <p:nvSpPr>
                        <p:cNvPr id="4" name="Freeform: Shape 3">
                          <a:extLst>
                            <a:ext uri="{FF2B5EF4-FFF2-40B4-BE49-F238E27FC236}">
                              <a16:creationId xmlns:a16="http://schemas.microsoft.com/office/drawing/2014/main" id="{D0C7B934-F458-4FF4-A802-119E1084D4B9}"/>
                            </a:ext>
                          </a:extLst>
                        </p:cNvPr>
                        <p:cNvSpPr/>
                        <p:nvPr/>
                      </p:nvSpPr>
                      <p:spPr>
                        <a:xfrm>
                          <a:off x="1389888" y="2733958"/>
                          <a:ext cx="3118104" cy="585314"/>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4">
                            <a:lumMod val="40000"/>
                            <a:lumOff val="6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3244D"/>
                            </a:solidFill>
                            <a:effectLst/>
                            <a:uFillTx/>
                          </a:endParaRPr>
                        </a:p>
                      </p:txBody>
                    </p:sp>
                    <p:sp>
                      <p:nvSpPr>
                        <p:cNvPr id="5" name="Freeform: Shape 4">
                          <a:extLst>
                            <a:ext uri="{FF2B5EF4-FFF2-40B4-BE49-F238E27FC236}">
                              <a16:creationId xmlns:a16="http://schemas.microsoft.com/office/drawing/2014/main" id="{149C6395-76FC-43E1-A200-4E73EAC15A68}"/>
                            </a:ext>
                          </a:extLst>
                        </p:cNvPr>
                        <p:cNvSpPr/>
                        <p:nvPr/>
                      </p:nvSpPr>
                      <p:spPr>
                        <a:xfrm>
                          <a:off x="1389888" y="2907792"/>
                          <a:ext cx="3118104" cy="411480"/>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4">
                            <a:lumMod val="60000"/>
                            <a:lumOff val="4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sp>
                      <p:nvSpPr>
                        <p:cNvPr id="6" name="Freeform: Shape 5">
                          <a:extLst>
                            <a:ext uri="{FF2B5EF4-FFF2-40B4-BE49-F238E27FC236}">
                              <a16:creationId xmlns:a16="http://schemas.microsoft.com/office/drawing/2014/main" id="{FC2EFAAA-A81D-41D3-9B4C-DAF2EDA83FC8}"/>
                            </a:ext>
                          </a:extLst>
                        </p:cNvPr>
                        <p:cNvSpPr/>
                        <p:nvPr/>
                      </p:nvSpPr>
                      <p:spPr>
                        <a:xfrm>
                          <a:off x="1449324" y="3072384"/>
                          <a:ext cx="3118104" cy="252984"/>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5">
                            <a:lumMod val="60000"/>
                            <a:lumOff val="4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grpSp>
                  <p:grpSp>
                    <p:nvGrpSpPr>
                      <p:cNvPr id="11" name="Group 10">
                        <a:extLst>
                          <a:ext uri="{FF2B5EF4-FFF2-40B4-BE49-F238E27FC236}">
                            <a16:creationId xmlns:a16="http://schemas.microsoft.com/office/drawing/2014/main" id="{86D219F7-7C3E-418E-B6BA-8603076343A4}"/>
                          </a:ext>
                        </a:extLst>
                      </p:cNvPr>
                      <p:cNvGrpSpPr/>
                      <p:nvPr/>
                    </p:nvGrpSpPr>
                    <p:grpSpPr>
                      <a:xfrm rot="11408644">
                        <a:off x="1995473" y="3711946"/>
                        <a:ext cx="3177540" cy="523522"/>
                        <a:chOff x="1389888" y="2733958"/>
                        <a:chExt cx="3177540" cy="591410"/>
                      </a:xfrm>
                    </p:grpSpPr>
                    <p:sp>
                      <p:nvSpPr>
                        <p:cNvPr id="12" name="Freeform: Shape 11">
                          <a:extLst>
                            <a:ext uri="{FF2B5EF4-FFF2-40B4-BE49-F238E27FC236}">
                              <a16:creationId xmlns:a16="http://schemas.microsoft.com/office/drawing/2014/main" id="{86D910CA-6E20-44E8-BD33-DB5FC35F18BC}"/>
                            </a:ext>
                          </a:extLst>
                        </p:cNvPr>
                        <p:cNvSpPr/>
                        <p:nvPr/>
                      </p:nvSpPr>
                      <p:spPr>
                        <a:xfrm>
                          <a:off x="1389888" y="2733958"/>
                          <a:ext cx="3118104" cy="585314"/>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4">
                            <a:lumMod val="40000"/>
                            <a:lumOff val="6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sp>
                      <p:nvSpPr>
                        <p:cNvPr id="13" name="Freeform: Shape 12">
                          <a:extLst>
                            <a:ext uri="{FF2B5EF4-FFF2-40B4-BE49-F238E27FC236}">
                              <a16:creationId xmlns:a16="http://schemas.microsoft.com/office/drawing/2014/main" id="{1AE31A8D-63D8-4869-8E59-10A00420A4B3}"/>
                            </a:ext>
                          </a:extLst>
                        </p:cNvPr>
                        <p:cNvSpPr/>
                        <p:nvPr/>
                      </p:nvSpPr>
                      <p:spPr>
                        <a:xfrm>
                          <a:off x="1389888" y="2907792"/>
                          <a:ext cx="3118104" cy="411480"/>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4">
                            <a:lumMod val="60000"/>
                            <a:lumOff val="4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sp>
                      <p:nvSpPr>
                        <p:cNvPr id="14" name="Freeform: Shape 13">
                          <a:extLst>
                            <a:ext uri="{FF2B5EF4-FFF2-40B4-BE49-F238E27FC236}">
                              <a16:creationId xmlns:a16="http://schemas.microsoft.com/office/drawing/2014/main" id="{EA8B47D4-CEBD-47B0-9D0C-211AC38C6F1F}"/>
                            </a:ext>
                          </a:extLst>
                        </p:cNvPr>
                        <p:cNvSpPr/>
                        <p:nvPr/>
                      </p:nvSpPr>
                      <p:spPr>
                        <a:xfrm>
                          <a:off x="1449324" y="3072384"/>
                          <a:ext cx="3118104" cy="252984"/>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chemeClr val="accent5">
                            <a:lumMod val="60000"/>
                            <a:lumOff val="40000"/>
                          </a:schemeClr>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3244D"/>
                            </a:solidFill>
                            <a:effectLst/>
                            <a:uFillTx/>
                          </a:endParaRPr>
                        </a:p>
                      </p:txBody>
                    </p:sp>
                  </p:grpSp>
                </p:grpSp>
                <p:grpSp>
                  <p:nvGrpSpPr>
                    <p:cNvPr id="24" name="Group 23">
                      <a:extLst>
                        <a:ext uri="{FF2B5EF4-FFF2-40B4-BE49-F238E27FC236}">
                          <a16:creationId xmlns:a16="http://schemas.microsoft.com/office/drawing/2014/main" id="{9A1066EB-4B68-4D4A-9D53-C11EC1C3A403}"/>
                        </a:ext>
                      </a:extLst>
                    </p:cNvPr>
                    <p:cNvGrpSpPr/>
                    <p:nvPr/>
                  </p:nvGrpSpPr>
                  <p:grpSpPr>
                    <a:xfrm>
                      <a:off x="2102014" y="3436216"/>
                      <a:ext cx="3229784" cy="404647"/>
                      <a:chOff x="2383242" y="3431782"/>
                      <a:chExt cx="3229784" cy="523365"/>
                    </a:xfrm>
                  </p:grpSpPr>
                  <p:sp>
                    <p:nvSpPr>
                      <p:cNvPr id="18" name="Freeform: Shape 17">
                        <a:extLst>
                          <a:ext uri="{FF2B5EF4-FFF2-40B4-BE49-F238E27FC236}">
                            <a16:creationId xmlns:a16="http://schemas.microsoft.com/office/drawing/2014/main" id="{C7EA3D5A-8894-4F32-B4A0-ADF48531B43B}"/>
                          </a:ext>
                        </a:extLst>
                      </p:cNvPr>
                      <p:cNvSpPr/>
                      <p:nvPr/>
                    </p:nvSpPr>
                    <p:spPr>
                      <a:xfrm rot="608644">
                        <a:off x="2383242" y="3431782"/>
                        <a:ext cx="3229784" cy="303853"/>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rgbClr val="F8330C"/>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sp>
                    <p:nvSpPr>
                      <p:cNvPr id="19" name="Freeform: Shape 18">
                        <a:extLst>
                          <a:ext uri="{FF2B5EF4-FFF2-40B4-BE49-F238E27FC236}">
                            <a16:creationId xmlns:a16="http://schemas.microsoft.com/office/drawing/2014/main" id="{139C2E70-6D30-424E-B4DD-4EE21E30358E}"/>
                          </a:ext>
                        </a:extLst>
                      </p:cNvPr>
                      <p:cNvSpPr/>
                      <p:nvPr/>
                    </p:nvSpPr>
                    <p:spPr>
                      <a:xfrm rot="11408644">
                        <a:off x="2394051" y="3689566"/>
                        <a:ext cx="2991984" cy="265581"/>
                      </a:xfrm>
                      <a:custGeom>
                        <a:avLst/>
                        <a:gdLst>
                          <a:gd name="connsiteX0" fmla="*/ 0 w 3118104"/>
                          <a:gd name="connsiteY0" fmla="*/ 585314 h 585314"/>
                          <a:gd name="connsiteX1" fmla="*/ 1563624 w 3118104"/>
                          <a:gd name="connsiteY1" fmla="*/ 98 h 585314"/>
                          <a:gd name="connsiteX2" fmla="*/ 3118104 w 3118104"/>
                          <a:gd name="connsiteY2" fmla="*/ 548738 h 585314"/>
                        </a:gdLst>
                        <a:ahLst/>
                        <a:cxnLst>
                          <a:cxn ang="0">
                            <a:pos x="connsiteX0" y="connsiteY0"/>
                          </a:cxn>
                          <a:cxn ang="0">
                            <a:pos x="connsiteX1" y="connsiteY1"/>
                          </a:cxn>
                          <a:cxn ang="0">
                            <a:pos x="connsiteX2" y="connsiteY2"/>
                          </a:cxn>
                        </a:cxnLst>
                        <a:rect l="l" t="t" r="r" b="b"/>
                        <a:pathLst>
                          <a:path w="3118104" h="585314">
                            <a:moveTo>
                              <a:pt x="0" y="585314"/>
                            </a:moveTo>
                            <a:cubicBezTo>
                              <a:pt x="521970" y="295754"/>
                              <a:pt x="1043940" y="6194"/>
                              <a:pt x="1563624" y="98"/>
                            </a:cubicBezTo>
                            <a:cubicBezTo>
                              <a:pt x="2083308" y="-5998"/>
                              <a:pt x="2600706" y="271370"/>
                              <a:pt x="3118104" y="548738"/>
                            </a:cubicBezTo>
                          </a:path>
                        </a:pathLst>
                      </a:custGeom>
                      <a:solidFill>
                        <a:srgbClr val="F8330C"/>
                      </a:solidFill>
                      <a:ln>
                        <a:noFill/>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3244D"/>
                          </a:solidFill>
                          <a:effectLst/>
                          <a:uFillTx/>
                        </a:endParaRPr>
                      </a:p>
                    </p:txBody>
                  </p:sp>
                </p:grpSp>
              </p:grpSp>
              <p:sp>
                <p:nvSpPr>
                  <p:cNvPr id="34" name="Plus Sign 33">
                    <a:extLst>
                      <a:ext uri="{FF2B5EF4-FFF2-40B4-BE49-F238E27FC236}">
                        <a16:creationId xmlns:a16="http://schemas.microsoft.com/office/drawing/2014/main" id="{7988916E-855F-4CE7-90FE-A8894FF22AFE}"/>
                      </a:ext>
                    </a:extLst>
                  </p:cNvPr>
                  <p:cNvSpPr/>
                  <p:nvPr/>
                </p:nvSpPr>
                <p:spPr>
                  <a:xfrm rot="563040" flipH="1" flipV="1">
                    <a:off x="2527001" y="3236524"/>
                    <a:ext cx="269120" cy="212237"/>
                  </a:xfrm>
                  <a:prstGeom prst="mathPlus">
                    <a:avLst/>
                  </a:prstGeom>
                  <a:solidFill>
                    <a:schemeClr val="tx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
                        <a:srgbClr val="000000"/>
                      </a:buClr>
                      <a:buSzTx/>
                      <a:buFont typeface="Calibri"/>
                      <a:buNone/>
                      <a:tabLst/>
                    </a:pPr>
                    <a:endParaRPr kumimoji="0" lang="en-US" sz="4000" b="0" i="0" u="none" strike="noStrike" cap="none" spc="0" normalizeH="0" baseline="0" dirty="0">
                      <a:ln>
                        <a:noFill/>
                      </a:ln>
                      <a:solidFill>
                        <a:srgbClr val="03244D"/>
                      </a:solidFill>
                      <a:effectLst>
                        <a:outerShdw blurRad="38100" dist="12700" dir="5400000" rotWithShape="0">
                          <a:srgbClr val="000000">
                            <a:alpha val="50000"/>
                          </a:srgbClr>
                        </a:outerShdw>
                      </a:effectLst>
                      <a:uFillTx/>
                      <a:latin typeface="+mn-lt"/>
                      <a:ea typeface="+mn-ea"/>
                      <a:cs typeface="+mn-cs"/>
                      <a:sym typeface="Calibri"/>
                    </a:endParaRPr>
                  </a:p>
                </p:txBody>
              </p:sp>
              <p:sp>
                <p:nvSpPr>
                  <p:cNvPr id="35" name="Minus Sign 34">
                    <a:extLst>
                      <a:ext uri="{FF2B5EF4-FFF2-40B4-BE49-F238E27FC236}">
                        <a16:creationId xmlns:a16="http://schemas.microsoft.com/office/drawing/2014/main" id="{4476ADE8-9DE0-4C7F-8DDE-A9A1358DA009}"/>
                      </a:ext>
                    </a:extLst>
                  </p:cNvPr>
                  <p:cNvSpPr/>
                  <p:nvPr/>
                </p:nvSpPr>
                <p:spPr>
                  <a:xfrm rot="16901451" flipH="1" flipV="1">
                    <a:off x="1702994" y="2697031"/>
                    <a:ext cx="52034" cy="1050242"/>
                  </a:xfrm>
                  <a:prstGeom prst="mathMinus">
                    <a:avLst/>
                  </a:prstGeom>
                  <a:solidFill>
                    <a:schemeClr val="tx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
                        <a:srgbClr val="000000"/>
                      </a:buClr>
                      <a:buSzTx/>
                      <a:buFont typeface="Calibri"/>
                      <a:buNone/>
                      <a:tabLst/>
                    </a:pPr>
                    <a:endParaRPr kumimoji="0" lang="en-US" sz="4000" b="0" i="0" u="none" strike="noStrike" cap="none" spc="0" normalizeH="0" baseline="0" dirty="0">
                      <a:ln>
                        <a:noFill/>
                      </a:ln>
                      <a:solidFill>
                        <a:srgbClr val="03244D"/>
                      </a:solidFill>
                      <a:effectLst>
                        <a:outerShdw blurRad="38100" dist="12700" dir="5400000" rotWithShape="0">
                          <a:srgbClr val="000000">
                            <a:alpha val="50000"/>
                          </a:srgbClr>
                        </a:outerShdw>
                      </a:effectLst>
                      <a:uFillTx/>
                      <a:latin typeface="+mn-lt"/>
                      <a:ea typeface="+mn-ea"/>
                      <a:cs typeface="+mn-cs"/>
                      <a:sym typeface="Calibri"/>
                    </a:endParaRPr>
                  </a:p>
                </p:txBody>
              </p:sp>
            </p:grpSp>
          </p:grpSp>
          <p:sp>
            <p:nvSpPr>
              <p:cNvPr id="50" name="TextBox 49">
                <a:extLst>
                  <a:ext uri="{FF2B5EF4-FFF2-40B4-BE49-F238E27FC236}">
                    <a16:creationId xmlns:a16="http://schemas.microsoft.com/office/drawing/2014/main" id="{7113FB65-3D7C-442F-A645-498D34D6D4D1}"/>
                  </a:ext>
                </a:extLst>
              </p:cNvPr>
              <p:cNvSpPr txBox="1"/>
              <p:nvPr/>
            </p:nvSpPr>
            <p:spPr>
              <a:xfrm>
                <a:off x="2794781" y="2674926"/>
                <a:ext cx="504337"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solidFill>
                      <a:srgbClr val="03244D"/>
                    </a:solidFill>
                  </a:rPr>
                  <a:t>[4]</a:t>
                </a:r>
              </a:p>
            </p:txBody>
          </p:sp>
        </p:grpSp>
      </p:grpSp>
      <p:pic>
        <p:nvPicPr>
          <p:cNvPr id="54" name="Picture 2" descr="Human activity monitoring system based on wearable sEMG and accelerometer  wireless sensor nodes">
            <a:extLst>
              <a:ext uri="{FF2B5EF4-FFF2-40B4-BE49-F238E27FC236}">
                <a16:creationId xmlns:a16="http://schemas.microsoft.com/office/drawing/2014/main" id="{ECFF8D01-D878-4F0F-87D4-24D1A92F951D}"/>
              </a:ext>
            </a:extLst>
          </p:cNvPr>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a:off x="2796963" y="3589258"/>
            <a:ext cx="2356915" cy="198926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NASA - Portable Muscle Monitoring">
            <a:extLst>
              <a:ext uri="{FF2B5EF4-FFF2-40B4-BE49-F238E27FC236}">
                <a16:creationId xmlns:a16="http://schemas.microsoft.com/office/drawing/2014/main" id="{CF1E45DF-3432-40AA-BBAA-FAC799A4EDEC}"/>
              </a:ext>
            </a:extLst>
          </p:cNvPr>
          <p:cNvPicPr>
            <a:picLocks noChangeAspect="1" noChangeArrowheads="1"/>
          </p:cNvPicPr>
          <p:nvPr/>
        </p:nvPicPr>
        <p:blipFill rotWithShape="1">
          <a:blip r:embed="rId5" cstate="screen">
            <a:extLst>
              <a:ext uri="{28A0092B-C50C-407E-A947-70E740481C1C}">
                <a14:useLocalDpi xmlns:a14="http://schemas.microsoft.com/office/drawing/2010/main" val="0"/>
              </a:ext>
            </a:extLst>
          </a:blip>
          <a:srcRect/>
          <a:stretch/>
        </p:blipFill>
        <p:spPr bwMode="auto">
          <a:xfrm>
            <a:off x="5303317" y="3589258"/>
            <a:ext cx="2425392" cy="198926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759B5C6A-6F68-4F55-B8C6-AE4E886B0B16}"/>
              </a:ext>
            </a:extLst>
          </p:cNvPr>
          <p:cNvSpPr txBox="1"/>
          <p:nvPr/>
        </p:nvSpPr>
        <p:spPr>
          <a:xfrm>
            <a:off x="475489" y="5686024"/>
            <a:ext cx="7253220" cy="8740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3. Muscle activity can be detected by measuring electrical potentials at the skin surface; sEMG is a viable sensing modality for space suit exoskeleton control</a:t>
            </a:r>
            <a:r>
              <a:rPr lang="en-US" sz="1200" i="1" dirty="0">
                <a:latin typeface="Calibri" panose="020F0502020204030204" pitchFamily="34" charset="0"/>
                <a:ea typeface="Calibri" panose="020F0502020204030204" pitchFamily="34" charset="0"/>
                <a:cs typeface="Times New Roman" panose="02020603050405020304" pitchFamily="18" charset="0"/>
              </a:rPr>
              <a:t>. However, commercial EMG systems are too bulky, expensive, and uncomfortable to be used in EVA settings, and no other EVA compatible sensing modalities have for feedback control of space-suit exoskeletons have been established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31155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0005B-3BFB-4029-847D-72DC7187B83A}"/>
              </a:ext>
            </a:extLst>
          </p:cNvPr>
          <p:cNvSpPr>
            <a:spLocks noGrp="1"/>
          </p:cNvSpPr>
          <p:nvPr>
            <p:ph type="body" idx="1"/>
          </p:nvPr>
        </p:nvSpPr>
        <p:spPr>
          <a:xfrm>
            <a:off x="457200" y="1233968"/>
            <a:ext cx="7716865" cy="5257802"/>
          </a:xfrm>
        </p:spPr>
        <p:txBody>
          <a:bodyPr/>
          <a:lstStyle/>
          <a:p>
            <a:pPr marL="0" marR="0" indent="0">
              <a:lnSpc>
                <a:spcPct val="107000"/>
              </a:lnSpc>
              <a:spcBef>
                <a:spcPts val="0"/>
              </a:spcBef>
              <a:spcAft>
                <a:spcPts val="800"/>
              </a:spcAft>
              <a:buNone/>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latin typeface="Calibri" panose="020F0502020204030204" pitchFamily="34" charset="0"/>
                <a:ea typeface="Calibri" panose="020F0502020204030204" pitchFamily="34" charset="0"/>
                <a:cs typeface="Times New Roman" panose="02020603050405020304" pitchFamily="18" charset="0"/>
              </a:rPr>
              <a:t>Alabama Space Grant Consortium has awarded a graduate fellowship to research and </a:t>
            </a:r>
            <a:r>
              <a:rPr lang="en-US" sz="2000" dirty="0">
                <a:effectLst/>
                <a:latin typeface="Calibri" panose="020F0502020204030204" pitchFamily="34" charset="0"/>
                <a:ea typeface="Calibri" panose="020F0502020204030204" pitchFamily="34" charset="0"/>
                <a:cs typeface="Times New Roman" panose="02020603050405020304" pitchFamily="18" charset="0"/>
              </a:rPr>
              <a:t>develop a novel EVA-compatible sEMG platform for control of robotic exoskeletons.</a:t>
            </a:r>
          </a:p>
          <a:p>
            <a:pPr marL="0" marR="0" indent="0">
              <a:lnSpc>
                <a:spcPct val="107000"/>
              </a:lnSpc>
              <a:spcBef>
                <a:spcPts val="0"/>
              </a:spcBef>
              <a:spcAft>
                <a:spcPts val="800"/>
              </a:spcAft>
              <a:buNone/>
            </a:pPr>
            <a:endParaRPr lang="en-US" sz="2000" b="1" i="1" u="sng"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b="1" i="1" u="sng"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pr</a:t>
            </a:r>
            <a:r>
              <a:rPr lang="en-US" sz="2000" dirty="0">
                <a:latin typeface="Calibri" panose="020F0502020204030204" pitchFamily="34" charset="0"/>
                <a:ea typeface="Calibri" panose="020F0502020204030204" pitchFamily="34" charset="0"/>
                <a:cs typeface="Times New Roman" panose="02020603050405020304" pitchFamily="18" charset="0"/>
              </a:rPr>
              <a:t>oposed sensing platform will feature f</a:t>
            </a:r>
            <a:r>
              <a:rPr lang="en-US" sz="2000" dirty="0">
                <a:effectLst/>
                <a:latin typeface="Calibri" panose="020F0502020204030204" pitchFamily="34" charset="0"/>
                <a:ea typeface="Calibri" panose="020F0502020204030204" pitchFamily="34" charset="0"/>
                <a:cs typeface="Times New Roman" panose="02020603050405020304" pitchFamily="18" charset="0"/>
              </a:rPr>
              <a:t>lexible sEM</a:t>
            </a:r>
            <a:r>
              <a:rPr lang="en-US" sz="2000" dirty="0">
                <a:latin typeface="Calibri" panose="020F0502020204030204" pitchFamily="34" charset="0"/>
                <a:ea typeface="Calibri" panose="020F0502020204030204" pitchFamily="34" charset="0"/>
                <a:cs typeface="Times New Roman" panose="02020603050405020304" pitchFamily="18" charset="0"/>
              </a:rPr>
              <a:t>G electrodes fabricated using 3D printing as well as signal processing and </a:t>
            </a:r>
            <a:r>
              <a:rPr lang="en-US" sz="2000" dirty="0">
                <a:effectLst/>
                <a:latin typeface="Calibri" panose="020F0502020204030204" pitchFamily="34" charset="0"/>
                <a:ea typeface="Calibri" panose="020F0502020204030204" pitchFamily="34" charset="0"/>
                <a:cs typeface="Times New Roman" panose="02020603050405020304" pitchFamily="18" charset="0"/>
              </a:rPr>
              <a:t>wireless transmission via integrated circuitry</a:t>
            </a:r>
          </a:p>
        </p:txBody>
      </p:sp>
      <p:sp>
        <p:nvSpPr>
          <p:cNvPr id="2" name="Title 1">
            <a:extLst>
              <a:ext uri="{FF2B5EF4-FFF2-40B4-BE49-F238E27FC236}">
                <a16:creationId xmlns:a16="http://schemas.microsoft.com/office/drawing/2014/main" id="{63FBC2E3-25D1-41D1-BDA6-1F07E7D3BE52}"/>
              </a:ext>
            </a:extLst>
          </p:cNvPr>
          <p:cNvSpPr>
            <a:spLocks noGrp="1"/>
          </p:cNvSpPr>
          <p:nvPr>
            <p:ph type="title"/>
          </p:nvPr>
        </p:nvSpPr>
        <p:spPr/>
        <p:txBody>
          <a:bodyPr/>
          <a:lstStyle/>
          <a:p>
            <a:r>
              <a:rPr lang="en-US" sz="4000" dirty="0">
                <a:latin typeface="+mj-lt"/>
                <a:cs typeface="Arial" panose="020B0604020202020204" pitchFamily="34" charset="0"/>
              </a:rPr>
              <a:t>Scope of Work</a:t>
            </a:r>
          </a:p>
        </p:txBody>
      </p:sp>
      <p:pic>
        <p:nvPicPr>
          <p:cNvPr id="5" name="Picture 4">
            <a:extLst>
              <a:ext uri="{FF2B5EF4-FFF2-40B4-BE49-F238E27FC236}">
                <a16:creationId xmlns:a16="http://schemas.microsoft.com/office/drawing/2014/main" id="{FEA01092-935C-42D6-BEBB-645D4F8D89FA}"/>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03505" y="2972464"/>
            <a:ext cx="6748271" cy="1551648"/>
          </a:xfrm>
          <a:prstGeom prst="rect">
            <a:avLst/>
          </a:prstGeom>
        </p:spPr>
      </p:pic>
      <p:sp>
        <p:nvSpPr>
          <p:cNvPr id="14" name="TextBox 13">
            <a:extLst>
              <a:ext uri="{FF2B5EF4-FFF2-40B4-BE49-F238E27FC236}">
                <a16:creationId xmlns:a16="http://schemas.microsoft.com/office/drawing/2014/main" id="{F0C6F4F6-3177-4EC5-9B69-80FC5E18858D}"/>
              </a:ext>
            </a:extLst>
          </p:cNvPr>
          <p:cNvSpPr txBox="1"/>
          <p:nvPr/>
        </p:nvSpPr>
        <p:spPr>
          <a:xfrm>
            <a:off x="661820" y="4524112"/>
            <a:ext cx="6976872" cy="7980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4. System-level diagram of proposed work, which entails developing a novel EVA-compatible sEMG sensor, using the sensor to determine muscle fatigue during dynamic muscle contractions, and using this fatigue detection system to control wearable robots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1741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090E-CB8C-40FB-BA35-C87155EEF03C}"/>
              </a:ext>
            </a:extLst>
          </p:cNvPr>
          <p:cNvSpPr>
            <a:spLocks noGrp="1"/>
          </p:cNvSpPr>
          <p:nvPr>
            <p:ph type="title"/>
          </p:nvPr>
        </p:nvSpPr>
        <p:spPr/>
        <p:txBody>
          <a:bodyPr/>
          <a:lstStyle/>
          <a:p>
            <a:r>
              <a:rPr lang="en-US" sz="4000" dirty="0"/>
              <a:t>Background</a:t>
            </a:r>
          </a:p>
        </p:txBody>
      </p:sp>
      <p:sp>
        <p:nvSpPr>
          <p:cNvPr id="3" name="Text Placeholder 2">
            <a:extLst>
              <a:ext uri="{FF2B5EF4-FFF2-40B4-BE49-F238E27FC236}">
                <a16:creationId xmlns:a16="http://schemas.microsoft.com/office/drawing/2014/main" id="{87F4668D-EEC3-411A-A075-62DDA997B3FE}"/>
              </a:ext>
            </a:extLst>
          </p:cNvPr>
          <p:cNvSpPr>
            <a:spLocks noGrp="1"/>
          </p:cNvSpPr>
          <p:nvPr>
            <p:ph type="body" idx="1"/>
          </p:nvPr>
        </p:nvSpPr>
        <p:spPr/>
        <p:txBody>
          <a:bodyPr/>
          <a:lstStyle/>
          <a:p>
            <a:pPr marL="0" indent="0">
              <a:buNone/>
            </a:pPr>
            <a:endParaRPr lang="en-US" sz="1400" dirty="0"/>
          </a:p>
          <a:p>
            <a:pPr marL="0" indent="0">
              <a:buNone/>
            </a:pPr>
            <a:r>
              <a:rPr lang="en-US" sz="2800" dirty="0"/>
              <a:t>Muscle activity occurs at frequencies between 20 and 500 Hz, and can be read from the skin surfaces as voltages between </a:t>
            </a:r>
            <a:r>
              <a:rPr kumimoji="0" lang="en-US" sz="2800" b="0" i="0" u="none" strike="noStrike" kern="0" cap="none" spc="0" normalizeH="0" baseline="0" noProof="0" dirty="0">
                <a:ln>
                  <a:noFill/>
                </a:ln>
                <a:solidFill>
                  <a:srgbClr val="03244D"/>
                </a:solidFill>
                <a:effectLst/>
                <a:uLnTx/>
                <a:uFill>
                  <a:solidFill/>
                </a:uFill>
                <a:latin typeface="Calibri"/>
                <a:cs typeface="Calibri"/>
                <a:sym typeface="Calibri"/>
              </a:rPr>
              <a:t>50 µV and 10 mV </a:t>
            </a:r>
            <a:r>
              <a:rPr kumimoji="0" lang="en-US" sz="2800" b="0" i="0" u="none" strike="noStrike" kern="0" cap="none" spc="0" normalizeH="0" baseline="30000" noProof="0" dirty="0">
                <a:ln>
                  <a:noFill/>
                </a:ln>
                <a:solidFill>
                  <a:srgbClr val="03244D"/>
                </a:solidFill>
                <a:effectLst/>
                <a:uLnTx/>
                <a:uFill>
                  <a:solidFill/>
                </a:uFill>
                <a:latin typeface="Calibri"/>
                <a:cs typeface="Calibri"/>
                <a:sym typeface="Calibri"/>
              </a:rPr>
              <a:t>[9]</a:t>
            </a:r>
            <a:endParaRPr kumimoji="0" lang="en-US" sz="2800" b="0" i="0" u="none" strike="noStrike" kern="0" cap="none" spc="0" normalizeH="0" baseline="0" noProof="0" dirty="0">
              <a:ln>
                <a:noFill/>
              </a:ln>
              <a:solidFill>
                <a:srgbClr val="03244D"/>
              </a:solidFill>
              <a:effectLst/>
              <a:uLnTx/>
              <a:uFill>
                <a:solidFill/>
              </a:uFill>
              <a:latin typeface="Calibri"/>
              <a:cs typeface="Calibri"/>
              <a:sym typeface="Calibri"/>
            </a:endParaRPr>
          </a:p>
          <a:p>
            <a:pPr marL="0" indent="0">
              <a:buNone/>
            </a:pPr>
            <a:endParaRPr lang="en-US" sz="2800" dirty="0"/>
          </a:p>
        </p:txBody>
      </p:sp>
      <p:grpSp>
        <p:nvGrpSpPr>
          <p:cNvPr id="22" name="Group 21">
            <a:extLst>
              <a:ext uri="{FF2B5EF4-FFF2-40B4-BE49-F238E27FC236}">
                <a16:creationId xmlns:a16="http://schemas.microsoft.com/office/drawing/2014/main" id="{5DCBD065-9153-4F4C-BFF9-379B443BBCB5}"/>
              </a:ext>
            </a:extLst>
          </p:cNvPr>
          <p:cNvGrpSpPr/>
          <p:nvPr/>
        </p:nvGrpSpPr>
        <p:grpSpPr>
          <a:xfrm>
            <a:off x="591312" y="3060346"/>
            <a:ext cx="7043928" cy="3502546"/>
            <a:chOff x="591312" y="3133498"/>
            <a:chExt cx="7043928" cy="3502546"/>
          </a:xfrm>
        </p:grpSpPr>
        <p:sp>
          <p:nvSpPr>
            <p:cNvPr id="12" name="TextBox 11">
              <a:extLst>
                <a:ext uri="{FF2B5EF4-FFF2-40B4-BE49-F238E27FC236}">
                  <a16:creationId xmlns:a16="http://schemas.microsoft.com/office/drawing/2014/main" id="{27AC57C2-034B-4C26-A8C1-16DFDCA69785}"/>
                </a:ext>
              </a:extLst>
            </p:cNvPr>
            <p:cNvSpPr txBox="1"/>
            <p:nvPr/>
          </p:nvSpPr>
          <p:spPr>
            <a:xfrm>
              <a:off x="591312" y="6157195"/>
              <a:ext cx="7043928" cy="4788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4. Left: Diagram of human neuromuscular control, Right: Electrical principle of sEMG sensing</a:t>
              </a:r>
            </a:p>
            <a:p>
              <a:pPr marL="0" marR="0">
                <a:lnSpc>
                  <a:spcPct val="107000"/>
                </a:lnSpc>
                <a:spcBef>
                  <a:spcPts val="0"/>
                </a:spcBef>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(figures reproduced from [10,11])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D9197804-8F46-436D-8C0A-74473E0D72A5}"/>
                </a:ext>
              </a:extLst>
            </p:cNvPr>
            <p:cNvGrpSpPr/>
            <p:nvPr/>
          </p:nvGrpSpPr>
          <p:grpSpPr>
            <a:xfrm>
              <a:off x="591312" y="3133498"/>
              <a:ext cx="6861048" cy="3023697"/>
              <a:chOff x="457200" y="2710637"/>
              <a:chExt cx="8026145" cy="3537162"/>
            </a:xfrm>
          </p:grpSpPr>
          <p:pic>
            <p:nvPicPr>
              <p:cNvPr id="7170" name="Picture 2" descr="Organization of the Motor System Flashcards | Quizlet">
                <a:extLst>
                  <a:ext uri="{FF2B5EF4-FFF2-40B4-BE49-F238E27FC236}">
                    <a16:creationId xmlns:a16="http://schemas.microsoft.com/office/drawing/2014/main" id="{B530EC0B-DDB0-4D96-98FE-4ECBB92D8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10637"/>
                <a:ext cx="4200905" cy="353716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DF] Surface electromyography: Detection and recording | Semantic Scholar">
                <a:extLst>
                  <a:ext uri="{FF2B5EF4-FFF2-40B4-BE49-F238E27FC236}">
                    <a16:creationId xmlns:a16="http://schemas.microsoft.com/office/drawing/2014/main" id="{EA1D23A9-A9A5-4DA3-B357-49902659030B}"/>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61559" y="2811091"/>
                <a:ext cx="3621786" cy="241737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150126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8060-4E6C-4396-A375-03261A55C100}"/>
              </a:ext>
            </a:extLst>
          </p:cNvPr>
          <p:cNvSpPr>
            <a:spLocks noGrp="1"/>
          </p:cNvSpPr>
          <p:nvPr>
            <p:ph type="title"/>
          </p:nvPr>
        </p:nvSpPr>
        <p:spPr/>
        <p:txBody>
          <a:bodyPr/>
          <a:lstStyle/>
          <a:p>
            <a:r>
              <a:rPr lang="en-US" sz="4000" dirty="0">
                <a:solidFill>
                  <a:schemeClr val="bg1"/>
                </a:solidFill>
              </a:rPr>
              <a:t>Background</a:t>
            </a:r>
            <a:endParaRPr lang="en-US" sz="4000" dirty="0"/>
          </a:p>
        </p:txBody>
      </p:sp>
      <p:sp>
        <p:nvSpPr>
          <p:cNvPr id="3" name="Text Placeholder 2">
            <a:extLst>
              <a:ext uri="{FF2B5EF4-FFF2-40B4-BE49-F238E27FC236}">
                <a16:creationId xmlns:a16="http://schemas.microsoft.com/office/drawing/2014/main" id="{396233CF-84B3-44CF-8467-63EEB6CAEDD7}"/>
              </a:ext>
            </a:extLst>
          </p:cNvPr>
          <p:cNvSpPr>
            <a:spLocks noGrp="1"/>
          </p:cNvSpPr>
          <p:nvPr>
            <p:ph type="body" idx="1"/>
          </p:nvPr>
        </p:nvSpPr>
        <p:spPr>
          <a:xfrm>
            <a:off x="457200" y="1224824"/>
            <a:ext cx="6349110" cy="5257802"/>
          </a:xfrm>
        </p:spPr>
        <p:txBody>
          <a:bodyPr/>
          <a:lstStyle/>
          <a:p>
            <a:pPr marL="0" indent="0">
              <a:buNone/>
            </a:pPr>
            <a:endParaRPr lang="en-US" sz="1050" dirty="0"/>
          </a:p>
          <a:p>
            <a:pPr marL="0" indent="0">
              <a:buNone/>
            </a:pPr>
            <a:r>
              <a:rPr lang="en-US" dirty="0"/>
              <a:t>sEMG Electrodes are commonly comprised of:</a:t>
            </a:r>
          </a:p>
          <a:p>
            <a:r>
              <a:rPr lang="en-US" sz="2000" dirty="0"/>
              <a:t>Exposed conductive pad composed of silver-silver chloride (Ag-AgCl) &lt;= 10 cm</a:t>
            </a:r>
            <a:r>
              <a:rPr lang="en-US" sz="2000" baseline="30000" dirty="0"/>
              <a:t>2</a:t>
            </a:r>
            <a:r>
              <a:rPr lang="en-US" sz="2000" dirty="0"/>
              <a:t> in area </a:t>
            </a:r>
            <a:r>
              <a:rPr lang="en-US" sz="2000" baseline="30000" dirty="0"/>
              <a:t>[8]</a:t>
            </a:r>
            <a:endParaRPr lang="en-US" sz="2000" dirty="0"/>
          </a:p>
          <a:p>
            <a:pPr lvl="1"/>
            <a:r>
              <a:rPr lang="en-US" sz="1600" dirty="0"/>
              <a:t>Clusters of conductive pads may be up to 20mm apart</a:t>
            </a:r>
          </a:p>
          <a:p>
            <a:r>
              <a:rPr lang="en-US" sz="2000" dirty="0"/>
              <a:t>Applicable/removable polymeric adhesive</a:t>
            </a:r>
          </a:p>
          <a:p>
            <a:pPr lvl="1"/>
            <a:r>
              <a:rPr lang="en-US" sz="1800" dirty="0"/>
              <a:t>Usually around 1 in</a:t>
            </a:r>
            <a:r>
              <a:rPr lang="en-US" sz="1800" baseline="30000" dirty="0"/>
              <a:t>2 </a:t>
            </a:r>
            <a:r>
              <a:rPr lang="en-US" sz="1800" dirty="0"/>
              <a:t>contact area </a:t>
            </a:r>
            <a:r>
              <a:rPr lang="en-US" sz="1800" baseline="30000" dirty="0"/>
              <a:t>[8]</a:t>
            </a:r>
          </a:p>
          <a:p>
            <a:pPr marL="457200" lvl="1" indent="0">
              <a:buNone/>
            </a:pPr>
            <a:endParaRPr lang="en-US" sz="1800" baseline="30000" dirty="0"/>
          </a:p>
          <a:p>
            <a:pPr marL="0" indent="0">
              <a:buNone/>
            </a:pPr>
            <a:endParaRPr lang="en-US" sz="2000" b="1" u="sng" noProof="0" dirty="0"/>
          </a:p>
          <a:p>
            <a:pPr marL="0" indent="0">
              <a:buNone/>
            </a:pPr>
            <a:r>
              <a:rPr lang="en-US" sz="2000" dirty="0">
                <a:latin typeface="Calibri"/>
                <a:cs typeface="Calibri"/>
              </a:rPr>
              <a:t>Additionally, </a:t>
            </a:r>
            <a:r>
              <a:rPr kumimoji="0" lang="en-US" sz="2000" i="0" strike="noStrike" kern="0" cap="none" spc="0" normalizeH="0" baseline="0" noProof="0" dirty="0">
                <a:ln>
                  <a:noFill/>
                </a:ln>
                <a:solidFill>
                  <a:srgbClr val="03244D"/>
                </a:solidFill>
                <a:effectLst/>
                <a:uLnTx/>
                <a:uFill>
                  <a:solidFill/>
                </a:uFill>
                <a:latin typeface="Calibri"/>
                <a:cs typeface="Calibri"/>
                <a:sym typeface="Calibri"/>
              </a:rPr>
              <a:t>analog a</a:t>
            </a:r>
            <a:r>
              <a:rPr kumimoji="0" lang="en-US" sz="2000" b="0" i="0" u="none" strike="noStrike" kern="0" cap="none" spc="0" normalizeH="0" baseline="0" noProof="0" dirty="0">
                <a:ln>
                  <a:noFill/>
                </a:ln>
                <a:solidFill>
                  <a:srgbClr val="03244D"/>
                </a:solidFill>
                <a:effectLst/>
                <a:uLnTx/>
                <a:uFill>
                  <a:solidFill/>
                </a:uFill>
                <a:latin typeface="Calibri"/>
                <a:cs typeface="Calibri"/>
                <a:sym typeface="Calibri"/>
              </a:rPr>
              <a:t>nd digital filters (</a:t>
            </a:r>
            <a:r>
              <a:rPr kumimoji="0" lang="en-US" sz="2000" b="0" i="0" u="none" strike="noStrike" kern="0" cap="none" spc="0" normalizeH="0" baseline="0" noProof="0" dirty="0" err="1">
                <a:ln>
                  <a:noFill/>
                </a:ln>
                <a:solidFill>
                  <a:srgbClr val="03244D"/>
                </a:solidFill>
                <a:effectLst/>
                <a:uLnTx/>
                <a:uFill>
                  <a:solidFill/>
                </a:uFill>
                <a:latin typeface="Calibri"/>
                <a:cs typeface="Calibri"/>
                <a:sym typeface="Calibri"/>
              </a:rPr>
              <a:t>ie</a:t>
            </a:r>
            <a:r>
              <a:rPr kumimoji="0" lang="en-US" sz="2000" b="0" i="0" u="none" strike="noStrike" kern="0" cap="none" spc="0" normalizeH="0" baseline="0" noProof="0" dirty="0">
                <a:ln>
                  <a:noFill/>
                </a:ln>
                <a:solidFill>
                  <a:srgbClr val="03244D"/>
                </a:solidFill>
                <a:effectLst/>
                <a:uLnTx/>
                <a:uFill>
                  <a:solidFill/>
                </a:uFill>
                <a:latin typeface="Calibri"/>
                <a:cs typeface="Calibri"/>
                <a:sym typeface="Calibri"/>
              </a:rPr>
              <a:t>. RC band pass filtering, and amplification, as well as subject- and state-dependent normalization) are frequently employed to condition sEMG signals.</a:t>
            </a:r>
            <a:endParaRPr lang="en-US" sz="2000" baseline="30000" dirty="0"/>
          </a:p>
        </p:txBody>
      </p:sp>
      <p:grpSp>
        <p:nvGrpSpPr>
          <p:cNvPr id="22" name="Group 21">
            <a:extLst>
              <a:ext uri="{FF2B5EF4-FFF2-40B4-BE49-F238E27FC236}">
                <a16:creationId xmlns:a16="http://schemas.microsoft.com/office/drawing/2014/main" id="{4E83F5E0-E79B-4243-9C16-207380D1E37C}"/>
              </a:ext>
            </a:extLst>
          </p:cNvPr>
          <p:cNvGrpSpPr/>
          <p:nvPr/>
        </p:nvGrpSpPr>
        <p:grpSpPr>
          <a:xfrm>
            <a:off x="5230368" y="1506601"/>
            <a:ext cx="3310127" cy="2272029"/>
            <a:chOff x="5120640" y="2292985"/>
            <a:chExt cx="3310127" cy="2272029"/>
          </a:xfrm>
        </p:grpSpPr>
        <p:pic>
          <p:nvPicPr>
            <p:cNvPr id="5" name="Picture 4">
              <a:extLst>
                <a:ext uri="{FF2B5EF4-FFF2-40B4-BE49-F238E27FC236}">
                  <a16:creationId xmlns:a16="http://schemas.microsoft.com/office/drawing/2014/main" id="{E14C7BC7-17BC-4032-A8FE-48D4B60D1825}"/>
                </a:ext>
              </a:extLst>
            </p:cNvPr>
            <p:cNvPicPr>
              <a:picLocks noChangeAspect="1"/>
            </p:cNvPicPr>
            <p:nvPr/>
          </p:nvPicPr>
          <p:blipFill>
            <a:blip r:embed="rId2"/>
            <a:stretch>
              <a:fillRect/>
            </a:stretch>
          </p:blipFill>
          <p:spPr>
            <a:xfrm>
              <a:off x="7025634" y="2292985"/>
              <a:ext cx="1405133" cy="2272029"/>
            </a:xfrm>
            <a:prstGeom prst="rect">
              <a:avLst/>
            </a:prstGeom>
          </p:spPr>
        </p:pic>
        <p:cxnSp>
          <p:nvCxnSpPr>
            <p:cNvPr id="7" name="Straight Arrow Connector 6">
              <a:extLst>
                <a:ext uri="{FF2B5EF4-FFF2-40B4-BE49-F238E27FC236}">
                  <a16:creationId xmlns:a16="http://schemas.microsoft.com/office/drawing/2014/main" id="{164597B0-EA09-4B9C-81DB-D8F058F2D7E6}"/>
                </a:ext>
              </a:extLst>
            </p:cNvPr>
            <p:cNvCxnSpPr>
              <a:cxnSpLocks/>
            </p:cNvCxnSpPr>
            <p:nvPr/>
          </p:nvCxnSpPr>
          <p:spPr>
            <a:xfrm flipV="1">
              <a:off x="5916168" y="3293782"/>
              <a:ext cx="1563624" cy="25409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5BDC22BC-D1A6-44C6-9406-EFC428D0BDBF}"/>
                </a:ext>
              </a:extLst>
            </p:cNvPr>
            <p:cNvCxnSpPr>
              <a:cxnSpLocks/>
            </p:cNvCxnSpPr>
            <p:nvPr/>
          </p:nvCxnSpPr>
          <p:spPr>
            <a:xfrm flipV="1">
              <a:off x="5120640" y="3622966"/>
              <a:ext cx="2084832" cy="942048"/>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grpSp>
      <p:sp>
        <p:nvSpPr>
          <p:cNvPr id="33" name="TextBox 32">
            <a:extLst>
              <a:ext uri="{FF2B5EF4-FFF2-40B4-BE49-F238E27FC236}">
                <a16:creationId xmlns:a16="http://schemas.microsoft.com/office/drawing/2014/main" id="{9BF4F850-BED2-4E0C-A597-F922E04E6226}"/>
              </a:ext>
            </a:extLst>
          </p:cNvPr>
          <p:cNvSpPr txBox="1"/>
          <p:nvPr/>
        </p:nvSpPr>
        <p:spPr>
          <a:xfrm>
            <a:off x="7059168" y="5150963"/>
            <a:ext cx="2084832" cy="4788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pPr>
            <a:r>
              <a:rPr lang="en-US" sz="1200" i="1" dirty="0">
                <a:latin typeface="Calibri" panose="020F0502020204030204" pitchFamily="34" charset="0"/>
                <a:ea typeface="Calibri" panose="020F0502020204030204" pitchFamily="34" charset="0"/>
                <a:cs typeface="Times New Roman" panose="02020603050405020304" pitchFamily="18" charset="0"/>
              </a:rPr>
              <a:t>Fig 5. Common sEMG electrode construction, [8,12]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2" descr="sEMG Electrodes (SX230). | Download Scientific Diagram">
            <a:extLst>
              <a:ext uri="{FF2B5EF4-FFF2-40B4-BE49-F238E27FC236}">
                <a16:creationId xmlns:a16="http://schemas.microsoft.com/office/drawing/2014/main" id="{7EA7395B-25E3-4B56-8929-F352418050A8}"/>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r="26598"/>
          <a:stretch/>
        </p:blipFill>
        <p:spPr bwMode="auto">
          <a:xfrm>
            <a:off x="7135363" y="3714984"/>
            <a:ext cx="1405132" cy="147063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EFDD493E-9EAA-444E-A23B-821EEB409FC0}"/>
              </a:ext>
            </a:extLst>
          </p:cNvPr>
          <p:cNvCxnSpPr>
            <a:cxnSpLocks/>
          </p:cNvCxnSpPr>
          <p:nvPr/>
        </p:nvCxnSpPr>
        <p:spPr>
          <a:xfrm>
            <a:off x="5797296" y="3392424"/>
            <a:ext cx="1517904" cy="786384"/>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475259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0005B-3BFB-4029-847D-72DC7187B83A}"/>
              </a:ext>
            </a:extLst>
          </p:cNvPr>
          <p:cNvSpPr>
            <a:spLocks noGrp="1"/>
          </p:cNvSpPr>
          <p:nvPr>
            <p:ph type="body" idx="1"/>
          </p:nvPr>
        </p:nvSpPr>
        <p:spPr>
          <a:xfrm>
            <a:off x="457200" y="1224824"/>
            <a:ext cx="8275320" cy="5257802"/>
          </a:xfrm>
        </p:spPr>
        <p:txBody>
          <a:bodyPr/>
          <a:lstStyle/>
          <a:p>
            <a:pPr marL="0" indent="0">
              <a:buFont typeface="Arial"/>
              <a:buNone/>
            </a:pPr>
            <a:endParaRPr lang="en-US" sz="1200" dirty="0"/>
          </a:p>
          <a:p>
            <a:pPr marL="0" indent="0">
              <a:buFont typeface="Arial"/>
              <a:buNone/>
            </a:pPr>
            <a:r>
              <a:rPr lang="en-US" sz="2400" dirty="0"/>
              <a:t>We have completed task 1 by developing software to factor and analyze sEMG signals to quantify neuromuscular fatigue. These processes were validated in a pilot study with human participants (CoTS sEMG sensors were used).</a:t>
            </a:r>
          </a:p>
          <a:p>
            <a:pPr marL="0" indent="0">
              <a:buNone/>
            </a:pPr>
            <a:endParaRPr lang="en-US" sz="2400" dirty="0"/>
          </a:p>
          <a:p>
            <a:pPr marL="0" indent="0">
              <a:buNone/>
            </a:pPr>
            <a:endParaRPr lang="en-US" sz="2400" dirty="0"/>
          </a:p>
          <a:p>
            <a:pPr marL="0" marR="0" indent="0">
              <a:lnSpc>
                <a:spcPct val="107000"/>
              </a:lnSpc>
              <a:spcBef>
                <a:spcPts val="0"/>
              </a:spcBef>
              <a:spcAft>
                <a:spcPts val="800"/>
              </a:spcAft>
              <a:buNone/>
            </a:pPr>
            <a:endParaRPr lang="en-US" sz="2400" b="1" i="1" u="sng"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8" name="Group 47">
            <a:extLst>
              <a:ext uri="{FF2B5EF4-FFF2-40B4-BE49-F238E27FC236}">
                <a16:creationId xmlns:a16="http://schemas.microsoft.com/office/drawing/2014/main" id="{E9EA6F58-A885-4BB9-88A7-58061C78F71F}"/>
              </a:ext>
            </a:extLst>
          </p:cNvPr>
          <p:cNvGrpSpPr/>
          <p:nvPr/>
        </p:nvGrpSpPr>
        <p:grpSpPr>
          <a:xfrm>
            <a:off x="2841942" y="3717233"/>
            <a:ext cx="3642839" cy="1034850"/>
            <a:chOff x="2748441" y="3680910"/>
            <a:chExt cx="3642839" cy="1034850"/>
          </a:xfrm>
        </p:grpSpPr>
        <p:pic>
          <p:nvPicPr>
            <p:cNvPr id="47" name="Picture 46">
              <a:extLst>
                <a:ext uri="{FF2B5EF4-FFF2-40B4-BE49-F238E27FC236}">
                  <a16:creationId xmlns:a16="http://schemas.microsoft.com/office/drawing/2014/main" id="{70747F7E-F3E7-4823-94DA-965141A020F5}"/>
                </a:ext>
              </a:extLst>
            </p:cNvPr>
            <p:cNvPicPr>
              <a:picLocks noChangeAspect="1"/>
            </p:cNvPicPr>
            <p:nvPr/>
          </p:nvPicPr>
          <p:blipFill rotWithShape="1">
            <a:blip r:embed="rId3"/>
            <a:srcRect l="54519"/>
            <a:stretch/>
          </p:blipFill>
          <p:spPr>
            <a:xfrm>
              <a:off x="4453083" y="3680910"/>
              <a:ext cx="1758135" cy="409443"/>
            </a:xfrm>
            <a:prstGeom prst="rect">
              <a:avLst/>
            </a:prstGeom>
          </p:spPr>
        </p:pic>
        <p:grpSp>
          <p:nvGrpSpPr>
            <p:cNvPr id="46" name="Group 45">
              <a:extLst>
                <a:ext uri="{FF2B5EF4-FFF2-40B4-BE49-F238E27FC236}">
                  <a16:creationId xmlns:a16="http://schemas.microsoft.com/office/drawing/2014/main" id="{BDCD87BC-F3CB-4F36-BA51-8DAD4C462077}"/>
                </a:ext>
              </a:extLst>
            </p:cNvPr>
            <p:cNvGrpSpPr/>
            <p:nvPr/>
          </p:nvGrpSpPr>
          <p:grpSpPr>
            <a:xfrm>
              <a:off x="2748441" y="3689838"/>
              <a:ext cx="3642839" cy="1025922"/>
              <a:chOff x="879303" y="2411806"/>
              <a:chExt cx="2881715" cy="811569"/>
            </a:xfrm>
          </p:grpSpPr>
          <p:grpSp>
            <p:nvGrpSpPr>
              <p:cNvPr id="29" name="Group 28">
                <a:extLst>
                  <a:ext uri="{FF2B5EF4-FFF2-40B4-BE49-F238E27FC236}">
                    <a16:creationId xmlns:a16="http://schemas.microsoft.com/office/drawing/2014/main" id="{E84B6A3D-781E-4A92-95E6-58B1D9DD47E2}"/>
                  </a:ext>
                </a:extLst>
              </p:cNvPr>
              <p:cNvGrpSpPr/>
              <p:nvPr/>
            </p:nvGrpSpPr>
            <p:grpSpPr>
              <a:xfrm>
                <a:off x="879303" y="2411806"/>
                <a:ext cx="2881715" cy="811569"/>
                <a:chOff x="5045560" y="2623554"/>
                <a:chExt cx="2881715" cy="811569"/>
              </a:xfrm>
            </p:grpSpPr>
            <p:pic>
              <p:nvPicPr>
                <p:cNvPr id="24" name="Picture 23">
                  <a:extLst>
                    <a:ext uri="{FF2B5EF4-FFF2-40B4-BE49-F238E27FC236}">
                      <a16:creationId xmlns:a16="http://schemas.microsoft.com/office/drawing/2014/main" id="{03A99ACD-50F7-4277-B376-09C2F204779A}"/>
                    </a:ext>
                  </a:extLst>
                </p:cNvPr>
                <p:cNvPicPr>
                  <a:picLocks noChangeAspect="1"/>
                </p:cNvPicPr>
                <p:nvPr/>
              </p:nvPicPr>
              <p:blipFill rotWithShape="1">
                <a:blip r:embed="rId3"/>
                <a:srcRect r="56057"/>
                <a:stretch/>
              </p:blipFill>
              <p:spPr>
                <a:xfrm>
                  <a:off x="5045560" y="2623554"/>
                  <a:ext cx="1343753" cy="323895"/>
                </a:xfrm>
                <a:prstGeom prst="rect">
                  <a:avLst/>
                </a:prstGeom>
              </p:spPr>
            </p:pic>
            <p:pic>
              <p:nvPicPr>
                <p:cNvPr id="28" name="Picture 27">
                  <a:extLst>
                    <a:ext uri="{FF2B5EF4-FFF2-40B4-BE49-F238E27FC236}">
                      <a16:creationId xmlns:a16="http://schemas.microsoft.com/office/drawing/2014/main" id="{F991B777-C7D5-4FAA-B68F-6A4AD616BA5E}"/>
                    </a:ext>
                  </a:extLst>
                </p:cNvPr>
                <p:cNvPicPr>
                  <a:picLocks noChangeAspect="1"/>
                </p:cNvPicPr>
                <p:nvPr/>
              </p:nvPicPr>
              <p:blipFill>
                <a:blip r:embed="rId4"/>
                <a:stretch>
                  <a:fillRect/>
                </a:stretch>
              </p:blipFill>
              <p:spPr>
                <a:xfrm>
                  <a:off x="5221797" y="2911175"/>
                  <a:ext cx="2705478" cy="523948"/>
                </a:xfrm>
                <a:prstGeom prst="rect">
                  <a:avLst/>
                </a:prstGeom>
              </p:spPr>
            </p:pic>
          </p:grpSp>
          <p:sp>
            <p:nvSpPr>
              <p:cNvPr id="39" name="TextBox 38">
                <a:extLst>
                  <a:ext uri="{FF2B5EF4-FFF2-40B4-BE49-F238E27FC236}">
                    <a16:creationId xmlns:a16="http://schemas.microsoft.com/office/drawing/2014/main" id="{40BB36A2-4B00-49F5-9943-7F7437921404}"/>
                  </a:ext>
                </a:extLst>
              </p:cNvPr>
              <p:cNvSpPr txBox="1"/>
              <p:nvPr/>
            </p:nvSpPr>
            <p:spPr>
              <a:xfrm>
                <a:off x="1940927" y="2424853"/>
                <a:ext cx="282129" cy="287258"/>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lang="en-US" sz="1200" dirty="0">
                    <a:solidFill>
                      <a:srgbClr val="000000"/>
                    </a:solidFill>
                    <a:uFill>
                      <a:solidFill>
                        <a:srgbClr val="000000"/>
                      </a:solidFill>
                    </a:uFill>
                    <a:latin typeface="Times New Roman" panose="02020603050405020304" pitchFamily="18" charset="0"/>
                    <a:cs typeface="Times New Roman" panose="02020603050405020304" pitchFamily="18" charset="0"/>
                  </a:rPr>
                  <a:t>(1)</a:t>
                </a:r>
                <a:endParaRPr kumimoji="0" lang="en-US" sz="1200" b="0" u="none" strike="noStrike" cap="none" spc="0" normalizeH="0" baseline="0" dirty="0">
                  <a:ln>
                    <a:noFill/>
                  </a:ln>
                  <a:solidFill>
                    <a:srgbClr val="000000"/>
                  </a:solidFill>
                  <a:effectLst/>
                  <a:uFill>
                    <a:solidFill>
                      <a:srgbClr val="000000"/>
                    </a:solidFill>
                  </a:uFill>
                  <a:latin typeface="Times New Roman" panose="02020603050405020304" pitchFamily="18" charset="0"/>
                  <a:cs typeface="Times New Roman" panose="02020603050405020304" pitchFamily="18" charset="0"/>
                  <a:sym typeface="Calibri"/>
                </a:endParaRPr>
              </a:p>
            </p:txBody>
          </p:sp>
          <p:sp>
            <p:nvSpPr>
              <p:cNvPr id="40" name="TextBox 39">
                <a:extLst>
                  <a:ext uri="{FF2B5EF4-FFF2-40B4-BE49-F238E27FC236}">
                    <a16:creationId xmlns:a16="http://schemas.microsoft.com/office/drawing/2014/main" id="{755F77DC-25FF-4578-B7B6-952302104A41}"/>
                  </a:ext>
                </a:extLst>
              </p:cNvPr>
              <p:cNvSpPr txBox="1"/>
              <p:nvPr/>
            </p:nvSpPr>
            <p:spPr>
              <a:xfrm>
                <a:off x="3242412" y="2456400"/>
                <a:ext cx="356371" cy="227239"/>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lang="en-US" sz="1200" dirty="0">
                    <a:solidFill>
                      <a:srgbClr val="000000"/>
                    </a:solidFill>
                    <a:uFill>
                      <a:solidFill>
                        <a:srgbClr val="000000"/>
                      </a:solidFill>
                    </a:uFill>
                    <a:latin typeface="Times New Roman" panose="02020603050405020304" pitchFamily="18" charset="0"/>
                    <a:cs typeface="Times New Roman" panose="02020603050405020304" pitchFamily="18" charset="0"/>
                  </a:rPr>
                  <a:t>(2)</a:t>
                </a:r>
                <a:endParaRPr kumimoji="0" lang="en-US" sz="1200" b="0" u="none" strike="noStrike" cap="none" spc="0" normalizeH="0" baseline="0" dirty="0">
                  <a:ln>
                    <a:noFill/>
                  </a:ln>
                  <a:solidFill>
                    <a:srgbClr val="000000"/>
                  </a:solidFill>
                  <a:effectLst/>
                  <a:uFill>
                    <a:solidFill>
                      <a:srgbClr val="000000"/>
                    </a:solidFill>
                  </a:uFill>
                  <a:latin typeface="Times New Roman" panose="02020603050405020304" pitchFamily="18" charset="0"/>
                  <a:cs typeface="Times New Roman" panose="02020603050405020304" pitchFamily="18" charset="0"/>
                  <a:sym typeface="Calibri"/>
                </a:endParaRPr>
              </a:p>
            </p:txBody>
          </p:sp>
          <p:sp>
            <p:nvSpPr>
              <p:cNvPr id="41" name="TextBox 40">
                <a:extLst>
                  <a:ext uri="{FF2B5EF4-FFF2-40B4-BE49-F238E27FC236}">
                    <a16:creationId xmlns:a16="http://schemas.microsoft.com/office/drawing/2014/main" id="{6682F15A-DE7B-4B39-804C-FBE921E997B9}"/>
                  </a:ext>
                </a:extLst>
              </p:cNvPr>
              <p:cNvSpPr txBox="1"/>
              <p:nvPr/>
            </p:nvSpPr>
            <p:spPr>
              <a:xfrm>
                <a:off x="2847264" y="2845551"/>
                <a:ext cx="282129" cy="287258"/>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lang="en-US" sz="1200" dirty="0">
                    <a:solidFill>
                      <a:srgbClr val="000000"/>
                    </a:solidFill>
                    <a:uFill>
                      <a:solidFill>
                        <a:srgbClr val="000000"/>
                      </a:solidFill>
                    </a:uFill>
                    <a:latin typeface="Times New Roman" panose="02020603050405020304" pitchFamily="18" charset="0"/>
                    <a:cs typeface="Times New Roman" panose="02020603050405020304" pitchFamily="18" charset="0"/>
                  </a:rPr>
                  <a:t>(3)</a:t>
                </a:r>
                <a:endParaRPr kumimoji="0" lang="en-US" sz="1200" b="0" u="none" strike="noStrike" cap="none" spc="0" normalizeH="0" baseline="0" dirty="0">
                  <a:ln>
                    <a:noFill/>
                  </a:ln>
                  <a:solidFill>
                    <a:srgbClr val="000000"/>
                  </a:solidFill>
                  <a:effectLst/>
                  <a:uFill>
                    <a:solidFill>
                      <a:srgbClr val="000000"/>
                    </a:solidFill>
                  </a:uFill>
                  <a:latin typeface="Times New Roman" panose="02020603050405020304" pitchFamily="18" charset="0"/>
                  <a:cs typeface="Times New Roman" panose="02020603050405020304" pitchFamily="18" charset="0"/>
                  <a:sym typeface="Calibri"/>
                </a:endParaRPr>
              </a:p>
            </p:txBody>
          </p:sp>
        </p:grpSp>
      </p:grpSp>
      <p:sp>
        <p:nvSpPr>
          <p:cNvPr id="10" name="Title 1">
            <a:extLst>
              <a:ext uri="{FF2B5EF4-FFF2-40B4-BE49-F238E27FC236}">
                <a16:creationId xmlns:a16="http://schemas.microsoft.com/office/drawing/2014/main" id="{24B753A0-64D4-4E44-9B1A-69D50C9F792A}"/>
              </a:ext>
            </a:extLst>
          </p:cNvPr>
          <p:cNvSpPr>
            <a:spLocks noGrp="1"/>
          </p:cNvSpPr>
          <p:nvPr>
            <p:ph type="title"/>
          </p:nvPr>
        </p:nvSpPr>
        <p:spPr>
          <a:xfrm>
            <a:off x="225310" y="221956"/>
            <a:ext cx="6581000" cy="662692"/>
          </a:xfrm>
        </p:spPr>
        <p:txBody>
          <a:bodyPr/>
          <a:lstStyle/>
          <a:p>
            <a:r>
              <a:rPr lang="en-US" sz="3200" dirty="0">
                <a:latin typeface="+mj-lt"/>
                <a:cs typeface="Arial" panose="020B0604020202020204" pitchFamily="34" charset="0"/>
              </a:rPr>
              <a:t>Task 1: Software for Fatigue Detection</a:t>
            </a:r>
          </a:p>
        </p:txBody>
      </p:sp>
      <p:grpSp>
        <p:nvGrpSpPr>
          <p:cNvPr id="35" name="Group 34">
            <a:extLst>
              <a:ext uri="{FF2B5EF4-FFF2-40B4-BE49-F238E27FC236}">
                <a16:creationId xmlns:a16="http://schemas.microsoft.com/office/drawing/2014/main" id="{D071577E-BA67-49E1-A2BC-4C33300D661A}"/>
              </a:ext>
            </a:extLst>
          </p:cNvPr>
          <p:cNvGrpSpPr/>
          <p:nvPr/>
        </p:nvGrpSpPr>
        <p:grpSpPr>
          <a:xfrm>
            <a:off x="574390" y="3117938"/>
            <a:ext cx="8086661" cy="3089199"/>
            <a:chOff x="790956" y="3397114"/>
            <a:chExt cx="8086661" cy="3089199"/>
          </a:xfrm>
        </p:grpSpPr>
        <p:pic>
          <p:nvPicPr>
            <p:cNvPr id="20" name="Picture 19">
              <a:extLst>
                <a:ext uri="{FF2B5EF4-FFF2-40B4-BE49-F238E27FC236}">
                  <a16:creationId xmlns:a16="http://schemas.microsoft.com/office/drawing/2014/main" id="{4C14D752-B538-4BE9-AB3D-B49EF001A397}"/>
                </a:ext>
              </a:extLst>
            </p:cNvPr>
            <p:cNvPicPr>
              <a:picLocks noChangeAspect="1"/>
            </p:cNvPicPr>
            <p:nvPr/>
          </p:nvPicPr>
          <p:blipFill>
            <a:blip r:embed="rId5"/>
            <a:stretch>
              <a:fillRect/>
            </a:stretch>
          </p:blipFill>
          <p:spPr>
            <a:xfrm>
              <a:off x="6408737" y="3397114"/>
              <a:ext cx="2468880" cy="2069105"/>
            </a:xfrm>
            <a:prstGeom prst="rect">
              <a:avLst/>
            </a:prstGeom>
          </p:spPr>
        </p:pic>
        <p:sp>
          <p:nvSpPr>
            <p:cNvPr id="32" name="TextBox 31">
              <a:extLst>
                <a:ext uri="{FF2B5EF4-FFF2-40B4-BE49-F238E27FC236}">
                  <a16:creationId xmlns:a16="http://schemas.microsoft.com/office/drawing/2014/main" id="{36B0451B-A782-40B1-B69A-B1CED734D115}"/>
                </a:ext>
              </a:extLst>
            </p:cNvPr>
            <p:cNvSpPr txBox="1"/>
            <p:nvPr/>
          </p:nvSpPr>
          <p:spPr>
            <a:xfrm>
              <a:off x="790956" y="5460391"/>
              <a:ext cx="6957104"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a:spcBef>
                  <a:spcPts val="0"/>
                </a:spcBef>
              </a:pPr>
              <a:r>
                <a:rPr lang="en-US" sz="1200" i="1" dirty="0">
                  <a:latin typeface="Calibri" panose="020F0502020204030204" pitchFamily="34" charset="0"/>
                  <a:ea typeface="Calibri" panose="020F0502020204030204" pitchFamily="34" charset="0"/>
                  <a:cs typeface="Times New Roman" panose="02020603050405020304" pitchFamily="18" charset="0"/>
                </a:rPr>
                <a:t>Fig 5. An experimental trial was carried out in which participants performed ‘power grasp’ (</a:t>
              </a:r>
              <a:r>
                <a:rPr lang="en-US" sz="1200" i="1" dirty="0" err="1">
                  <a:latin typeface="Calibri" panose="020F0502020204030204" pitchFamily="34" charset="0"/>
                  <a:ea typeface="Calibri" panose="020F0502020204030204" pitchFamily="34" charset="0"/>
                  <a:cs typeface="Times New Roman" panose="02020603050405020304" pitchFamily="18" charset="0"/>
                </a:rPr>
                <a:t>ie</a:t>
              </a:r>
              <a:r>
                <a:rPr lang="en-US" sz="1200" i="1" dirty="0">
                  <a:latin typeface="Calibri" panose="020F0502020204030204" pitchFamily="34" charset="0"/>
                  <a:ea typeface="Calibri" panose="020F0502020204030204" pitchFamily="34" charset="0"/>
                  <a:cs typeface="Times New Roman" panose="02020603050405020304" pitchFamily="18" charset="0"/>
                </a:rPr>
                <a:t>. full handed squeeze) using an instrumented hand dynamometer with sEMG electrodes placed on the forearm. </a:t>
              </a:r>
              <a:r>
                <a:rPr lang="en-US" sz="1200" i="1" dirty="0">
                  <a:effectLst/>
                  <a:latin typeface="Calibri" panose="020F0502020204030204" pitchFamily="34" charset="0"/>
                  <a:ea typeface="Calibri" panose="020F0502020204030204" pitchFamily="34" charset="0"/>
                  <a:cs typeface="Times New Roman" panose="02020603050405020304" pitchFamily="18" charset="0"/>
                </a:rPr>
                <a:t>Non-negative matrix factorization (</a:t>
              </a:r>
              <a:r>
                <a:rPr lang="en-US" sz="1200" i="1" dirty="0" err="1">
                  <a:effectLst/>
                  <a:latin typeface="Calibri" panose="020F0502020204030204" pitchFamily="34" charset="0"/>
                  <a:ea typeface="Calibri" panose="020F0502020204030204" pitchFamily="34" charset="0"/>
                  <a:cs typeface="Times New Roman" panose="02020603050405020304" pitchFamily="18" charset="0"/>
                </a:rPr>
                <a:t>eqn</a:t>
              </a:r>
              <a:r>
                <a:rPr lang="en-US" sz="1200" i="1" dirty="0">
                  <a:effectLst/>
                  <a:latin typeface="Calibri" panose="020F0502020204030204" pitchFamily="34" charset="0"/>
                  <a:ea typeface="Calibri" panose="020F0502020204030204" pitchFamily="34" charset="0"/>
                  <a:cs typeface="Times New Roman" panose="02020603050405020304" pitchFamily="18" charset="0"/>
                </a:rPr>
                <a:t> 1.) satisfying the minimization </a:t>
              </a:r>
              <a:r>
                <a:rPr lang="en-US" sz="1200" i="1" dirty="0">
                  <a:latin typeface="Calibri" panose="020F0502020204030204" pitchFamily="34" charset="0"/>
                  <a:ea typeface="Calibri" panose="020F0502020204030204" pitchFamily="34" charset="0"/>
                  <a:cs typeface="Times New Roman" panose="02020603050405020304" pitchFamily="18" charset="0"/>
                </a:rPr>
                <a:t>of the </a:t>
              </a:r>
              <a:r>
                <a:rPr lang="en-US" sz="1200" i="1" dirty="0" err="1">
                  <a:latin typeface="Calibri" panose="020F0502020204030204" pitchFamily="34" charset="0"/>
                  <a:ea typeface="Calibri" panose="020F0502020204030204" pitchFamily="34" charset="0"/>
                  <a:cs typeface="Times New Roman" panose="02020603050405020304" pitchFamily="18" charset="0"/>
                </a:rPr>
                <a:t>Frobenius</a:t>
              </a:r>
              <a:r>
                <a:rPr lang="en-US" sz="1200" i="1" dirty="0">
                  <a:latin typeface="Calibri" panose="020F0502020204030204" pitchFamily="34" charset="0"/>
                  <a:ea typeface="Calibri" panose="020F0502020204030204" pitchFamily="34" charset="0"/>
                  <a:cs typeface="Times New Roman" panose="02020603050405020304" pitchFamily="18" charset="0"/>
                </a:rPr>
                <a:t> norm (</a:t>
              </a:r>
              <a:r>
                <a:rPr lang="en-US" sz="1200" i="1" dirty="0" err="1">
                  <a:latin typeface="Calibri" panose="020F0502020204030204" pitchFamily="34" charset="0"/>
                  <a:ea typeface="Calibri" panose="020F0502020204030204" pitchFamily="34" charset="0"/>
                  <a:cs typeface="Times New Roman" panose="02020603050405020304" pitchFamily="18" charset="0"/>
                </a:rPr>
                <a:t>eqn</a:t>
              </a:r>
              <a:r>
                <a:rPr lang="en-US" sz="1200" i="1" dirty="0">
                  <a:latin typeface="Calibri" panose="020F0502020204030204" pitchFamily="34" charset="0"/>
                  <a:ea typeface="Calibri" panose="020F0502020204030204" pitchFamily="34" charset="0"/>
                  <a:cs typeface="Times New Roman" panose="02020603050405020304" pitchFamily="18" charset="0"/>
                </a:rPr>
                <a:t> 2.) was carried out, and the results were weighted with P</a:t>
              </a:r>
              <a:r>
                <a:rPr lang="en-US" sz="1200" i="1" dirty="0">
                  <a:effectLst/>
                  <a:latin typeface="Calibri" panose="020F0502020204030204" pitchFamily="34" charset="0"/>
                  <a:ea typeface="Calibri" panose="020F0502020204030204" pitchFamily="34" charset="0"/>
                  <a:cs typeface="Times New Roman" panose="02020603050405020304" pitchFamily="18" charset="0"/>
                </a:rPr>
                <a:t>earson correlation (</a:t>
              </a:r>
              <a:r>
                <a:rPr lang="en-US" sz="1200" i="1" dirty="0" err="1">
                  <a:effectLst/>
                  <a:latin typeface="Calibri" panose="020F0502020204030204" pitchFamily="34" charset="0"/>
                  <a:ea typeface="Calibri" panose="020F0502020204030204" pitchFamily="34" charset="0"/>
                  <a:cs typeface="Times New Roman" panose="02020603050405020304" pitchFamily="18" charset="0"/>
                </a:rPr>
                <a:t>eqn</a:t>
              </a:r>
              <a:r>
                <a:rPr lang="en-US" sz="1200" i="1" dirty="0">
                  <a:effectLst/>
                  <a:latin typeface="Calibri" panose="020F0502020204030204" pitchFamily="34" charset="0"/>
                  <a:ea typeface="Calibri" panose="020F0502020204030204" pitchFamily="34" charset="0"/>
                  <a:cs typeface="Times New Roman" panose="02020603050405020304" pitchFamily="18" charset="0"/>
                </a:rPr>
                <a:t> 3.). </a:t>
              </a:r>
              <a:r>
                <a:rPr lang="en-US" sz="1200" i="1" dirty="0">
                  <a:latin typeface="Calibri" panose="020F0502020204030204" pitchFamily="34" charset="0"/>
                  <a:ea typeface="Calibri" panose="020F0502020204030204" pitchFamily="34" charset="0"/>
                  <a:cs typeface="Times New Roman" panose="02020603050405020304" pitchFamily="18" charset="0"/>
                </a:rPr>
                <a:t>The study showed that the software method successfully detected neuromuscular fatigue from sEMG signals.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4" name="Group 33">
              <a:extLst>
                <a:ext uri="{FF2B5EF4-FFF2-40B4-BE49-F238E27FC236}">
                  <a16:creationId xmlns:a16="http://schemas.microsoft.com/office/drawing/2014/main" id="{8AB3760E-D12D-4C69-8829-EC3ABD708127}"/>
                </a:ext>
              </a:extLst>
            </p:cNvPr>
            <p:cNvGrpSpPr/>
            <p:nvPr/>
          </p:nvGrpSpPr>
          <p:grpSpPr>
            <a:xfrm>
              <a:off x="970727" y="3539127"/>
              <a:ext cx="1847969" cy="1742378"/>
              <a:chOff x="2944932" y="3768473"/>
              <a:chExt cx="1578308" cy="1488125"/>
            </a:xfrm>
          </p:grpSpPr>
          <p:pic>
            <p:nvPicPr>
              <p:cNvPr id="18" name="Picture 17">
                <a:extLst>
                  <a:ext uri="{FF2B5EF4-FFF2-40B4-BE49-F238E27FC236}">
                    <a16:creationId xmlns:a16="http://schemas.microsoft.com/office/drawing/2014/main" id="{51FC4297-2970-4C9E-83A1-09381068DD37}"/>
                  </a:ext>
                </a:extLst>
              </p:cNvPr>
              <p:cNvPicPr>
                <a:picLocks noChangeAspect="1"/>
              </p:cNvPicPr>
              <p:nvPr/>
            </p:nvPicPr>
            <p:blipFill rotWithShape="1">
              <a:blip r:embed="rId6"/>
              <a:srcRect l="82938"/>
              <a:stretch/>
            </p:blipFill>
            <p:spPr>
              <a:xfrm>
                <a:off x="3819688" y="3776098"/>
                <a:ext cx="703552" cy="1480500"/>
              </a:xfrm>
              <a:prstGeom prst="rect">
                <a:avLst/>
              </a:prstGeom>
            </p:spPr>
          </p:pic>
          <p:pic>
            <p:nvPicPr>
              <p:cNvPr id="33" name="Picture 32">
                <a:extLst>
                  <a:ext uri="{FF2B5EF4-FFF2-40B4-BE49-F238E27FC236}">
                    <a16:creationId xmlns:a16="http://schemas.microsoft.com/office/drawing/2014/main" id="{48277D73-6957-4369-8A03-BE743D224063}"/>
                  </a:ext>
                </a:extLst>
              </p:cNvPr>
              <p:cNvPicPr>
                <a:picLocks noChangeAspect="1"/>
              </p:cNvPicPr>
              <p:nvPr/>
            </p:nvPicPr>
            <p:blipFill rotWithShape="1">
              <a:blip r:embed="rId6"/>
              <a:srcRect r="79305"/>
              <a:stretch/>
            </p:blipFill>
            <p:spPr>
              <a:xfrm>
                <a:off x="2944932" y="3768473"/>
                <a:ext cx="853385" cy="1480501"/>
              </a:xfrm>
              <a:prstGeom prst="rect">
                <a:avLst/>
              </a:prstGeom>
            </p:spPr>
          </p:pic>
        </p:grpSp>
      </p:grpSp>
      <p:sp>
        <p:nvSpPr>
          <p:cNvPr id="49" name="TextBox 48">
            <a:extLst>
              <a:ext uri="{FF2B5EF4-FFF2-40B4-BE49-F238E27FC236}">
                <a16:creationId xmlns:a16="http://schemas.microsoft.com/office/drawing/2014/main" id="{6CD24B0D-589D-4C34-B489-B49DAAE91EE1}"/>
              </a:ext>
            </a:extLst>
          </p:cNvPr>
          <p:cNvSpPr txBox="1"/>
          <p:nvPr/>
        </p:nvSpPr>
        <p:spPr>
          <a:xfrm>
            <a:off x="5942379" y="4234489"/>
            <a:ext cx="333425" cy="287258"/>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lang="en-US" sz="1200" dirty="0">
                <a:solidFill>
                  <a:srgbClr val="000000"/>
                </a:solidFill>
                <a:uFill>
                  <a:solidFill>
                    <a:srgbClr val="000000"/>
                  </a:solidFill>
                </a:uFill>
                <a:latin typeface="Times New Roman" panose="02020603050405020304" pitchFamily="18" charset="0"/>
                <a:cs typeface="Times New Roman" panose="02020603050405020304" pitchFamily="18" charset="0"/>
              </a:rPr>
              <a:t>      </a:t>
            </a:r>
            <a:endParaRPr kumimoji="0" lang="en-US" sz="1200" b="0" u="none" strike="noStrike" cap="none" spc="0" normalizeH="0" baseline="0" dirty="0">
              <a:ln>
                <a:noFill/>
              </a:ln>
              <a:solidFill>
                <a:srgbClr val="000000"/>
              </a:solidFill>
              <a:effectLst/>
              <a:uFill>
                <a:solidFill>
                  <a:srgbClr val="000000"/>
                </a:solidFill>
              </a:uFill>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035742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6AAB-EB11-4FA7-8F88-3E09EC5BC608}"/>
              </a:ext>
            </a:extLst>
          </p:cNvPr>
          <p:cNvSpPr>
            <a:spLocks noGrp="1"/>
          </p:cNvSpPr>
          <p:nvPr>
            <p:ph type="title"/>
          </p:nvPr>
        </p:nvSpPr>
        <p:spPr>
          <a:xfrm>
            <a:off x="225310" y="375374"/>
            <a:ext cx="6581000" cy="662692"/>
          </a:xfrm>
        </p:spPr>
        <p:txBody>
          <a:bodyPr/>
          <a:lstStyle/>
          <a:p>
            <a:r>
              <a:rPr lang="en-US" sz="2800" dirty="0"/>
              <a:t>Task 2: Design and Fabricate EVA-compatible sEMG electrodes</a:t>
            </a:r>
          </a:p>
        </p:txBody>
      </p:sp>
      <p:sp>
        <p:nvSpPr>
          <p:cNvPr id="3" name="Text Placeholder 2">
            <a:extLst>
              <a:ext uri="{FF2B5EF4-FFF2-40B4-BE49-F238E27FC236}">
                <a16:creationId xmlns:a16="http://schemas.microsoft.com/office/drawing/2014/main" id="{75135B57-11A0-455C-B04D-6AD29C906E73}"/>
              </a:ext>
            </a:extLst>
          </p:cNvPr>
          <p:cNvSpPr>
            <a:spLocks noGrp="1"/>
          </p:cNvSpPr>
          <p:nvPr>
            <p:ph type="body" idx="1"/>
          </p:nvPr>
        </p:nvSpPr>
        <p:spPr/>
        <p:txBody>
          <a:bodyPr/>
          <a:lstStyle/>
          <a:p>
            <a:pPr marL="0" indent="0">
              <a:buNone/>
            </a:pPr>
            <a:endParaRPr lang="en-US" sz="1100" dirty="0"/>
          </a:p>
          <a:p>
            <a:pPr marL="0" indent="0">
              <a:buNone/>
            </a:pPr>
            <a:r>
              <a:rPr lang="en-US" sz="2400" dirty="0"/>
              <a:t>In collaboration with MSFC, we hope to develop and obtain a novel EVA-compatible sEMG sensor package, featuring:</a:t>
            </a:r>
          </a:p>
          <a:p>
            <a:r>
              <a:rPr lang="en-US" sz="2400" dirty="0">
                <a:latin typeface="Calibri" panose="020F0502020204030204" pitchFamily="34" charset="0"/>
                <a:ea typeface="Calibri" panose="020F0502020204030204" pitchFamily="34" charset="0"/>
                <a:cs typeface="Times New Roman" panose="02020603050405020304" pitchFamily="18" charset="0"/>
              </a:rPr>
              <a:t>Silver (Ag), or silver-silver chloride (Ag-AgCl) electrode clusters</a:t>
            </a:r>
          </a:p>
          <a:p>
            <a:r>
              <a:rPr lang="en-US" sz="2400" dirty="0">
                <a:latin typeface="Calibri" panose="020F0502020204030204" pitchFamily="34" charset="0"/>
                <a:ea typeface="Calibri" panose="020F0502020204030204" pitchFamily="34" charset="0"/>
                <a:cs typeface="Times New Roman" panose="02020603050405020304" pitchFamily="18" charset="0"/>
              </a:rPr>
              <a:t>Multi-stage analog (RC) and digital filtering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Low power microcontroller and radio communication</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0DA8C6D0-6128-4352-B8BF-BED2162C1446}"/>
              </a:ext>
            </a:extLst>
          </p:cNvPr>
          <p:cNvGrpSpPr/>
          <p:nvPr/>
        </p:nvGrpSpPr>
        <p:grpSpPr>
          <a:xfrm>
            <a:off x="457200" y="3932095"/>
            <a:ext cx="6976872" cy="2925905"/>
            <a:chOff x="457200" y="3695406"/>
            <a:chExt cx="6976872" cy="2925905"/>
          </a:xfrm>
        </p:grpSpPr>
        <p:pic>
          <p:nvPicPr>
            <p:cNvPr id="7" name="Picture 6">
              <a:extLst>
                <a:ext uri="{FF2B5EF4-FFF2-40B4-BE49-F238E27FC236}">
                  <a16:creationId xmlns:a16="http://schemas.microsoft.com/office/drawing/2014/main" id="{AA4E22DE-B6BD-491D-B5C4-F4569E3965A7}"/>
                </a:ext>
              </a:extLst>
            </p:cNvPr>
            <p:cNvPicPr>
              <a:picLocks noChangeAspect="1"/>
            </p:cNvPicPr>
            <p:nvPr/>
          </p:nvPicPr>
          <p:blipFill>
            <a:blip r:embed="rId2"/>
            <a:stretch>
              <a:fillRect/>
            </a:stretch>
          </p:blipFill>
          <p:spPr>
            <a:xfrm>
              <a:off x="457200" y="3695406"/>
              <a:ext cx="3962762" cy="2331036"/>
            </a:xfrm>
            <a:prstGeom prst="rect">
              <a:avLst/>
            </a:prstGeom>
          </p:spPr>
        </p:pic>
        <p:sp>
          <p:nvSpPr>
            <p:cNvPr id="8" name="TextBox 7">
              <a:extLst>
                <a:ext uri="{FF2B5EF4-FFF2-40B4-BE49-F238E27FC236}">
                  <a16:creationId xmlns:a16="http://schemas.microsoft.com/office/drawing/2014/main" id="{0CCF64EE-8EE4-48C8-8715-E51BDFAC1419}"/>
                </a:ext>
              </a:extLst>
            </p:cNvPr>
            <p:cNvSpPr txBox="1"/>
            <p:nvPr/>
          </p:nvSpPr>
          <p:spPr>
            <a:xfrm>
              <a:off x="457200" y="6020890"/>
              <a:ext cx="6976872" cy="6004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a:lnSpc>
                  <a:spcPct val="107000"/>
                </a:lnSpc>
                <a:spcBef>
                  <a:spcPts val="0"/>
                </a:spcBef>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Fig 6. Left: Sensor design inspired by flexible, </a:t>
              </a:r>
              <a:r>
                <a:rPr lang="en-US" sz="1200" i="1" dirty="0">
                  <a:latin typeface="Calibri" panose="020F0502020204030204" pitchFamily="34" charset="0"/>
                  <a:ea typeface="Calibri" panose="020F0502020204030204" pitchFamily="34" charset="0"/>
                  <a:cs typeface="Times New Roman" panose="02020603050405020304" pitchFamily="18" charset="0"/>
                </a:rPr>
                <a:t>EVA-compatible </a:t>
              </a:r>
              <a:r>
                <a:rPr lang="en-US" sz="1200" i="1" dirty="0">
                  <a:effectLst/>
                  <a:latin typeface="Calibri" panose="020F0502020204030204" pitchFamily="34" charset="0"/>
                  <a:ea typeface="Calibri" panose="020F0502020204030204" pitchFamily="34" charset="0"/>
                  <a:cs typeface="Times New Roman" panose="02020603050405020304" pitchFamily="18" charset="0"/>
                </a:rPr>
                <a:t>bio-sensor developed by </a:t>
              </a:r>
              <a:r>
                <a:rPr lang="en-US" sz="1200" i="1" dirty="0" err="1">
                  <a:effectLst/>
                  <a:latin typeface="Calibri" panose="020F0502020204030204" pitchFamily="34" charset="0"/>
                  <a:ea typeface="Calibri" panose="020F0502020204030204" pitchFamily="34" charset="0"/>
                  <a:cs typeface="Times New Roman" panose="02020603050405020304" pitchFamily="18" charset="0"/>
                </a:rPr>
                <a:t>Jovanov</a:t>
              </a:r>
              <a:r>
                <a:rPr lang="en-US" sz="1200" i="1" dirty="0">
                  <a:effectLst/>
                  <a:latin typeface="Calibri" panose="020F0502020204030204" pitchFamily="34" charset="0"/>
                  <a:ea typeface="Calibri" panose="020F0502020204030204" pitchFamily="34" charset="0"/>
                  <a:cs typeface="Times New Roman" panose="02020603050405020304" pitchFamily="18" charset="0"/>
                </a:rPr>
                <a:t> et </a:t>
              </a:r>
              <a:r>
                <a:rPr lang="en-US" sz="1200" i="1" dirty="0">
                  <a:latin typeface="Calibri" panose="020F0502020204030204" pitchFamily="34" charset="0"/>
                  <a:ea typeface="Calibri" panose="020F0502020204030204" pitchFamily="34" charset="0"/>
                  <a:cs typeface="Times New Roman" panose="02020603050405020304" pitchFamily="18" charset="0"/>
                </a:rPr>
                <a:t>al. Right: Consumer-grade sEMG electrode cluster, illustrating desired sensor functionality (figures reproduced from [6,7])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549DB7C5-90DB-4A61-ADD1-D3CFC2F3BF66}"/>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4873200" y="4008639"/>
              <a:ext cx="2003424" cy="165532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5F073E6-E1A1-4244-8D76-415C454735D3}"/>
                </a:ext>
              </a:extLst>
            </p:cNvPr>
            <p:cNvSpPr txBox="1"/>
            <p:nvPr/>
          </p:nvSpPr>
          <p:spPr>
            <a:xfrm>
              <a:off x="3709035" y="4039862"/>
              <a:ext cx="473202"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800" i="1">
                  <a:latin typeface="Calibri" panose="020F0502020204030204" pitchFamily="34" charset="0"/>
                  <a:ea typeface="Calibri" panose="020F0502020204030204" pitchFamily="34" charset="0"/>
                  <a:cs typeface="Times New Roman" panose="02020603050405020304" pitchFamily="18" charset="0"/>
                </a:rPr>
                <a:t>[6]</a:t>
              </a:r>
              <a:endParaRPr lang="en-US" dirty="0"/>
            </a:p>
          </p:txBody>
        </p:sp>
        <p:sp>
          <p:nvSpPr>
            <p:cNvPr id="12" name="TextBox 11">
              <a:extLst>
                <a:ext uri="{FF2B5EF4-FFF2-40B4-BE49-F238E27FC236}">
                  <a16:creationId xmlns:a16="http://schemas.microsoft.com/office/drawing/2014/main" id="{07105687-20F9-4D1D-97A8-122C8BB61781}"/>
                </a:ext>
              </a:extLst>
            </p:cNvPr>
            <p:cNvSpPr txBox="1"/>
            <p:nvPr/>
          </p:nvSpPr>
          <p:spPr>
            <a:xfrm>
              <a:off x="6569709" y="4039862"/>
              <a:ext cx="473202"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800" i="1" dirty="0">
                  <a:latin typeface="Calibri" panose="020F0502020204030204" pitchFamily="34" charset="0"/>
                  <a:ea typeface="Calibri" panose="020F0502020204030204" pitchFamily="34" charset="0"/>
                  <a:cs typeface="Times New Roman" panose="02020603050405020304" pitchFamily="18" charset="0"/>
                </a:rPr>
                <a:t>[7]</a:t>
              </a:r>
              <a:endParaRPr lang="en-US" dirty="0"/>
            </a:p>
          </p:txBody>
        </p:sp>
      </p:grpSp>
    </p:spTree>
    <p:extLst>
      <p:ext uri="{BB962C8B-B14F-4D97-AF65-F5344CB8AC3E}">
        <p14:creationId xmlns:p14="http://schemas.microsoft.com/office/powerpoint/2010/main" val="13891849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
            <a:srgbClr val="000000"/>
          </a:buClr>
          <a:buSzTx/>
          <a:buFont typeface="Calibri"/>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
            <a:srgbClr val="000000"/>
          </a:buClr>
          <a:buSzTx/>
          <a:buFont typeface="Calibri"/>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
            <a:srgbClr val="000000"/>
          </a:buClr>
          <a:buSzTx/>
          <a:buFont typeface="Calibri"/>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
            <a:srgbClr val="000000"/>
          </a:buClr>
          <a:buSzTx/>
          <a:buFont typeface="Calibri"/>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20865</TotalTime>
  <Words>1127</Words>
  <Application>Microsoft Office PowerPoint</Application>
  <PresentationFormat>On-screen Show (4:3)</PresentationFormat>
  <Paragraphs>97</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Lucida Grande</vt:lpstr>
      <vt:lpstr>Calibri</vt:lpstr>
      <vt:lpstr>Gill Sans</vt:lpstr>
      <vt:lpstr>Arial</vt:lpstr>
      <vt:lpstr>White</vt:lpstr>
      <vt:lpstr>Neuromuscular Sensing for Control of Robotic Exoskeletons</vt:lpstr>
      <vt:lpstr>Motivation</vt:lpstr>
      <vt:lpstr>Motivation</vt:lpstr>
      <vt:lpstr>Motivation</vt:lpstr>
      <vt:lpstr>Scope of Work</vt:lpstr>
      <vt:lpstr>Background</vt:lpstr>
      <vt:lpstr>Background</vt:lpstr>
      <vt:lpstr>Task 1: Software for Fatigue Detection</vt:lpstr>
      <vt:lpstr>Task 2: Design and Fabricate EVA-compatible sEMG electrodes</vt:lpstr>
      <vt:lpstr>Task 3: Implementation in Robot Control</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Kathleen Steadman</dc:creator>
  <cp:lastModifiedBy>Avinash Baskaran</cp:lastModifiedBy>
  <cp:revision>420</cp:revision>
  <cp:lastPrinted>2017-08-01T11:51:19Z</cp:lastPrinted>
  <dcterms:modified xsi:type="dcterms:W3CDTF">2022-05-23T15:39:52Z</dcterms:modified>
</cp:coreProperties>
</file>